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78" r:id="rId4"/>
    <p:sldId id="276" r:id="rId5"/>
    <p:sldId id="280" r:id="rId6"/>
    <p:sldId id="277" r:id="rId7"/>
    <p:sldId id="257" r:id="rId8"/>
    <p:sldId id="258" r:id="rId9"/>
    <p:sldId id="279" r:id="rId10"/>
    <p:sldId id="275" r:id="rId11"/>
    <p:sldId id="272" r:id="rId12"/>
    <p:sldId id="260" r:id="rId13"/>
    <p:sldId id="274" r:id="rId14"/>
    <p:sldId id="263" r:id="rId15"/>
    <p:sldId id="264" r:id="rId16"/>
    <p:sldId id="266" r:id="rId17"/>
    <p:sldId id="267" r:id="rId18"/>
    <p:sldId id="271" r:id="rId19"/>
    <p:sldId id="273"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65" d="100"/>
          <a:sy n="65" d="100"/>
        </p:scale>
        <p:origin x="-10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5C49B-ED45-4F6C-89EC-58BB4F10534E}" type="datetimeFigureOut">
              <a:rPr lang="en-US" smtClean="0"/>
              <a:pPr/>
              <a:t>10/14/2007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B537C-FFFB-479B-8C0D-AE89EB3AD3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Without actively measuring all-pair metrics, we fit nodes into a model that estimates all-pair metrics. </a:t>
            </a:r>
          </a:p>
          <a:p>
            <a:endParaRPr lang="en-US" dirty="0"/>
          </a:p>
        </p:txBody>
      </p:sp>
      <p:sp>
        <p:nvSpPr>
          <p:cNvPr id="4" name="Slide Number Placeholder 3"/>
          <p:cNvSpPr>
            <a:spLocks noGrp="1"/>
          </p:cNvSpPr>
          <p:nvPr>
            <p:ph type="sldNum" sz="quarter" idx="10"/>
          </p:nvPr>
        </p:nvSpPr>
        <p:spPr/>
        <p:txBody>
          <a:bodyPr/>
          <a:lstStyle/>
          <a:p>
            <a:fld id="{1352D8E3-E66C-497A-9D36-064299DEF86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Without actively measuring all-pair metrics, we fit nodes into a model that estimates all-pair metrics. </a:t>
            </a:r>
          </a:p>
          <a:p>
            <a:endParaRPr lang="en-US" dirty="0"/>
          </a:p>
        </p:txBody>
      </p:sp>
      <p:sp>
        <p:nvSpPr>
          <p:cNvPr id="4" name="Slide Number Placeholder 3"/>
          <p:cNvSpPr>
            <a:spLocks noGrp="1"/>
          </p:cNvSpPr>
          <p:nvPr>
            <p:ph type="sldNum" sz="quarter" idx="10"/>
          </p:nvPr>
        </p:nvSpPr>
        <p:spPr/>
        <p:txBody>
          <a:bodyPr/>
          <a:lstStyle/>
          <a:p>
            <a:fld id="{1352D8E3-E66C-497A-9D36-064299DEF8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it’s of course clear that the Internet is not a tree and It’s not at all clear whether the Internet can even be approximately represented by a tree.</a:t>
            </a:r>
          </a:p>
          <a:p>
            <a:endParaRPr lang="en-US" dirty="0" smtClean="0"/>
          </a:p>
          <a:p>
            <a:r>
              <a:rPr lang="en-US" dirty="0" smtClean="0"/>
              <a:t>To get a notion of how close something is to a tree, let’s look at an important property of trees. Consider four points s. t, u, and v on a tree. Up to permutation of the nodes there is only one way how the topology of a tree of four nodes can look like. Let’s now look at the three ways in which we can partition the four points into two pairs and let’s look at the distances between the nodes in these pairs. If we add the two green diagonal distances and if we add the two red horizontal distances, it add up the same path segments in both cases and therefore get the same sum. Clearly the last blue pair of distances is smaller.</a:t>
            </a:r>
          </a:p>
          <a:p>
            <a:endParaRPr lang="en-US" dirty="0" smtClean="0"/>
          </a:p>
          <a:p>
            <a:r>
              <a:rPr lang="en-US" dirty="0" smtClean="0"/>
              <a:t>So, if we look at any four points on a tree and if we look at the three sum of distances coming from the three ways of partitioning the four nodes into two pairs, the largest two sums are equal. This condition is called the 4-point condition. It actually turns out that whenever a metric space satisfies the 4PC for every 4 points, the metric can be represented by a tree. Or in other words a metric can be </a:t>
            </a:r>
            <a:r>
              <a:rPr lang="en-US" dirty="0" err="1" smtClean="0"/>
              <a:t>isometrically</a:t>
            </a:r>
            <a:r>
              <a:rPr lang="en-US" dirty="0" smtClean="0"/>
              <a:t> embedded into a tree whenever every set of four points can be </a:t>
            </a:r>
            <a:r>
              <a:rPr lang="en-US" dirty="0" err="1" smtClean="0"/>
              <a:t>isometrically</a:t>
            </a:r>
            <a:r>
              <a:rPr lang="en-US" dirty="0" smtClean="0"/>
              <a:t> embedded into a tree.</a:t>
            </a:r>
          </a:p>
          <a:p>
            <a:endParaRPr lang="en-US" dirty="0"/>
          </a:p>
        </p:txBody>
      </p:sp>
      <p:sp>
        <p:nvSpPr>
          <p:cNvPr id="4" name="Slide Number Placeholder 3"/>
          <p:cNvSpPr>
            <a:spLocks noGrp="1"/>
          </p:cNvSpPr>
          <p:nvPr>
            <p:ph type="sldNum" sz="quarter" idx="10"/>
          </p:nvPr>
        </p:nvSpPr>
        <p:spPr/>
        <p:txBody>
          <a:bodyPr/>
          <a:lstStyle/>
          <a:p>
            <a:fld id="{BA14872D-71AE-4A24-B1F7-9577BA9DDEB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972A4-AC3A-4C36-A273-7F354DB6B1E5}" type="datetimeFigureOut">
              <a:rPr lang="en-US" smtClean="0"/>
              <a:pPr/>
              <a:t>10/14/2007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7251-9089-4022-B82A-B914045FA1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72A4-AC3A-4C36-A273-7F354DB6B1E5}" type="datetimeFigureOut">
              <a:rPr lang="en-US" smtClean="0"/>
              <a:pPr/>
              <a:t>10/14/2007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F7251-9089-4022-B82A-B914045FA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esearch.microsoft.com/research/sv/sequo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lia@microsoft.com" TargetMode="External"/><Relationship Id="rId2" Type="http://schemas.openxmlformats.org/officeDocument/2006/relationships/hyperlink" Target="mailto:rama@microsoft.com" TargetMode="External"/><Relationship Id="rId1" Type="http://schemas.openxmlformats.org/officeDocument/2006/relationships/slideLayout" Target="../slideLayouts/slideLayout2.xml"/><Relationship Id="rId4" Type="http://schemas.openxmlformats.org/officeDocument/2006/relationships/hyperlink" Target="http://research.microsoft.com/research/sv/sequo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a:lstStyle/>
          <a:p>
            <a:r>
              <a:rPr lang="en-US" dirty="0" smtClean="0"/>
              <a:t>Sequoia: Virtual-Tree Models for Internet Path Metrics</a:t>
            </a:r>
            <a:endParaRPr lang="en-US" dirty="0"/>
          </a:p>
        </p:txBody>
      </p:sp>
      <p:sp>
        <p:nvSpPr>
          <p:cNvPr id="3" name="Subtitle 2"/>
          <p:cNvSpPr>
            <a:spLocks noGrp="1"/>
          </p:cNvSpPr>
          <p:nvPr>
            <p:ph type="subTitle" idx="1"/>
          </p:nvPr>
        </p:nvSpPr>
        <p:spPr>
          <a:xfrm>
            <a:off x="1371600" y="2971800"/>
            <a:ext cx="6400800" cy="1752600"/>
          </a:xfrm>
        </p:spPr>
        <p:txBody>
          <a:bodyPr/>
          <a:lstStyle/>
          <a:p>
            <a:r>
              <a:rPr lang="en-US" sz="4000" dirty="0" smtClean="0">
                <a:solidFill>
                  <a:schemeClr val="tx1">
                    <a:lumMod val="50000"/>
                    <a:lumOff val="50000"/>
                  </a:schemeClr>
                </a:solidFill>
              </a:rPr>
              <a:t>Rama</a:t>
            </a:r>
          </a:p>
          <a:p>
            <a:endParaRPr lang="en-US" sz="1100" dirty="0" smtClean="0">
              <a:solidFill>
                <a:schemeClr val="tx1">
                  <a:lumMod val="50000"/>
                  <a:lumOff val="50000"/>
                </a:schemeClr>
              </a:solidFill>
            </a:endParaRPr>
          </a:p>
          <a:p>
            <a:r>
              <a:rPr lang="en-US" dirty="0" smtClean="0">
                <a:solidFill>
                  <a:schemeClr val="tx1">
                    <a:lumMod val="50000"/>
                    <a:lumOff val="50000"/>
                  </a:schemeClr>
                </a:solidFill>
              </a:rPr>
              <a:t>Microsoft </a:t>
            </a:r>
            <a:r>
              <a:rPr lang="en-US" dirty="0" smtClean="0">
                <a:solidFill>
                  <a:schemeClr val="tx1">
                    <a:lumMod val="50000"/>
                    <a:lumOff val="50000"/>
                  </a:schemeClr>
                </a:solidFill>
              </a:rPr>
              <a:t>Research</a:t>
            </a:r>
            <a:endParaRPr lang="en-US" sz="2800" dirty="0">
              <a:solidFill>
                <a:schemeClr val="tx1">
                  <a:lumMod val="50000"/>
                  <a:lumOff val="50000"/>
                </a:schemeClr>
              </a:solidFill>
            </a:endParaRPr>
          </a:p>
        </p:txBody>
      </p:sp>
      <p:pic>
        <p:nvPicPr>
          <p:cNvPr id="4" name="Picture 66" descr="sequoia-logo-2"/>
          <p:cNvPicPr>
            <a:picLocks noChangeAspect="1" noChangeArrowheads="1"/>
          </p:cNvPicPr>
          <p:nvPr/>
        </p:nvPicPr>
        <p:blipFill>
          <a:blip r:embed="rId2" cstate="print"/>
          <a:srcRect/>
          <a:stretch>
            <a:fillRect/>
          </a:stretch>
        </p:blipFill>
        <p:spPr bwMode="auto">
          <a:xfrm>
            <a:off x="457200" y="2482508"/>
            <a:ext cx="1981200" cy="3308692"/>
          </a:xfrm>
          <a:prstGeom prst="rect">
            <a:avLst/>
          </a:prstGeom>
          <a:noFill/>
          <a:ln w="9525">
            <a:noFill/>
            <a:miter lim="800000"/>
            <a:headEnd/>
            <a:tailEnd/>
          </a:ln>
        </p:spPr>
      </p:pic>
      <p:sp>
        <p:nvSpPr>
          <p:cNvPr id="5" name="TextBox 4"/>
          <p:cNvSpPr txBox="1"/>
          <p:nvPr/>
        </p:nvSpPr>
        <p:spPr>
          <a:xfrm>
            <a:off x="4495800" y="4724400"/>
            <a:ext cx="4304383" cy="1938992"/>
          </a:xfrm>
          <a:prstGeom prst="rect">
            <a:avLst/>
          </a:prstGeom>
          <a:noFill/>
        </p:spPr>
        <p:txBody>
          <a:bodyPr wrap="none" rtlCol="0">
            <a:spAutoFit/>
          </a:bodyPr>
          <a:lstStyle/>
          <a:p>
            <a:r>
              <a:rPr lang="en-US" sz="2000" dirty="0" smtClean="0"/>
              <a:t>Also:	</a:t>
            </a:r>
            <a:r>
              <a:rPr lang="en-US" sz="2000" dirty="0" err="1" smtClean="0"/>
              <a:t>Ittai</a:t>
            </a:r>
            <a:r>
              <a:rPr lang="en-US" sz="2000" dirty="0" smtClean="0"/>
              <a:t> Abraham (Hebrew Univ.)</a:t>
            </a:r>
          </a:p>
          <a:p>
            <a:r>
              <a:rPr lang="en-US" sz="2000" dirty="0" smtClean="0"/>
              <a:t>	Mahesh Balakrishnan (Cornell)</a:t>
            </a:r>
          </a:p>
          <a:p>
            <a:r>
              <a:rPr lang="en-US" sz="2000" dirty="0" smtClean="0"/>
              <a:t>	</a:t>
            </a:r>
            <a:r>
              <a:rPr lang="en-US" sz="2000" dirty="0" err="1" smtClean="0"/>
              <a:t>Archit</a:t>
            </a:r>
            <a:r>
              <a:rPr lang="en-US" sz="2000" dirty="0" smtClean="0"/>
              <a:t> Gupta (Univ. </a:t>
            </a:r>
            <a:r>
              <a:rPr lang="en-US" sz="2000" dirty="0" err="1" smtClean="0"/>
              <a:t>Wisc</a:t>
            </a:r>
            <a:r>
              <a:rPr lang="en-US" sz="2000" dirty="0" smtClean="0"/>
              <a:t>.)</a:t>
            </a:r>
          </a:p>
          <a:p>
            <a:r>
              <a:rPr lang="en-US" sz="2000" dirty="0" smtClean="0"/>
              <a:t>	Fabian Kuhn (EPFL)</a:t>
            </a:r>
          </a:p>
          <a:p>
            <a:r>
              <a:rPr lang="en-US" sz="2000" dirty="0" smtClean="0"/>
              <a:t>	Dahlia Malkhi (MSR)</a:t>
            </a:r>
          </a:p>
          <a:p>
            <a:r>
              <a:rPr lang="en-US" sz="2000" dirty="0" smtClean="0"/>
              <a:t>	</a:t>
            </a:r>
            <a:r>
              <a:rPr lang="en-US" sz="2000" dirty="0" err="1" smtClean="0"/>
              <a:t>Kunal</a:t>
            </a:r>
            <a:r>
              <a:rPr lang="en-US" sz="2000" dirty="0" smtClean="0"/>
              <a:t> </a:t>
            </a:r>
            <a:r>
              <a:rPr lang="en-US" sz="2000" dirty="0" err="1" smtClean="0"/>
              <a:t>Talwar</a:t>
            </a:r>
            <a:r>
              <a:rPr lang="en-US" sz="2000" dirty="0" smtClean="0"/>
              <a:t> (MSR)</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Distance Labels </a:t>
            </a:r>
            <a:r>
              <a:rPr lang="en-US" dirty="0" err="1" smtClean="0"/>
              <a:t>a.k.a</a:t>
            </a:r>
            <a:r>
              <a:rPr lang="en-US" dirty="0" smtClean="0"/>
              <a:t> ‘‘Coordinates’’</a:t>
            </a:r>
            <a:endParaRPr lang="en-US" dirty="0"/>
          </a:p>
        </p:txBody>
      </p:sp>
      <p:sp>
        <p:nvSpPr>
          <p:cNvPr id="4" name="Content Placeholder 3"/>
          <p:cNvSpPr>
            <a:spLocks noGrp="1"/>
          </p:cNvSpPr>
          <p:nvPr>
            <p:ph sz="half" idx="1"/>
          </p:nvPr>
        </p:nvSpPr>
        <p:spPr>
          <a:xfrm>
            <a:off x="457200" y="1600200"/>
            <a:ext cx="6096000" cy="4525963"/>
          </a:xfrm>
        </p:spPr>
        <p:txBody>
          <a:bodyPr>
            <a:normAutofit/>
          </a:bodyPr>
          <a:lstStyle/>
          <a:p>
            <a:r>
              <a:rPr lang="en-US" dirty="0" smtClean="0"/>
              <a:t>Distance Label = Path to the Root</a:t>
            </a:r>
          </a:p>
          <a:p>
            <a:pPr lvl="1"/>
            <a:r>
              <a:rPr lang="en-US" dirty="0" smtClean="0"/>
              <a:t>Example: </a:t>
            </a:r>
            <a:r>
              <a:rPr lang="en-US" dirty="0" smtClean="0">
                <a:solidFill>
                  <a:srgbClr val="FF0000"/>
                </a:solidFill>
              </a:rPr>
              <a:t>A:</a:t>
            </a:r>
            <a:r>
              <a:rPr lang="en-US" dirty="0" smtClean="0"/>
              <a:t> </a:t>
            </a:r>
            <a:r>
              <a:rPr lang="en-US" dirty="0" smtClean="0">
                <a:solidFill>
                  <a:srgbClr val="FF0000"/>
                </a:solidFill>
              </a:rPr>
              <a:t>(</a:t>
            </a:r>
            <a:r>
              <a:rPr lang="en-US" dirty="0" err="1" smtClean="0">
                <a:solidFill>
                  <a:srgbClr val="FF0000"/>
                </a:solidFill>
              </a:rPr>
              <a:t>s,t,R</a:t>
            </a:r>
            <a:r>
              <a:rPr lang="en-US" dirty="0" smtClean="0">
                <a:solidFill>
                  <a:srgbClr val="FF0000"/>
                </a:solidFill>
              </a:rPr>
              <a:t>)</a:t>
            </a:r>
            <a:r>
              <a:rPr lang="en-US" dirty="0" smtClean="0"/>
              <a:t> and </a:t>
            </a:r>
            <a:r>
              <a:rPr lang="en-US" dirty="0" smtClean="0">
                <a:solidFill>
                  <a:srgbClr val="00B050"/>
                </a:solidFill>
              </a:rPr>
              <a:t>C:</a:t>
            </a:r>
            <a:r>
              <a:rPr lang="en-US" dirty="0" smtClean="0"/>
              <a:t> </a:t>
            </a:r>
            <a:r>
              <a:rPr lang="en-US" dirty="0" smtClean="0">
                <a:solidFill>
                  <a:srgbClr val="00B050"/>
                </a:solidFill>
              </a:rPr>
              <a:t>(</a:t>
            </a:r>
            <a:r>
              <a:rPr lang="en-US" dirty="0" err="1" smtClean="0">
                <a:solidFill>
                  <a:srgbClr val="00B050"/>
                </a:solidFill>
              </a:rPr>
              <a:t>t,R</a:t>
            </a:r>
            <a:r>
              <a:rPr lang="en-US" dirty="0" smtClean="0">
                <a:solidFill>
                  <a:srgbClr val="00B050"/>
                </a:solidFill>
              </a:rPr>
              <a:t>)</a:t>
            </a:r>
          </a:p>
          <a:p>
            <a:pPr lvl="5"/>
            <a:endParaRPr lang="en-US" dirty="0" smtClean="0"/>
          </a:p>
          <a:p>
            <a:r>
              <a:rPr lang="en-US" dirty="0" smtClean="0"/>
              <a:t>Trivial to estimate quality of paths</a:t>
            </a:r>
          </a:p>
          <a:p>
            <a:pPr lvl="1"/>
            <a:r>
              <a:rPr lang="en-US" dirty="0" smtClean="0"/>
              <a:t>Latency: d(A,C) = d(A,s) + d(</a:t>
            </a:r>
            <a:r>
              <a:rPr lang="en-US" dirty="0" err="1" smtClean="0"/>
              <a:t>s,t</a:t>
            </a:r>
            <a:r>
              <a:rPr lang="en-US" dirty="0" smtClean="0"/>
              <a:t>) + d(</a:t>
            </a:r>
            <a:r>
              <a:rPr lang="en-US" dirty="0" err="1" smtClean="0"/>
              <a:t>t,C</a:t>
            </a:r>
            <a:r>
              <a:rPr lang="en-US" dirty="0" smtClean="0"/>
              <a:t>)</a:t>
            </a:r>
          </a:p>
          <a:p>
            <a:pPr lvl="8"/>
            <a:endParaRPr lang="en-US" dirty="0" smtClean="0"/>
          </a:p>
          <a:p>
            <a:r>
              <a:rPr lang="en-US" dirty="0" smtClean="0"/>
              <a:t>As convenient as </a:t>
            </a:r>
            <a:r>
              <a:rPr lang="en-US" dirty="0" smtClean="0"/>
              <a:t>coordinate-based systems</a:t>
            </a:r>
            <a:endParaRPr lang="en-US" dirty="0" smtClean="0"/>
          </a:p>
          <a:p>
            <a:pPr lvl="8">
              <a:buNone/>
            </a:pPr>
            <a:r>
              <a:rPr lang="en-US" dirty="0" smtClean="0"/>
              <a:t>	</a:t>
            </a:r>
          </a:p>
        </p:txBody>
      </p:sp>
      <p:graphicFrame>
        <p:nvGraphicFramePr>
          <p:cNvPr id="3075" name="Object 3"/>
          <p:cNvGraphicFramePr>
            <a:graphicFrameLocks noChangeAspect="1"/>
          </p:cNvGraphicFramePr>
          <p:nvPr>
            <p:ph sz="half" idx="2"/>
          </p:nvPr>
        </p:nvGraphicFramePr>
        <p:xfrm>
          <a:off x="5107194" y="1600200"/>
          <a:ext cx="3960606" cy="4525963"/>
        </p:xfrm>
        <a:graphic>
          <a:graphicData uri="http://schemas.openxmlformats.org/presentationml/2006/ole">
            <p:oleObj spid="_x0000_s26626" name="Visio" r:id="rId3" imgW="4047439" imgH="4625950" progId="Visio.Drawing.11">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2.JPG"/>
          <p:cNvPicPr>
            <a:picLocks noChangeAspect="1"/>
          </p:cNvPicPr>
          <p:nvPr/>
        </p:nvPicPr>
        <p:blipFill>
          <a:blip r:embed="rId2"/>
          <a:stretch>
            <a:fillRect/>
          </a:stretch>
        </p:blipFill>
        <p:spPr>
          <a:xfrm>
            <a:off x="0" y="0"/>
            <a:ext cx="5736730" cy="6858000"/>
          </a:xfrm>
          <a:prstGeom prst="rect">
            <a:avLst/>
          </a:prstGeom>
        </p:spPr>
      </p:pic>
      <p:sp>
        <p:nvSpPr>
          <p:cNvPr id="5" name="Title 1"/>
          <p:cNvSpPr>
            <a:spLocks noGrp="1"/>
          </p:cNvSpPr>
          <p:nvPr>
            <p:ph type="title"/>
          </p:nvPr>
        </p:nvSpPr>
        <p:spPr>
          <a:xfrm>
            <a:off x="6172200" y="1371600"/>
            <a:ext cx="2743200" cy="1143000"/>
          </a:xfrm>
        </p:spPr>
        <p:txBody>
          <a:bodyPr>
            <a:normAutofit fontScale="90000"/>
          </a:bodyPr>
          <a:lstStyle/>
          <a:p>
            <a:r>
              <a:rPr lang="en-US" dirty="0" smtClean="0"/>
              <a:t>Sequoia </a:t>
            </a:r>
            <a:r>
              <a:rPr lang="en-US" dirty="0" smtClean="0"/>
              <a:t>Tree </a:t>
            </a:r>
            <a:r>
              <a:rPr lang="en-US" dirty="0" smtClean="0"/>
              <a:t>for </a:t>
            </a:r>
            <a:r>
              <a:rPr lang="en-US" dirty="0" err="1" smtClean="0"/>
              <a:t>PlanetLab</a:t>
            </a:r>
            <a:r>
              <a:rPr lang="en-US" dirty="0" smtClean="0"/>
              <a:t> Latencies</a:t>
            </a:r>
            <a:endParaRPr lang="en-US" dirty="0"/>
          </a:p>
        </p:txBody>
      </p:sp>
      <p:pic>
        <p:nvPicPr>
          <p:cNvPr id="6" name="Picture 5" descr="topology-legend.jpg"/>
          <p:cNvPicPr>
            <a:picLocks noChangeAspect="1"/>
          </p:cNvPicPr>
          <p:nvPr/>
        </p:nvPicPr>
        <p:blipFill>
          <a:blip r:embed="rId3"/>
          <a:stretch>
            <a:fillRect/>
          </a:stretch>
        </p:blipFill>
        <p:spPr>
          <a:xfrm>
            <a:off x="5138737" y="4191000"/>
            <a:ext cx="3700463" cy="1828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Clustering for </a:t>
            </a:r>
            <a:br>
              <a:rPr lang="en-US" dirty="0" smtClean="0"/>
            </a:br>
            <a:r>
              <a:rPr lang="en-US" dirty="0" err="1" smtClean="0"/>
              <a:t>PlanetLab</a:t>
            </a:r>
            <a:r>
              <a:rPr lang="en-US" dirty="0" smtClean="0"/>
              <a:t> Nodes in Europe</a:t>
            </a:r>
            <a:endParaRPr lang="en-US" dirty="0"/>
          </a:p>
        </p:txBody>
      </p:sp>
      <p:grpSp>
        <p:nvGrpSpPr>
          <p:cNvPr id="30723" name="Group 3"/>
          <p:cNvGrpSpPr>
            <a:grpSpLocks noChangeAspect="1"/>
          </p:cNvGrpSpPr>
          <p:nvPr/>
        </p:nvGrpSpPr>
        <p:grpSpPr bwMode="auto">
          <a:xfrm>
            <a:off x="635200" y="1609741"/>
            <a:ext cx="7827252" cy="4567281"/>
            <a:chOff x="400" y="1014"/>
            <a:chExt cx="4929" cy="2877"/>
          </a:xfrm>
        </p:grpSpPr>
        <p:grpSp>
          <p:nvGrpSpPr>
            <p:cNvPr id="30924" name="Group 204"/>
            <p:cNvGrpSpPr>
              <a:grpSpLocks/>
            </p:cNvGrpSpPr>
            <p:nvPr/>
          </p:nvGrpSpPr>
          <p:grpSpPr bwMode="auto">
            <a:xfrm>
              <a:off x="400" y="1014"/>
              <a:ext cx="4929" cy="2877"/>
              <a:chOff x="400" y="1014"/>
              <a:chExt cx="4931" cy="2877"/>
            </a:xfrm>
          </p:grpSpPr>
          <p:sp>
            <p:nvSpPr>
              <p:cNvPr id="30726" name="Line 6"/>
              <p:cNvSpPr>
                <a:spLocks noChangeShapeType="1"/>
              </p:cNvSpPr>
              <p:nvPr/>
            </p:nvSpPr>
            <p:spPr bwMode="auto">
              <a:xfrm flipV="1">
                <a:off x="400" y="1014"/>
                <a:ext cx="1" cy="2876"/>
              </a:xfrm>
              <a:prstGeom prst="line">
                <a:avLst/>
              </a:prstGeom>
              <a:noFill/>
              <a:ln w="127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8" name="Line 8"/>
              <p:cNvSpPr>
                <a:spLocks noChangeShapeType="1"/>
              </p:cNvSpPr>
              <p:nvPr/>
            </p:nvSpPr>
            <p:spPr bwMode="auto">
              <a:xfrm>
                <a:off x="5330" y="1014"/>
                <a:ext cx="1" cy="2876"/>
              </a:xfrm>
              <a:prstGeom prst="line">
                <a:avLst/>
              </a:prstGeom>
              <a:noFill/>
              <a:ln w="127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9" name="Line 9"/>
              <p:cNvSpPr>
                <a:spLocks noChangeShapeType="1"/>
              </p:cNvSpPr>
              <p:nvPr/>
            </p:nvSpPr>
            <p:spPr bwMode="auto">
              <a:xfrm flipH="1">
                <a:off x="400" y="3890"/>
                <a:ext cx="4930" cy="1"/>
              </a:xfrm>
              <a:prstGeom prst="line">
                <a:avLst/>
              </a:prstGeom>
              <a:noFill/>
              <a:ln w="127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0" name="Freeform 10"/>
              <p:cNvSpPr>
                <a:spLocks/>
              </p:cNvSpPr>
              <p:nvPr/>
            </p:nvSpPr>
            <p:spPr bwMode="auto">
              <a:xfrm>
                <a:off x="3362" y="1026"/>
                <a:ext cx="63" cy="40"/>
              </a:xfrm>
              <a:custGeom>
                <a:avLst/>
                <a:gdLst/>
                <a:ahLst/>
                <a:cxnLst>
                  <a:cxn ang="0">
                    <a:pos x="32" y="0"/>
                  </a:cxn>
                  <a:cxn ang="0">
                    <a:pos x="48" y="3"/>
                  </a:cxn>
                  <a:cxn ang="0">
                    <a:pos x="59" y="10"/>
                  </a:cxn>
                  <a:cxn ang="0">
                    <a:pos x="63" y="19"/>
                  </a:cxn>
                  <a:cxn ang="0">
                    <a:pos x="59" y="30"/>
                  </a:cxn>
                  <a:cxn ang="0">
                    <a:pos x="48" y="37"/>
                  </a:cxn>
                  <a:cxn ang="0">
                    <a:pos x="32" y="40"/>
                  </a:cxn>
                  <a:cxn ang="0">
                    <a:pos x="15" y="37"/>
                  </a:cxn>
                  <a:cxn ang="0">
                    <a:pos x="5" y="30"/>
                  </a:cxn>
                  <a:cxn ang="0">
                    <a:pos x="0" y="19"/>
                  </a:cxn>
                  <a:cxn ang="0">
                    <a:pos x="5" y="10"/>
                  </a:cxn>
                  <a:cxn ang="0">
                    <a:pos x="15" y="3"/>
                  </a:cxn>
                  <a:cxn ang="0">
                    <a:pos x="32" y="0"/>
                  </a:cxn>
                </a:cxnLst>
                <a:rect l="0" t="0" r="r" b="b"/>
                <a:pathLst>
                  <a:path w="63" h="40">
                    <a:moveTo>
                      <a:pt x="32" y="0"/>
                    </a:moveTo>
                    <a:lnTo>
                      <a:pt x="48" y="3"/>
                    </a:lnTo>
                    <a:lnTo>
                      <a:pt x="59" y="10"/>
                    </a:lnTo>
                    <a:lnTo>
                      <a:pt x="63" y="19"/>
                    </a:lnTo>
                    <a:lnTo>
                      <a:pt x="59" y="30"/>
                    </a:lnTo>
                    <a:lnTo>
                      <a:pt x="48" y="37"/>
                    </a:lnTo>
                    <a:lnTo>
                      <a:pt x="32" y="40"/>
                    </a:lnTo>
                    <a:lnTo>
                      <a:pt x="15" y="37"/>
                    </a:lnTo>
                    <a:lnTo>
                      <a:pt x="5" y="30"/>
                    </a:lnTo>
                    <a:lnTo>
                      <a:pt x="0" y="19"/>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1" name="Line 11"/>
              <p:cNvSpPr>
                <a:spLocks noChangeShapeType="1"/>
              </p:cNvSpPr>
              <p:nvPr/>
            </p:nvSpPr>
            <p:spPr bwMode="auto">
              <a:xfrm flipH="1" flipV="1">
                <a:off x="3421" y="1036"/>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2" name="Line 12"/>
              <p:cNvSpPr>
                <a:spLocks noChangeShapeType="1"/>
              </p:cNvSpPr>
              <p:nvPr/>
            </p:nvSpPr>
            <p:spPr bwMode="auto">
              <a:xfrm flipH="1" flipV="1">
                <a:off x="3410" y="1029"/>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3" name="Line 13"/>
              <p:cNvSpPr>
                <a:spLocks noChangeShapeType="1"/>
              </p:cNvSpPr>
              <p:nvPr/>
            </p:nvSpPr>
            <p:spPr bwMode="auto">
              <a:xfrm flipH="1" flipV="1">
                <a:off x="3394" y="102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4" name="Line 14"/>
              <p:cNvSpPr>
                <a:spLocks noChangeShapeType="1"/>
              </p:cNvSpPr>
              <p:nvPr/>
            </p:nvSpPr>
            <p:spPr bwMode="auto">
              <a:xfrm flipH="1">
                <a:off x="3377" y="102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5" name="Line 15"/>
              <p:cNvSpPr>
                <a:spLocks noChangeShapeType="1"/>
              </p:cNvSpPr>
              <p:nvPr/>
            </p:nvSpPr>
            <p:spPr bwMode="auto">
              <a:xfrm flipH="1">
                <a:off x="3367" y="102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6" name="Line 16"/>
              <p:cNvSpPr>
                <a:spLocks noChangeShapeType="1"/>
              </p:cNvSpPr>
              <p:nvPr/>
            </p:nvSpPr>
            <p:spPr bwMode="auto">
              <a:xfrm flipH="1">
                <a:off x="3362" y="103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7" name="Line 17"/>
              <p:cNvSpPr>
                <a:spLocks noChangeShapeType="1"/>
              </p:cNvSpPr>
              <p:nvPr/>
            </p:nvSpPr>
            <p:spPr bwMode="auto">
              <a:xfrm>
                <a:off x="3362" y="104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8" name="Line 18"/>
              <p:cNvSpPr>
                <a:spLocks noChangeShapeType="1"/>
              </p:cNvSpPr>
              <p:nvPr/>
            </p:nvSpPr>
            <p:spPr bwMode="auto">
              <a:xfrm>
                <a:off x="3367" y="105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Line 19"/>
              <p:cNvSpPr>
                <a:spLocks noChangeShapeType="1"/>
              </p:cNvSpPr>
              <p:nvPr/>
            </p:nvSpPr>
            <p:spPr bwMode="auto">
              <a:xfrm>
                <a:off x="3377" y="106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0" name="Line 20"/>
              <p:cNvSpPr>
                <a:spLocks noChangeShapeType="1"/>
              </p:cNvSpPr>
              <p:nvPr/>
            </p:nvSpPr>
            <p:spPr bwMode="auto">
              <a:xfrm flipV="1">
                <a:off x="3394" y="106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1" name="Line 21"/>
              <p:cNvSpPr>
                <a:spLocks noChangeShapeType="1"/>
              </p:cNvSpPr>
              <p:nvPr/>
            </p:nvSpPr>
            <p:spPr bwMode="auto">
              <a:xfrm flipV="1">
                <a:off x="3410" y="1056"/>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Line 22"/>
              <p:cNvSpPr>
                <a:spLocks noChangeShapeType="1"/>
              </p:cNvSpPr>
              <p:nvPr/>
            </p:nvSpPr>
            <p:spPr bwMode="auto">
              <a:xfrm flipV="1">
                <a:off x="3421" y="1045"/>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Rectangle 23"/>
              <p:cNvSpPr>
                <a:spLocks noChangeArrowheads="1"/>
              </p:cNvSpPr>
              <p:nvPr/>
            </p:nvSpPr>
            <p:spPr bwMode="auto">
              <a:xfrm>
                <a:off x="3392" y="1042"/>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44" name="Freeform 24"/>
              <p:cNvSpPr>
                <a:spLocks/>
              </p:cNvSpPr>
              <p:nvPr/>
            </p:nvSpPr>
            <p:spPr bwMode="auto">
              <a:xfrm>
                <a:off x="3220" y="1089"/>
                <a:ext cx="63" cy="40"/>
              </a:xfrm>
              <a:custGeom>
                <a:avLst/>
                <a:gdLst/>
                <a:ahLst/>
                <a:cxnLst>
                  <a:cxn ang="0">
                    <a:pos x="32" y="0"/>
                  </a:cxn>
                  <a:cxn ang="0">
                    <a:pos x="48" y="3"/>
                  </a:cxn>
                  <a:cxn ang="0">
                    <a:pos x="59" y="10"/>
                  </a:cxn>
                  <a:cxn ang="0">
                    <a:pos x="63" y="21"/>
                  </a:cxn>
                  <a:cxn ang="0">
                    <a:pos x="59" y="30"/>
                  </a:cxn>
                  <a:cxn ang="0">
                    <a:pos x="48" y="37"/>
                  </a:cxn>
                  <a:cxn ang="0">
                    <a:pos x="32" y="40"/>
                  </a:cxn>
                  <a:cxn ang="0">
                    <a:pos x="15" y="37"/>
                  </a:cxn>
                  <a:cxn ang="0">
                    <a:pos x="5" y="30"/>
                  </a:cxn>
                  <a:cxn ang="0">
                    <a:pos x="0" y="21"/>
                  </a:cxn>
                  <a:cxn ang="0">
                    <a:pos x="5" y="10"/>
                  </a:cxn>
                  <a:cxn ang="0">
                    <a:pos x="15" y="3"/>
                  </a:cxn>
                  <a:cxn ang="0">
                    <a:pos x="32" y="0"/>
                  </a:cxn>
                </a:cxnLst>
                <a:rect l="0" t="0" r="r" b="b"/>
                <a:pathLst>
                  <a:path w="63" h="40">
                    <a:moveTo>
                      <a:pt x="32" y="0"/>
                    </a:moveTo>
                    <a:lnTo>
                      <a:pt x="48" y="3"/>
                    </a:lnTo>
                    <a:lnTo>
                      <a:pt x="59" y="10"/>
                    </a:lnTo>
                    <a:lnTo>
                      <a:pt x="63" y="21"/>
                    </a:lnTo>
                    <a:lnTo>
                      <a:pt x="59" y="30"/>
                    </a:lnTo>
                    <a:lnTo>
                      <a:pt x="48" y="37"/>
                    </a:lnTo>
                    <a:lnTo>
                      <a:pt x="32" y="40"/>
                    </a:lnTo>
                    <a:lnTo>
                      <a:pt x="15" y="37"/>
                    </a:lnTo>
                    <a:lnTo>
                      <a:pt x="5" y="30"/>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5" name="Line 25"/>
              <p:cNvSpPr>
                <a:spLocks noChangeShapeType="1"/>
              </p:cNvSpPr>
              <p:nvPr/>
            </p:nvSpPr>
            <p:spPr bwMode="auto">
              <a:xfrm flipH="1" flipV="1">
                <a:off x="3279" y="1099"/>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Line 26"/>
              <p:cNvSpPr>
                <a:spLocks noChangeShapeType="1"/>
              </p:cNvSpPr>
              <p:nvPr/>
            </p:nvSpPr>
            <p:spPr bwMode="auto">
              <a:xfrm flipH="1" flipV="1">
                <a:off x="3268" y="1092"/>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Line 27"/>
              <p:cNvSpPr>
                <a:spLocks noChangeShapeType="1"/>
              </p:cNvSpPr>
              <p:nvPr/>
            </p:nvSpPr>
            <p:spPr bwMode="auto">
              <a:xfrm flipH="1" flipV="1">
                <a:off x="3252" y="1089"/>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8" name="Line 28"/>
              <p:cNvSpPr>
                <a:spLocks noChangeShapeType="1"/>
              </p:cNvSpPr>
              <p:nvPr/>
            </p:nvSpPr>
            <p:spPr bwMode="auto">
              <a:xfrm flipH="1">
                <a:off x="3235" y="1089"/>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9" name="Line 29"/>
              <p:cNvSpPr>
                <a:spLocks noChangeShapeType="1"/>
              </p:cNvSpPr>
              <p:nvPr/>
            </p:nvSpPr>
            <p:spPr bwMode="auto">
              <a:xfrm flipH="1">
                <a:off x="3225" y="1092"/>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0" name="Line 30"/>
              <p:cNvSpPr>
                <a:spLocks noChangeShapeType="1"/>
              </p:cNvSpPr>
              <p:nvPr/>
            </p:nvSpPr>
            <p:spPr bwMode="auto">
              <a:xfrm flipH="1">
                <a:off x="3220" y="1099"/>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Line 31"/>
              <p:cNvSpPr>
                <a:spLocks noChangeShapeType="1"/>
              </p:cNvSpPr>
              <p:nvPr/>
            </p:nvSpPr>
            <p:spPr bwMode="auto">
              <a:xfrm>
                <a:off x="3220" y="111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Line 32"/>
              <p:cNvSpPr>
                <a:spLocks noChangeShapeType="1"/>
              </p:cNvSpPr>
              <p:nvPr/>
            </p:nvSpPr>
            <p:spPr bwMode="auto">
              <a:xfrm>
                <a:off x="3225" y="111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3" name="Line 33"/>
              <p:cNvSpPr>
                <a:spLocks noChangeShapeType="1"/>
              </p:cNvSpPr>
              <p:nvPr/>
            </p:nvSpPr>
            <p:spPr bwMode="auto">
              <a:xfrm>
                <a:off x="3235" y="112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4" name="Line 34"/>
              <p:cNvSpPr>
                <a:spLocks noChangeShapeType="1"/>
              </p:cNvSpPr>
              <p:nvPr/>
            </p:nvSpPr>
            <p:spPr bwMode="auto">
              <a:xfrm flipV="1">
                <a:off x="3252" y="112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Line 35"/>
              <p:cNvSpPr>
                <a:spLocks noChangeShapeType="1"/>
              </p:cNvSpPr>
              <p:nvPr/>
            </p:nvSpPr>
            <p:spPr bwMode="auto">
              <a:xfrm flipV="1">
                <a:off x="3268" y="1119"/>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Line 36"/>
              <p:cNvSpPr>
                <a:spLocks noChangeShapeType="1"/>
              </p:cNvSpPr>
              <p:nvPr/>
            </p:nvSpPr>
            <p:spPr bwMode="auto">
              <a:xfrm flipV="1">
                <a:off x="3279" y="1110"/>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7" name="Rectangle 37"/>
              <p:cNvSpPr>
                <a:spLocks noChangeArrowheads="1"/>
              </p:cNvSpPr>
              <p:nvPr/>
            </p:nvSpPr>
            <p:spPr bwMode="auto">
              <a:xfrm>
                <a:off x="3250" y="1107"/>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58" name="Line 38"/>
              <p:cNvSpPr>
                <a:spLocks noChangeShapeType="1"/>
              </p:cNvSpPr>
              <p:nvPr/>
            </p:nvSpPr>
            <p:spPr bwMode="auto">
              <a:xfrm flipH="1">
                <a:off x="3339" y="1057"/>
                <a:ext cx="29"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Line 39"/>
              <p:cNvSpPr>
                <a:spLocks noChangeShapeType="1"/>
              </p:cNvSpPr>
              <p:nvPr/>
            </p:nvSpPr>
            <p:spPr bwMode="auto">
              <a:xfrm flipH="1">
                <a:off x="3307" y="1071"/>
                <a:ext cx="32"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Line 40"/>
              <p:cNvSpPr>
                <a:spLocks noChangeShapeType="1"/>
              </p:cNvSpPr>
              <p:nvPr/>
            </p:nvSpPr>
            <p:spPr bwMode="auto">
              <a:xfrm flipH="1">
                <a:off x="3277" y="1084"/>
                <a:ext cx="30"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1" name="Freeform 41"/>
              <p:cNvSpPr>
                <a:spLocks/>
              </p:cNvSpPr>
              <p:nvPr/>
            </p:nvSpPr>
            <p:spPr bwMode="auto">
              <a:xfrm>
                <a:off x="3504" y="1089"/>
                <a:ext cx="63" cy="40"/>
              </a:xfrm>
              <a:custGeom>
                <a:avLst/>
                <a:gdLst/>
                <a:ahLst/>
                <a:cxnLst>
                  <a:cxn ang="0">
                    <a:pos x="32" y="0"/>
                  </a:cxn>
                  <a:cxn ang="0">
                    <a:pos x="48" y="3"/>
                  </a:cxn>
                  <a:cxn ang="0">
                    <a:pos x="59" y="10"/>
                  </a:cxn>
                  <a:cxn ang="0">
                    <a:pos x="63" y="21"/>
                  </a:cxn>
                  <a:cxn ang="0">
                    <a:pos x="59" y="30"/>
                  </a:cxn>
                  <a:cxn ang="0">
                    <a:pos x="48" y="37"/>
                  </a:cxn>
                  <a:cxn ang="0">
                    <a:pos x="32" y="40"/>
                  </a:cxn>
                  <a:cxn ang="0">
                    <a:pos x="15" y="37"/>
                  </a:cxn>
                  <a:cxn ang="0">
                    <a:pos x="5" y="30"/>
                  </a:cxn>
                  <a:cxn ang="0">
                    <a:pos x="0" y="21"/>
                  </a:cxn>
                  <a:cxn ang="0">
                    <a:pos x="5" y="10"/>
                  </a:cxn>
                  <a:cxn ang="0">
                    <a:pos x="15" y="3"/>
                  </a:cxn>
                  <a:cxn ang="0">
                    <a:pos x="32" y="0"/>
                  </a:cxn>
                </a:cxnLst>
                <a:rect l="0" t="0" r="r" b="b"/>
                <a:pathLst>
                  <a:path w="63" h="40">
                    <a:moveTo>
                      <a:pt x="32" y="0"/>
                    </a:moveTo>
                    <a:lnTo>
                      <a:pt x="48" y="3"/>
                    </a:lnTo>
                    <a:lnTo>
                      <a:pt x="59" y="10"/>
                    </a:lnTo>
                    <a:lnTo>
                      <a:pt x="63" y="21"/>
                    </a:lnTo>
                    <a:lnTo>
                      <a:pt x="59" y="30"/>
                    </a:lnTo>
                    <a:lnTo>
                      <a:pt x="48" y="37"/>
                    </a:lnTo>
                    <a:lnTo>
                      <a:pt x="32" y="40"/>
                    </a:lnTo>
                    <a:lnTo>
                      <a:pt x="15" y="37"/>
                    </a:lnTo>
                    <a:lnTo>
                      <a:pt x="5" y="30"/>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2" name="Line 42"/>
              <p:cNvSpPr>
                <a:spLocks noChangeShapeType="1"/>
              </p:cNvSpPr>
              <p:nvPr/>
            </p:nvSpPr>
            <p:spPr bwMode="auto">
              <a:xfrm flipH="1" flipV="1">
                <a:off x="3563" y="1099"/>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3" name="Line 43"/>
              <p:cNvSpPr>
                <a:spLocks noChangeShapeType="1"/>
              </p:cNvSpPr>
              <p:nvPr/>
            </p:nvSpPr>
            <p:spPr bwMode="auto">
              <a:xfrm flipH="1" flipV="1">
                <a:off x="3552" y="1092"/>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4" name="Line 44"/>
              <p:cNvSpPr>
                <a:spLocks noChangeShapeType="1"/>
              </p:cNvSpPr>
              <p:nvPr/>
            </p:nvSpPr>
            <p:spPr bwMode="auto">
              <a:xfrm flipH="1" flipV="1">
                <a:off x="3536" y="1089"/>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Line 45"/>
              <p:cNvSpPr>
                <a:spLocks noChangeShapeType="1"/>
              </p:cNvSpPr>
              <p:nvPr/>
            </p:nvSpPr>
            <p:spPr bwMode="auto">
              <a:xfrm flipH="1">
                <a:off x="3519" y="1089"/>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Line 46"/>
              <p:cNvSpPr>
                <a:spLocks noChangeShapeType="1"/>
              </p:cNvSpPr>
              <p:nvPr/>
            </p:nvSpPr>
            <p:spPr bwMode="auto">
              <a:xfrm flipH="1">
                <a:off x="3509" y="1092"/>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7" name="Line 47"/>
              <p:cNvSpPr>
                <a:spLocks noChangeShapeType="1"/>
              </p:cNvSpPr>
              <p:nvPr/>
            </p:nvSpPr>
            <p:spPr bwMode="auto">
              <a:xfrm flipH="1">
                <a:off x="3504" y="1099"/>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8" name="Line 48"/>
              <p:cNvSpPr>
                <a:spLocks noChangeShapeType="1"/>
              </p:cNvSpPr>
              <p:nvPr/>
            </p:nvSpPr>
            <p:spPr bwMode="auto">
              <a:xfrm>
                <a:off x="3504" y="111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Line 49"/>
              <p:cNvSpPr>
                <a:spLocks noChangeShapeType="1"/>
              </p:cNvSpPr>
              <p:nvPr/>
            </p:nvSpPr>
            <p:spPr bwMode="auto">
              <a:xfrm>
                <a:off x="3509" y="111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Line 50"/>
              <p:cNvSpPr>
                <a:spLocks noChangeShapeType="1"/>
              </p:cNvSpPr>
              <p:nvPr/>
            </p:nvSpPr>
            <p:spPr bwMode="auto">
              <a:xfrm>
                <a:off x="3519" y="112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1" name="Line 51"/>
              <p:cNvSpPr>
                <a:spLocks noChangeShapeType="1"/>
              </p:cNvSpPr>
              <p:nvPr/>
            </p:nvSpPr>
            <p:spPr bwMode="auto">
              <a:xfrm flipV="1">
                <a:off x="3536" y="112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2" name="Line 52"/>
              <p:cNvSpPr>
                <a:spLocks noChangeShapeType="1"/>
              </p:cNvSpPr>
              <p:nvPr/>
            </p:nvSpPr>
            <p:spPr bwMode="auto">
              <a:xfrm flipV="1">
                <a:off x="3552" y="1119"/>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Line 53"/>
              <p:cNvSpPr>
                <a:spLocks noChangeShapeType="1"/>
              </p:cNvSpPr>
              <p:nvPr/>
            </p:nvSpPr>
            <p:spPr bwMode="auto">
              <a:xfrm flipV="1">
                <a:off x="3563" y="1110"/>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Rectangle 54"/>
              <p:cNvSpPr>
                <a:spLocks noChangeArrowheads="1"/>
              </p:cNvSpPr>
              <p:nvPr/>
            </p:nvSpPr>
            <p:spPr bwMode="auto">
              <a:xfrm>
                <a:off x="3534" y="1107"/>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5" name="Line 55"/>
              <p:cNvSpPr>
                <a:spLocks noChangeShapeType="1"/>
              </p:cNvSpPr>
              <p:nvPr/>
            </p:nvSpPr>
            <p:spPr bwMode="auto">
              <a:xfrm>
                <a:off x="3421" y="1057"/>
                <a:ext cx="28"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6" name="Line 56"/>
              <p:cNvSpPr>
                <a:spLocks noChangeShapeType="1"/>
              </p:cNvSpPr>
              <p:nvPr/>
            </p:nvSpPr>
            <p:spPr bwMode="auto">
              <a:xfrm>
                <a:off x="3449" y="1071"/>
                <a:ext cx="3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7" name="Line 57"/>
              <p:cNvSpPr>
                <a:spLocks noChangeShapeType="1"/>
              </p:cNvSpPr>
              <p:nvPr/>
            </p:nvSpPr>
            <p:spPr bwMode="auto">
              <a:xfrm>
                <a:off x="3480" y="1084"/>
                <a:ext cx="30"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Freeform 58"/>
              <p:cNvSpPr>
                <a:spLocks/>
              </p:cNvSpPr>
              <p:nvPr/>
            </p:nvSpPr>
            <p:spPr bwMode="auto">
              <a:xfrm>
                <a:off x="2762" y="1153"/>
                <a:ext cx="417" cy="105"/>
              </a:xfrm>
              <a:custGeom>
                <a:avLst/>
                <a:gdLst/>
                <a:ahLst/>
                <a:cxnLst>
                  <a:cxn ang="0">
                    <a:pos x="209" y="0"/>
                  </a:cxn>
                  <a:cxn ang="0">
                    <a:pos x="257" y="2"/>
                  </a:cxn>
                  <a:cxn ang="0">
                    <a:pos x="300" y="6"/>
                  </a:cxn>
                  <a:cxn ang="0">
                    <a:pos x="339" y="12"/>
                  </a:cxn>
                  <a:cxn ang="0">
                    <a:pos x="372" y="20"/>
                  </a:cxn>
                  <a:cxn ang="0">
                    <a:pos x="396" y="30"/>
                  </a:cxn>
                  <a:cxn ang="0">
                    <a:pos x="411" y="41"/>
                  </a:cxn>
                  <a:cxn ang="0">
                    <a:pos x="417" y="53"/>
                  </a:cxn>
                  <a:cxn ang="0">
                    <a:pos x="411" y="65"/>
                  </a:cxn>
                  <a:cxn ang="0">
                    <a:pos x="396" y="75"/>
                  </a:cxn>
                  <a:cxn ang="0">
                    <a:pos x="372" y="86"/>
                  </a:cxn>
                  <a:cxn ang="0">
                    <a:pos x="339" y="93"/>
                  </a:cxn>
                  <a:cxn ang="0">
                    <a:pos x="300" y="99"/>
                  </a:cxn>
                  <a:cxn ang="0">
                    <a:pos x="257" y="103"/>
                  </a:cxn>
                  <a:cxn ang="0">
                    <a:pos x="209" y="105"/>
                  </a:cxn>
                  <a:cxn ang="0">
                    <a:pos x="167" y="103"/>
                  </a:cxn>
                  <a:cxn ang="0">
                    <a:pos x="128" y="101"/>
                  </a:cxn>
                  <a:cxn ang="0">
                    <a:pos x="92" y="96"/>
                  </a:cxn>
                  <a:cxn ang="0">
                    <a:pos x="61" y="90"/>
                  </a:cxn>
                  <a:cxn ang="0">
                    <a:pos x="36" y="81"/>
                  </a:cxn>
                  <a:cxn ang="0">
                    <a:pos x="16" y="72"/>
                  </a:cxn>
                  <a:cxn ang="0">
                    <a:pos x="4" y="63"/>
                  </a:cxn>
                  <a:cxn ang="0">
                    <a:pos x="0" y="53"/>
                  </a:cxn>
                  <a:cxn ang="0">
                    <a:pos x="4" y="42"/>
                  </a:cxn>
                  <a:cxn ang="0">
                    <a:pos x="16" y="33"/>
                  </a:cxn>
                  <a:cxn ang="0">
                    <a:pos x="36" y="24"/>
                  </a:cxn>
                  <a:cxn ang="0">
                    <a:pos x="61" y="15"/>
                  </a:cxn>
                  <a:cxn ang="0">
                    <a:pos x="92" y="9"/>
                  </a:cxn>
                  <a:cxn ang="0">
                    <a:pos x="128" y="5"/>
                  </a:cxn>
                  <a:cxn ang="0">
                    <a:pos x="167" y="2"/>
                  </a:cxn>
                  <a:cxn ang="0">
                    <a:pos x="209" y="0"/>
                  </a:cxn>
                </a:cxnLst>
                <a:rect l="0" t="0" r="r" b="b"/>
                <a:pathLst>
                  <a:path w="417" h="105">
                    <a:moveTo>
                      <a:pt x="209" y="0"/>
                    </a:moveTo>
                    <a:lnTo>
                      <a:pt x="257" y="2"/>
                    </a:lnTo>
                    <a:lnTo>
                      <a:pt x="300" y="6"/>
                    </a:lnTo>
                    <a:lnTo>
                      <a:pt x="339" y="12"/>
                    </a:lnTo>
                    <a:lnTo>
                      <a:pt x="372" y="20"/>
                    </a:lnTo>
                    <a:lnTo>
                      <a:pt x="396" y="30"/>
                    </a:lnTo>
                    <a:lnTo>
                      <a:pt x="411" y="41"/>
                    </a:lnTo>
                    <a:lnTo>
                      <a:pt x="417" y="53"/>
                    </a:lnTo>
                    <a:lnTo>
                      <a:pt x="411" y="65"/>
                    </a:lnTo>
                    <a:lnTo>
                      <a:pt x="396" y="75"/>
                    </a:lnTo>
                    <a:lnTo>
                      <a:pt x="372" y="86"/>
                    </a:lnTo>
                    <a:lnTo>
                      <a:pt x="339" y="93"/>
                    </a:lnTo>
                    <a:lnTo>
                      <a:pt x="300" y="99"/>
                    </a:lnTo>
                    <a:lnTo>
                      <a:pt x="257" y="103"/>
                    </a:lnTo>
                    <a:lnTo>
                      <a:pt x="209" y="105"/>
                    </a:lnTo>
                    <a:lnTo>
                      <a:pt x="167" y="103"/>
                    </a:lnTo>
                    <a:lnTo>
                      <a:pt x="128" y="101"/>
                    </a:lnTo>
                    <a:lnTo>
                      <a:pt x="92" y="96"/>
                    </a:lnTo>
                    <a:lnTo>
                      <a:pt x="61" y="90"/>
                    </a:lnTo>
                    <a:lnTo>
                      <a:pt x="36" y="81"/>
                    </a:lnTo>
                    <a:lnTo>
                      <a:pt x="16" y="72"/>
                    </a:lnTo>
                    <a:lnTo>
                      <a:pt x="4" y="63"/>
                    </a:lnTo>
                    <a:lnTo>
                      <a:pt x="0" y="53"/>
                    </a:lnTo>
                    <a:lnTo>
                      <a:pt x="4" y="42"/>
                    </a:lnTo>
                    <a:lnTo>
                      <a:pt x="16" y="33"/>
                    </a:lnTo>
                    <a:lnTo>
                      <a:pt x="36" y="24"/>
                    </a:lnTo>
                    <a:lnTo>
                      <a:pt x="61" y="15"/>
                    </a:lnTo>
                    <a:lnTo>
                      <a:pt x="92" y="9"/>
                    </a:lnTo>
                    <a:lnTo>
                      <a:pt x="128" y="5"/>
                    </a:lnTo>
                    <a:lnTo>
                      <a:pt x="167" y="2"/>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Line 59"/>
              <p:cNvSpPr>
                <a:spLocks noChangeShapeType="1"/>
              </p:cNvSpPr>
              <p:nvPr/>
            </p:nvSpPr>
            <p:spPr bwMode="auto">
              <a:xfrm flipH="1" flipV="1">
                <a:off x="3173" y="1194"/>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0" name="Line 60"/>
              <p:cNvSpPr>
                <a:spLocks noChangeShapeType="1"/>
              </p:cNvSpPr>
              <p:nvPr/>
            </p:nvSpPr>
            <p:spPr bwMode="auto">
              <a:xfrm flipH="1" flipV="1">
                <a:off x="3158" y="1183"/>
                <a:ext cx="1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1" name="Line 61"/>
              <p:cNvSpPr>
                <a:spLocks noChangeShapeType="1"/>
              </p:cNvSpPr>
              <p:nvPr/>
            </p:nvSpPr>
            <p:spPr bwMode="auto">
              <a:xfrm flipH="1" flipV="1">
                <a:off x="3134" y="1173"/>
                <a:ext cx="2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Line 62"/>
              <p:cNvSpPr>
                <a:spLocks noChangeShapeType="1"/>
              </p:cNvSpPr>
              <p:nvPr/>
            </p:nvSpPr>
            <p:spPr bwMode="auto">
              <a:xfrm flipH="1" flipV="1">
                <a:off x="3101" y="1165"/>
                <a:ext cx="33"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Line 63"/>
              <p:cNvSpPr>
                <a:spLocks noChangeShapeType="1"/>
              </p:cNvSpPr>
              <p:nvPr/>
            </p:nvSpPr>
            <p:spPr bwMode="auto">
              <a:xfrm flipH="1" flipV="1">
                <a:off x="3062" y="1159"/>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4" name="Line 64"/>
              <p:cNvSpPr>
                <a:spLocks noChangeShapeType="1"/>
              </p:cNvSpPr>
              <p:nvPr/>
            </p:nvSpPr>
            <p:spPr bwMode="auto">
              <a:xfrm flipH="1" flipV="1">
                <a:off x="3019" y="1155"/>
                <a:ext cx="43"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5" name="Line 65"/>
              <p:cNvSpPr>
                <a:spLocks noChangeShapeType="1"/>
              </p:cNvSpPr>
              <p:nvPr/>
            </p:nvSpPr>
            <p:spPr bwMode="auto">
              <a:xfrm flipH="1" flipV="1">
                <a:off x="2971" y="1153"/>
                <a:ext cx="48"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Line 66"/>
              <p:cNvSpPr>
                <a:spLocks noChangeShapeType="1"/>
              </p:cNvSpPr>
              <p:nvPr/>
            </p:nvSpPr>
            <p:spPr bwMode="auto">
              <a:xfrm flipH="1">
                <a:off x="2929" y="1153"/>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Line 67"/>
              <p:cNvSpPr>
                <a:spLocks noChangeShapeType="1"/>
              </p:cNvSpPr>
              <p:nvPr/>
            </p:nvSpPr>
            <p:spPr bwMode="auto">
              <a:xfrm flipH="1">
                <a:off x="2890" y="1155"/>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8" name="Line 68"/>
              <p:cNvSpPr>
                <a:spLocks noChangeShapeType="1"/>
              </p:cNvSpPr>
              <p:nvPr/>
            </p:nvSpPr>
            <p:spPr bwMode="auto">
              <a:xfrm flipH="1">
                <a:off x="2854" y="1158"/>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9" name="Line 69"/>
              <p:cNvSpPr>
                <a:spLocks noChangeShapeType="1"/>
              </p:cNvSpPr>
              <p:nvPr/>
            </p:nvSpPr>
            <p:spPr bwMode="auto">
              <a:xfrm flipH="1">
                <a:off x="2823" y="116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0" name="Line 70"/>
              <p:cNvSpPr>
                <a:spLocks noChangeShapeType="1"/>
              </p:cNvSpPr>
              <p:nvPr/>
            </p:nvSpPr>
            <p:spPr bwMode="auto">
              <a:xfrm flipH="1">
                <a:off x="2798" y="1168"/>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1" name="Line 71"/>
              <p:cNvSpPr>
                <a:spLocks noChangeShapeType="1"/>
              </p:cNvSpPr>
              <p:nvPr/>
            </p:nvSpPr>
            <p:spPr bwMode="auto">
              <a:xfrm flipH="1">
                <a:off x="2778" y="1177"/>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Line 72"/>
              <p:cNvSpPr>
                <a:spLocks noChangeShapeType="1"/>
              </p:cNvSpPr>
              <p:nvPr/>
            </p:nvSpPr>
            <p:spPr bwMode="auto">
              <a:xfrm flipH="1">
                <a:off x="2766" y="118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Line 73"/>
              <p:cNvSpPr>
                <a:spLocks noChangeShapeType="1"/>
              </p:cNvSpPr>
              <p:nvPr/>
            </p:nvSpPr>
            <p:spPr bwMode="auto">
              <a:xfrm flipH="1">
                <a:off x="2762" y="1195"/>
                <a:ext cx="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4" name="Line 74"/>
              <p:cNvSpPr>
                <a:spLocks noChangeShapeType="1"/>
              </p:cNvSpPr>
              <p:nvPr/>
            </p:nvSpPr>
            <p:spPr bwMode="auto">
              <a:xfrm>
                <a:off x="2762" y="1206"/>
                <a:ext cx="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5" name="Line 75"/>
              <p:cNvSpPr>
                <a:spLocks noChangeShapeType="1"/>
              </p:cNvSpPr>
              <p:nvPr/>
            </p:nvSpPr>
            <p:spPr bwMode="auto">
              <a:xfrm>
                <a:off x="2766" y="121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Line 76"/>
              <p:cNvSpPr>
                <a:spLocks noChangeShapeType="1"/>
              </p:cNvSpPr>
              <p:nvPr/>
            </p:nvSpPr>
            <p:spPr bwMode="auto">
              <a:xfrm>
                <a:off x="2778" y="1225"/>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Line 77"/>
              <p:cNvSpPr>
                <a:spLocks noChangeShapeType="1"/>
              </p:cNvSpPr>
              <p:nvPr/>
            </p:nvSpPr>
            <p:spPr bwMode="auto">
              <a:xfrm>
                <a:off x="2798" y="1234"/>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8" name="Line 78"/>
              <p:cNvSpPr>
                <a:spLocks noChangeShapeType="1"/>
              </p:cNvSpPr>
              <p:nvPr/>
            </p:nvSpPr>
            <p:spPr bwMode="auto">
              <a:xfrm>
                <a:off x="2823" y="1243"/>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9" name="Line 79"/>
              <p:cNvSpPr>
                <a:spLocks noChangeShapeType="1"/>
              </p:cNvSpPr>
              <p:nvPr/>
            </p:nvSpPr>
            <p:spPr bwMode="auto">
              <a:xfrm>
                <a:off x="2854" y="1249"/>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Line 80"/>
              <p:cNvSpPr>
                <a:spLocks noChangeShapeType="1"/>
              </p:cNvSpPr>
              <p:nvPr/>
            </p:nvSpPr>
            <p:spPr bwMode="auto">
              <a:xfrm>
                <a:off x="2890" y="1254"/>
                <a:ext cx="39"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Line 81"/>
              <p:cNvSpPr>
                <a:spLocks noChangeShapeType="1"/>
              </p:cNvSpPr>
              <p:nvPr/>
            </p:nvSpPr>
            <p:spPr bwMode="auto">
              <a:xfrm>
                <a:off x="2929" y="1256"/>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2" name="Line 82"/>
              <p:cNvSpPr>
                <a:spLocks noChangeShapeType="1"/>
              </p:cNvSpPr>
              <p:nvPr/>
            </p:nvSpPr>
            <p:spPr bwMode="auto">
              <a:xfrm flipV="1">
                <a:off x="2971" y="1256"/>
                <a:ext cx="48"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3" name="Line 83"/>
              <p:cNvSpPr>
                <a:spLocks noChangeShapeType="1"/>
              </p:cNvSpPr>
              <p:nvPr/>
            </p:nvSpPr>
            <p:spPr bwMode="auto">
              <a:xfrm flipV="1">
                <a:off x="3019" y="1252"/>
                <a:ext cx="43"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4" name="Line 84"/>
              <p:cNvSpPr>
                <a:spLocks noChangeShapeType="1"/>
              </p:cNvSpPr>
              <p:nvPr/>
            </p:nvSpPr>
            <p:spPr bwMode="auto">
              <a:xfrm flipV="1">
                <a:off x="3062" y="1246"/>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Line 85"/>
              <p:cNvSpPr>
                <a:spLocks noChangeShapeType="1"/>
              </p:cNvSpPr>
              <p:nvPr/>
            </p:nvSpPr>
            <p:spPr bwMode="auto">
              <a:xfrm flipV="1">
                <a:off x="3101" y="1239"/>
                <a:ext cx="33"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Line 86"/>
              <p:cNvSpPr>
                <a:spLocks noChangeShapeType="1"/>
              </p:cNvSpPr>
              <p:nvPr/>
            </p:nvSpPr>
            <p:spPr bwMode="auto">
              <a:xfrm flipV="1">
                <a:off x="3134" y="1228"/>
                <a:ext cx="2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7" name="Line 87"/>
              <p:cNvSpPr>
                <a:spLocks noChangeShapeType="1"/>
              </p:cNvSpPr>
              <p:nvPr/>
            </p:nvSpPr>
            <p:spPr bwMode="auto">
              <a:xfrm flipV="1">
                <a:off x="3158" y="1218"/>
                <a:ext cx="1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8" name="Line 88"/>
              <p:cNvSpPr>
                <a:spLocks noChangeShapeType="1"/>
              </p:cNvSpPr>
              <p:nvPr/>
            </p:nvSpPr>
            <p:spPr bwMode="auto">
              <a:xfrm flipV="1">
                <a:off x="3173" y="1206"/>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Freeform 89"/>
              <p:cNvSpPr>
                <a:spLocks/>
              </p:cNvSpPr>
              <p:nvPr/>
            </p:nvSpPr>
            <p:spPr bwMode="auto">
              <a:xfrm>
                <a:off x="2931" y="1195"/>
                <a:ext cx="36" cy="47"/>
              </a:xfrm>
              <a:custGeom>
                <a:avLst/>
                <a:gdLst/>
                <a:ahLst/>
                <a:cxnLst>
                  <a:cxn ang="0">
                    <a:pos x="0" y="0"/>
                  </a:cxn>
                  <a:cxn ang="0">
                    <a:pos x="9" y="0"/>
                  </a:cxn>
                  <a:cxn ang="0">
                    <a:pos x="9" y="33"/>
                  </a:cxn>
                  <a:cxn ang="0">
                    <a:pos x="10" y="35"/>
                  </a:cxn>
                  <a:cxn ang="0">
                    <a:pos x="12" y="38"/>
                  </a:cxn>
                  <a:cxn ang="0">
                    <a:pos x="13" y="38"/>
                  </a:cxn>
                  <a:cxn ang="0">
                    <a:pos x="16" y="39"/>
                  </a:cxn>
                  <a:cxn ang="0">
                    <a:pos x="19" y="38"/>
                  </a:cxn>
                  <a:cxn ang="0">
                    <a:pos x="22" y="38"/>
                  </a:cxn>
                  <a:cxn ang="0">
                    <a:pos x="27" y="33"/>
                  </a:cxn>
                  <a:cxn ang="0">
                    <a:pos x="27" y="0"/>
                  </a:cxn>
                  <a:cxn ang="0">
                    <a:pos x="36" y="0"/>
                  </a:cxn>
                  <a:cxn ang="0">
                    <a:pos x="36" y="45"/>
                  </a:cxn>
                  <a:cxn ang="0">
                    <a:pos x="27" y="45"/>
                  </a:cxn>
                  <a:cxn ang="0">
                    <a:pos x="27" y="38"/>
                  </a:cxn>
                  <a:cxn ang="0">
                    <a:pos x="24" y="41"/>
                  </a:cxn>
                  <a:cxn ang="0">
                    <a:pos x="22" y="44"/>
                  </a:cxn>
                  <a:cxn ang="0">
                    <a:pos x="18" y="45"/>
                  </a:cxn>
                  <a:cxn ang="0">
                    <a:pos x="15" y="47"/>
                  </a:cxn>
                  <a:cxn ang="0">
                    <a:pos x="12" y="47"/>
                  </a:cxn>
                  <a:cxn ang="0">
                    <a:pos x="9" y="45"/>
                  </a:cxn>
                  <a:cxn ang="0">
                    <a:pos x="7" y="44"/>
                  </a:cxn>
                  <a:cxn ang="0">
                    <a:pos x="4" y="42"/>
                  </a:cxn>
                  <a:cxn ang="0">
                    <a:pos x="3" y="41"/>
                  </a:cxn>
                  <a:cxn ang="0">
                    <a:pos x="0" y="35"/>
                  </a:cxn>
                  <a:cxn ang="0">
                    <a:pos x="0" y="0"/>
                  </a:cxn>
                </a:cxnLst>
                <a:rect l="0" t="0" r="r" b="b"/>
                <a:pathLst>
                  <a:path w="36" h="47">
                    <a:moveTo>
                      <a:pt x="0" y="0"/>
                    </a:moveTo>
                    <a:lnTo>
                      <a:pt x="9" y="0"/>
                    </a:lnTo>
                    <a:lnTo>
                      <a:pt x="9" y="33"/>
                    </a:lnTo>
                    <a:lnTo>
                      <a:pt x="10" y="35"/>
                    </a:lnTo>
                    <a:lnTo>
                      <a:pt x="12" y="38"/>
                    </a:lnTo>
                    <a:lnTo>
                      <a:pt x="13" y="38"/>
                    </a:lnTo>
                    <a:lnTo>
                      <a:pt x="16" y="39"/>
                    </a:lnTo>
                    <a:lnTo>
                      <a:pt x="19" y="38"/>
                    </a:lnTo>
                    <a:lnTo>
                      <a:pt x="22" y="38"/>
                    </a:lnTo>
                    <a:lnTo>
                      <a:pt x="27" y="33"/>
                    </a:lnTo>
                    <a:lnTo>
                      <a:pt x="27" y="0"/>
                    </a:lnTo>
                    <a:lnTo>
                      <a:pt x="36" y="0"/>
                    </a:lnTo>
                    <a:lnTo>
                      <a:pt x="36" y="45"/>
                    </a:lnTo>
                    <a:lnTo>
                      <a:pt x="27" y="45"/>
                    </a:lnTo>
                    <a:lnTo>
                      <a:pt x="27" y="38"/>
                    </a:lnTo>
                    <a:lnTo>
                      <a:pt x="24" y="41"/>
                    </a:lnTo>
                    <a:lnTo>
                      <a:pt x="22" y="44"/>
                    </a:lnTo>
                    <a:lnTo>
                      <a:pt x="18" y="45"/>
                    </a:lnTo>
                    <a:lnTo>
                      <a:pt x="15" y="47"/>
                    </a:lnTo>
                    <a:lnTo>
                      <a:pt x="12" y="47"/>
                    </a:lnTo>
                    <a:lnTo>
                      <a:pt x="9" y="45"/>
                    </a:lnTo>
                    <a:lnTo>
                      <a:pt x="7" y="44"/>
                    </a:lnTo>
                    <a:lnTo>
                      <a:pt x="4"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Freeform 90"/>
              <p:cNvSpPr>
                <a:spLocks/>
              </p:cNvSpPr>
              <p:nvPr/>
            </p:nvSpPr>
            <p:spPr bwMode="auto">
              <a:xfrm>
                <a:off x="2978" y="1177"/>
                <a:ext cx="38" cy="63"/>
              </a:xfrm>
              <a:custGeom>
                <a:avLst/>
                <a:gdLst/>
                <a:ahLst/>
                <a:cxnLst>
                  <a:cxn ang="0">
                    <a:pos x="0" y="0"/>
                  </a:cxn>
                  <a:cxn ang="0">
                    <a:pos x="9" y="0"/>
                  </a:cxn>
                  <a:cxn ang="0">
                    <a:pos x="9" y="35"/>
                  </a:cxn>
                  <a:cxn ang="0">
                    <a:pos x="26" y="18"/>
                  </a:cxn>
                  <a:cxn ang="0">
                    <a:pos x="36" y="18"/>
                  </a:cxn>
                  <a:cxn ang="0">
                    <a:pos x="20" y="35"/>
                  </a:cxn>
                  <a:cxn ang="0">
                    <a:pos x="38" y="63"/>
                  </a:cxn>
                  <a:cxn ang="0">
                    <a:pos x="27" y="63"/>
                  </a:cxn>
                  <a:cxn ang="0">
                    <a:pos x="14" y="41"/>
                  </a:cxn>
                  <a:cxn ang="0">
                    <a:pos x="9" y="45"/>
                  </a:cxn>
                  <a:cxn ang="0">
                    <a:pos x="9" y="63"/>
                  </a:cxn>
                  <a:cxn ang="0">
                    <a:pos x="0" y="63"/>
                  </a:cxn>
                  <a:cxn ang="0">
                    <a:pos x="0" y="0"/>
                  </a:cxn>
                </a:cxnLst>
                <a:rect l="0" t="0" r="r" b="b"/>
                <a:pathLst>
                  <a:path w="38" h="63">
                    <a:moveTo>
                      <a:pt x="0" y="0"/>
                    </a:moveTo>
                    <a:lnTo>
                      <a:pt x="9" y="0"/>
                    </a:lnTo>
                    <a:lnTo>
                      <a:pt x="9" y="35"/>
                    </a:lnTo>
                    <a:lnTo>
                      <a:pt x="26" y="18"/>
                    </a:lnTo>
                    <a:lnTo>
                      <a:pt x="36" y="18"/>
                    </a:lnTo>
                    <a:lnTo>
                      <a:pt x="20" y="35"/>
                    </a:lnTo>
                    <a:lnTo>
                      <a:pt x="38" y="63"/>
                    </a:lnTo>
                    <a:lnTo>
                      <a:pt x="27" y="63"/>
                    </a:lnTo>
                    <a:lnTo>
                      <a:pt x="14"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1" name="Line 91"/>
              <p:cNvSpPr>
                <a:spLocks noChangeShapeType="1"/>
              </p:cNvSpPr>
              <p:nvPr/>
            </p:nvSpPr>
            <p:spPr bwMode="auto">
              <a:xfrm flipH="1">
                <a:off x="3197" y="1119"/>
                <a:ext cx="2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2" name="Line 92"/>
              <p:cNvSpPr>
                <a:spLocks noChangeShapeType="1"/>
              </p:cNvSpPr>
              <p:nvPr/>
            </p:nvSpPr>
            <p:spPr bwMode="auto">
              <a:xfrm flipH="1">
                <a:off x="3164" y="1128"/>
                <a:ext cx="33"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Line 93"/>
              <p:cNvSpPr>
                <a:spLocks noChangeShapeType="1"/>
              </p:cNvSpPr>
              <p:nvPr/>
            </p:nvSpPr>
            <p:spPr bwMode="auto">
              <a:xfrm flipH="1">
                <a:off x="3095" y="1138"/>
                <a:ext cx="69"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Freeform 94"/>
              <p:cNvSpPr>
                <a:spLocks/>
              </p:cNvSpPr>
              <p:nvPr/>
            </p:nvSpPr>
            <p:spPr bwMode="auto">
              <a:xfrm>
                <a:off x="3220" y="1185"/>
                <a:ext cx="63" cy="40"/>
              </a:xfrm>
              <a:custGeom>
                <a:avLst/>
                <a:gdLst/>
                <a:ahLst/>
                <a:cxnLst>
                  <a:cxn ang="0">
                    <a:pos x="32" y="0"/>
                  </a:cxn>
                  <a:cxn ang="0">
                    <a:pos x="48" y="3"/>
                  </a:cxn>
                  <a:cxn ang="0">
                    <a:pos x="59" y="10"/>
                  </a:cxn>
                  <a:cxn ang="0">
                    <a:pos x="63" y="21"/>
                  </a:cxn>
                  <a:cxn ang="0">
                    <a:pos x="59" y="30"/>
                  </a:cxn>
                  <a:cxn ang="0">
                    <a:pos x="48" y="37"/>
                  </a:cxn>
                  <a:cxn ang="0">
                    <a:pos x="32" y="40"/>
                  </a:cxn>
                  <a:cxn ang="0">
                    <a:pos x="15" y="37"/>
                  </a:cxn>
                  <a:cxn ang="0">
                    <a:pos x="5" y="30"/>
                  </a:cxn>
                  <a:cxn ang="0">
                    <a:pos x="0" y="21"/>
                  </a:cxn>
                  <a:cxn ang="0">
                    <a:pos x="5" y="10"/>
                  </a:cxn>
                  <a:cxn ang="0">
                    <a:pos x="15" y="3"/>
                  </a:cxn>
                  <a:cxn ang="0">
                    <a:pos x="32" y="0"/>
                  </a:cxn>
                </a:cxnLst>
                <a:rect l="0" t="0" r="r" b="b"/>
                <a:pathLst>
                  <a:path w="63" h="40">
                    <a:moveTo>
                      <a:pt x="32" y="0"/>
                    </a:moveTo>
                    <a:lnTo>
                      <a:pt x="48" y="3"/>
                    </a:lnTo>
                    <a:lnTo>
                      <a:pt x="59" y="10"/>
                    </a:lnTo>
                    <a:lnTo>
                      <a:pt x="63" y="21"/>
                    </a:lnTo>
                    <a:lnTo>
                      <a:pt x="59" y="30"/>
                    </a:lnTo>
                    <a:lnTo>
                      <a:pt x="48" y="37"/>
                    </a:lnTo>
                    <a:lnTo>
                      <a:pt x="32" y="40"/>
                    </a:lnTo>
                    <a:lnTo>
                      <a:pt x="15" y="37"/>
                    </a:lnTo>
                    <a:lnTo>
                      <a:pt x="5" y="30"/>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5" name="Line 95"/>
              <p:cNvSpPr>
                <a:spLocks noChangeShapeType="1"/>
              </p:cNvSpPr>
              <p:nvPr/>
            </p:nvSpPr>
            <p:spPr bwMode="auto">
              <a:xfrm flipH="1" flipV="1">
                <a:off x="3279" y="1195"/>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Line 96"/>
              <p:cNvSpPr>
                <a:spLocks noChangeShapeType="1"/>
              </p:cNvSpPr>
              <p:nvPr/>
            </p:nvSpPr>
            <p:spPr bwMode="auto">
              <a:xfrm flipH="1" flipV="1">
                <a:off x="3268" y="1188"/>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7" name="Line 97"/>
              <p:cNvSpPr>
                <a:spLocks noChangeShapeType="1"/>
              </p:cNvSpPr>
              <p:nvPr/>
            </p:nvSpPr>
            <p:spPr bwMode="auto">
              <a:xfrm flipH="1" flipV="1">
                <a:off x="3252" y="1185"/>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8" name="Line 98"/>
              <p:cNvSpPr>
                <a:spLocks noChangeShapeType="1"/>
              </p:cNvSpPr>
              <p:nvPr/>
            </p:nvSpPr>
            <p:spPr bwMode="auto">
              <a:xfrm flipH="1">
                <a:off x="3235" y="1185"/>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9" name="Line 99"/>
              <p:cNvSpPr>
                <a:spLocks noChangeShapeType="1"/>
              </p:cNvSpPr>
              <p:nvPr/>
            </p:nvSpPr>
            <p:spPr bwMode="auto">
              <a:xfrm flipH="1">
                <a:off x="3225" y="1188"/>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0" name="Line 100"/>
              <p:cNvSpPr>
                <a:spLocks noChangeShapeType="1"/>
              </p:cNvSpPr>
              <p:nvPr/>
            </p:nvSpPr>
            <p:spPr bwMode="auto">
              <a:xfrm flipH="1">
                <a:off x="3220" y="119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1" name="Line 101"/>
              <p:cNvSpPr>
                <a:spLocks noChangeShapeType="1"/>
              </p:cNvSpPr>
              <p:nvPr/>
            </p:nvSpPr>
            <p:spPr bwMode="auto">
              <a:xfrm>
                <a:off x="3220" y="120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2" name="Line 102"/>
              <p:cNvSpPr>
                <a:spLocks noChangeShapeType="1"/>
              </p:cNvSpPr>
              <p:nvPr/>
            </p:nvSpPr>
            <p:spPr bwMode="auto">
              <a:xfrm>
                <a:off x="3225" y="1215"/>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 name="Line 103"/>
              <p:cNvSpPr>
                <a:spLocks noChangeShapeType="1"/>
              </p:cNvSpPr>
              <p:nvPr/>
            </p:nvSpPr>
            <p:spPr bwMode="auto">
              <a:xfrm>
                <a:off x="3235" y="1222"/>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 name="Line 104"/>
              <p:cNvSpPr>
                <a:spLocks noChangeShapeType="1"/>
              </p:cNvSpPr>
              <p:nvPr/>
            </p:nvSpPr>
            <p:spPr bwMode="auto">
              <a:xfrm flipV="1">
                <a:off x="3252" y="1222"/>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 name="Line 105"/>
              <p:cNvSpPr>
                <a:spLocks noChangeShapeType="1"/>
              </p:cNvSpPr>
              <p:nvPr/>
            </p:nvSpPr>
            <p:spPr bwMode="auto">
              <a:xfrm flipV="1">
                <a:off x="3268" y="1215"/>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 name="Line 106"/>
              <p:cNvSpPr>
                <a:spLocks noChangeShapeType="1"/>
              </p:cNvSpPr>
              <p:nvPr/>
            </p:nvSpPr>
            <p:spPr bwMode="auto">
              <a:xfrm flipV="1">
                <a:off x="3279" y="1206"/>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 name="Rectangle 107"/>
              <p:cNvSpPr>
                <a:spLocks noChangeArrowheads="1"/>
              </p:cNvSpPr>
              <p:nvPr/>
            </p:nvSpPr>
            <p:spPr bwMode="auto">
              <a:xfrm>
                <a:off x="3250" y="1203"/>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28" name="Line 108"/>
              <p:cNvSpPr>
                <a:spLocks noChangeShapeType="1"/>
              </p:cNvSpPr>
              <p:nvPr/>
            </p:nvSpPr>
            <p:spPr bwMode="auto">
              <a:xfrm>
                <a:off x="3252" y="1129"/>
                <a:ext cx="1" cy="5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 name="Freeform 109"/>
              <p:cNvSpPr>
                <a:spLocks/>
              </p:cNvSpPr>
              <p:nvPr/>
            </p:nvSpPr>
            <p:spPr bwMode="auto">
              <a:xfrm>
                <a:off x="3327" y="1153"/>
                <a:ext cx="418" cy="105"/>
              </a:xfrm>
              <a:custGeom>
                <a:avLst/>
                <a:gdLst/>
                <a:ahLst/>
                <a:cxnLst>
                  <a:cxn ang="0">
                    <a:pos x="209" y="0"/>
                  </a:cxn>
                  <a:cxn ang="0">
                    <a:pos x="251" y="2"/>
                  </a:cxn>
                  <a:cxn ang="0">
                    <a:pos x="289" y="5"/>
                  </a:cxn>
                  <a:cxn ang="0">
                    <a:pos x="325" y="9"/>
                  </a:cxn>
                  <a:cxn ang="0">
                    <a:pos x="357" y="15"/>
                  </a:cxn>
                  <a:cxn ang="0">
                    <a:pos x="382" y="24"/>
                  </a:cxn>
                  <a:cxn ang="0">
                    <a:pos x="401" y="33"/>
                  </a:cxn>
                  <a:cxn ang="0">
                    <a:pos x="413" y="42"/>
                  </a:cxn>
                  <a:cxn ang="0">
                    <a:pos x="418" y="53"/>
                  </a:cxn>
                  <a:cxn ang="0">
                    <a:pos x="413" y="63"/>
                  </a:cxn>
                  <a:cxn ang="0">
                    <a:pos x="401" y="72"/>
                  </a:cxn>
                  <a:cxn ang="0">
                    <a:pos x="382" y="81"/>
                  </a:cxn>
                  <a:cxn ang="0">
                    <a:pos x="357" y="90"/>
                  </a:cxn>
                  <a:cxn ang="0">
                    <a:pos x="325" y="96"/>
                  </a:cxn>
                  <a:cxn ang="0">
                    <a:pos x="289" y="101"/>
                  </a:cxn>
                  <a:cxn ang="0">
                    <a:pos x="251" y="103"/>
                  </a:cxn>
                  <a:cxn ang="0">
                    <a:pos x="209" y="105"/>
                  </a:cxn>
                  <a:cxn ang="0">
                    <a:pos x="167" y="103"/>
                  </a:cxn>
                  <a:cxn ang="0">
                    <a:pos x="128" y="101"/>
                  </a:cxn>
                  <a:cxn ang="0">
                    <a:pos x="92" y="96"/>
                  </a:cxn>
                  <a:cxn ang="0">
                    <a:pos x="61" y="90"/>
                  </a:cxn>
                  <a:cxn ang="0">
                    <a:pos x="35" y="81"/>
                  </a:cxn>
                  <a:cxn ang="0">
                    <a:pos x="16" y="72"/>
                  </a:cxn>
                  <a:cxn ang="0">
                    <a:pos x="4" y="63"/>
                  </a:cxn>
                  <a:cxn ang="0">
                    <a:pos x="0" y="53"/>
                  </a:cxn>
                  <a:cxn ang="0">
                    <a:pos x="4" y="42"/>
                  </a:cxn>
                  <a:cxn ang="0">
                    <a:pos x="16" y="33"/>
                  </a:cxn>
                  <a:cxn ang="0">
                    <a:pos x="35" y="24"/>
                  </a:cxn>
                  <a:cxn ang="0">
                    <a:pos x="61" y="15"/>
                  </a:cxn>
                  <a:cxn ang="0">
                    <a:pos x="92" y="9"/>
                  </a:cxn>
                  <a:cxn ang="0">
                    <a:pos x="128" y="5"/>
                  </a:cxn>
                  <a:cxn ang="0">
                    <a:pos x="167" y="2"/>
                  </a:cxn>
                  <a:cxn ang="0">
                    <a:pos x="209" y="0"/>
                  </a:cxn>
                </a:cxnLst>
                <a:rect l="0" t="0" r="r" b="b"/>
                <a:pathLst>
                  <a:path w="418" h="105">
                    <a:moveTo>
                      <a:pt x="209" y="0"/>
                    </a:moveTo>
                    <a:lnTo>
                      <a:pt x="251" y="2"/>
                    </a:lnTo>
                    <a:lnTo>
                      <a:pt x="289" y="5"/>
                    </a:lnTo>
                    <a:lnTo>
                      <a:pt x="325" y="9"/>
                    </a:lnTo>
                    <a:lnTo>
                      <a:pt x="357" y="15"/>
                    </a:lnTo>
                    <a:lnTo>
                      <a:pt x="382" y="24"/>
                    </a:lnTo>
                    <a:lnTo>
                      <a:pt x="401" y="33"/>
                    </a:lnTo>
                    <a:lnTo>
                      <a:pt x="413" y="42"/>
                    </a:lnTo>
                    <a:lnTo>
                      <a:pt x="418" y="53"/>
                    </a:lnTo>
                    <a:lnTo>
                      <a:pt x="413" y="63"/>
                    </a:lnTo>
                    <a:lnTo>
                      <a:pt x="401" y="72"/>
                    </a:lnTo>
                    <a:lnTo>
                      <a:pt x="382" y="81"/>
                    </a:lnTo>
                    <a:lnTo>
                      <a:pt x="357" y="90"/>
                    </a:lnTo>
                    <a:lnTo>
                      <a:pt x="325" y="96"/>
                    </a:lnTo>
                    <a:lnTo>
                      <a:pt x="289" y="101"/>
                    </a:lnTo>
                    <a:lnTo>
                      <a:pt x="251" y="103"/>
                    </a:lnTo>
                    <a:lnTo>
                      <a:pt x="209" y="105"/>
                    </a:lnTo>
                    <a:lnTo>
                      <a:pt x="167" y="103"/>
                    </a:lnTo>
                    <a:lnTo>
                      <a:pt x="128" y="101"/>
                    </a:lnTo>
                    <a:lnTo>
                      <a:pt x="92" y="96"/>
                    </a:lnTo>
                    <a:lnTo>
                      <a:pt x="61" y="90"/>
                    </a:lnTo>
                    <a:lnTo>
                      <a:pt x="35" y="81"/>
                    </a:lnTo>
                    <a:lnTo>
                      <a:pt x="16" y="72"/>
                    </a:lnTo>
                    <a:lnTo>
                      <a:pt x="4" y="63"/>
                    </a:lnTo>
                    <a:lnTo>
                      <a:pt x="0" y="53"/>
                    </a:lnTo>
                    <a:lnTo>
                      <a:pt x="4" y="42"/>
                    </a:lnTo>
                    <a:lnTo>
                      <a:pt x="16" y="33"/>
                    </a:lnTo>
                    <a:lnTo>
                      <a:pt x="35" y="24"/>
                    </a:lnTo>
                    <a:lnTo>
                      <a:pt x="61" y="15"/>
                    </a:lnTo>
                    <a:lnTo>
                      <a:pt x="92" y="9"/>
                    </a:lnTo>
                    <a:lnTo>
                      <a:pt x="128" y="5"/>
                    </a:lnTo>
                    <a:lnTo>
                      <a:pt x="167" y="2"/>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0" name="Line 110"/>
              <p:cNvSpPr>
                <a:spLocks noChangeShapeType="1"/>
              </p:cNvSpPr>
              <p:nvPr/>
            </p:nvSpPr>
            <p:spPr bwMode="auto">
              <a:xfrm flipH="1" flipV="1">
                <a:off x="3740" y="1195"/>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1" name="Line 111"/>
              <p:cNvSpPr>
                <a:spLocks noChangeShapeType="1"/>
              </p:cNvSpPr>
              <p:nvPr/>
            </p:nvSpPr>
            <p:spPr bwMode="auto">
              <a:xfrm flipH="1" flipV="1">
                <a:off x="3728" y="118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 name="Line 112"/>
              <p:cNvSpPr>
                <a:spLocks noChangeShapeType="1"/>
              </p:cNvSpPr>
              <p:nvPr/>
            </p:nvSpPr>
            <p:spPr bwMode="auto">
              <a:xfrm flipH="1" flipV="1">
                <a:off x="3709" y="1177"/>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3" name="Line 113"/>
              <p:cNvSpPr>
                <a:spLocks noChangeShapeType="1"/>
              </p:cNvSpPr>
              <p:nvPr/>
            </p:nvSpPr>
            <p:spPr bwMode="auto">
              <a:xfrm flipH="1" flipV="1">
                <a:off x="3684" y="1168"/>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4" name="Line 114"/>
              <p:cNvSpPr>
                <a:spLocks noChangeShapeType="1"/>
              </p:cNvSpPr>
              <p:nvPr/>
            </p:nvSpPr>
            <p:spPr bwMode="auto">
              <a:xfrm flipH="1" flipV="1">
                <a:off x="3652" y="1162"/>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5" name="Line 115"/>
              <p:cNvSpPr>
                <a:spLocks noChangeShapeType="1"/>
              </p:cNvSpPr>
              <p:nvPr/>
            </p:nvSpPr>
            <p:spPr bwMode="auto">
              <a:xfrm flipH="1" flipV="1">
                <a:off x="3616" y="1158"/>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6" name="Line 116"/>
              <p:cNvSpPr>
                <a:spLocks noChangeShapeType="1"/>
              </p:cNvSpPr>
              <p:nvPr/>
            </p:nvSpPr>
            <p:spPr bwMode="auto">
              <a:xfrm flipH="1" flipV="1">
                <a:off x="3578" y="1155"/>
                <a:ext cx="38"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 name="Line 117"/>
              <p:cNvSpPr>
                <a:spLocks noChangeShapeType="1"/>
              </p:cNvSpPr>
              <p:nvPr/>
            </p:nvSpPr>
            <p:spPr bwMode="auto">
              <a:xfrm flipH="1" flipV="1">
                <a:off x="3536" y="1153"/>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 name="Line 118"/>
              <p:cNvSpPr>
                <a:spLocks noChangeShapeType="1"/>
              </p:cNvSpPr>
              <p:nvPr/>
            </p:nvSpPr>
            <p:spPr bwMode="auto">
              <a:xfrm flipH="1">
                <a:off x="3494" y="1153"/>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 name="Line 119"/>
              <p:cNvSpPr>
                <a:spLocks noChangeShapeType="1"/>
              </p:cNvSpPr>
              <p:nvPr/>
            </p:nvSpPr>
            <p:spPr bwMode="auto">
              <a:xfrm flipH="1">
                <a:off x="3455" y="1155"/>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0" name="Line 120"/>
              <p:cNvSpPr>
                <a:spLocks noChangeShapeType="1"/>
              </p:cNvSpPr>
              <p:nvPr/>
            </p:nvSpPr>
            <p:spPr bwMode="auto">
              <a:xfrm flipH="1">
                <a:off x="3419" y="1158"/>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1" name="Line 121"/>
              <p:cNvSpPr>
                <a:spLocks noChangeShapeType="1"/>
              </p:cNvSpPr>
              <p:nvPr/>
            </p:nvSpPr>
            <p:spPr bwMode="auto">
              <a:xfrm flipH="1">
                <a:off x="3388" y="116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2" name="Line 122"/>
              <p:cNvSpPr>
                <a:spLocks noChangeShapeType="1"/>
              </p:cNvSpPr>
              <p:nvPr/>
            </p:nvSpPr>
            <p:spPr bwMode="auto">
              <a:xfrm flipH="1">
                <a:off x="3362" y="1168"/>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3" name="Line 123"/>
              <p:cNvSpPr>
                <a:spLocks noChangeShapeType="1"/>
              </p:cNvSpPr>
              <p:nvPr/>
            </p:nvSpPr>
            <p:spPr bwMode="auto">
              <a:xfrm flipH="1">
                <a:off x="3343" y="1177"/>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4" name="Line 124"/>
              <p:cNvSpPr>
                <a:spLocks noChangeShapeType="1"/>
              </p:cNvSpPr>
              <p:nvPr/>
            </p:nvSpPr>
            <p:spPr bwMode="auto">
              <a:xfrm flipH="1">
                <a:off x="3331" y="118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5" name="Line 125"/>
              <p:cNvSpPr>
                <a:spLocks noChangeShapeType="1"/>
              </p:cNvSpPr>
              <p:nvPr/>
            </p:nvSpPr>
            <p:spPr bwMode="auto">
              <a:xfrm flipH="1">
                <a:off x="3327" y="1195"/>
                <a:ext cx="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6" name="Line 126"/>
              <p:cNvSpPr>
                <a:spLocks noChangeShapeType="1"/>
              </p:cNvSpPr>
              <p:nvPr/>
            </p:nvSpPr>
            <p:spPr bwMode="auto">
              <a:xfrm>
                <a:off x="3327" y="1206"/>
                <a:ext cx="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7" name="Line 127"/>
              <p:cNvSpPr>
                <a:spLocks noChangeShapeType="1"/>
              </p:cNvSpPr>
              <p:nvPr/>
            </p:nvSpPr>
            <p:spPr bwMode="auto">
              <a:xfrm>
                <a:off x="3331" y="121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8" name="Line 128"/>
              <p:cNvSpPr>
                <a:spLocks noChangeShapeType="1"/>
              </p:cNvSpPr>
              <p:nvPr/>
            </p:nvSpPr>
            <p:spPr bwMode="auto">
              <a:xfrm>
                <a:off x="3343" y="122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9" name="Line 129"/>
              <p:cNvSpPr>
                <a:spLocks noChangeShapeType="1"/>
              </p:cNvSpPr>
              <p:nvPr/>
            </p:nvSpPr>
            <p:spPr bwMode="auto">
              <a:xfrm>
                <a:off x="3362" y="1234"/>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0" name="Line 130"/>
              <p:cNvSpPr>
                <a:spLocks noChangeShapeType="1"/>
              </p:cNvSpPr>
              <p:nvPr/>
            </p:nvSpPr>
            <p:spPr bwMode="auto">
              <a:xfrm>
                <a:off x="3388" y="1243"/>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1" name="Line 131"/>
              <p:cNvSpPr>
                <a:spLocks noChangeShapeType="1"/>
              </p:cNvSpPr>
              <p:nvPr/>
            </p:nvSpPr>
            <p:spPr bwMode="auto">
              <a:xfrm>
                <a:off x="3419" y="1249"/>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2" name="Line 132"/>
              <p:cNvSpPr>
                <a:spLocks noChangeShapeType="1"/>
              </p:cNvSpPr>
              <p:nvPr/>
            </p:nvSpPr>
            <p:spPr bwMode="auto">
              <a:xfrm>
                <a:off x="3455" y="1254"/>
                <a:ext cx="39"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3" name="Line 133"/>
              <p:cNvSpPr>
                <a:spLocks noChangeShapeType="1"/>
              </p:cNvSpPr>
              <p:nvPr/>
            </p:nvSpPr>
            <p:spPr bwMode="auto">
              <a:xfrm>
                <a:off x="3494" y="1256"/>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4" name="Line 134"/>
              <p:cNvSpPr>
                <a:spLocks noChangeShapeType="1"/>
              </p:cNvSpPr>
              <p:nvPr/>
            </p:nvSpPr>
            <p:spPr bwMode="auto">
              <a:xfrm flipV="1">
                <a:off x="3536" y="1256"/>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5" name="Line 135"/>
              <p:cNvSpPr>
                <a:spLocks noChangeShapeType="1"/>
              </p:cNvSpPr>
              <p:nvPr/>
            </p:nvSpPr>
            <p:spPr bwMode="auto">
              <a:xfrm flipV="1">
                <a:off x="3578" y="1254"/>
                <a:ext cx="38"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6" name="Line 136"/>
              <p:cNvSpPr>
                <a:spLocks noChangeShapeType="1"/>
              </p:cNvSpPr>
              <p:nvPr/>
            </p:nvSpPr>
            <p:spPr bwMode="auto">
              <a:xfrm flipV="1">
                <a:off x="3616" y="1249"/>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7" name="Line 137"/>
              <p:cNvSpPr>
                <a:spLocks noChangeShapeType="1"/>
              </p:cNvSpPr>
              <p:nvPr/>
            </p:nvSpPr>
            <p:spPr bwMode="auto">
              <a:xfrm flipV="1">
                <a:off x="3652" y="1243"/>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8" name="Line 138"/>
              <p:cNvSpPr>
                <a:spLocks noChangeShapeType="1"/>
              </p:cNvSpPr>
              <p:nvPr/>
            </p:nvSpPr>
            <p:spPr bwMode="auto">
              <a:xfrm flipV="1">
                <a:off x="3684" y="1234"/>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9" name="Line 139"/>
              <p:cNvSpPr>
                <a:spLocks noChangeShapeType="1"/>
              </p:cNvSpPr>
              <p:nvPr/>
            </p:nvSpPr>
            <p:spPr bwMode="auto">
              <a:xfrm flipV="1">
                <a:off x="3709" y="122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0" name="Line 140"/>
              <p:cNvSpPr>
                <a:spLocks noChangeShapeType="1"/>
              </p:cNvSpPr>
              <p:nvPr/>
            </p:nvSpPr>
            <p:spPr bwMode="auto">
              <a:xfrm flipV="1">
                <a:off x="3728" y="1216"/>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1" name="Line 141"/>
              <p:cNvSpPr>
                <a:spLocks noChangeShapeType="1"/>
              </p:cNvSpPr>
              <p:nvPr/>
            </p:nvSpPr>
            <p:spPr bwMode="auto">
              <a:xfrm flipV="1">
                <a:off x="3740" y="1206"/>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2" name="Freeform 142"/>
              <p:cNvSpPr>
                <a:spLocks/>
              </p:cNvSpPr>
              <p:nvPr/>
            </p:nvSpPr>
            <p:spPr bwMode="auto">
              <a:xfrm>
                <a:off x="3495" y="1195"/>
                <a:ext cx="36" cy="47"/>
              </a:xfrm>
              <a:custGeom>
                <a:avLst/>
                <a:gdLst/>
                <a:ahLst/>
                <a:cxnLst>
                  <a:cxn ang="0">
                    <a:pos x="0" y="0"/>
                  </a:cxn>
                  <a:cxn ang="0">
                    <a:pos x="9" y="0"/>
                  </a:cxn>
                  <a:cxn ang="0">
                    <a:pos x="9" y="33"/>
                  </a:cxn>
                  <a:cxn ang="0">
                    <a:pos x="11" y="35"/>
                  </a:cxn>
                  <a:cxn ang="0">
                    <a:pos x="12" y="38"/>
                  </a:cxn>
                  <a:cxn ang="0">
                    <a:pos x="14" y="38"/>
                  </a:cxn>
                  <a:cxn ang="0">
                    <a:pos x="17" y="39"/>
                  </a:cxn>
                  <a:cxn ang="0">
                    <a:pos x="20" y="38"/>
                  </a:cxn>
                  <a:cxn ang="0">
                    <a:pos x="23" y="38"/>
                  </a:cxn>
                  <a:cxn ang="0">
                    <a:pos x="27" y="33"/>
                  </a:cxn>
                  <a:cxn ang="0">
                    <a:pos x="27" y="0"/>
                  </a:cxn>
                  <a:cxn ang="0">
                    <a:pos x="36" y="0"/>
                  </a:cxn>
                  <a:cxn ang="0">
                    <a:pos x="36" y="45"/>
                  </a:cxn>
                  <a:cxn ang="0">
                    <a:pos x="27" y="45"/>
                  </a:cxn>
                  <a:cxn ang="0">
                    <a:pos x="27" y="38"/>
                  </a:cxn>
                  <a:cxn ang="0">
                    <a:pos x="24" y="41"/>
                  </a:cxn>
                  <a:cxn ang="0">
                    <a:pos x="23"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4" y="38"/>
                    </a:lnTo>
                    <a:lnTo>
                      <a:pt x="17" y="39"/>
                    </a:lnTo>
                    <a:lnTo>
                      <a:pt x="20" y="38"/>
                    </a:lnTo>
                    <a:lnTo>
                      <a:pt x="23" y="38"/>
                    </a:lnTo>
                    <a:lnTo>
                      <a:pt x="27" y="33"/>
                    </a:lnTo>
                    <a:lnTo>
                      <a:pt x="27" y="0"/>
                    </a:lnTo>
                    <a:lnTo>
                      <a:pt x="36" y="0"/>
                    </a:lnTo>
                    <a:lnTo>
                      <a:pt x="36" y="45"/>
                    </a:lnTo>
                    <a:lnTo>
                      <a:pt x="27" y="45"/>
                    </a:lnTo>
                    <a:lnTo>
                      <a:pt x="27" y="38"/>
                    </a:lnTo>
                    <a:lnTo>
                      <a:pt x="24" y="41"/>
                    </a:lnTo>
                    <a:lnTo>
                      <a:pt x="23"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3" name="Freeform 143"/>
              <p:cNvSpPr>
                <a:spLocks/>
              </p:cNvSpPr>
              <p:nvPr/>
            </p:nvSpPr>
            <p:spPr bwMode="auto">
              <a:xfrm>
                <a:off x="3543" y="1177"/>
                <a:ext cx="38" cy="63"/>
              </a:xfrm>
              <a:custGeom>
                <a:avLst/>
                <a:gdLst/>
                <a:ahLst/>
                <a:cxnLst>
                  <a:cxn ang="0">
                    <a:pos x="0" y="0"/>
                  </a:cxn>
                  <a:cxn ang="0">
                    <a:pos x="9" y="0"/>
                  </a:cxn>
                  <a:cxn ang="0">
                    <a:pos x="9" y="35"/>
                  </a:cxn>
                  <a:cxn ang="0">
                    <a:pos x="26" y="18"/>
                  </a:cxn>
                  <a:cxn ang="0">
                    <a:pos x="36" y="18"/>
                  </a:cxn>
                  <a:cxn ang="0">
                    <a:pos x="20" y="35"/>
                  </a:cxn>
                  <a:cxn ang="0">
                    <a:pos x="38" y="63"/>
                  </a:cxn>
                  <a:cxn ang="0">
                    <a:pos x="27" y="63"/>
                  </a:cxn>
                  <a:cxn ang="0">
                    <a:pos x="14" y="41"/>
                  </a:cxn>
                  <a:cxn ang="0">
                    <a:pos x="9" y="45"/>
                  </a:cxn>
                  <a:cxn ang="0">
                    <a:pos x="9" y="63"/>
                  </a:cxn>
                  <a:cxn ang="0">
                    <a:pos x="0" y="63"/>
                  </a:cxn>
                  <a:cxn ang="0">
                    <a:pos x="0" y="0"/>
                  </a:cxn>
                </a:cxnLst>
                <a:rect l="0" t="0" r="r" b="b"/>
                <a:pathLst>
                  <a:path w="38" h="63">
                    <a:moveTo>
                      <a:pt x="0" y="0"/>
                    </a:moveTo>
                    <a:lnTo>
                      <a:pt x="9" y="0"/>
                    </a:lnTo>
                    <a:lnTo>
                      <a:pt x="9" y="35"/>
                    </a:lnTo>
                    <a:lnTo>
                      <a:pt x="26" y="18"/>
                    </a:lnTo>
                    <a:lnTo>
                      <a:pt x="36" y="18"/>
                    </a:lnTo>
                    <a:lnTo>
                      <a:pt x="20" y="35"/>
                    </a:lnTo>
                    <a:lnTo>
                      <a:pt x="38" y="63"/>
                    </a:lnTo>
                    <a:lnTo>
                      <a:pt x="27" y="63"/>
                    </a:lnTo>
                    <a:lnTo>
                      <a:pt x="14"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4" name="Line 144"/>
              <p:cNvSpPr>
                <a:spLocks noChangeShapeType="1"/>
              </p:cNvSpPr>
              <p:nvPr/>
            </p:nvSpPr>
            <p:spPr bwMode="auto">
              <a:xfrm>
                <a:off x="3536" y="1129"/>
                <a:ext cx="1"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5" name="Freeform 145"/>
              <p:cNvSpPr>
                <a:spLocks/>
              </p:cNvSpPr>
              <p:nvPr/>
            </p:nvSpPr>
            <p:spPr bwMode="auto">
              <a:xfrm>
                <a:off x="3791" y="1185"/>
                <a:ext cx="63" cy="40"/>
              </a:xfrm>
              <a:custGeom>
                <a:avLst/>
                <a:gdLst/>
                <a:ahLst/>
                <a:cxnLst>
                  <a:cxn ang="0">
                    <a:pos x="32" y="0"/>
                  </a:cxn>
                  <a:cxn ang="0">
                    <a:pos x="48" y="3"/>
                  </a:cxn>
                  <a:cxn ang="0">
                    <a:pos x="58" y="10"/>
                  </a:cxn>
                  <a:cxn ang="0">
                    <a:pos x="63" y="21"/>
                  </a:cxn>
                  <a:cxn ang="0">
                    <a:pos x="58" y="30"/>
                  </a:cxn>
                  <a:cxn ang="0">
                    <a:pos x="48" y="37"/>
                  </a:cxn>
                  <a:cxn ang="0">
                    <a:pos x="32" y="40"/>
                  </a:cxn>
                  <a:cxn ang="0">
                    <a:pos x="17" y="37"/>
                  </a:cxn>
                  <a:cxn ang="0">
                    <a:pos x="5" y="30"/>
                  </a:cxn>
                  <a:cxn ang="0">
                    <a:pos x="0" y="21"/>
                  </a:cxn>
                  <a:cxn ang="0">
                    <a:pos x="3" y="12"/>
                  </a:cxn>
                  <a:cxn ang="0">
                    <a:pos x="9" y="6"/>
                  </a:cxn>
                  <a:cxn ang="0">
                    <a:pos x="20" y="1"/>
                  </a:cxn>
                  <a:cxn ang="0">
                    <a:pos x="32" y="0"/>
                  </a:cxn>
                </a:cxnLst>
                <a:rect l="0" t="0" r="r" b="b"/>
                <a:pathLst>
                  <a:path w="63" h="40">
                    <a:moveTo>
                      <a:pt x="32" y="0"/>
                    </a:moveTo>
                    <a:lnTo>
                      <a:pt x="48" y="3"/>
                    </a:lnTo>
                    <a:lnTo>
                      <a:pt x="58" y="10"/>
                    </a:lnTo>
                    <a:lnTo>
                      <a:pt x="63" y="21"/>
                    </a:lnTo>
                    <a:lnTo>
                      <a:pt x="58" y="30"/>
                    </a:lnTo>
                    <a:lnTo>
                      <a:pt x="48" y="37"/>
                    </a:lnTo>
                    <a:lnTo>
                      <a:pt x="32" y="40"/>
                    </a:lnTo>
                    <a:lnTo>
                      <a:pt x="17" y="37"/>
                    </a:lnTo>
                    <a:lnTo>
                      <a:pt x="5" y="30"/>
                    </a:lnTo>
                    <a:lnTo>
                      <a:pt x="0" y="21"/>
                    </a:lnTo>
                    <a:lnTo>
                      <a:pt x="3" y="12"/>
                    </a:lnTo>
                    <a:lnTo>
                      <a:pt x="9" y="6"/>
                    </a:lnTo>
                    <a:lnTo>
                      <a:pt x="20" y="1"/>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6" name="Line 146"/>
              <p:cNvSpPr>
                <a:spLocks noChangeShapeType="1"/>
              </p:cNvSpPr>
              <p:nvPr/>
            </p:nvSpPr>
            <p:spPr bwMode="auto">
              <a:xfrm flipH="1" flipV="1">
                <a:off x="3849" y="119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7" name="Line 147"/>
              <p:cNvSpPr>
                <a:spLocks noChangeShapeType="1"/>
              </p:cNvSpPr>
              <p:nvPr/>
            </p:nvSpPr>
            <p:spPr bwMode="auto">
              <a:xfrm flipH="1" flipV="1">
                <a:off x="3839" y="1188"/>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8" name="Line 148"/>
              <p:cNvSpPr>
                <a:spLocks noChangeShapeType="1"/>
              </p:cNvSpPr>
              <p:nvPr/>
            </p:nvSpPr>
            <p:spPr bwMode="auto">
              <a:xfrm flipH="1" flipV="1">
                <a:off x="3823" y="1185"/>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9" name="Line 149"/>
              <p:cNvSpPr>
                <a:spLocks noChangeShapeType="1"/>
              </p:cNvSpPr>
              <p:nvPr/>
            </p:nvSpPr>
            <p:spPr bwMode="auto">
              <a:xfrm flipH="1">
                <a:off x="3811" y="1185"/>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0" name="Line 150"/>
              <p:cNvSpPr>
                <a:spLocks noChangeShapeType="1"/>
              </p:cNvSpPr>
              <p:nvPr/>
            </p:nvSpPr>
            <p:spPr bwMode="auto">
              <a:xfrm flipH="1">
                <a:off x="3800" y="1186"/>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1" name="Line 151"/>
              <p:cNvSpPr>
                <a:spLocks noChangeShapeType="1"/>
              </p:cNvSpPr>
              <p:nvPr/>
            </p:nvSpPr>
            <p:spPr bwMode="auto">
              <a:xfrm flipH="1">
                <a:off x="3794" y="1191"/>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2" name="Line 152"/>
              <p:cNvSpPr>
                <a:spLocks noChangeShapeType="1"/>
              </p:cNvSpPr>
              <p:nvPr/>
            </p:nvSpPr>
            <p:spPr bwMode="auto">
              <a:xfrm flipH="1">
                <a:off x="3791" y="1197"/>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3" name="Line 153"/>
              <p:cNvSpPr>
                <a:spLocks noChangeShapeType="1"/>
              </p:cNvSpPr>
              <p:nvPr/>
            </p:nvSpPr>
            <p:spPr bwMode="auto">
              <a:xfrm>
                <a:off x="3791" y="120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4" name="Line 154"/>
              <p:cNvSpPr>
                <a:spLocks noChangeShapeType="1"/>
              </p:cNvSpPr>
              <p:nvPr/>
            </p:nvSpPr>
            <p:spPr bwMode="auto">
              <a:xfrm>
                <a:off x="3796" y="1215"/>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5" name="Line 155"/>
              <p:cNvSpPr>
                <a:spLocks noChangeShapeType="1"/>
              </p:cNvSpPr>
              <p:nvPr/>
            </p:nvSpPr>
            <p:spPr bwMode="auto">
              <a:xfrm>
                <a:off x="3808" y="1222"/>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6" name="Line 156"/>
              <p:cNvSpPr>
                <a:spLocks noChangeShapeType="1"/>
              </p:cNvSpPr>
              <p:nvPr/>
            </p:nvSpPr>
            <p:spPr bwMode="auto">
              <a:xfrm flipV="1">
                <a:off x="3823" y="1222"/>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7" name="Line 157"/>
              <p:cNvSpPr>
                <a:spLocks noChangeShapeType="1"/>
              </p:cNvSpPr>
              <p:nvPr/>
            </p:nvSpPr>
            <p:spPr bwMode="auto">
              <a:xfrm flipV="1">
                <a:off x="3839" y="1215"/>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8" name="Line 158"/>
              <p:cNvSpPr>
                <a:spLocks noChangeShapeType="1"/>
              </p:cNvSpPr>
              <p:nvPr/>
            </p:nvSpPr>
            <p:spPr bwMode="auto">
              <a:xfrm flipV="1">
                <a:off x="3849" y="120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9" name="Rectangle 159"/>
              <p:cNvSpPr>
                <a:spLocks noChangeArrowheads="1"/>
              </p:cNvSpPr>
              <p:nvPr/>
            </p:nvSpPr>
            <p:spPr bwMode="auto">
              <a:xfrm>
                <a:off x="3821" y="1203"/>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0" name="Line 160"/>
              <p:cNvSpPr>
                <a:spLocks noChangeShapeType="1"/>
              </p:cNvSpPr>
              <p:nvPr/>
            </p:nvSpPr>
            <p:spPr bwMode="auto">
              <a:xfrm>
                <a:off x="3567" y="1113"/>
                <a:ext cx="27"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1" name="Line 161"/>
              <p:cNvSpPr>
                <a:spLocks noChangeShapeType="1"/>
              </p:cNvSpPr>
              <p:nvPr/>
            </p:nvSpPr>
            <p:spPr bwMode="auto">
              <a:xfrm>
                <a:off x="3594" y="1117"/>
                <a:ext cx="3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2" name="Line 162"/>
              <p:cNvSpPr>
                <a:spLocks noChangeShapeType="1"/>
              </p:cNvSpPr>
              <p:nvPr/>
            </p:nvSpPr>
            <p:spPr bwMode="auto">
              <a:xfrm>
                <a:off x="3624" y="1122"/>
                <a:ext cx="6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3" name="Line 163"/>
              <p:cNvSpPr>
                <a:spLocks noChangeShapeType="1"/>
              </p:cNvSpPr>
              <p:nvPr/>
            </p:nvSpPr>
            <p:spPr bwMode="auto">
              <a:xfrm>
                <a:off x="3690" y="1134"/>
                <a:ext cx="2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4" name="Line 164"/>
              <p:cNvSpPr>
                <a:spLocks noChangeShapeType="1"/>
              </p:cNvSpPr>
              <p:nvPr/>
            </p:nvSpPr>
            <p:spPr bwMode="auto">
              <a:xfrm>
                <a:off x="3719" y="1140"/>
                <a:ext cx="26"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5" name="Line 165"/>
              <p:cNvSpPr>
                <a:spLocks noChangeShapeType="1"/>
              </p:cNvSpPr>
              <p:nvPr/>
            </p:nvSpPr>
            <p:spPr bwMode="auto">
              <a:xfrm>
                <a:off x="3745" y="1147"/>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6" name="Line 166"/>
              <p:cNvSpPr>
                <a:spLocks noChangeShapeType="1"/>
              </p:cNvSpPr>
              <p:nvPr/>
            </p:nvSpPr>
            <p:spPr bwMode="auto">
              <a:xfrm>
                <a:off x="3764" y="1153"/>
                <a:ext cx="17"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7" name="Line 167"/>
              <p:cNvSpPr>
                <a:spLocks noChangeShapeType="1"/>
              </p:cNvSpPr>
              <p:nvPr/>
            </p:nvSpPr>
            <p:spPr bwMode="auto">
              <a:xfrm>
                <a:off x="3781" y="1164"/>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8" name="Line 168"/>
              <p:cNvSpPr>
                <a:spLocks noChangeShapeType="1"/>
              </p:cNvSpPr>
              <p:nvPr/>
            </p:nvSpPr>
            <p:spPr bwMode="auto">
              <a:xfrm>
                <a:off x="3796" y="1176"/>
                <a:ext cx="10"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9" name="Freeform 169"/>
              <p:cNvSpPr>
                <a:spLocks/>
              </p:cNvSpPr>
              <p:nvPr/>
            </p:nvSpPr>
            <p:spPr bwMode="auto">
              <a:xfrm>
                <a:off x="3791" y="1313"/>
                <a:ext cx="63" cy="41"/>
              </a:xfrm>
              <a:custGeom>
                <a:avLst/>
                <a:gdLst/>
                <a:ahLst/>
                <a:cxnLst>
                  <a:cxn ang="0">
                    <a:pos x="32" y="0"/>
                  </a:cxn>
                  <a:cxn ang="0">
                    <a:pos x="48" y="3"/>
                  </a:cxn>
                  <a:cxn ang="0">
                    <a:pos x="58" y="11"/>
                  </a:cxn>
                  <a:cxn ang="0">
                    <a:pos x="63" y="20"/>
                  </a:cxn>
                  <a:cxn ang="0">
                    <a:pos x="58" y="30"/>
                  </a:cxn>
                  <a:cxn ang="0">
                    <a:pos x="48" y="38"/>
                  </a:cxn>
                  <a:cxn ang="0">
                    <a:pos x="32" y="41"/>
                  </a:cxn>
                  <a:cxn ang="0">
                    <a:pos x="20" y="39"/>
                  </a:cxn>
                  <a:cxn ang="0">
                    <a:pos x="9" y="35"/>
                  </a:cxn>
                  <a:cxn ang="0">
                    <a:pos x="3" y="29"/>
                  </a:cxn>
                  <a:cxn ang="0">
                    <a:pos x="0" y="20"/>
                  </a:cxn>
                  <a:cxn ang="0">
                    <a:pos x="5" y="11"/>
                  </a:cxn>
                  <a:cxn ang="0">
                    <a:pos x="17" y="3"/>
                  </a:cxn>
                  <a:cxn ang="0">
                    <a:pos x="32" y="0"/>
                  </a:cxn>
                </a:cxnLst>
                <a:rect l="0" t="0" r="r" b="b"/>
                <a:pathLst>
                  <a:path w="63" h="41">
                    <a:moveTo>
                      <a:pt x="32" y="0"/>
                    </a:moveTo>
                    <a:lnTo>
                      <a:pt x="48" y="3"/>
                    </a:lnTo>
                    <a:lnTo>
                      <a:pt x="58" y="11"/>
                    </a:lnTo>
                    <a:lnTo>
                      <a:pt x="63" y="20"/>
                    </a:lnTo>
                    <a:lnTo>
                      <a:pt x="58" y="30"/>
                    </a:lnTo>
                    <a:lnTo>
                      <a:pt x="48" y="38"/>
                    </a:lnTo>
                    <a:lnTo>
                      <a:pt x="32" y="41"/>
                    </a:lnTo>
                    <a:lnTo>
                      <a:pt x="20" y="39"/>
                    </a:lnTo>
                    <a:lnTo>
                      <a:pt x="9" y="35"/>
                    </a:lnTo>
                    <a:lnTo>
                      <a:pt x="3" y="29"/>
                    </a:lnTo>
                    <a:lnTo>
                      <a:pt x="0" y="20"/>
                    </a:lnTo>
                    <a:lnTo>
                      <a:pt x="5" y="11"/>
                    </a:lnTo>
                    <a:lnTo>
                      <a:pt x="17"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0" name="Line 170"/>
              <p:cNvSpPr>
                <a:spLocks noChangeShapeType="1"/>
              </p:cNvSpPr>
              <p:nvPr/>
            </p:nvSpPr>
            <p:spPr bwMode="auto">
              <a:xfrm flipH="1" flipV="1">
                <a:off x="3849" y="132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1" name="Line 171"/>
              <p:cNvSpPr>
                <a:spLocks noChangeShapeType="1"/>
              </p:cNvSpPr>
              <p:nvPr/>
            </p:nvSpPr>
            <p:spPr bwMode="auto">
              <a:xfrm flipH="1" flipV="1">
                <a:off x="3839" y="1316"/>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2" name="Line 172"/>
              <p:cNvSpPr>
                <a:spLocks noChangeShapeType="1"/>
              </p:cNvSpPr>
              <p:nvPr/>
            </p:nvSpPr>
            <p:spPr bwMode="auto">
              <a:xfrm flipH="1" flipV="1">
                <a:off x="3823" y="131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3" name="Line 173"/>
              <p:cNvSpPr>
                <a:spLocks noChangeShapeType="1"/>
              </p:cNvSpPr>
              <p:nvPr/>
            </p:nvSpPr>
            <p:spPr bwMode="auto">
              <a:xfrm flipH="1">
                <a:off x="3808" y="1313"/>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4" name="Line 174"/>
              <p:cNvSpPr>
                <a:spLocks noChangeShapeType="1"/>
              </p:cNvSpPr>
              <p:nvPr/>
            </p:nvSpPr>
            <p:spPr bwMode="auto">
              <a:xfrm flipH="1">
                <a:off x="3796" y="1316"/>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5" name="Line 175"/>
              <p:cNvSpPr>
                <a:spLocks noChangeShapeType="1"/>
              </p:cNvSpPr>
              <p:nvPr/>
            </p:nvSpPr>
            <p:spPr bwMode="auto">
              <a:xfrm flipH="1">
                <a:off x="3791" y="132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6" name="Line 176"/>
              <p:cNvSpPr>
                <a:spLocks noChangeShapeType="1"/>
              </p:cNvSpPr>
              <p:nvPr/>
            </p:nvSpPr>
            <p:spPr bwMode="auto">
              <a:xfrm>
                <a:off x="3791" y="1333"/>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7" name="Line 177"/>
              <p:cNvSpPr>
                <a:spLocks noChangeShapeType="1"/>
              </p:cNvSpPr>
              <p:nvPr/>
            </p:nvSpPr>
            <p:spPr bwMode="auto">
              <a:xfrm>
                <a:off x="3794" y="1342"/>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8" name="Line 178"/>
              <p:cNvSpPr>
                <a:spLocks noChangeShapeType="1"/>
              </p:cNvSpPr>
              <p:nvPr/>
            </p:nvSpPr>
            <p:spPr bwMode="auto">
              <a:xfrm>
                <a:off x="3800" y="1348"/>
                <a:ext cx="11"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9" name="Line 179"/>
              <p:cNvSpPr>
                <a:spLocks noChangeShapeType="1"/>
              </p:cNvSpPr>
              <p:nvPr/>
            </p:nvSpPr>
            <p:spPr bwMode="auto">
              <a:xfrm>
                <a:off x="3811" y="1352"/>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0" name="Line 180"/>
              <p:cNvSpPr>
                <a:spLocks noChangeShapeType="1"/>
              </p:cNvSpPr>
              <p:nvPr/>
            </p:nvSpPr>
            <p:spPr bwMode="auto">
              <a:xfrm flipV="1">
                <a:off x="3823" y="135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1" name="Line 181"/>
              <p:cNvSpPr>
                <a:spLocks noChangeShapeType="1"/>
              </p:cNvSpPr>
              <p:nvPr/>
            </p:nvSpPr>
            <p:spPr bwMode="auto">
              <a:xfrm flipV="1">
                <a:off x="3839" y="134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2" name="Line 182"/>
              <p:cNvSpPr>
                <a:spLocks noChangeShapeType="1"/>
              </p:cNvSpPr>
              <p:nvPr/>
            </p:nvSpPr>
            <p:spPr bwMode="auto">
              <a:xfrm flipV="1">
                <a:off x="3849" y="1333"/>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3" name="Rectangle 183"/>
              <p:cNvSpPr>
                <a:spLocks noChangeArrowheads="1"/>
              </p:cNvSpPr>
              <p:nvPr/>
            </p:nvSpPr>
            <p:spPr bwMode="auto">
              <a:xfrm>
                <a:off x="3821" y="1330"/>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04" name="Line 184"/>
              <p:cNvSpPr>
                <a:spLocks noChangeShapeType="1"/>
              </p:cNvSpPr>
              <p:nvPr/>
            </p:nvSpPr>
            <p:spPr bwMode="auto">
              <a:xfrm>
                <a:off x="3823" y="1225"/>
                <a:ext cx="1" cy="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5" name="Freeform 185"/>
              <p:cNvSpPr>
                <a:spLocks/>
              </p:cNvSpPr>
              <p:nvPr/>
            </p:nvSpPr>
            <p:spPr bwMode="auto">
              <a:xfrm>
                <a:off x="3896" y="1280"/>
                <a:ext cx="417" cy="105"/>
              </a:xfrm>
              <a:custGeom>
                <a:avLst/>
                <a:gdLst/>
                <a:ahLst/>
                <a:cxnLst>
                  <a:cxn ang="0">
                    <a:pos x="207" y="0"/>
                  </a:cxn>
                  <a:cxn ang="0">
                    <a:pos x="255" y="2"/>
                  </a:cxn>
                  <a:cxn ang="0">
                    <a:pos x="300" y="6"/>
                  </a:cxn>
                  <a:cxn ang="0">
                    <a:pos x="339" y="12"/>
                  </a:cxn>
                  <a:cxn ang="0">
                    <a:pos x="370" y="20"/>
                  </a:cxn>
                  <a:cxn ang="0">
                    <a:pos x="396" y="30"/>
                  </a:cxn>
                  <a:cxn ang="0">
                    <a:pos x="411" y="41"/>
                  </a:cxn>
                  <a:cxn ang="0">
                    <a:pos x="417" y="53"/>
                  </a:cxn>
                  <a:cxn ang="0">
                    <a:pos x="412" y="63"/>
                  </a:cxn>
                  <a:cxn ang="0">
                    <a:pos x="400" y="74"/>
                  </a:cxn>
                  <a:cxn ang="0">
                    <a:pos x="381" y="83"/>
                  </a:cxn>
                  <a:cxn ang="0">
                    <a:pos x="355" y="90"/>
                  </a:cxn>
                  <a:cxn ang="0">
                    <a:pos x="325" y="96"/>
                  </a:cxn>
                  <a:cxn ang="0">
                    <a:pos x="290" y="101"/>
                  </a:cxn>
                  <a:cxn ang="0">
                    <a:pos x="249" y="104"/>
                  </a:cxn>
                  <a:cxn ang="0">
                    <a:pos x="207" y="105"/>
                  </a:cxn>
                  <a:cxn ang="0">
                    <a:pos x="166" y="104"/>
                  </a:cxn>
                  <a:cxn ang="0">
                    <a:pos x="127" y="101"/>
                  </a:cxn>
                  <a:cxn ang="0">
                    <a:pos x="91" y="96"/>
                  </a:cxn>
                  <a:cxn ang="0">
                    <a:pos x="61" y="90"/>
                  </a:cxn>
                  <a:cxn ang="0">
                    <a:pos x="36" y="83"/>
                  </a:cxn>
                  <a:cxn ang="0">
                    <a:pos x="16" y="74"/>
                  </a:cxn>
                  <a:cxn ang="0">
                    <a:pos x="4" y="63"/>
                  </a:cxn>
                  <a:cxn ang="0">
                    <a:pos x="0" y="53"/>
                  </a:cxn>
                  <a:cxn ang="0">
                    <a:pos x="6" y="41"/>
                  </a:cxn>
                  <a:cxn ang="0">
                    <a:pos x="21" y="30"/>
                  </a:cxn>
                  <a:cxn ang="0">
                    <a:pos x="45" y="20"/>
                  </a:cxn>
                  <a:cxn ang="0">
                    <a:pos x="77" y="12"/>
                  </a:cxn>
                  <a:cxn ang="0">
                    <a:pos x="116" y="6"/>
                  </a:cxn>
                  <a:cxn ang="0">
                    <a:pos x="160" y="2"/>
                  </a:cxn>
                  <a:cxn ang="0">
                    <a:pos x="207" y="0"/>
                  </a:cxn>
                </a:cxnLst>
                <a:rect l="0" t="0" r="r" b="b"/>
                <a:pathLst>
                  <a:path w="417" h="105">
                    <a:moveTo>
                      <a:pt x="207" y="0"/>
                    </a:moveTo>
                    <a:lnTo>
                      <a:pt x="255" y="2"/>
                    </a:lnTo>
                    <a:lnTo>
                      <a:pt x="300" y="6"/>
                    </a:lnTo>
                    <a:lnTo>
                      <a:pt x="339" y="12"/>
                    </a:lnTo>
                    <a:lnTo>
                      <a:pt x="370" y="20"/>
                    </a:lnTo>
                    <a:lnTo>
                      <a:pt x="396" y="30"/>
                    </a:lnTo>
                    <a:lnTo>
                      <a:pt x="411" y="41"/>
                    </a:lnTo>
                    <a:lnTo>
                      <a:pt x="417" y="53"/>
                    </a:lnTo>
                    <a:lnTo>
                      <a:pt x="412" y="63"/>
                    </a:lnTo>
                    <a:lnTo>
                      <a:pt x="400" y="74"/>
                    </a:lnTo>
                    <a:lnTo>
                      <a:pt x="381" y="83"/>
                    </a:lnTo>
                    <a:lnTo>
                      <a:pt x="355" y="90"/>
                    </a:lnTo>
                    <a:lnTo>
                      <a:pt x="325" y="96"/>
                    </a:lnTo>
                    <a:lnTo>
                      <a:pt x="290" y="101"/>
                    </a:lnTo>
                    <a:lnTo>
                      <a:pt x="249" y="104"/>
                    </a:lnTo>
                    <a:lnTo>
                      <a:pt x="207" y="105"/>
                    </a:lnTo>
                    <a:lnTo>
                      <a:pt x="166" y="104"/>
                    </a:lnTo>
                    <a:lnTo>
                      <a:pt x="127" y="101"/>
                    </a:lnTo>
                    <a:lnTo>
                      <a:pt x="91" y="96"/>
                    </a:lnTo>
                    <a:lnTo>
                      <a:pt x="61" y="90"/>
                    </a:lnTo>
                    <a:lnTo>
                      <a:pt x="36" y="83"/>
                    </a:lnTo>
                    <a:lnTo>
                      <a:pt x="16" y="74"/>
                    </a:lnTo>
                    <a:lnTo>
                      <a:pt x="4" y="63"/>
                    </a:lnTo>
                    <a:lnTo>
                      <a:pt x="0" y="53"/>
                    </a:lnTo>
                    <a:lnTo>
                      <a:pt x="6" y="41"/>
                    </a:lnTo>
                    <a:lnTo>
                      <a:pt x="21" y="30"/>
                    </a:lnTo>
                    <a:lnTo>
                      <a:pt x="45" y="20"/>
                    </a:lnTo>
                    <a:lnTo>
                      <a:pt x="77" y="12"/>
                    </a:lnTo>
                    <a:lnTo>
                      <a:pt x="116" y="6"/>
                    </a:lnTo>
                    <a:lnTo>
                      <a:pt x="160" y="2"/>
                    </a:lnTo>
                    <a:lnTo>
                      <a:pt x="207"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6" name="Line 186"/>
              <p:cNvSpPr>
                <a:spLocks noChangeShapeType="1"/>
              </p:cNvSpPr>
              <p:nvPr/>
            </p:nvSpPr>
            <p:spPr bwMode="auto">
              <a:xfrm flipH="1" flipV="1">
                <a:off x="4307" y="1321"/>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7" name="Line 187"/>
              <p:cNvSpPr>
                <a:spLocks noChangeShapeType="1"/>
              </p:cNvSpPr>
              <p:nvPr/>
            </p:nvSpPr>
            <p:spPr bwMode="auto">
              <a:xfrm flipH="1" flipV="1">
                <a:off x="4292" y="1310"/>
                <a:ext cx="1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8" name="Line 188"/>
              <p:cNvSpPr>
                <a:spLocks noChangeShapeType="1"/>
              </p:cNvSpPr>
              <p:nvPr/>
            </p:nvSpPr>
            <p:spPr bwMode="auto">
              <a:xfrm flipH="1" flipV="1">
                <a:off x="4266" y="1300"/>
                <a:ext cx="26"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9" name="Line 189"/>
              <p:cNvSpPr>
                <a:spLocks noChangeShapeType="1"/>
              </p:cNvSpPr>
              <p:nvPr/>
            </p:nvSpPr>
            <p:spPr bwMode="auto">
              <a:xfrm flipH="1" flipV="1">
                <a:off x="4235" y="1292"/>
                <a:ext cx="31"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0" name="Line 190"/>
              <p:cNvSpPr>
                <a:spLocks noChangeShapeType="1"/>
              </p:cNvSpPr>
              <p:nvPr/>
            </p:nvSpPr>
            <p:spPr bwMode="auto">
              <a:xfrm flipH="1" flipV="1">
                <a:off x="4196" y="1286"/>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1" name="Line 191"/>
              <p:cNvSpPr>
                <a:spLocks noChangeShapeType="1"/>
              </p:cNvSpPr>
              <p:nvPr/>
            </p:nvSpPr>
            <p:spPr bwMode="auto">
              <a:xfrm flipH="1" flipV="1">
                <a:off x="4151" y="1282"/>
                <a:ext cx="45"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2" name="Line 192"/>
              <p:cNvSpPr>
                <a:spLocks noChangeShapeType="1"/>
              </p:cNvSpPr>
              <p:nvPr/>
            </p:nvSpPr>
            <p:spPr bwMode="auto">
              <a:xfrm flipH="1" flipV="1">
                <a:off x="4103" y="1280"/>
                <a:ext cx="48"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3" name="Line 193"/>
              <p:cNvSpPr>
                <a:spLocks noChangeShapeType="1"/>
              </p:cNvSpPr>
              <p:nvPr/>
            </p:nvSpPr>
            <p:spPr bwMode="auto">
              <a:xfrm flipH="1">
                <a:off x="4056" y="1280"/>
                <a:ext cx="47"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4" name="Line 194"/>
              <p:cNvSpPr>
                <a:spLocks noChangeShapeType="1"/>
              </p:cNvSpPr>
              <p:nvPr/>
            </p:nvSpPr>
            <p:spPr bwMode="auto">
              <a:xfrm flipH="1">
                <a:off x="4012" y="1282"/>
                <a:ext cx="44"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5" name="Line 195"/>
              <p:cNvSpPr>
                <a:spLocks noChangeShapeType="1"/>
              </p:cNvSpPr>
              <p:nvPr/>
            </p:nvSpPr>
            <p:spPr bwMode="auto">
              <a:xfrm flipH="1">
                <a:off x="3973" y="1286"/>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6" name="Line 196"/>
              <p:cNvSpPr>
                <a:spLocks noChangeShapeType="1"/>
              </p:cNvSpPr>
              <p:nvPr/>
            </p:nvSpPr>
            <p:spPr bwMode="auto">
              <a:xfrm flipH="1">
                <a:off x="3941" y="1292"/>
                <a:ext cx="32"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7" name="Line 197"/>
              <p:cNvSpPr>
                <a:spLocks noChangeShapeType="1"/>
              </p:cNvSpPr>
              <p:nvPr/>
            </p:nvSpPr>
            <p:spPr bwMode="auto">
              <a:xfrm flipH="1">
                <a:off x="3917" y="1300"/>
                <a:ext cx="2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8" name="Line 198"/>
              <p:cNvSpPr>
                <a:spLocks noChangeShapeType="1"/>
              </p:cNvSpPr>
              <p:nvPr/>
            </p:nvSpPr>
            <p:spPr bwMode="auto">
              <a:xfrm flipH="1">
                <a:off x="3902" y="1310"/>
                <a:ext cx="1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9" name="Line 199"/>
              <p:cNvSpPr>
                <a:spLocks noChangeShapeType="1"/>
              </p:cNvSpPr>
              <p:nvPr/>
            </p:nvSpPr>
            <p:spPr bwMode="auto">
              <a:xfrm flipH="1">
                <a:off x="3896" y="1321"/>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0" name="Line 200"/>
              <p:cNvSpPr>
                <a:spLocks noChangeShapeType="1"/>
              </p:cNvSpPr>
              <p:nvPr/>
            </p:nvSpPr>
            <p:spPr bwMode="auto">
              <a:xfrm>
                <a:off x="3896" y="1333"/>
                <a:ext cx="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1" name="Line 201"/>
              <p:cNvSpPr>
                <a:spLocks noChangeShapeType="1"/>
              </p:cNvSpPr>
              <p:nvPr/>
            </p:nvSpPr>
            <p:spPr bwMode="auto">
              <a:xfrm>
                <a:off x="3900" y="1343"/>
                <a:ext cx="12"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2" name="Line 202"/>
              <p:cNvSpPr>
                <a:spLocks noChangeShapeType="1"/>
              </p:cNvSpPr>
              <p:nvPr/>
            </p:nvSpPr>
            <p:spPr bwMode="auto">
              <a:xfrm>
                <a:off x="3912" y="1354"/>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3" name="Line 203"/>
              <p:cNvSpPr>
                <a:spLocks noChangeShapeType="1"/>
              </p:cNvSpPr>
              <p:nvPr/>
            </p:nvSpPr>
            <p:spPr bwMode="auto">
              <a:xfrm>
                <a:off x="3932" y="1363"/>
                <a:ext cx="25"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125" name="Group 405"/>
            <p:cNvGrpSpPr>
              <a:grpSpLocks/>
            </p:cNvGrpSpPr>
            <p:nvPr/>
          </p:nvGrpSpPr>
          <p:grpSpPr bwMode="auto">
            <a:xfrm>
              <a:off x="3473" y="1218"/>
              <a:ext cx="1157" cy="679"/>
              <a:chOff x="3474" y="1218"/>
              <a:chExt cx="1157" cy="679"/>
            </a:xfrm>
          </p:grpSpPr>
          <p:sp>
            <p:nvSpPr>
              <p:cNvPr id="30925" name="Line 205"/>
              <p:cNvSpPr>
                <a:spLocks noChangeShapeType="1"/>
              </p:cNvSpPr>
              <p:nvPr/>
            </p:nvSpPr>
            <p:spPr bwMode="auto">
              <a:xfrm>
                <a:off x="3957" y="1370"/>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6" name="Line 206"/>
              <p:cNvSpPr>
                <a:spLocks noChangeShapeType="1"/>
              </p:cNvSpPr>
              <p:nvPr/>
            </p:nvSpPr>
            <p:spPr bwMode="auto">
              <a:xfrm>
                <a:off x="3987" y="1376"/>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7" name="Line 207"/>
              <p:cNvSpPr>
                <a:spLocks noChangeShapeType="1"/>
              </p:cNvSpPr>
              <p:nvPr/>
            </p:nvSpPr>
            <p:spPr bwMode="auto">
              <a:xfrm>
                <a:off x="4023" y="1381"/>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8" name="Line 208"/>
              <p:cNvSpPr>
                <a:spLocks noChangeShapeType="1"/>
              </p:cNvSpPr>
              <p:nvPr/>
            </p:nvSpPr>
            <p:spPr bwMode="auto">
              <a:xfrm>
                <a:off x="4062" y="1384"/>
                <a:ext cx="41"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9" name="Line 209"/>
              <p:cNvSpPr>
                <a:spLocks noChangeShapeType="1"/>
              </p:cNvSpPr>
              <p:nvPr/>
            </p:nvSpPr>
            <p:spPr bwMode="auto">
              <a:xfrm flipV="1">
                <a:off x="4103" y="1384"/>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0" name="Line 210"/>
              <p:cNvSpPr>
                <a:spLocks noChangeShapeType="1"/>
              </p:cNvSpPr>
              <p:nvPr/>
            </p:nvSpPr>
            <p:spPr bwMode="auto">
              <a:xfrm flipV="1">
                <a:off x="4145" y="1381"/>
                <a:ext cx="41"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1" name="Line 211"/>
              <p:cNvSpPr>
                <a:spLocks noChangeShapeType="1"/>
              </p:cNvSpPr>
              <p:nvPr/>
            </p:nvSpPr>
            <p:spPr bwMode="auto">
              <a:xfrm flipV="1">
                <a:off x="4186" y="1376"/>
                <a:ext cx="35"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2" name="Line 212"/>
              <p:cNvSpPr>
                <a:spLocks noChangeShapeType="1"/>
              </p:cNvSpPr>
              <p:nvPr/>
            </p:nvSpPr>
            <p:spPr bwMode="auto">
              <a:xfrm flipV="1">
                <a:off x="4221" y="1370"/>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3" name="Line 213"/>
              <p:cNvSpPr>
                <a:spLocks noChangeShapeType="1"/>
              </p:cNvSpPr>
              <p:nvPr/>
            </p:nvSpPr>
            <p:spPr bwMode="auto">
              <a:xfrm flipV="1">
                <a:off x="4251" y="1363"/>
                <a:ext cx="26"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4" name="Line 214"/>
              <p:cNvSpPr>
                <a:spLocks noChangeShapeType="1"/>
              </p:cNvSpPr>
              <p:nvPr/>
            </p:nvSpPr>
            <p:spPr bwMode="auto">
              <a:xfrm flipV="1">
                <a:off x="4277" y="1354"/>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5" name="Line 215"/>
              <p:cNvSpPr>
                <a:spLocks noChangeShapeType="1"/>
              </p:cNvSpPr>
              <p:nvPr/>
            </p:nvSpPr>
            <p:spPr bwMode="auto">
              <a:xfrm flipV="1">
                <a:off x="4296" y="1343"/>
                <a:ext cx="12"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6" name="Line 216"/>
              <p:cNvSpPr>
                <a:spLocks noChangeShapeType="1"/>
              </p:cNvSpPr>
              <p:nvPr/>
            </p:nvSpPr>
            <p:spPr bwMode="auto">
              <a:xfrm flipV="1">
                <a:off x="4308" y="1333"/>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7" name="Freeform 217"/>
              <p:cNvSpPr>
                <a:spLocks/>
              </p:cNvSpPr>
              <p:nvPr/>
            </p:nvSpPr>
            <p:spPr bwMode="auto">
              <a:xfrm>
                <a:off x="4063" y="1324"/>
                <a:ext cx="36" cy="46"/>
              </a:xfrm>
              <a:custGeom>
                <a:avLst/>
                <a:gdLst/>
                <a:ahLst/>
                <a:cxnLst>
                  <a:cxn ang="0">
                    <a:pos x="0" y="0"/>
                  </a:cxn>
                  <a:cxn ang="0">
                    <a:pos x="9" y="0"/>
                  </a:cxn>
                  <a:cxn ang="0">
                    <a:pos x="9" y="33"/>
                  </a:cxn>
                  <a:cxn ang="0">
                    <a:pos x="11" y="34"/>
                  </a:cxn>
                  <a:cxn ang="0">
                    <a:pos x="12" y="37"/>
                  </a:cxn>
                  <a:cxn ang="0">
                    <a:pos x="13" y="37"/>
                  </a:cxn>
                  <a:cxn ang="0">
                    <a:pos x="16" y="39"/>
                  </a:cxn>
                  <a:cxn ang="0">
                    <a:pos x="19" y="37"/>
                  </a:cxn>
                  <a:cxn ang="0">
                    <a:pos x="22" y="37"/>
                  </a:cxn>
                  <a:cxn ang="0">
                    <a:pos x="27" y="33"/>
                  </a:cxn>
                  <a:cxn ang="0">
                    <a:pos x="27" y="0"/>
                  </a:cxn>
                  <a:cxn ang="0">
                    <a:pos x="36" y="0"/>
                  </a:cxn>
                  <a:cxn ang="0">
                    <a:pos x="36" y="45"/>
                  </a:cxn>
                  <a:cxn ang="0">
                    <a:pos x="27" y="45"/>
                  </a:cxn>
                  <a:cxn ang="0">
                    <a:pos x="27" y="37"/>
                  </a:cxn>
                  <a:cxn ang="0">
                    <a:pos x="24" y="40"/>
                  </a:cxn>
                  <a:cxn ang="0">
                    <a:pos x="22" y="43"/>
                  </a:cxn>
                  <a:cxn ang="0">
                    <a:pos x="18" y="45"/>
                  </a:cxn>
                  <a:cxn ang="0">
                    <a:pos x="15" y="46"/>
                  </a:cxn>
                  <a:cxn ang="0">
                    <a:pos x="12" y="46"/>
                  </a:cxn>
                  <a:cxn ang="0">
                    <a:pos x="9" y="45"/>
                  </a:cxn>
                  <a:cxn ang="0">
                    <a:pos x="8" y="43"/>
                  </a:cxn>
                  <a:cxn ang="0">
                    <a:pos x="5" y="42"/>
                  </a:cxn>
                  <a:cxn ang="0">
                    <a:pos x="3" y="40"/>
                  </a:cxn>
                  <a:cxn ang="0">
                    <a:pos x="0" y="34"/>
                  </a:cxn>
                  <a:cxn ang="0">
                    <a:pos x="0" y="0"/>
                  </a:cxn>
                </a:cxnLst>
                <a:rect l="0" t="0" r="r" b="b"/>
                <a:pathLst>
                  <a:path w="36" h="46">
                    <a:moveTo>
                      <a:pt x="0" y="0"/>
                    </a:moveTo>
                    <a:lnTo>
                      <a:pt x="9" y="0"/>
                    </a:lnTo>
                    <a:lnTo>
                      <a:pt x="9" y="33"/>
                    </a:lnTo>
                    <a:lnTo>
                      <a:pt x="11" y="34"/>
                    </a:lnTo>
                    <a:lnTo>
                      <a:pt x="12" y="37"/>
                    </a:lnTo>
                    <a:lnTo>
                      <a:pt x="13" y="37"/>
                    </a:lnTo>
                    <a:lnTo>
                      <a:pt x="16" y="39"/>
                    </a:lnTo>
                    <a:lnTo>
                      <a:pt x="19" y="37"/>
                    </a:lnTo>
                    <a:lnTo>
                      <a:pt x="22" y="37"/>
                    </a:lnTo>
                    <a:lnTo>
                      <a:pt x="27" y="33"/>
                    </a:lnTo>
                    <a:lnTo>
                      <a:pt x="27" y="0"/>
                    </a:lnTo>
                    <a:lnTo>
                      <a:pt x="36" y="0"/>
                    </a:lnTo>
                    <a:lnTo>
                      <a:pt x="36" y="45"/>
                    </a:lnTo>
                    <a:lnTo>
                      <a:pt x="27" y="45"/>
                    </a:lnTo>
                    <a:lnTo>
                      <a:pt x="27" y="37"/>
                    </a:lnTo>
                    <a:lnTo>
                      <a:pt x="24" y="40"/>
                    </a:lnTo>
                    <a:lnTo>
                      <a:pt x="22" y="43"/>
                    </a:lnTo>
                    <a:lnTo>
                      <a:pt x="18" y="45"/>
                    </a:lnTo>
                    <a:lnTo>
                      <a:pt x="15" y="46"/>
                    </a:lnTo>
                    <a:lnTo>
                      <a:pt x="12" y="46"/>
                    </a:lnTo>
                    <a:lnTo>
                      <a:pt x="9" y="45"/>
                    </a:lnTo>
                    <a:lnTo>
                      <a:pt x="8" y="43"/>
                    </a:lnTo>
                    <a:lnTo>
                      <a:pt x="5" y="42"/>
                    </a:lnTo>
                    <a:lnTo>
                      <a:pt x="3" y="40"/>
                    </a:lnTo>
                    <a:lnTo>
                      <a:pt x="0" y="34"/>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8" name="Freeform 218"/>
              <p:cNvSpPr>
                <a:spLocks/>
              </p:cNvSpPr>
              <p:nvPr/>
            </p:nvSpPr>
            <p:spPr bwMode="auto">
              <a:xfrm>
                <a:off x="4111" y="1306"/>
                <a:ext cx="37" cy="63"/>
              </a:xfrm>
              <a:custGeom>
                <a:avLst/>
                <a:gdLst/>
                <a:ahLst/>
                <a:cxnLst>
                  <a:cxn ang="0">
                    <a:pos x="0" y="0"/>
                  </a:cxn>
                  <a:cxn ang="0">
                    <a:pos x="9" y="0"/>
                  </a:cxn>
                  <a:cxn ang="0">
                    <a:pos x="9" y="34"/>
                  </a:cxn>
                  <a:cxn ang="0">
                    <a:pos x="25" y="18"/>
                  </a:cxn>
                  <a:cxn ang="0">
                    <a:pos x="36" y="18"/>
                  </a:cxn>
                  <a:cxn ang="0">
                    <a:pos x="19" y="34"/>
                  </a:cxn>
                  <a:cxn ang="0">
                    <a:pos x="37" y="63"/>
                  </a:cxn>
                  <a:cxn ang="0">
                    <a:pos x="27" y="63"/>
                  </a:cxn>
                  <a:cxn ang="0">
                    <a:pos x="13" y="40"/>
                  </a:cxn>
                  <a:cxn ang="0">
                    <a:pos x="9" y="45"/>
                  </a:cxn>
                  <a:cxn ang="0">
                    <a:pos x="9" y="63"/>
                  </a:cxn>
                  <a:cxn ang="0">
                    <a:pos x="0" y="63"/>
                  </a:cxn>
                  <a:cxn ang="0">
                    <a:pos x="0" y="0"/>
                  </a:cxn>
                </a:cxnLst>
                <a:rect l="0" t="0" r="r" b="b"/>
                <a:pathLst>
                  <a:path w="37" h="63">
                    <a:moveTo>
                      <a:pt x="0" y="0"/>
                    </a:moveTo>
                    <a:lnTo>
                      <a:pt x="9" y="0"/>
                    </a:lnTo>
                    <a:lnTo>
                      <a:pt x="9" y="34"/>
                    </a:lnTo>
                    <a:lnTo>
                      <a:pt x="25" y="18"/>
                    </a:lnTo>
                    <a:lnTo>
                      <a:pt x="36" y="18"/>
                    </a:lnTo>
                    <a:lnTo>
                      <a:pt x="19" y="34"/>
                    </a:lnTo>
                    <a:lnTo>
                      <a:pt x="37" y="63"/>
                    </a:lnTo>
                    <a:lnTo>
                      <a:pt x="27" y="63"/>
                    </a:lnTo>
                    <a:lnTo>
                      <a:pt x="13" y="40"/>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9" name="Line 219"/>
              <p:cNvSpPr>
                <a:spLocks noChangeShapeType="1"/>
              </p:cNvSpPr>
              <p:nvPr/>
            </p:nvSpPr>
            <p:spPr bwMode="auto">
              <a:xfrm>
                <a:off x="3849" y="1218"/>
                <a:ext cx="2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0" name="Line 220"/>
              <p:cNvSpPr>
                <a:spLocks noChangeShapeType="1"/>
              </p:cNvSpPr>
              <p:nvPr/>
            </p:nvSpPr>
            <p:spPr bwMode="auto">
              <a:xfrm>
                <a:off x="3873" y="1228"/>
                <a:ext cx="2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1" name="Line 221"/>
              <p:cNvSpPr>
                <a:spLocks noChangeShapeType="1"/>
              </p:cNvSpPr>
              <p:nvPr/>
            </p:nvSpPr>
            <p:spPr bwMode="auto">
              <a:xfrm>
                <a:off x="3902" y="1240"/>
                <a:ext cx="3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2" name="Line 222"/>
              <p:cNvSpPr>
                <a:spLocks noChangeShapeType="1"/>
              </p:cNvSpPr>
              <p:nvPr/>
            </p:nvSpPr>
            <p:spPr bwMode="auto">
              <a:xfrm>
                <a:off x="3935" y="1255"/>
                <a:ext cx="34"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3" name="Line 223"/>
              <p:cNvSpPr>
                <a:spLocks noChangeShapeType="1"/>
              </p:cNvSpPr>
              <p:nvPr/>
            </p:nvSpPr>
            <p:spPr bwMode="auto">
              <a:xfrm>
                <a:off x="3969" y="1271"/>
                <a:ext cx="3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4" name="Freeform 224"/>
              <p:cNvSpPr>
                <a:spLocks/>
              </p:cNvSpPr>
              <p:nvPr/>
            </p:nvSpPr>
            <p:spPr bwMode="auto">
              <a:xfrm>
                <a:off x="3791" y="1441"/>
                <a:ext cx="63" cy="40"/>
              </a:xfrm>
              <a:custGeom>
                <a:avLst/>
                <a:gdLst/>
                <a:ahLst/>
                <a:cxnLst>
                  <a:cxn ang="0">
                    <a:pos x="32" y="0"/>
                  </a:cxn>
                  <a:cxn ang="0">
                    <a:pos x="48" y="3"/>
                  </a:cxn>
                  <a:cxn ang="0">
                    <a:pos x="58" y="10"/>
                  </a:cxn>
                  <a:cxn ang="0">
                    <a:pos x="63" y="21"/>
                  </a:cxn>
                  <a:cxn ang="0">
                    <a:pos x="58" y="30"/>
                  </a:cxn>
                  <a:cxn ang="0">
                    <a:pos x="48" y="37"/>
                  </a:cxn>
                  <a:cxn ang="0">
                    <a:pos x="32" y="40"/>
                  </a:cxn>
                  <a:cxn ang="0">
                    <a:pos x="17" y="37"/>
                  </a:cxn>
                  <a:cxn ang="0">
                    <a:pos x="5" y="30"/>
                  </a:cxn>
                  <a:cxn ang="0">
                    <a:pos x="0" y="21"/>
                  </a:cxn>
                  <a:cxn ang="0">
                    <a:pos x="3" y="12"/>
                  </a:cxn>
                  <a:cxn ang="0">
                    <a:pos x="9" y="6"/>
                  </a:cxn>
                  <a:cxn ang="0">
                    <a:pos x="20" y="1"/>
                  </a:cxn>
                  <a:cxn ang="0">
                    <a:pos x="32" y="0"/>
                  </a:cxn>
                </a:cxnLst>
                <a:rect l="0" t="0" r="r" b="b"/>
                <a:pathLst>
                  <a:path w="63" h="40">
                    <a:moveTo>
                      <a:pt x="32" y="0"/>
                    </a:moveTo>
                    <a:lnTo>
                      <a:pt x="48" y="3"/>
                    </a:lnTo>
                    <a:lnTo>
                      <a:pt x="58" y="10"/>
                    </a:lnTo>
                    <a:lnTo>
                      <a:pt x="63" y="21"/>
                    </a:lnTo>
                    <a:lnTo>
                      <a:pt x="58" y="30"/>
                    </a:lnTo>
                    <a:lnTo>
                      <a:pt x="48" y="37"/>
                    </a:lnTo>
                    <a:lnTo>
                      <a:pt x="32" y="40"/>
                    </a:lnTo>
                    <a:lnTo>
                      <a:pt x="17" y="37"/>
                    </a:lnTo>
                    <a:lnTo>
                      <a:pt x="5" y="30"/>
                    </a:lnTo>
                    <a:lnTo>
                      <a:pt x="0" y="21"/>
                    </a:lnTo>
                    <a:lnTo>
                      <a:pt x="3" y="12"/>
                    </a:lnTo>
                    <a:lnTo>
                      <a:pt x="9" y="6"/>
                    </a:lnTo>
                    <a:lnTo>
                      <a:pt x="20" y="1"/>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5" name="Line 225"/>
              <p:cNvSpPr>
                <a:spLocks noChangeShapeType="1"/>
              </p:cNvSpPr>
              <p:nvPr/>
            </p:nvSpPr>
            <p:spPr bwMode="auto">
              <a:xfrm flipH="1" flipV="1">
                <a:off x="3849" y="1451"/>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6" name="Line 226"/>
              <p:cNvSpPr>
                <a:spLocks noChangeShapeType="1"/>
              </p:cNvSpPr>
              <p:nvPr/>
            </p:nvSpPr>
            <p:spPr bwMode="auto">
              <a:xfrm flipH="1" flipV="1">
                <a:off x="3839" y="1444"/>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7" name="Line 227"/>
              <p:cNvSpPr>
                <a:spLocks noChangeShapeType="1"/>
              </p:cNvSpPr>
              <p:nvPr/>
            </p:nvSpPr>
            <p:spPr bwMode="auto">
              <a:xfrm flipH="1" flipV="1">
                <a:off x="3823" y="144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8" name="Line 228"/>
              <p:cNvSpPr>
                <a:spLocks noChangeShapeType="1"/>
              </p:cNvSpPr>
              <p:nvPr/>
            </p:nvSpPr>
            <p:spPr bwMode="auto">
              <a:xfrm flipH="1">
                <a:off x="3811" y="1441"/>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9" name="Line 229"/>
              <p:cNvSpPr>
                <a:spLocks noChangeShapeType="1"/>
              </p:cNvSpPr>
              <p:nvPr/>
            </p:nvSpPr>
            <p:spPr bwMode="auto">
              <a:xfrm flipH="1">
                <a:off x="3800" y="1442"/>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0" name="Line 230"/>
              <p:cNvSpPr>
                <a:spLocks noChangeShapeType="1"/>
              </p:cNvSpPr>
              <p:nvPr/>
            </p:nvSpPr>
            <p:spPr bwMode="auto">
              <a:xfrm flipH="1">
                <a:off x="3794" y="1447"/>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1" name="Line 231"/>
              <p:cNvSpPr>
                <a:spLocks noChangeShapeType="1"/>
              </p:cNvSpPr>
              <p:nvPr/>
            </p:nvSpPr>
            <p:spPr bwMode="auto">
              <a:xfrm flipH="1">
                <a:off x="3791" y="1453"/>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2" name="Line 232"/>
              <p:cNvSpPr>
                <a:spLocks noChangeShapeType="1"/>
              </p:cNvSpPr>
              <p:nvPr/>
            </p:nvSpPr>
            <p:spPr bwMode="auto">
              <a:xfrm>
                <a:off x="3791" y="1462"/>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3" name="Line 233"/>
              <p:cNvSpPr>
                <a:spLocks noChangeShapeType="1"/>
              </p:cNvSpPr>
              <p:nvPr/>
            </p:nvSpPr>
            <p:spPr bwMode="auto">
              <a:xfrm>
                <a:off x="3796" y="1471"/>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4" name="Line 234"/>
              <p:cNvSpPr>
                <a:spLocks noChangeShapeType="1"/>
              </p:cNvSpPr>
              <p:nvPr/>
            </p:nvSpPr>
            <p:spPr bwMode="auto">
              <a:xfrm>
                <a:off x="3808" y="1478"/>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5" name="Line 235"/>
              <p:cNvSpPr>
                <a:spLocks noChangeShapeType="1"/>
              </p:cNvSpPr>
              <p:nvPr/>
            </p:nvSpPr>
            <p:spPr bwMode="auto">
              <a:xfrm flipV="1">
                <a:off x="3823" y="147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6" name="Line 236"/>
              <p:cNvSpPr>
                <a:spLocks noChangeShapeType="1"/>
              </p:cNvSpPr>
              <p:nvPr/>
            </p:nvSpPr>
            <p:spPr bwMode="auto">
              <a:xfrm flipV="1">
                <a:off x="3839" y="1471"/>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7" name="Line 237"/>
              <p:cNvSpPr>
                <a:spLocks noChangeShapeType="1"/>
              </p:cNvSpPr>
              <p:nvPr/>
            </p:nvSpPr>
            <p:spPr bwMode="auto">
              <a:xfrm flipV="1">
                <a:off x="3849" y="1462"/>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8" name="Rectangle 238"/>
              <p:cNvSpPr>
                <a:spLocks noChangeArrowheads="1"/>
              </p:cNvSpPr>
              <p:nvPr/>
            </p:nvSpPr>
            <p:spPr bwMode="auto">
              <a:xfrm>
                <a:off x="3821" y="1459"/>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9" name="Line 239"/>
              <p:cNvSpPr>
                <a:spLocks noChangeShapeType="1"/>
              </p:cNvSpPr>
              <p:nvPr/>
            </p:nvSpPr>
            <p:spPr bwMode="auto">
              <a:xfrm>
                <a:off x="3823" y="1354"/>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0" name="Freeform 240"/>
              <p:cNvSpPr>
                <a:spLocks/>
              </p:cNvSpPr>
              <p:nvPr/>
            </p:nvSpPr>
            <p:spPr bwMode="auto">
              <a:xfrm>
                <a:off x="3896" y="1409"/>
                <a:ext cx="417" cy="105"/>
              </a:xfrm>
              <a:custGeom>
                <a:avLst/>
                <a:gdLst/>
                <a:ahLst/>
                <a:cxnLst>
                  <a:cxn ang="0">
                    <a:pos x="207" y="0"/>
                  </a:cxn>
                  <a:cxn ang="0">
                    <a:pos x="249" y="2"/>
                  </a:cxn>
                  <a:cxn ang="0">
                    <a:pos x="290" y="5"/>
                  </a:cxn>
                  <a:cxn ang="0">
                    <a:pos x="325" y="9"/>
                  </a:cxn>
                  <a:cxn ang="0">
                    <a:pos x="355" y="15"/>
                  </a:cxn>
                  <a:cxn ang="0">
                    <a:pos x="381" y="23"/>
                  </a:cxn>
                  <a:cxn ang="0">
                    <a:pos x="400" y="32"/>
                  </a:cxn>
                  <a:cxn ang="0">
                    <a:pos x="412" y="42"/>
                  </a:cxn>
                  <a:cxn ang="0">
                    <a:pos x="417" y="53"/>
                  </a:cxn>
                  <a:cxn ang="0">
                    <a:pos x="411" y="65"/>
                  </a:cxn>
                  <a:cxn ang="0">
                    <a:pos x="396" y="75"/>
                  </a:cxn>
                  <a:cxn ang="0">
                    <a:pos x="370" y="86"/>
                  </a:cxn>
                  <a:cxn ang="0">
                    <a:pos x="339" y="93"/>
                  </a:cxn>
                  <a:cxn ang="0">
                    <a:pos x="300" y="99"/>
                  </a:cxn>
                  <a:cxn ang="0">
                    <a:pos x="255" y="104"/>
                  </a:cxn>
                  <a:cxn ang="0">
                    <a:pos x="207" y="105"/>
                  </a:cxn>
                  <a:cxn ang="0">
                    <a:pos x="160" y="104"/>
                  </a:cxn>
                  <a:cxn ang="0">
                    <a:pos x="116" y="99"/>
                  </a:cxn>
                  <a:cxn ang="0">
                    <a:pos x="77" y="93"/>
                  </a:cxn>
                  <a:cxn ang="0">
                    <a:pos x="45" y="86"/>
                  </a:cxn>
                  <a:cxn ang="0">
                    <a:pos x="21" y="75"/>
                  </a:cxn>
                  <a:cxn ang="0">
                    <a:pos x="6" y="65"/>
                  </a:cxn>
                  <a:cxn ang="0">
                    <a:pos x="0" y="53"/>
                  </a:cxn>
                  <a:cxn ang="0">
                    <a:pos x="4" y="42"/>
                  </a:cxn>
                  <a:cxn ang="0">
                    <a:pos x="16" y="32"/>
                  </a:cxn>
                  <a:cxn ang="0">
                    <a:pos x="36" y="23"/>
                  </a:cxn>
                  <a:cxn ang="0">
                    <a:pos x="61" y="15"/>
                  </a:cxn>
                  <a:cxn ang="0">
                    <a:pos x="91" y="9"/>
                  </a:cxn>
                  <a:cxn ang="0">
                    <a:pos x="127" y="5"/>
                  </a:cxn>
                  <a:cxn ang="0">
                    <a:pos x="166" y="2"/>
                  </a:cxn>
                  <a:cxn ang="0">
                    <a:pos x="207" y="0"/>
                  </a:cxn>
                </a:cxnLst>
                <a:rect l="0" t="0" r="r" b="b"/>
                <a:pathLst>
                  <a:path w="417" h="105">
                    <a:moveTo>
                      <a:pt x="207" y="0"/>
                    </a:moveTo>
                    <a:lnTo>
                      <a:pt x="249" y="2"/>
                    </a:lnTo>
                    <a:lnTo>
                      <a:pt x="290" y="5"/>
                    </a:lnTo>
                    <a:lnTo>
                      <a:pt x="325" y="9"/>
                    </a:lnTo>
                    <a:lnTo>
                      <a:pt x="355" y="15"/>
                    </a:lnTo>
                    <a:lnTo>
                      <a:pt x="381" y="23"/>
                    </a:lnTo>
                    <a:lnTo>
                      <a:pt x="400" y="32"/>
                    </a:lnTo>
                    <a:lnTo>
                      <a:pt x="412" y="42"/>
                    </a:lnTo>
                    <a:lnTo>
                      <a:pt x="417" y="53"/>
                    </a:lnTo>
                    <a:lnTo>
                      <a:pt x="411" y="65"/>
                    </a:lnTo>
                    <a:lnTo>
                      <a:pt x="396" y="75"/>
                    </a:lnTo>
                    <a:lnTo>
                      <a:pt x="370" y="86"/>
                    </a:lnTo>
                    <a:lnTo>
                      <a:pt x="339" y="93"/>
                    </a:lnTo>
                    <a:lnTo>
                      <a:pt x="300" y="99"/>
                    </a:lnTo>
                    <a:lnTo>
                      <a:pt x="255" y="104"/>
                    </a:lnTo>
                    <a:lnTo>
                      <a:pt x="207" y="105"/>
                    </a:lnTo>
                    <a:lnTo>
                      <a:pt x="160" y="104"/>
                    </a:lnTo>
                    <a:lnTo>
                      <a:pt x="116" y="99"/>
                    </a:lnTo>
                    <a:lnTo>
                      <a:pt x="77" y="93"/>
                    </a:lnTo>
                    <a:lnTo>
                      <a:pt x="45" y="86"/>
                    </a:lnTo>
                    <a:lnTo>
                      <a:pt x="21" y="75"/>
                    </a:lnTo>
                    <a:lnTo>
                      <a:pt x="6" y="65"/>
                    </a:lnTo>
                    <a:lnTo>
                      <a:pt x="0" y="53"/>
                    </a:lnTo>
                    <a:lnTo>
                      <a:pt x="4" y="42"/>
                    </a:lnTo>
                    <a:lnTo>
                      <a:pt x="16" y="32"/>
                    </a:lnTo>
                    <a:lnTo>
                      <a:pt x="36" y="23"/>
                    </a:lnTo>
                    <a:lnTo>
                      <a:pt x="61" y="15"/>
                    </a:lnTo>
                    <a:lnTo>
                      <a:pt x="91" y="9"/>
                    </a:lnTo>
                    <a:lnTo>
                      <a:pt x="127" y="5"/>
                    </a:lnTo>
                    <a:lnTo>
                      <a:pt x="166" y="2"/>
                    </a:lnTo>
                    <a:lnTo>
                      <a:pt x="207"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1" name="Line 241"/>
              <p:cNvSpPr>
                <a:spLocks noChangeShapeType="1"/>
              </p:cNvSpPr>
              <p:nvPr/>
            </p:nvSpPr>
            <p:spPr bwMode="auto">
              <a:xfrm flipH="1" flipV="1">
                <a:off x="4308" y="1451"/>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2" name="Line 242"/>
              <p:cNvSpPr>
                <a:spLocks noChangeShapeType="1"/>
              </p:cNvSpPr>
              <p:nvPr/>
            </p:nvSpPr>
            <p:spPr bwMode="auto">
              <a:xfrm flipH="1" flipV="1">
                <a:off x="4296" y="1441"/>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3" name="Line 243"/>
              <p:cNvSpPr>
                <a:spLocks noChangeShapeType="1"/>
              </p:cNvSpPr>
              <p:nvPr/>
            </p:nvSpPr>
            <p:spPr bwMode="auto">
              <a:xfrm flipH="1" flipV="1">
                <a:off x="4277" y="1432"/>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4" name="Line 244"/>
              <p:cNvSpPr>
                <a:spLocks noChangeShapeType="1"/>
              </p:cNvSpPr>
              <p:nvPr/>
            </p:nvSpPr>
            <p:spPr bwMode="auto">
              <a:xfrm flipH="1" flipV="1">
                <a:off x="4251" y="1424"/>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5" name="Line 245"/>
              <p:cNvSpPr>
                <a:spLocks noChangeShapeType="1"/>
              </p:cNvSpPr>
              <p:nvPr/>
            </p:nvSpPr>
            <p:spPr bwMode="auto">
              <a:xfrm flipH="1" flipV="1">
                <a:off x="4221" y="1418"/>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6" name="Line 246"/>
              <p:cNvSpPr>
                <a:spLocks noChangeShapeType="1"/>
              </p:cNvSpPr>
              <p:nvPr/>
            </p:nvSpPr>
            <p:spPr bwMode="auto">
              <a:xfrm flipH="1" flipV="1">
                <a:off x="4186" y="1414"/>
                <a:ext cx="35"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7" name="Line 247"/>
              <p:cNvSpPr>
                <a:spLocks noChangeShapeType="1"/>
              </p:cNvSpPr>
              <p:nvPr/>
            </p:nvSpPr>
            <p:spPr bwMode="auto">
              <a:xfrm flipH="1" flipV="1">
                <a:off x="4145" y="1411"/>
                <a:ext cx="41"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8" name="Line 248"/>
              <p:cNvSpPr>
                <a:spLocks noChangeShapeType="1"/>
              </p:cNvSpPr>
              <p:nvPr/>
            </p:nvSpPr>
            <p:spPr bwMode="auto">
              <a:xfrm flipH="1" flipV="1">
                <a:off x="4103" y="1409"/>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9" name="Line 249"/>
              <p:cNvSpPr>
                <a:spLocks noChangeShapeType="1"/>
              </p:cNvSpPr>
              <p:nvPr/>
            </p:nvSpPr>
            <p:spPr bwMode="auto">
              <a:xfrm flipH="1">
                <a:off x="4062" y="1409"/>
                <a:ext cx="41"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0" name="Line 250"/>
              <p:cNvSpPr>
                <a:spLocks noChangeShapeType="1"/>
              </p:cNvSpPr>
              <p:nvPr/>
            </p:nvSpPr>
            <p:spPr bwMode="auto">
              <a:xfrm flipH="1">
                <a:off x="4023" y="1411"/>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1" name="Line 251"/>
              <p:cNvSpPr>
                <a:spLocks noChangeShapeType="1"/>
              </p:cNvSpPr>
              <p:nvPr/>
            </p:nvSpPr>
            <p:spPr bwMode="auto">
              <a:xfrm flipH="1">
                <a:off x="3987" y="1414"/>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2" name="Line 252"/>
              <p:cNvSpPr>
                <a:spLocks noChangeShapeType="1"/>
              </p:cNvSpPr>
              <p:nvPr/>
            </p:nvSpPr>
            <p:spPr bwMode="auto">
              <a:xfrm flipH="1">
                <a:off x="3957" y="1418"/>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3" name="Line 253"/>
              <p:cNvSpPr>
                <a:spLocks noChangeShapeType="1"/>
              </p:cNvSpPr>
              <p:nvPr/>
            </p:nvSpPr>
            <p:spPr bwMode="auto">
              <a:xfrm flipH="1">
                <a:off x="3932" y="1424"/>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4" name="Line 254"/>
              <p:cNvSpPr>
                <a:spLocks noChangeShapeType="1"/>
              </p:cNvSpPr>
              <p:nvPr/>
            </p:nvSpPr>
            <p:spPr bwMode="auto">
              <a:xfrm flipH="1">
                <a:off x="3912" y="1432"/>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5" name="Line 255"/>
              <p:cNvSpPr>
                <a:spLocks noChangeShapeType="1"/>
              </p:cNvSpPr>
              <p:nvPr/>
            </p:nvSpPr>
            <p:spPr bwMode="auto">
              <a:xfrm flipH="1">
                <a:off x="3900" y="1441"/>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6" name="Line 256"/>
              <p:cNvSpPr>
                <a:spLocks noChangeShapeType="1"/>
              </p:cNvSpPr>
              <p:nvPr/>
            </p:nvSpPr>
            <p:spPr bwMode="auto">
              <a:xfrm flipH="1">
                <a:off x="3896" y="1451"/>
                <a:ext cx="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7" name="Line 257"/>
              <p:cNvSpPr>
                <a:spLocks noChangeShapeType="1"/>
              </p:cNvSpPr>
              <p:nvPr/>
            </p:nvSpPr>
            <p:spPr bwMode="auto">
              <a:xfrm>
                <a:off x="3896" y="1462"/>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8" name="Line 258"/>
              <p:cNvSpPr>
                <a:spLocks noChangeShapeType="1"/>
              </p:cNvSpPr>
              <p:nvPr/>
            </p:nvSpPr>
            <p:spPr bwMode="auto">
              <a:xfrm>
                <a:off x="3902" y="1474"/>
                <a:ext cx="1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9" name="Line 259"/>
              <p:cNvSpPr>
                <a:spLocks noChangeShapeType="1"/>
              </p:cNvSpPr>
              <p:nvPr/>
            </p:nvSpPr>
            <p:spPr bwMode="auto">
              <a:xfrm>
                <a:off x="3917" y="1484"/>
                <a:ext cx="2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0" name="Line 260"/>
              <p:cNvSpPr>
                <a:spLocks noChangeShapeType="1"/>
              </p:cNvSpPr>
              <p:nvPr/>
            </p:nvSpPr>
            <p:spPr bwMode="auto">
              <a:xfrm>
                <a:off x="3941" y="1495"/>
                <a:ext cx="32"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1" name="Line 261"/>
              <p:cNvSpPr>
                <a:spLocks noChangeShapeType="1"/>
              </p:cNvSpPr>
              <p:nvPr/>
            </p:nvSpPr>
            <p:spPr bwMode="auto">
              <a:xfrm>
                <a:off x="3973" y="1502"/>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2" name="Line 262"/>
              <p:cNvSpPr>
                <a:spLocks noChangeShapeType="1"/>
              </p:cNvSpPr>
              <p:nvPr/>
            </p:nvSpPr>
            <p:spPr bwMode="auto">
              <a:xfrm>
                <a:off x="4012" y="1508"/>
                <a:ext cx="44"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3" name="Line 263"/>
              <p:cNvSpPr>
                <a:spLocks noChangeShapeType="1"/>
              </p:cNvSpPr>
              <p:nvPr/>
            </p:nvSpPr>
            <p:spPr bwMode="auto">
              <a:xfrm>
                <a:off x="4056" y="1513"/>
                <a:ext cx="47"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4" name="Line 264"/>
              <p:cNvSpPr>
                <a:spLocks noChangeShapeType="1"/>
              </p:cNvSpPr>
              <p:nvPr/>
            </p:nvSpPr>
            <p:spPr bwMode="auto">
              <a:xfrm flipV="1">
                <a:off x="4103" y="1513"/>
                <a:ext cx="48"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5" name="Line 265"/>
              <p:cNvSpPr>
                <a:spLocks noChangeShapeType="1"/>
              </p:cNvSpPr>
              <p:nvPr/>
            </p:nvSpPr>
            <p:spPr bwMode="auto">
              <a:xfrm flipV="1">
                <a:off x="4151" y="1508"/>
                <a:ext cx="45"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6" name="Line 266"/>
              <p:cNvSpPr>
                <a:spLocks noChangeShapeType="1"/>
              </p:cNvSpPr>
              <p:nvPr/>
            </p:nvSpPr>
            <p:spPr bwMode="auto">
              <a:xfrm flipV="1">
                <a:off x="4196" y="1502"/>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7" name="Line 267"/>
              <p:cNvSpPr>
                <a:spLocks noChangeShapeType="1"/>
              </p:cNvSpPr>
              <p:nvPr/>
            </p:nvSpPr>
            <p:spPr bwMode="auto">
              <a:xfrm flipV="1">
                <a:off x="4235" y="1495"/>
                <a:ext cx="31"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8" name="Line 268"/>
              <p:cNvSpPr>
                <a:spLocks noChangeShapeType="1"/>
              </p:cNvSpPr>
              <p:nvPr/>
            </p:nvSpPr>
            <p:spPr bwMode="auto">
              <a:xfrm flipV="1">
                <a:off x="4266" y="1484"/>
                <a:ext cx="26"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9" name="Line 269"/>
              <p:cNvSpPr>
                <a:spLocks noChangeShapeType="1"/>
              </p:cNvSpPr>
              <p:nvPr/>
            </p:nvSpPr>
            <p:spPr bwMode="auto">
              <a:xfrm flipV="1">
                <a:off x="4292" y="1474"/>
                <a:ext cx="1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0" name="Line 270"/>
              <p:cNvSpPr>
                <a:spLocks noChangeShapeType="1"/>
              </p:cNvSpPr>
              <p:nvPr/>
            </p:nvSpPr>
            <p:spPr bwMode="auto">
              <a:xfrm flipV="1">
                <a:off x="4307" y="1462"/>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1" name="Freeform 271"/>
              <p:cNvSpPr>
                <a:spLocks/>
              </p:cNvSpPr>
              <p:nvPr/>
            </p:nvSpPr>
            <p:spPr bwMode="auto">
              <a:xfrm>
                <a:off x="4063" y="1451"/>
                <a:ext cx="36" cy="47"/>
              </a:xfrm>
              <a:custGeom>
                <a:avLst/>
                <a:gdLst/>
                <a:ahLst/>
                <a:cxnLst>
                  <a:cxn ang="0">
                    <a:pos x="0" y="0"/>
                  </a:cxn>
                  <a:cxn ang="0">
                    <a:pos x="9" y="0"/>
                  </a:cxn>
                  <a:cxn ang="0">
                    <a:pos x="9" y="33"/>
                  </a:cxn>
                  <a:cxn ang="0">
                    <a:pos x="11" y="35"/>
                  </a:cxn>
                  <a:cxn ang="0">
                    <a:pos x="12" y="38"/>
                  </a:cxn>
                  <a:cxn ang="0">
                    <a:pos x="13" y="38"/>
                  </a:cxn>
                  <a:cxn ang="0">
                    <a:pos x="16" y="39"/>
                  </a:cxn>
                  <a:cxn ang="0">
                    <a:pos x="19" y="38"/>
                  </a:cxn>
                  <a:cxn ang="0">
                    <a:pos x="22" y="38"/>
                  </a:cxn>
                  <a:cxn ang="0">
                    <a:pos x="27" y="33"/>
                  </a:cxn>
                  <a:cxn ang="0">
                    <a:pos x="27" y="0"/>
                  </a:cxn>
                  <a:cxn ang="0">
                    <a:pos x="36" y="0"/>
                  </a:cxn>
                  <a:cxn ang="0">
                    <a:pos x="36" y="45"/>
                  </a:cxn>
                  <a:cxn ang="0">
                    <a:pos x="27" y="45"/>
                  </a:cxn>
                  <a:cxn ang="0">
                    <a:pos x="27" y="38"/>
                  </a:cxn>
                  <a:cxn ang="0">
                    <a:pos x="24" y="41"/>
                  </a:cxn>
                  <a:cxn ang="0">
                    <a:pos x="22"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3" y="38"/>
                    </a:lnTo>
                    <a:lnTo>
                      <a:pt x="16" y="39"/>
                    </a:lnTo>
                    <a:lnTo>
                      <a:pt x="19" y="38"/>
                    </a:lnTo>
                    <a:lnTo>
                      <a:pt x="22" y="38"/>
                    </a:lnTo>
                    <a:lnTo>
                      <a:pt x="27" y="33"/>
                    </a:lnTo>
                    <a:lnTo>
                      <a:pt x="27" y="0"/>
                    </a:lnTo>
                    <a:lnTo>
                      <a:pt x="36" y="0"/>
                    </a:lnTo>
                    <a:lnTo>
                      <a:pt x="36" y="45"/>
                    </a:lnTo>
                    <a:lnTo>
                      <a:pt x="27" y="45"/>
                    </a:lnTo>
                    <a:lnTo>
                      <a:pt x="27" y="38"/>
                    </a:lnTo>
                    <a:lnTo>
                      <a:pt x="24" y="41"/>
                    </a:lnTo>
                    <a:lnTo>
                      <a:pt x="22"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2" name="Freeform 272"/>
              <p:cNvSpPr>
                <a:spLocks/>
              </p:cNvSpPr>
              <p:nvPr/>
            </p:nvSpPr>
            <p:spPr bwMode="auto">
              <a:xfrm>
                <a:off x="4111" y="1433"/>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3"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3"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3" name="Line 273"/>
              <p:cNvSpPr>
                <a:spLocks noChangeShapeType="1"/>
              </p:cNvSpPr>
              <p:nvPr/>
            </p:nvSpPr>
            <p:spPr bwMode="auto">
              <a:xfrm>
                <a:off x="3837" y="1351"/>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4" name="Line 274"/>
              <p:cNvSpPr>
                <a:spLocks noChangeShapeType="1"/>
              </p:cNvSpPr>
              <p:nvPr/>
            </p:nvSpPr>
            <p:spPr bwMode="auto">
              <a:xfrm>
                <a:off x="3854" y="1369"/>
                <a:ext cx="21"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5" name="Line 275"/>
              <p:cNvSpPr>
                <a:spLocks noChangeShapeType="1"/>
              </p:cNvSpPr>
              <p:nvPr/>
            </p:nvSpPr>
            <p:spPr bwMode="auto">
              <a:xfrm>
                <a:off x="3875" y="1385"/>
                <a:ext cx="27"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6" name="Line 276"/>
              <p:cNvSpPr>
                <a:spLocks noChangeShapeType="1"/>
              </p:cNvSpPr>
              <p:nvPr/>
            </p:nvSpPr>
            <p:spPr bwMode="auto">
              <a:xfrm>
                <a:off x="3902" y="1400"/>
                <a:ext cx="27"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7" name="Line 277"/>
              <p:cNvSpPr>
                <a:spLocks noChangeShapeType="1"/>
              </p:cNvSpPr>
              <p:nvPr/>
            </p:nvSpPr>
            <p:spPr bwMode="auto">
              <a:xfrm>
                <a:off x="3929" y="1414"/>
                <a:ext cx="2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8" name="Freeform 278"/>
              <p:cNvSpPr>
                <a:spLocks/>
              </p:cNvSpPr>
              <p:nvPr/>
            </p:nvSpPr>
            <p:spPr bwMode="auto">
              <a:xfrm>
                <a:off x="3613" y="1536"/>
                <a:ext cx="419" cy="105"/>
              </a:xfrm>
              <a:custGeom>
                <a:avLst/>
                <a:gdLst/>
                <a:ahLst/>
                <a:cxnLst>
                  <a:cxn ang="0">
                    <a:pos x="210" y="0"/>
                  </a:cxn>
                  <a:cxn ang="0">
                    <a:pos x="251" y="2"/>
                  </a:cxn>
                  <a:cxn ang="0">
                    <a:pos x="290" y="5"/>
                  </a:cxn>
                  <a:cxn ang="0">
                    <a:pos x="326" y="9"/>
                  </a:cxn>
                  <a:cxn ang="0">
                    <a:pos x="357" y="15"/>
                  </a:cxn>
                  <a:cxn ang="0">
                    <a:pos x="383" y="24"/>
                  </a:cxn>
                  <a:cxn ang="0">
                    <a:pos x="402" y="33"/>
                  </a:cxn>
                  <a:cxn ang="0">
                    <a:pos x="414" y="42"/>
                  </a:cxn>
                  <a:cxn ang="0">
                    <a:pos x="419" y="53"/>
                  </a:cxn>
                  <a:cxn ang="0">
                    <a:pos x="414" y="63"/>
                  </a:cxn>
                  <a:cxn ang="0">
                    <a:pos x="402" y="72"/>
                  </a:cxn>
                  <a:cxn ang="0">
                    <a:pos x="383" y="81"/>
                  </a:cxn>
                  <a:cxn ang="0">
                    <a:pos x="357" y="90"/>
                  </a:cxn>
                  <a:cxn ang="0">
                    <a:pos x="326" y="96"/>
                  </a:cxn>
                  <a:cxn ang="0">
                    <a:pos x="290" y="101"/>
                  </a:cxn>
                  <a:cxn ang="0">
                    <a:pos x="251" y="104"/>
                  </a:cxn>
                  <a:cxn ang="0">
                    <a:pos x="210" y="105"/>
                  </a:cxn>
                  <a:cxn ang="0">
                    <a:pos x="168" y="104"/>
                  </a:cxn>
                  <a:cxn ang="0">
                    <a:pos x="129" y="101"/>
                  </a:cxn>
                  <a:cxn ang="0">
                    <a:pos x="93" y="96"/>
                  </a:cxn>
                  <a:cxn ang="0">
                    <a:pos x="62" y="90"/>
                  </a:cxn>
                  <a:cxn ang="0">
                    <a:pos x="36" y="81"/>
                  </a:cxn>
                  <a:cxn ang="0">
                    <a:pos x="17" y="72"/>
                  </a:cxn>
                  <a:cxn ang="0">
                    <a:pos x="5" y="63"/>
                  </a:cxn>
                  <a:cxn ang="0">
                    <a:pos x="0" y="53"/>
                  </a:cxn>
                  <a:cxn ang="0">
                    <a:pos x="5" y="42"/>
                  </a:cxn>
                  <a:cxn ang="0">
                    <a:pos x="17" y="33"/>
                  </a:cxn>
                  <a:cxn ang="0">
                    <a:pos x="36" y="24"/>
                  </a:cxn>
                  <a:cxn ang="0">
                    <a:pos x="62" y="15"/>
                  </a:cxn>
                  <a:cxn ang="0">
                    <a:pos x="93" y="9"/>
                  </a:cxn>
                  <a:cxn ang="0">
                    <a:pos x="129" y="5"/>
                  </a:cxn>
                  <a:cxn ang="0">
                    <a:pos x="168" y="2"/>
                  </a:cxn>
                  <a:cxn ang="0">
                    <a:pos x="210" y="0"/>
                  </a:cxn>
                </a:cxnLst>
                <a:rect l="0" t="0" r="r" b="b"/>
                <a:pathLst>
                  <a:path w="419" h="105">
                    <a:moveTo>
                      <a:pt x="210" y="0"/>
                    </a:moveTo>
                    <a:lnTo>
                      <a:pt x="251" y="2"/>
                    </a:lnTo>
                    <a:lnTo>
                      <a:pt x="290" y="5"/>
                    </a:lnTo>
                    <a:lnTo>
                      <a:pt x="326" y="9"/>
                    </a:lnTo>
                    <a:lnTo>
                      <a:pt x="357" y="15"/>
                    </a:lnTo>
                    <a:lnTo>
                      <a:pt x="383" y="24"/>
                    </a:lnTo>
                    <a:lnTo>
                      <a:pt x="402" y="33"/>
                    </a:lnTo>
                    <a:lnTo>
                      <a:pt x="414" y="42"/>
                    </a:lnTo>
                    <a:lnTo>
                      <a:pt x="419" y="53"/>
                    </a:lnTo>
                    <a:lnTo>
                      <a:pt x="414" y="63"/>
                    </a:lnTo>
                    <a:lnTo>
                      <a:pt x="402" y="72"/>
                    </a:lnTo>
                    <a:lnTo>
                      <a:pt x="383" y="81"/>
                    </a:lnTo>
                    <a:lnTo>
                      <a:pt x="357" y="90"/>
                    </a:lnTo>
                    <a:lnTo>
                      <a:pt x="326" y="96"/>
                    </a:lnTo>
                    <a:lnTo>
                      <a:pt x="290" y="101"/>
                    </a:lnTo>
                    <a:lnTo>
                      <a:pt x="251" y="104"/>
                    </a:lnTo>
                    <a:lnTo>
                      <a:pt x="210" y="105"/>
                    </a:lnTo>
                    <a:lnTo>
                      <a:pt x="168" y="104"/>
                    </a:lnTo>
                    <a:lnTo>
                      <a:pt x="129" y="101"/>
                    </a:lnTo>
                    <a:lnTo>
                      <a:pt x="93" y="96"/>
                    </a:lnTo>
                    <a:lnTo>
                      <a:pt x="62" y="90"/>
                    </a:lnTo>
                    <a:lnTo>
                      <a:pt x="36" y="81"/>
                    </a:lnTo>
                    <a:lnTo>
                      <a:pt x="17" y="72"/>
                    </a:lnTo>
                    <a:lnTo>
                      <a:pt x="5" y="63"/>
                    </a:lnTo>
                    <a:lnTo>
                      <a:pt x="0" y="53"/>
                    </a:lnTo>
                    <a:lnTo>
                      <a:pt x="5" y="42"/>
                    </a:lnTo>
                    <a:lnTo>
                      <a:pt x="17" y="33"/>
                    </a:lnTo>
                    <a:lnTo>
                      <a:pt x="36" y="24"/>
                    </a:lnTo>
                    <a:lnTo>
                      <a:pt x="62" y="15"/>
                    </a:lnTo>
                    <a:lnTo>
                      <a:pt x="93" y="9"/>
                    </a:lnTo>
                    <a:lnTo>
                      <a:pt x="129" y="5"/>
                    </a:lnTo>
                    <a:lnTo>
                      <a:pt x="168" y="2"/>
                    </a:lnTo>
                    <a:lnTo>
                      <a:pt x="210"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9" name="Line 279"/>
              <p:cNvSpPr>
                <a:spLocks noChangeShapeType="1"/>
              </p:cNvSpPr>
              <p:nvPr/>
            </p:nvSpPr>
            <p:spPr bwMode="auto">
              <a:xfrm flipH="1" flipV="1">
                <a:off x="4027" y="1578"/>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0" name="Line 280"/>
              <p:cNvSpPr>
                <a:spLocks noChangeShapeType="1"/>
              </p:cNvSpPr>
              <p:nvPr/>
            </p:nvSpPr>
            <p:spPr bwMode="auto">
              <a:xfrm flipH="1" flipV="1">
                <a:off x="4015" y="1569"/>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1" name="Line 281"/>
              <p:cNvSpPr>
                <a:spLocks noChangeShapeType="1"/>
              </p:cNvSpPr>
              <p:nvPr/>
            </p:nvSpPr>
            <p:spPr bwMode="auto">
              <a:xfrm flipH="1" flipV="1">
                <a:off x="3996" y="1560"/>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2" name="Line 282"/>
              <p:cNvSpPr>
                <a:spLocks noChangeShapeType="1"/>
              </p:cNvSpPr>
              <p:nvPr/>
            </p:nvSpPr>
            <p:spPr bwMode="auto">
              <a:xfrm flipH="1" flipV="1">
                <a:off x="3970" y="1551"/>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3" name="Line 283"/>
              <p:cNvSpPr>
                <a:spLocks noChangeShapeType="1"/>
              </p:cNvSpPr>
              <p:nvPr/>
            </p:nvSpPr>
            <p:spPr bwMode="auto">
              <a:xfrm flipH="1" flipV="1">
                <a:off x="3939" y="1545"/>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4" name="Line 284"/>
              <p:cNvSpPr>
                <a:spLocks noChangeShapeType="1"/>
              </p:cNvSpPr>
              <p:nvPr/>
            </p:nvSpPr>
            <p:spPr bwMode="auto">
              <a:xfrm flipH="1" flipV="1">
                <a:off x="3903" y="1541"/>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5" name="Line 285"/>
              <p:cNvSpPr>
                <a:spLocks noChangeShapeType="1"/>
              </p:cNvSpPr>
              <p:nvPr/>
            </p:nvSpPr>
            <p:spPr bwMode="auto">
              <a:xfrm flipH="1" flipV="1">
                <a:off x="3864" y="1538"/>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6" name="Line 286"/>
              <p:cNvSpPr>
                <a:spLocks noChangeShapeType="1"/>
              </p:cNvSpPr>
              <p:nvPr/>
            </p:nvSpPr>
            <p:spPr bwMode="auto">
              <a:xfrm flipH="1" flipV="1">
                <a:off x="3823" y="1536"/>
                <a:ext cx="41"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7" name="Line 287"/>
              <p:cNvSpPr>
                <a:spLocks noChangeShapeType="1"/>
              </p:cNvSpPr>
              <p:nvPr/>
            </p:nvSpPr>
            <p:spPr bwMode="auto">
              <a:xfrm flipH="1">
                <a:off x="3781" y="1536"/>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8" name="Line 288"/>
              <p:cNvSpPr>
                <a:spLocks noChangeShapeType="1"/>
              </p:cNvSpPr>
              <p:nvPr/>
            </p:nvSpPr>
            <p:spPr bwMode="auto">
              <a:xfrm flipH="1">
                <a:off x="3742" y="1538"/>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9" name="Line 289"/>
              <p:cNvSpPr>
                <a:spLocks noChangeShapeType="1"/>
              </p:cNvSpPr>
              <p:nvPr/>
            </p:nvSpPr>
            <p:spPr bwMode="auto">
              <a:xfrm flipH="1">
                <a:off x="3706" y="1541"/>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0" name="Line 290"/>
              <p:cNvSpPr>
                <a:spLocks noChangeShapeType="1"/>
              </p:cNvSpPr>
              <p:nvPr/>
            </p:nvSpPr>
            <p:spPr bwMode="auto">
              <a:xfrm flipH="1">
                <a:off x="3675" y="1545"/>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1" name="Line 291"/>
              <p:cNvSpPr>
                <a:spLocks noChangeShapeType="1"/>
              </p:cNvSpPr>
              <p:nvPr/>
            </p:nvSpPr>
            <p:spPr bwMode="auto">
              <a:xfrm flipH="1">
                <a:off x="3649" y="1551"/>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2" name="Line 292"/>
              <p:cNvSpPr>
                <a:spLocks noChangeShapeType="1"/>
              </p:cNvSpPr>
              <p:nvPr/>
            </p:nvSpPr>
            <p:spPr bwMode="auto">
              <a:xfrm flipH="1">
                <a:off x="3630" y="1560"/>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3" name="Line 293"/>
              <p:cNvSpPr>
                <a:spLocks noChangeShapeType="1"/>
              </p:cNvSpPr>
              <p:nvPr/>
            </p:nvSpPr>
            <p:spPr bwMode="auto">
              <a:xfrm flipH="1">
                <a:off x="3618" y="1569"/>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4" name="Line 294"/>
              <p:cNvSpPr>
                <a:spLocks noChangeShapeType="1"/>
              </p:cNvSpPr>
              <p:nvPr/>
            </p:nvSpPr>
            <p:spPr bwMode="auto">
              <a:xfrm flipH="1">
                <a:off x="3613" y="1578"/>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5" name="Line 295"/>
              <p:cNvSpPr>
                <a:spLocks noChangeShapeType="1"/>
              </p:cNvSpPr>
              <p:nvPr/>
            </p:nvSpPr>
            <p:spPr bwMode="auto">
              <a:xfrm>
                <a:off x="3613" y="1589"/>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6" name="Line 296"/>
              <p:cNvSpPr>
                <a:spLocks noChangeShapeType="1"/>
              </p:cNvSpPr>
              <p:nvPr/>
            </p:nvSpPr>
            <p:spPr bwMode="auto">
              <a:xfrm>
                <a:off x="3618" y="1599"/>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7" name="Line 297"/>
              <p:cNvSpPr>
                <a:spLocks noChangeShapeType="1"/>
              </p:cNvSpPr>
              <p:nvPr/>
            </p:nvSpPr>
            <p:spPr bwMode="auto">
              <a:xfrm>
                <a:off x="3630" y="1608"/>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8" name="Line 298"/>
              <p:cNvSpPr>
                <a:spLocks noChangeShapeType="1"/>
              </p:cNvSpPr>
              <p:nvPr/>
            </p:nvSpPr>
            <p:spPr bwMode="auto">
              <a:xfrm>
                <a:off x="3649" y="1617"/>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9" name="Line 299"/>
              <p:cNvSpPr>
                <a:spLocks noChangeShapeType="1"/>
              </p:cNvSpPr>
              <p:nvPr/>
            </p:nvSpPr>
            <p:spPr bwMode="auto">
              <a:xfrm>
                <a:off x="3675" y="1626"/>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0" name="Line 300"/>
              <p:cNvSpPr>
                <a:spLocks noChangeShapeType="1"/>
              </p:cNvSpPr>
              <p:nvPr/>
            </p:nvSpPr>
            <p:spPr bwMode="auto">
              <a:xfrm>
                <a:off x="3706" y="1632"/>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1" name="Line 301"/>
              <p:cNvSpPr>
                <a:spLocks noChangeShapeType="1"/>
              </p:cNvSpPr>
              <p:nvPr/>
            </p:nvSpPr>
            <p:spPr bwMode="auto">
              <a:xfrm>
                <a:off x="3742" y="1637"/>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2" name="Line 302"/>
              <p:cNvSpPr>
                <a:spLocks noChangeShapeType="1"/>
              </p:cNvSpPr>
              <p:nvPr/>
            </p:nvSpPr>
            <p:spPr bwMode="auto">
              <a:xfrm>
                <a:off x="3781" y="1640"/>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3" name="Line 303"/>
              <p:cNvSpPr>
                <a:spLocks noChangeShapeType="1"/>
              </p:cNvSpPr>
              <p:nvPr/>
            </p:nvSpPr>
            <p:spPr bwMode="auto">
              <a:xfrm flipV="1">
                <a:off x="3823" y="1640"/>
                <a:ext cx="41"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4" name="Line 304"/>
              <p:cNvSpPr>
                <a:spLocks noChangeShapeType="1"/>
              </p:cNvSpPr>
              <p:nvPr/>
            </p:nvSpPr>
            <p:spPr bwMode="auto">
              <a:xfrm flipV="1">
                <a:off x="3864" y="1637"/>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5" name="Line 305"/>
              <p:cNvSpPr>
                <a:spLocks noChangeShapeType="1"/>
              </p:cNvSpPr>
              <p:nvPr/>
            </p:nvSpPr>
            <p:spPr bwMode="auto">
              <a:xfrm flipV="1">
                <a:off x="3903" y="1632"/>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6" name="Line 306"/>
              <p:cNvSpPr>
                <a:spLocks noChangeShapeType="1"/>
              </p:cNvSpPr>
              <p:nvPr/>
            </p:nvSpPr>
            <p:spPr bwMode="auto">
              <a:xfrm flipV="1">
                <a:off x="3939" y="1626"/>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7" name="Line 307"/>
              <p:cNvSpPr>
                <a:spLocks noChangeShapeType="1"/>
              </p:cNvSpPr>
              <p:nvPr/>
            </p:nvSpPr>
            <p:spPr bwMode="auto">
              <a:xfrm flipV="1">
                <a:off x="3970" y="1617"/>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8" name="Line 308"/>
              <p:cNvSpPr>
                <a:spLocks noChangeShapeType="1"/>
              </p:cNvSpPr>
              <p:nvPr/>
            </p:nvSpPr>
            <p:spPr bwMode="auto">
              <a:xfrm flipV="1">
                <a:off x="3996" y="1608"/>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9" name="Line 309"/>
              <p:cNvSpPr>
                <a:spLocks noChangeShapeType="1"/>
              </p:cNvSpPr>
              <p:nvPr/>
            </p:nvSpPr>
            <p:spPr bwMode="auto">
              <a:xfrm flipV="1">
                <a:off x="4015" y="1599"/>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0" name="Line 310"/>
              <p:cNvSpPr>
                <a:spLocks noChangeShapeType="1"/>
              </p:cNvSpPr>
              <p:nvPr/>
            </p:nvSpPr>
            <p:spPr bwMode="auto">
              <a:xfrm flipV="1">
                <a:off x="4027" y="1589"/>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1" name="Freeform 311"/>
              <p:cNvSpPr>
                <a:spLocks/>
              </p:cNvSpPr>
              <p:nvPr/>
            </p:nvSpPr>
            <p:spPr bwMode="auto">
              <a:xfrm>
                <a:off x="3782" y="1578"/>
                <a:ext cx="36" cy="47"/>
              </a:xfrm>
              <a:custGeom>
                <a:avLst/>
                <a:gdLst/>
                <a:ahLst/>
                <a:cxnLst>
                  <a:cxn ang="0">
                    <a:pos x="0" y="0"/>
                  </a:cxn>
                  <a:cxn ang="0">
                    <a:pos x="9" y="0"/>
                  </a:cxn>
                  <a:cxn ang="0">
                    <a:pos x="9" y="33"/>
                  </a:cxn>
                  <a:cxn ang="0">
                    <a:pos x="11" y="35"/>
                  </a:cxn>
                  <a:cxn ang="0">
                    <a:pos x="12" y="38"/>
                  </a:cxn>
                  <a:cxn ang="0">
                    <a:pos x="14" y="38"/>
                  </a:cxn>
                  <a:cxn ang="0">
                    <a:pos x="17" y="39"/>
                  </a:cxn>
                  <a:cxn ang="0">
                    <a:pos x="20" y="38"/>
                  </a:cxn>
                  <a:cxn ang="0">
                    <a:pos x="23" y="38"/>
                  </a:cxn>
                  <a:cxn ang="0">
                    <a:pos x="27" y="33"/>
                  </a:cxn>
                  <a:cxn ang="0">
                    <a:pos x="27" y="0"/>
                  </a:cxn>
                  <a:cxn ang="0">
                    <a:pos x="36" y="0"/>
                  </a:cxn>
                  <a:cxn ang="0">
                    <a:pos x="36" y="45"/>
                  </a:cxn>
                  <a:cxn ang="0">
                    <a:pos x="27" y="45"/>
                  </a:cxn>
                  <a:cxn ang="0">
                    <a:pos x="27" y="38"/>
                  </a:cxn>
                  <a:cxn ang="0">
                    <a:pos x="24" y="41"/>
                  </a:cxn>
                  <a:cxn ang="0">
                    <a:pos x="23"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4" y="38"/>
                    </a:lnTo>
                    <a:lnTo>
                      <a:pt x="17" y="39"/>
                    </a:lnTo>
                    <a:lnTo>
                      <a:pt x="20" y="38"/>
                    </a:lnTo>
                    <a:lnTo>
                      <a:pt x="23" y="38"/>
                    </a:lnTo>
                    <a:lnTo>
                      <a:pt x="27" y="33"/>
                    </a:lnTo>
                    <a:lnTo>
                      <a:pt x="27" y="0"/>
                    </a:lnTo>
                    <a:lnTo>
                      <a:pt x="36" y="0"/>
                    </a:lnTo>
                    <a:lnTo>
                      <a:pt x="36" y="45"/>
                    </a:lnTo>
                    <a:lnTo>
                      <a:pt x="27" y="45"/>
                    </a:lnTo>
                    <a:lnTo>
                      <a:pt x="27" y="38"/>
                    </a:lnTo>
                    <a:lnTo>
                      <a:pt x="24" y="41"/>
                    </a:lnTo>
                    <a:lnTo>
                      <a:pt x="23"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2" name="Freeform 312"/>
              <p:cNvSpPr>
                <a:spLocks/>
              </p:cNvSpPr>
              <p:nvPr/>
            </p:nvSpPr>
            <p:spPr bwMode="auto">
              <a:xfrm>
                <a:off x="3830" y="1560"/>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3"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3"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3" name="Line 313"/>
              <p:cNvSpPr>
                <a:spLocks noChangeShapeType="1"/>
              </p:cNvSpPr>
              <p:nvPr/>
            </p:nvSpPr>
            <p:spPr bwMode="auto">
              <a:xfrm>
                <a:off x="3823" y="1481"/>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4" name="Freeform 314"/>
              <p:cNvSpPr>
                <a:spLocks/>
              </p:cNvSpPr>
              <p:nvPr/>
            </p:nvSpPr>
            <p:spPr bwMode="auto">
              <a:xfrm>
                <a:off x="4108" y="1568"/>
                <a:ext cx="63" cy="42"/>
              </a:xfrm>
              <a:custGeom>
                <a:avLst/>
                <a:gdLst/>
                <a:ahLst/>
                <a:cxnLst>
                  <a:cxn ang="0">
                    <a:pos x="31" y="0"/>
                  </a:cxn>
                  <a:cxn ang="0">
                    <a:pos x="43" y="1"/>
                  </a:cxn>
                  <a:cxn ang="0">
                    <a:pos x="54" y="6"/>
                  </a:cxn>
                  <a:cxn ang="0">
                    <a:pos x="60" y="12"/>
                  </a:cxn>
                  <a:cxn ang="0">
                    <a:pos x="63" y="21"/>
                  </a:cxn>
                  <a:cxn ang="0">
                    <a:pos x="58" y="31"/>
                  </a:cxn>
                  <a:cxn ang="0">
                    <a:pos x="46" y="39"/>
                  </a:cxn>
                  <a:cxn ang="0">
                    <a:pos x="31" y="42"/>
                  </a:cxn>
                  <a:cxn ang="0">
                    <a:pos x="15" y="39"/>
                  </a:cxn>
                  <a:cxn ang="0">
                    <a:pos x="4" y="31"/>
                  </a:cxn>
                  <a:cxn ang="0">
                    <a:pos x="0" y="21"/>
                  </a:cxn>
                  <a:cxn ang="0">
                    <a:pos x="4" y="10"/>
                  </a:cxn>
                  <a:cxn ang="0">
                    <a:pos x="15" y="3"/>
                  </a:cxn>
                  <a:cxn ang="0">
                    <a:pos x="31" y="0"/>
                  </a:cxn>
                </a:cxnLst>
                <a:rect l="0" t="0" r="r" b="b"/>
                <a:pathLst>
                  <a:path w="63" h="42">
                    <a:moveTo>
                      <a:pt x="31" y="0"/>
                    </a:moveTo>
                    <a:lnTo>
                      <a:pt x="43" y="1"/>
                    </a:lnTo>
                    <a:lnTo>
                      <a:pt x="54" y="6"/>
                    </a:lnTo>
                    <a:lnTo>
                      <a:pt x="60" y="12"/>
                    </a:lnTo>
                    <a:lnTo>
                      <a:pt x="63" y="21"/>
                    </a:lnTo>
                    <a:lnTo>
                      <a:pt x="58" y="31"/>
                    </a:lnTo>
                    <a:lnTo>
                      <a:pt x="46" y="39"/>
                    </a:lnTo>
                    <a:lnTo>
                      <a:pt x="31" y="42"/>
                    </a:lnTo>
                    <a:lnTo>
                      <a:pt x="15" y="39"/>
                    </a:lnTo>
                    <a:lnTo>
                      <a:pt x="4" y="31"/>
                    </a:lnTo>
                    <a:lnTo>
                      <a:pt x="0" y="21"/>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5" name="Line 315"/>
              <p:cNvSpPr>
                <a:spLocks noChangeShapeType="1"/>
              </p:cNvSpPr>
              <p:nvPr/>
            </p:nvSpPr>
            <p:spPr bwMode="auto">
              <a:xfrm flipH="1" flipV="1">
                <a:off x="4168" y="1580"/>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6" name="Line 316"/>
              <p:cNvSpPr>
                <a:spLocks noChangeShapeType="1"/>
              </p:cNvSpPr>
              <p:nvPr/>
            </p:nvSpPr>
            <p:spPr bwMode="auto">
              <a:xfrm flipH="1" flipV="1">
                <a:off x="4162" y="1574"/>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7" name="Line 317"/>
              <p:cNvSpPr>
                <a:spLocks noChangeShapeType="1"/>
              </p:cNvSpPr>
              <p:nvPr/>
            </p:nvSpPr>
            <p:spPr bwMode="auto">
              <a:xfrm flipH="1" flipV="1">
                <a:off x="4151" y="1569"/>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8" name="Line 318"/>
              <p:cNvSpPr>
                <a:spLocks noChangeShapeType="1"/>
              </p:cNvSpPr>
              <p:nvPr/>
            </p:nvSpPr>
            <p:spPr bwMode="auto">
              <a:xfrm flipH="1" flipV="1">
                <a:off x="4139" y="1568"/>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9" name="Line 319"/>
              <p:cNvSpPr>
                <a:spLocks noChangeShapeType="1"/>
              </p:cNvSpPr>
              <p:nvPr/>
            </p:nvSpPr>
            <p:spPr bwMode="auto">
              <a:xfrm flipH="1">
                <a:off x="4123" y="156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0" name="Line 320"/>
              <p:cNvSpPr>
                <a:spLocks noChangeShapeType="1"/>
              </p:cNvSpPr>
              <p:nvPr/>
            </p:nvSpPr>
            <p:spPr bwMode="auto">
              <a:xfrm flipH="1">
                <a:off x="4112" y="1571"/>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1" name="Line 321"/>
              <p:cNvSpPr>
                <a:spLocks noChangeShapeType="1"/>
              </p:cNvSpPr>
              <p:nvPr/>
            </p:nvSpPr>
            <p:spPr bwMode="auto">
              <a:xfrm flipH="1">
                <a:off x="4108" y="1578"/>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2" name="Line 322"/>
              <p:cNvSpPr>
                <a:spLocks noChangeShapeType="1"/>
              </p:cNvSpPr>
              <p:nvPr/>
            </p:nvSpPr>
            <p:spPr bwMode="auto">
              <a:xfrm>
                <a:off x="4108" y="1589"/>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3" name="Line 323"/>
              <p:cNvSpPr>
                <a:spLocks noChangeShapeType="1"/>
              </p:cNvSpPr>
              <p:nvPr/>
            </p:nvSpPr>
            <p:spPr bwMode="auto">
              <a:xfrm>
                <a:off x="4112" y="1599"/>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4" name="Line 324"/>
              <p:cNvSpPr>
                <a:spLocks noChangeShapeType="1"/>
              </p:cNvSpPr>
              <p:nvPr/>
            </p:nvSpPr>
            <p:spPr bwMode="auto">
              <a:xfrm>
                <a:off x="4123" y="160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5" name="Line 325"/>
              <p:cNvSpPr>
                <a:spLocks noChangeShapeType="1"/>
              </p:cNvSpPr>
              <p:nvPr/>
            </p:nvSpPr>
            <p:spPr bwMode="auto">
              <a:xfrm flipV="1">
                <a:off x="4139" y="160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6" name="Line 326"/>
              <p:cNvSpPr>
                <a:spLocks noChangeShapeType="1"/>
              </p:cNvSpPr>
              <p:nvPr/>
            </p:nvSpPr>
            <p:spPr bwMode="auto">
              <a:xfrm flipV="1">
                <a:off x="4154" y="1599"/>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7" name="Line 327"/>
              <p:cNvSpPr>
                <a:spLocks noChangeShapeType="1"/>
              </p:cNvSpPr>
              <p:nvPr/>
            </p:nvSpPr>
            <p:spPr bwMode="auto">
              <a:xfrm flipV="1">
                <a:off x="4166" y="1589"/>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8" name="Rectangle 328"/>
              <p:cNvSpPr>
                <a:spLocks noChangeArrowheads="1"/>
              </p:cNvSpPr>
              <p:nvPr/>
            </p:nvSpPr>
            <p:spPr bwMode="auto">
              <a:xfrm>
                <a:off x="4138" y="1586"/>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49" name="Line 329"/>
              <p:cNvSpPr>
                <a:spLocks noChangeShapeType="1"/>
              </p:cNvSpPr>
              <p:nvPr/>
            </p:nvSpPr>
            <p:spPr bwMode="auto">
              <a:xfrm>
                <a:off x="3837" y="1478"/>
                <a:ext cx="17"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0" name="Line 330"/>
              <p:cNvSpPr>
                <a:spLocks noChangeShapeType="1"/>
              </p:cNvSpPr>
              <p:nvPr/>
            </p:nvSpPr>
            <p:spPr bwMode="auto">
              <a:xfrm>
                <a:off x="3854" y="1498"/>
                <a:ext cx="21"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1" name="Line 331"/>
              <p:cNvSpPr>
                <a:spLocks noChangeShapeType="1"/>
              </p:cNvSpPr>
              <p:nvPr/>
            </p:nvSpPr>
            <p:spPr bwMode="auto">
              <a:xfrm>
                <a:off x="3875" y="1514"/>
                <a:ext cx="2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2" name="Line 332"/>
              <p:cNvSpPr>
                <a:spLocks noChangeShapeType="1"/>
              </p:cNvSpPr>
              <p:nvPr/>
            </p:nvSpPr>
            <p:spPr bwMode="auto">
              <a:xfrm>
                <a:off x="3900" y="1524"/>
                <a:ext cx="23"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3" name="Line 333"/>
              <p:cNvSpPr>
                <a:spLocks noChangeShapeType="1"/>
              </p:cNvSpPr>
              <p:nvPr/>
            </p:nvSpPr>
            <p:spPr bwMode="auto">
              <a:xfrm>
                <a:off x="3923" y="1529"/>
                <a:ext cx="2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4" name="Line 334"/>
              <p:cNvSpPr>
                <a:spLocks noChangeShapeType="1"/>
              </p:cNvSpPr>
              <p:nvPr/>
            </p:nvSpPr>
            <p:spPr bwMode="auto">
              <a:xfrm flipV="1">
                <a:off x="3944" y="1527"/>
                <a:ext cx="38"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5" name="Line 335"/>
              <p:cNvSpPr>
                <a:spLocks noChangeShapeType="1"/>
              </p:cNvSpPr>
              <p:nvPr/>
            </p:nvSpPr>
            <p:spPr bwMode="auto">
              <a:xfrm>
                <a:off x="3982" y="1527"/>
                <a:ext cx="2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6" name="Line 336"/>
              <p:cNvSpPr>
                <a:spLocks noChangeShapeType="1"/>
              </p:cNvSpPr>
              <p:nvPr/>
            </p:nvSpPr>
            <p:spPr bwMode="auto">
              <a:xfrm>
                <a:off x="4003" y="1527"/>
                <a:ext cx="23"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7" name="Line 337"/>
              <p:cNvSpPr>
                <a:spLocks noChangeShapeType="1"/>
              </p:cNvSpPr>
              <p:nvPr/>
            </p:nvSpPr>
            <p:spPr bwMode="auto">
              <a:xfrm>
                <a:off x="4026" y="1529"/>
                <a:ext cx="25"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8" name="Line 338"/>
              <p:cNvSpPr>
                <a:spLocks noChangeShapeType="1"/>
              </p:cNvSpPr>
              <p:nvPr/>
            </p:nvSpPr>
            <p:spPr bwMode="auto">
              <a:xfrm>
                <a:off x="4051" y="1536"/>
                <a:ext cx="2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9" name="Line 339"/>
              <p:cNvSpPr>
                <a:spLocks noChangeShapeType="1"/>
              </p:cNvSpPr>
              <p:nvPr/>
            </p:nvSpPr>
            <p:spPr bwMode="auto">
              <a:xfrm>
                <a:off x="4075" y="1548"/>
                <a:ext cx="24"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0" name="Line 340"/>
              <p:cNvSpPr>
                <a:spLocks noChangeShapeType="1"/>
              </p:cNvSpPr>
              <p:nvPr/>
            </p:nvSpPr>
            <p:spPr bwMode="auto">
              <a:xfrm>
                <a:off x="4099" y="1562"/>
                <a:ext cx="1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1" name="Freeform 341"/>
              <p:cNvSpPr>
                <a:spLocks/>
              </p:cNvSpPr>
              <p:nvPr/>
            </p:nvSpPr>
            <p:spPr bwMode="auto">
              <a:xfrm>
                <a:off x="4108" y="1697"/>
                <a:ext cx="63" cy="40"/>
              </a:xfrm>
              <a:custGeom>
                <a:avLst/>
                <a:gdLst/>
                <a:ahLst/>
                <a:cxnLst>
                  <a:cxn ang="0">
                    <a:pos x="31" y="0"/>
                  </a:cxn>
                  <a:cxn ang="0">
                    <a:pos x="46" y="3"/>
                  </a:cxn>
                  <a:cxn ang="0">
                    <a:pos x="58" y="10"/>
                  </a:cxn>
                  <a:cxn ang="0">
                    <a:pos x="63" y="19"/>
                  </a:cxn>
                  <a:cxn ang="0">
                    <a:pos x="60" y="28"/>
                  </a:cxn>
                  <a:cxn ang="0">
                    <a:pos x="54" y="34"/>
                  </a:cxn>
                  <a:cxn ang="0">
                    <a:pos x="43" y="39"/>
                  </a:cxn>
                  <a:cxn ang="0">
                    <a:pos x="31" y="40"/>
                  </a:cxn>
                  <a:cxn ang="0">
                    <a:pos x="15" y="37"/>
                  </a:cxn>
                  <a:cxn ang="0">
                    <a:pos x="4" y="30"/>
                  </a:cxn>
                  <a:cxn ang="0">
                    <a:pos x="0" y="19"/>
                  </a:cxn>
                  <a:cxn ang="0">
                    <a:pos x="4" y="10"/>
                  </a:cxn>
                  <a:cxn ang="0">
                    <a:pos x="15" y="3"/>
                  </a:cxn>
                  <a:cxn ang="0">
                    <a:pos x="31" y="0"/>
                  </a:cxn>
                </a:cxnLst>
                <a:rect l="0" t="0" r="r" b="b"/>
                <a:pathLst>
                  <a:path w="63" h="40">
                    <a:moveTo>
                      <a:pt x="31" y="0"/>
                    </a:moveTo>
                    <a:lnTo>
                      <a:pt x="46" y="3"/>
                    </a:lnTo>
                    <a:lnTo>
                      <a:pt x="58" y="10"/>
                    </a:lnTo>
                    <a:lnTo>
                      <a:pt x="63" y="19"/>
                    </a:lnTo>
                    <a:lnTo>
                      <a:pt x="60" y="28"/>
                    </a:lnTo>
                    <a:lnTo>
                      <a:pt x="54" y="34"/>
                    </a:lnTo>
                    <a:lnTo>
                      <a:pt x="43" y="39"/>
                    </a:lnTo>
                    <a:lnTo>
                      <a:pt x="31" y="40"/>
                    </a:lnTo>
                    <a:lnTo>
                      <a:pt x="15" y="37"/>
                    </a:lnTo>
                    <a:lnTo>
                      <a:pt x="4" y="30"/>
                    </a:lnTo>
                    <a:lnTo>
                      <a:pt x="0" y="19"/>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2" name="Line 342"/>
              <p:cNvSpPr>
                <a:spLocks noChangeShapeType="1"/>
              </p:cNvSpPr>
              <p:nvPr/>
            </p:nvSpPr>
            <p:spPr bwMode="auto">
              <a:xfrm flipH="1" flipV="1">
                <a:off x="4166" y="170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3" name="Line 343"/>
              <p:cNvSpPr>
                <a:spLocks noChangeShapeType="1"/>
              </p:cNvSpPr>
              <p:nvPr/>
            </p:nvSpPr>
            <p:spPr bwMode="auto">
              <a:xfrm flipH="1" flipV="1">
                <a:off x="4154" y="1700"/>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4" name="Line 344"/>
              <p:cNvSpPr>
                <a:spLocks noChangeShapeType="1"/>
              </p:cNvSpPr>
              <p:nvPr/>
            </p:nvSpPr>
            <p:spPr bwMode="auto">
              <a:xfrm flipH="1" flipV="1">
                <a:off x="4139" y="169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5" name="Line 345"/>
              <p:cNvSpPr>
                <a:spLocks noChangeShapeType="1"/>
              </p:cNvSpPr>
              <p:nvPr/>
            </p:nvSpPr>
            <p:spPr bwMode="auto">
              <a:xfrm flipH="1">
                <a:off x="4123" y="169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6" name="Line 346"/>
              <p:cNvSpPr>
                <a:spLocks noChangeShapeType="1"/>
              </p:cNvSpPr>
              <p:nvPr/>
            </p:nvSpPr>
            <p:spPr bwMode="auto">
              <a:xfrm flipH="1">
                <a:off x="4112" y="1700"/>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7" name="Line 347"/>
              <p:cNvSpPr>
                <a:spLocks noChangeShapeType="1"/>
              </p:cNvSpPr>
              <p:nvPr/>
            </p:nvSpPr>
            <p:spPr bwMode="auto">
              <a:xfrm flipH="1">
                <a:off x="4108" y="1707"/>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8" name="Line 348"/>
              <p:cNvSpPr>
                <a:spLocks noChangeShapeType="1"/>
              </p:cNvSpPr>
              <p:nvPr/>
            </p:nvSpPr>
            <p:spPr bwMode="auto">
              <a:xfrm>
                <a:off x="4108" y="1716"/>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9" name="Line 349"/>
              <p:cNvSpPr>
                <a:spLocks noChangeShapeType="1"/>
              </p:cNvSpPr>
              <p:nvPr/>
            </p:nvSpPr>
            <p:spPr bwMode="auto">
              <a:xfrm>
                <a:off x="4112" y="1727"/>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0" name="Line 350"/>
              <p:cNvSpPr>
                <a:spLocks noChangeShapeType="1"/>
              </p:cNvSpPr>
              <p:nvPr/>
            </p:nvSpPr>
            <p:spPr bwMode="auto">
              <a:xfrm>
                <a:off x="4123" y="1734"/>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1" name="Line 351"/>
              <p:cNvSpPr>
                <a:spLocks noChangeShapeType="1"/>
              </p:cNvSpPr>
              <p:nvPr/>
            </p:nvSpPr>
            <p:spPr bwMode="auto">
              <a:xfrm flipV="1">
                <a:off x="4139" y="1736"/>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2" name="Line 352"/>
              <p:cNvSpPr>
                <a:spLocks noChangeShapeType="1"/>
              </p:cNvSpPr>
              <p:nvPr/>
            </p:nvSpPr>
            <p:spPr bwMode="auto">
              <a:xfrm flipV="1">
                <a:off x="4151" y="1731"/>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3" name="Line 353"/>
              <p:cNvSpPr>
                <a:spLocks noChangeShapeType="1"/>
              </p:cNvSpPr>
              <p:nvPr/>
            </p:nvSpPr>
            <p:spPr bwMode="auto">
              <a:xfrm flipV="1">
                <a:off x="4162" y="1725"/>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4" name="Line 354"/>
              <p:cNvSpPr>
                <a:spLocks noChangeShapeType="1"/>
              </p:cNvSpPr>
              <p:nvPr/>
            </p:nvSpPr>
            <p:spPr bwMode="auto">
              <a:xfrm flipV="1">
                <a:off x="4168" y="171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5" name="Rectangle 355"/>
              <p:cNvSpPr>
                <a:spLocks noChangeArrowheads="1"/>
              </p:cNvSpPr>
              <p:nvPr/>
            </p:nvSpPr>
            <p:spPr bwMode="auto">
              <a:xfrm>
                <a:off x="4138" y="1713"/>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76" name="Line 356"/>
              <p:cNvSpPr>
                <a:spLocks noChangeShapeType="1"/>
              </p:cNvSpPr>
              <p:nvPr/>
            </p:nvSpPr>
            <p:spPr bwMode="auto">
              <a:xfrm>
                <a:off x="4139" y="1610"/>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7" name="Freeform 357"/>
              <p:cNvSpPr>
                <a:spLocks/>
              </p:cNvSpPr>
              <p:nvPr/>
            </p:nvSpPr>
            <p:spPr bwMode="auto">
              <a:xfrm>
                <a:off x="4568" y="1697"/>
                <a:ext cx="63" cy="40"/>
              </a:xfrm>
              <a:custGeom>
                <a:avLst/>
                <a:gdLst/>
                <a:ahLst/>
                <a:cxnLst>
                  <a:cxn ang="0">
                    <a:pos x="31" y="0"/>
                  </a:cxn>
                  <a:cxn ang="0">
                    <a:pos x="48" y="3"/>
                  </a:cxn>
                  <a:cxn ang="0">
                    <a:pos x="58" y="10"/>
                  </a:cxn>
                  <a:cxn ang="0">
                    <a:pos x="63" y="19"/>
                  </a:cxn>
                  <a:cxn ang="0">
                    <a:pos x="58" y="30"/>
                  </a:cxn>
                  <a:cxn ang="0">
                    <a:pos x="48" y="37"/>
                  </a:cxn>
                  <a:cxn ang="0">
                    <a:pos x="31" y="40"/>
                  </a:cxn>
                  <a:cxn ang="0">
                    <a:pos x="15" y="37"/>
                  </a:cxn>
                  <a:cxn ang="0">
                    <a:pos x="4" y="30"/>
                  </a:cxn>
                  <a:cxn ang="0">
                    <a:pos x="0" y="19"/>
                  </a:cxn>
                  <a:cxn ang="0">
                    <a:pos x="4" y="10"/>
                  </a:cxn>
                  <a:cxn ang="0">
                    <a:pos x="15" y="3"/>
                  </a:cxn>
                  <a:cxn ang="0">
                    <a:pos x="31" y="0"/>
                  </a:cxn>
                </a:cxnLst>
                <a:rect l="0" t="0" r="r" b="b"/>
                <a:pathLst>
                  <a:path w="63" h="40">
                    <a:moveTo>
                      <a:pt x="31" y="0"/>
                    </a:moveTo>
                    <a:lnTo>
                      <a:pt x="48" y="3"/>
                    </a:lnTo>
                    <a:lnTo>
                      <a:pt x="58" y="10"/>
                    </a:lnTo>
                    <a:lnTo>
                      <a:pt x="63" y="19"/>
                    </a:lnTo>
                    <a:lnTo>
                      <a:pt x="58" y="30"/>
                    </a:lnTo>
                    <a:lnTo>
                      <a:pt x="48" y="37"/>
                    </a:lnTo>
                    <a:lnTo>
                      <a:pt x="31" y="40"/>
                    </a:lnTo>
                    <a:lnTo>
                      <a:pt x="15" y="37"/>
                    </a:lnTo>
                    <a:lnTo>
                      <a:pt x="4" y="30"/>
                    </a:lnTo>
                    <a:lnTo>
                      <a:pt x="0" y="19"/>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8" name="Line 358"/>
              <p:cNvSpPr>
                <a:spLocks noChangeShapeType="1"/>
              </p:cNvSpPr>
              <p:nvPr/>
            </p:nvSpPr>
            <p:spPr bwMode="auto">
              <a:xfrm flipH="1" flipV="1">
                <a:off x="4626" y="170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9" name="Line 359"/>
              <p:cNvSpPr>
                <a:spLocks noChangeShapeType="1"/>
              </p:cNvSpPr>
              <p:nvPr/>
            </p:nvSpPr>
            <p:spPr bwMode="auto">
              <a:xfrm flipH="1" flipV="1">
                <a:off x="4616" y="170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0" name="Line 360"/>
              <p:cNvSpPr>
                <a:spLocks noChangeShapeType="1"/>
              </p:cNvSpPr>
              <p:nvPr/>
            </p:nvSpPr>
            <p:spPr bwMode="auto">
              <a:xfrm flipH="1" flipV="1">
                <a:off x="4599" y="169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1" name="Line 361"/>
              <p:cNvSpPr>
                <a:spLocks noChangeShapeType="1"/>
              </p:cNvSpPr>
              <p:nvPr/>
            </p:nvSpPr>
            <p:spPr bwMode="auto">
              <a:xfrm flipH="1">
                <a:off x="4583" y="169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2" name="Line 362"/>
              <p:cNvSpPr>
                <a:spLocks noChangeShapeType="1"/>
              </p:cNvSpPr>
              <p:nvPr/>
            </p:nvSpPr>
            <p:spPr bwMode="auto">
              <a:xfrm flipH="1">
                <a:off x="4572" y="1700"/>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3" name="Line 363"/>
              <p:cNvSpPr>
                <a:spLocks noChangeShapeType="1"/>
              </p:cNvSpPr>
              <p:nvPr/>
            </p:nvSpPr>
            <p:spPr bwMode="auto">
              <a:xfrm flipH="1">
                <a:off x="4568" y="1707"/>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4" name="Line 364"/>
              <p:cNvSpPr>
                <a:spLocks noChangeShapeType="1"/>
              </p:cNvSpPr>
              <p:nvPr/>
            </p:nvSpPr>
            <p:spPr bwMode="auto">
              <a:xfrm>
                <a:off x="4568" y="1716"/>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5" name="Line 365"/>
              <p:cNvSpPr>
                <a:spLocks noChangeShapeType="1"/>
              </p:cNvSpPr>
              <p:nvPr/>
            </p:nvSpPr>
            <p:spPr bwMode="auto">
              <a:xfrm>
                <a:off x="4572" y="1727"/>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6" name="Line 366"/>
              <p:cNvSpPr>
                <a:spLocks noChangeShapeType="1"/>
              </p:cNvSpPr>
              <p:nvPr/>
            </p:nvSpPr>
            <p:spPr bwMode="auto">
              <a:xfrm>
                <a:off x="4583" y="1734"/>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7" name="Line 367"/>
              <p:cNvSpPr>
                <a:spLocks noChangeShapeType="1"/>
              </p:cNvSpPr>
              <p:nvPr/>
            </p:nvSpPr>
            <p:spPr bwMode="auto">
              <a:xfrm flipV="1">
                <a:off x="4599" y="1734"/>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8" name="Line 368"/>
              <p:cNvSpPr>
                <a:spLocks noChangeShapeType="1"/>
              </p:cNvSpPr>
              <p:nvPr/>
            </p:nvSpPr>
            <p:spPr bwMode="auto">
              <a:xfrm flipV="1">
                <a:off x="4616" y="1727"/>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9" name="Line 369"/>
              <p:cNvSpPr>
                <a:spLocks noChangeShapeType="1"/>
              </p:cNvSpPr>
              <p:nvPr/>
            </p:nvSpPr>
            <p:spPr bwMode="auto">
              <a:xfrm flipV="1">
                <a:off x="4626" y="1716"/>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0" name="Rectangle 370"/>
              <p:cNvSpPr>
                <a:spLocks noChangeArrowheads="1"/>
              </p:cNvSpPr>
              <p:nvPr/>
            </p:nvSpPr>
            <p:spPr bwMode="auto">
              <a:xfrm>
                <a:off x="4598" y="1713"/>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91" name="Line 371"/>
              <p:cNvSpPr>
                <a:spLocks noChangeShapeType="1"/>
              </p:cNvSpPr>
              <p:nvPr/>
            </p:nvSpPr>
            <p:spPr bwMode="auto">
              <a:xfrm>
                <a:off x="4168" y="1598"/>
                <a:ext cx="3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2" name="Line 372"/>
              <p:cNvSpPr>
                <a:spLocks noChangeShapeType="1"/>
              </p:cNvSpPr>
              <p:nvPr/>
            </p:nvSpPr>
            <p:spPr bwMode="auto">
              <a:xfrm>
                <a:off x="4198" y="1605"/>
                <a:ext cx="3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3" name="Line 373"/>
              <p:cNvSpPr>
                <a:spLocks noChangeShapeType="1"/>
              </p:cNvSpPr>
              <p:nvPr/>
            </p:nvSpPr>
            <p:spPr bwMode="auto">
              <a:xfrm>
                <a:off x="4233" y="1616"/>
                <a:ext cx="4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4" name="Line 374"/>
              <p:cNvSpPr>
                <a:spLocks noChangeShapeType="1"/>
              </p:cNvSpPr>
              <p:nvPr/>
            </p:nvSpPr>
            <p:spPr bwMode="auto">
              <a:xfrm>
                <a:off x="4275" y="1628"/>
                <a:ext cx="47"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5" name="Line 375"/>
              <p:cNvSpPr>
                <a:spLocks noChangeShapeType="1"/>
              </p:cNvSpPr>
              <p:nvPr/>
            </p:nvSpPr>
            <p:spPr bwMode="auto">
              <a:xfrm>
                <a:off x="4322" y="1640"/>
                <a:ext cx="47"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6" name="Line 376"/>
              <p:cNvSpPr>
                <a:spLocks noChangeShapeType="1"/>
              </p:cNvSpPr>
              <p:nvPr/>
            </p:nvSpPr>
            <p:spPr bwMode="auto">
              <a:xfrm>
                <a:off x="4369" y="1653"/>
                <a:ext cx="47"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7" name="Line 377"/>
              <p:cNvSpPr>
                <a:spLocks noChangeShapeType="1"/>
              </p:cNvSpPr>
              <p:nvPr/>
            </p:nvSpPr>
            <p:spPr bwMode="auto">
              <a:xfrm>
                <a:off x="4416" y="1665"/>
                <a:ext cx="46"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8" name="Line 378"/>
              <p:cNvSpPr>
                <a:spLocks noChangeShapeType="1"/>
              </p:cNvSpPr>
              <p:nvPr/>
            </p:nvSpPr>
            <p:spPr bwMode="auto">
              <a:xfrm>
                <a:off x="4462" y="1679"/>
                <a:ext cx="4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9" name="Line 379"/>
              <p:cNvSpPr>
                <a:spLocks noChangeShapeType="1"/>
              </p:cNvSpPr>
              <p:nvPr/>
            </p:nvSpPr>
            <p:spPr bwMode="auto">
              <a:xfrm>
                <a:off x="4504" y="1691"/>
                <a:ext cx="3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0" name="Line 380"/>
              <p:cNvSpPr>
                <a:spLocks noChangeShapeType="1"/>
              </p:cNvSpPr>
              <p:nvPr/>
            </p:nvSpPr>
            <p:spPr bwMode="auto">
              <a:xfrm>
                <a:off x="4541" y="1700"/>
                <a:ext cx="30"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1" name="Freeform 381"/>
              <p:cNvSpPr>
                <a:spLocks/>
              </p:cNvSpPr>
              <p:nvPr/>
            </p:nvSpPr>
            <p:spPr bwMode="auto">
              <a:xfrm>
                <a:off x="3474" y="1792"/>
                <a:ext cx="419" cy="105"/>
              </a:xfrm>
              <a:custGeom>
                <a:avLst/>
                <a:gdLst/>
                <a:ahLst/>
                <a:cxnLst>
                  <a:cxn ang="0">
                    <a:pos x="210" y="0"/>
                  </a:cxn>
                  <a:cxn ang="0">
                    <a:pos x="251" y="2"/>
                  </a:cxn>
                  <a:cxn ang="0">
                    <a:pos x="290" y="5"/>
                  </a:cxn>
                  <a:cxn ang="0">
                    <a:pos x="326" y="9"/>
                  </a:cxn>
                  <a:cxn ang="0">
                    <a:pos x="357" y="15"/>
                  </a:cxn>
                  <a:cxn ang="0">
                    <a:pos x="383" y="23"/>
                  </a:cxn>
                  <a:cxn ang="0">
                    <a:pos x="402" y="32"/>
                  </a:cxn>
                  <a:cxn ang="0">
                    <a:pos x="414" y="42"/>
                  </a:cxn>
                  <a:cxn ang="0">
                    <a:pos x="419" y="53"/>
                  </a:cxn>
                  <a:cxn ang="0">
                    <a:pos x="414" y="63"/>
                  </a:cxn>
                  <a:cxn ang="0">
                    <a:pos x="402" y="72"/>
                  </a:cxn>
                  <a:cxn ang="0">
                    <a:pos x="383" y="81"/>
                  </a:cxn>
                  <a:cxn ang="0">
                    <a:pos x="357" y="90"/>
                  </a:cxn>
                  <a:cxn ang="0">
                    <a:pos x="326" y="96"/>
                  </a:cxn>
                  <a:cxn ang="0">
                    <a:pos x="290" y="101"/>
                  </a:cxn>
                  <a:cxn ang="0">
                    <a:pos x="251" y="104"/>
                  </a:cxn>
                  <a:cxn ang="0">
                    <a:pos x="210" y="105"/>
                  </a:cxn>
                  <a:cxn ang="0">
                    <a:pos x="168" y="104"/>
                  </a:cxn>
                  <a:cxn ang="0">
                    <a:pos x="129" y="101"/>
                  </a:cxn>
                  <a:cxn ang="0">
                    <a:pos x="93" y="96"/>
                  </a:cxn>
                  <a:cxn ang="0">
                    <a:pos x="62" y="90"/>
                  </a:cxn>
                  <a:cxn ang="0">
                    <a:pos x="36" y="81"/>
                  </a:cxn>
                  <a:cxn ang="0">
                    <a:pos x="17" y="72"/>
                  </a:cxn>
                  <a:cxn ang="0">
                    <a:pos x="5" y="63"/>
                  </a:cxn>
                  <a:cxn ang="0">
                    <a:pos x="0" y="53"/>
                  </a:cxn>
                  <a:cxn ang="0">
                    <a:pos x="5" y="42"/>
                  </a:cxn>
                  <a:cxn ang="0">
                    <a:pos x="17" y="32"/>
                  </a:cxn>
                  <a:cxn ang="0">
                    <a:pos x="36" y="23"/>
                  </a:cxn>
                  <a:cxn ang="0">
                    <a:pos x="62" y="15"/>
                  </a:cxn>
                  <a:cxn ang="0">
                    <a:pos x="93" y="9"/>
                  </a:cxn>
                  <a:cxn ang="0">
                    <a:pos x="129" y="5"/>
                  </a:cxn>
                  <a:cxn ang="0">
                    <a:pos x="168" y="2"/>
                  </a:cxn>
                  <a:cxn ang="0">
                    <a:pos x="210" y="0"/>
                  </a:cxn>
                </a:cxnLst>
                <a:rect l="0" t="0" r="r" b="b"/>
                <a:pathLst>
                  <a:path w="419" h="105">
                    <a:moveTo>
                      <a:pt x="210" y="0"/>
                    </a:moveTo>
                    <a:lnTo>
                      <a:pt x="251" y="2"/>
                    </a:lnTo>
                    <a:lnTo>
                      <a:pt x="290" y="5"/>
                    </a:lnTo>
                    <a:lnTo>
                      <a:pt x="326" y="9"/>
                    </a:lnTo>
                    <a:lnTo>
                      <a:pt x="357" y="15"/>
                    </a:lnTo>
                    <a:lnTo>
                      <a:pt x="383" y="23"/>
                    </a:lnTo>
                    <a:lnTo>
                      <a:pt x="402" y="32"/>
                    </a:lnTo>
                    <a:lnTo>
                      <a:pt x="414" y="42"/>
                    </a:lnTo>
                    <a:lnTo>
                      <a:pt x="419" y="53"/>
                    </a:lnTo>
                    <a:lnTo>
                      <a:pt x="414" y="63"/>
                    </a:lnTo>
                    <a:lnTo>
                      <a:pt x="402" y="72"/>
                    </a:lnTo>
                    <a:lnTo>
                      <a:pt x="383" y="81"/>
                    </a:lnTo>
                    <a:lnTo>
                      <a:pt x="357" y="90"/>
                    </a:lnTo>
                    <a:lnTo>
                      <a:pt x="326" y="96"/>
                    </a:lnTo>
                    <a:lnTo>
                      <a:pt x="290" y="101"/>
                    </a:lnTo>
                    <a:lnTo>
                      <a:pt x="251" y="104"/>
                    </a:lnTo>
                    <a:lnTo>
                      <a:pt x="210" y="105"/>
                    </a:lnTo>
                    <a:lnTo>
                      <a:pt x="168" y="104"/>
                    </a:lnTo>
                    <a:lnTo>
                      <a:pt x="129" y="101"/>
                    </a:lnTo>
                    <a:lnTo>
                      <a:pt x="93" y="96"/>
                    </a:lnTo>
                    <a:lnTo>
                      <a:pt x="62" y="90"/>
                    </a:lnTo>
                    <a:lnTo>
                      <a:pt x="36" y="81"/>
                    </a:lnTo>
                    <a:lnTo>
                      <a:pt x="17" y="72"/>
                    </a:lnTo>
                    <a:lnTo>
                      <a:pt x="5" y="63"/>
                    </a:lnTo>
                    <a:lnTo>
                      <a:pt x="0" y="53"/>
                    </a:lnTo>
                    <a:lnTo>
                      <a:pt x="5" y="42"/>
                    </a:lnTo>
                    <a:lnTo>
                      <a:pt x="17" y="32"/>
                    </a:lnTo>
                    <a:lnTo>
                      <a:pt x="36" y="23"/>
                    </a:lnTo>
                    <a:lnTo>
                      <a:pt x="62" y="15"/>
                    </a:lnTo>
                    <a:lnTo>
                      <a:pt x="93" y="9"/>
                    </a:lnTo>
                    <a:lnTo>
                      <a:pt x="129" y="5"/>
                    </a:lnTo>
                    <a:lnTo>
                      <a:pt x="168" y="2"/>
                    </a:lnTo>
                    <a:lnTo>
                      <a:pt x="210"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2" name="Line 382"/>
              <p:cNvSpPr>
                <a:spLocks noChangeShapeType="1"/>
              </p:cNvSpPr>
              <p:nvPr/>
            </p:nvSpPr>
            <p:spPr bwMode="auto">
              <a:xfrm flipH="1" flipV="1">
                <a:off x="3888"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3" name="Line 383"/>
              <p:cNvSpPr>
                <a:spLocks noChangeShapeType="1"/>
              </p:cNvSpPr>
              <p:nvPr/>
            </p:nvSpPr>
            <p:spPr bwMode="auto">
              <a:xfrm flipH="1" flipV="1">
                <a:off x="3876"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4" name="Line 384"/>
              <p:cNvSpPr>
                <a:spLocks noChangeShapeType="1"/>
              </p:cNvSpPr>
              <p:nvPr/>
            </p:nvSpPr>
            <p:spPr bwMode="auto">
              <a:xfrm flipH="1" flipV="1">
                <a:off x="3857"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5" name="Line 385"/>
              <p:cNvSpPr>
                <a:spLocks noChangeShapeType="1"/>
              </p:cNvSpPr>
              <p:nvPr/>
            </p:nvSpPr>
            <p:spPr bwMode="auto">
              <a:xfrm flipH="1" flipV="1">
                <a:off x="3831" y="1807"/>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6" name="Line 386"/>
              <p:cNvSpPr>
                <a:spLocks noChangeShapeType="1"/>
              </p:cNvSpPr>
              <p:nvPr/>
            </p:nvSpPr>
            <p:spPr bwMode="auto">
              <a:xfrm flipH="1" flipV="1">
                <a:off x="3800" y="1801"/>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7" name="Line 387"/>
              <p:cNvSpPr>
                <a:spLocks noChangeShapeType="1"/>
              </p:cNvSpPr>
              <p:nvPr/>
            </p:nvSpPr>
            <p:spPr bwMode="auto">
              <a:xfrm flipH="1" flipV="1">
                <a:off x="3764"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8" name="Line 388"/>
              <p:cNvSpPr>
                <a:spLocks noChangeShapeType="1"/>
              </p:cNvSpPr>
              <p:nvPr/>
            </p:nvSpPr>
            <p:spPr bwMode="auto">
              <a:xfrm flipH="1" flipV="1">
                <a:off x="3725"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9" name="Line 389"/>
              <p:cNvSpPr>
                <a:spLocks noChangeShapeType="1"/>
              </p:cNvSpPr>
              <p:nvPr/>
            </p:nvSpPr>
            <p:spPr bwMode="auto">
              <a:xfrm flipH="1" flipV="1">
                <a:off x="3684" y="1792"/>
                <a:ext cx="41"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0" name="Line 390"/>
              <p:cNvSpPr>
                <a:spLocks noChangeShapeType="1"/>
              </p:cNvSpPr>
              <p:nvPr/>
            </p:nvSpPr>
            <p:spPr bwMode="auto">
              <a:xfrm flipH="1">
                <a:off x="3642"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1" name="Line 391"/>
              <p:cNvSpPr>
                <a:spLocks noChangeShapeType="1"/>
              </p:cNvSpPr>
              <p:nvPr/>
            </p:nvSpPr>
            <p:spPr bwMode="auto">
              <a:xfrm flipH="1">
                <a:off x="3603"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2" name="Line 392"/>
              <p:cNvSpPr>
                <a:spLocks noChangeShapeType="1"/>
              </p:cNvSpPr>
              <p:nvPr/>
            </p:nvSpPr>
            <p:spPr bwMode="auto">
              <a:xfrm flipH="1">
                <a:off x="3567"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3" name="Line 393"/>
              <p:cNvSpPr>
                <a:spLocks noChangeShapeType="1"/>
              </p:cNvSpPr>
              <p:nvPr/>
            </p:nvSpPr>
            <p:spPr bwMode="auto">
              <a:xfrm flipH="1">
                <a:off x="3536" y="1801"/>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4" name="Line 394"/>
              <p:cNvSpPr>
                <a:spLocks noChangeShapeType="1"/>
              </p:cNvSpPr>
              <p:nvPr/>
            </p:nvSpPr>
            <p:spPr bwMode="auto">
              <a:xfrm flipH="1">
                <a:off x="3510" y="1807"/>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5" name="Line 395"/>
              <p:cNvSpPr>
                <a:spLocks noChangeShapeType="1"/>
              </p:cNvSpPr>
              <p:nvPr/>
            </p:nvSpPr>
            <p:spPr bwMode="auto">
              <a:xfrm flipH="1">
                <a:off x="3491"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6" name="Line 396"/>
              <p:cNvSpPr>
                <a:spLocks noChangeShapeType="1"/>
              </p:cNvSpPr>
              <p:nvPr/>
            </p:nvSpPr>
            <p:spPr bwMode="auto">
              <a:xfrm flipH="1">
                <a:off x="3479"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7" name="Line 397"/>
              <p:cNvSpPr>
                <a:spLocks noChangeShapeType="1"/>
              </p:cNvSpPr>
              <p:nvPr/>
            </p:nvSpPr>
            <p:spPr bwMode="auto">
              <a:xfrm flipH="1">
                <a:off x="3474"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8" name="Line 398"/>
              <p:cNvSpPr>
                <a:spLocks noChangeShapeType="1"/>
              </p:cNvSpPr>
              <p:nvPr/>
            </p:nvSpPr>
            <p:spPr bwMode="auto">
              <a:xfrm>
                <a:off x="3474" y="1845"/>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9" name="Line 399"/>
              <p:cNvSpPr>
                <a:spLocks noChangeShapeType="1"/>
              </p:cNvSpPr>
              <p:nvPr/>
            </p:nvSpPr>
            <p:spPr bwMode="auto">
              <a:xfrm>
                <a:off x="3479" y="1855"/>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0" name="Line 400"/>
              <p:cNvSpPr>
                <a:spLocks noChangeShapeType="1"/>
              </p:cNvSpPr>
              <p:nvPr/>
            </p:nvSpPr>
            <p:spPr bwMode="auto">
              <a:xfrm>
                <a:off x="3491" y="1864"/>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1" name="Line 401"/>
              <p:cNvSpPr>
                <a:spLocks noChangeShapeType="1"/>
              </p:cNvSpPr>
              <p:nvPr/>
            </p:nvSpPr>
            <p:spPr bwMode="auto">
              <a:xfrm>
                <a:off x="3510" y="1873"/>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2" name="Line 402"/>
              <p:cNvSpPr>
                <a:spLocks noChangeShapeType="1"/>
              </p:cNvSpPr>
              <p:nvPr/>
            </p:nvSpPr>
            <p:spPr bwMode="auto">
              <a:xfrm>
                <a:off x="3536" y="188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3" name="Line 403"/>
              <p:cNvSpPr>
                <a:spLocks noChangeShapeType="1"/>
              </p:cNvSpPr>
              <p:nvPr/>
            </p:nvSpPr>
            <p:spPr bwMode="auto">
              <a:xfrm>
                <a:off x="3567" y="188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4" name="Line 404"/>
              <p:cNvSpPr>
                <a:spLocks noChangeShapeType="1"/>
              </p:cNvSpPr>
              <p:nvPr/>
            </p:nvSpPr>
            <p:spPr bwMode="auto">
              <a:xfrm>
                <a:off x="3603"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326" name="Group 606"/>
            <p:cNvGrpSpPr>
              <a:grpSpLocks/>
            </p:cNvGrpSpPr>
            <p:nvPr/>
          </p:nvGrpSpPr>
          <p:grpSpPr bwMode="auto">
            <a:xfrm>
              <a:off x="2930" y="1313"/>
              <a:ext cx="2386" cy="712"/>
              <a:chOff x="2931" y="1313"/>
              <a:chExt cx="2387" cy="712"/>
            </a:xfrm>
          </p:grpSpPr>
          <p:sp>
            <p:nvSpPr>
              <p:cNvPr id="31126" name="Line 406"/>
              <p:cNvSpPr>
                <a:spLocks noChangeShapeType="1"/>
              </p:cNvSpPr>
              <p:nvPr/>
            </p:nvSpPr>
            <p:spPr bwMode="auto">
              <a:xfrm>
                <a:off x="3642" y="1896"/>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7" name="Line 407"/>
              <p:cNvSpPr>
                <a:spLocks noChangeShapeType="1"/>
              </p:cNvSpPr>
              <p:nvPr/>
            </p:nvSpPr>
            <p:spPr bwMode="auto">
              <a:xfrm flipV="1">
                <a:off x="3684" y="1896"/>
                <a:ext cx="41"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8" name="Line 408"/>
              <p:cNvSpPr>
                <a:spLocks noChangeShapeType="1"/>
              </p:cNvSpPr>
              <p:nvPr/>
            </p:nvSpPr>
            <p:spPr bwMode="auto">
              <a:xfrm flipV="1">
                <a:off x="3725"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9" name="Line 409"/>
              <p:cNvSpPr>
                <a:spLocks noChangeShapeType="1"/>
              </p:cNvSpPr>
              <p:nvPr/>
            </p:nvSpPr>
            <p:spPr bwMode="auto">
              <a:xfrm flipV="1">
                <a:off x="3764" y="188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0" name="Line 410"/>
              <p:cNvSpPr>
                <a:spLocks noChangeShapeType="1"/>
              </p:cNvSpPr>
              <p:nvPr/>
            </p:nvSpPr>
            <p:spPr bwMode="auto">
              <a:xfrm flipV="1">
                <a:off x="3800" y="188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1" name="Line 411"/>
              <p:cNvSpPr>
                <a:spLocks noChangeShapeType="1"/>
              </p:cNvSpPr>
              <p:nvPr/>
            </p:nvSpPr>
            <p:spPr bwMode="auto">
              <a:xfrm flipV="1">
                <a:off x="3831" y="1873"/>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2" name="Line 412"/>
              <p:cNvSpPr>
                <a:spLocks noChangeShapeType="1"/>
              </p:cNvSpPr>
              <p:nvPr/>
            </p:nvSpPr>
            <p:spPr bwMode="auto">
              <a:xfrm flipV="1">
                <a:off x="3857" y="1864"/>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3" name="Line 413"/>
              <p:cNvSpPr>
                <a:spLocks noChangeShapeType="1"/>
              </p:cNvSpPr>
              <p:nvPr/>
            </p:nvSpPr>
            <p:spPr bwMode="auto">
              <a:xfrm flipV="1">
                <a:off x="3876" y="1855"/>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4" name="Line 414"/>
              <p:cNvSpPr>
                <a:spLocks noChangeShapeType="1"/>
              </p:cNvSpPr>
              <p:nvPr/>
            </p:nvSpPr>
            <p:spPr bwMode="auto">
              <a:xfrm flipV="1">
                <a:off x="3888" y="1845"/>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5" name="Freeform 415"/>
              <p:cNvSpPr>
                <a:spLocks/>
              </p:cNvSpPr>
              <p:nvPr/>
            </p:nvSpPr>
            <p:spPr bwMode="auto">
              <a:xfrm>
                <a:off x="3643" y="1834"/>
                <a:ext cx="36" cy="47"/>
              </a:xfrm>
              <a:custGeom>
                <a:avLst/>
                <a:gdLst/>
                <a:ahLst/>
                <a:cxnLst>
                  <a:cxn ang="0">
                    <a:pos x="0" y="0"/>
                  </a:cxn>
                  <a:cxn ang="0">
                    <a:pos x="9" y="0"/>
                  </a:cxn>
                  <a:cxn ang="0">
                    <a:pos x="9" y="33"/>
                  </a:cxn>
                  <a:cxn ang="0">
                    <a:pos x="11" y="35"/>
                  </a:cxn>
                  <a:cxn ang="0">
                    <a:pos x="12" y="38"/>
                  </a:cxn>
                  <a:cxn ang="0">
                    <a:pos x="14" y="38"/>
                  </a:cxn>
                  <a:cxn ang="0">
                    <a:pos x="17" y="39"/>
                  </a:cxn>
                  <a:cxn ang="0">
                    <a:pos x="20" y="38"/>
                  </a:cxn>
                  <a:cxn ang="0">
                    <a:pos x="23" y="38"/>
                  </a:cxn>
                  <a:cxn ang="0">
                    <a:pos x="27" y="33"/>
                  </a:cxn>
                  <a:cxn ang="0">
                    <a:pos x="27" y="0"/>
                  </a:cxn>
                  <a:cxn ang="0">
                    <a:pos x="36" y="0"/>
                  </a:cxn>
                  <a:cxn ang="0">
                    <a:pos x="36" y="45"/>
                  </a:cxn>
                  <a:cxn ang="0">
                    <a:pos x="27" y="45"/>
                  </a:cxn>
                  <a:cxn ang="0">
                    <a:pos x="27" y="38"/>
                  </a:cxn>
                  <a:cxn ang="0">
                    <a:pos x="24" y="41"/>
                  </a:cxn>
                  <a:cxn ang="0">
                    <a:pos x="23"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4" y="38"/>
                    </a:lnTo>
                    <a:lnTo>
                      <a:pt x="17" y="39"/>
                    </a:lnTo>
                    <a:lnTo>
                      <a:pt x="20" y="38"/>
                    </a:lnTo>
                    <a:lnTo>
                      <a:pt x="23" y="38"/>
                    </a:lnTo>
                    <a:lnTo>
                      <a:pt x="27" y="33"/>
                    </a:lnTo>
                    <a:lnTo>
                      <a:pt x="27" y="0"/>
                    </a:lnTo>
                    <a:lnTo>
                      <a:pt x="36" y="0"/>
                    </a:lnTo>
                    <a:lnTo>
                      <a:pt x="36" y="45"/>
                    </a:lnTo>
                    <a:lnTo>
                      <a:pt x="27" y="45"/>
                    </a:lnTo>
                    <a:lnTo>
                      <a:pt x="27" y="38"/>
                    </a:lnTo>
                    <a:lnTo>
                      <a:pt x="24" y="41"/>
                    </a:lnTo>
                    <a:lnTo>
                      <a:pt x="23"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6" name="Freeform 416"/>
              <p:cNvSpPr>
                <a:spLocks/>
              </p:cNvSpPr>
              <p:nvPr/>
            </p:nvSpPr>
            <p:spPr bwMode="auto">
              <a:xfrm>
                <a:off x="3691" y="1816"/>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4"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4"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7" name="Line 417"/>
              <p:cNvSpPr>
                <a:spLocks noChangeShapeType="1"/>
              </p:cNvSpPr>
              <p:nvPr/>
            </p:nvSpPr>
            <p:spPr bwMode="auto">
              <a:xfrm flipH="1">
                <a:off x="4081" y="1725"/>
                <a:ext cx="2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8" name="Line 418"/>
              <p:cNvSpPr>
                <a:spLocks noChangeShapeType="1"/>
              </p:cNvSpPr>
              <p:nvPr/>
            </p:nvSpPr>
            <p:spPr bwMode="auto">
              <a:xfrm flipH="1">
                <a:off x="4045" y="1734"/>
                <a:ext cx="3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9" name="Line 419"/>
              <p:cNvSpPr>
                <a:spLocks noChangeShapeType="1"/>
              </p:cNvSpPr>
              <p:nvPr/>
            </p:nvSpPr>
            <p:spPr bwMode="auto">
              <a:xfrm flipH="1">
                <a:off x="4003" y="1745"/>
                <a:ext cx="42"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0" name="Line 420"/>
              <p:cNvSpPr>
                <a:spLocks noChangeShapeType="1"/>
              </p:cNvSpPr>
              <p:nvPr/>
            </p:nvSpPr>
            <p:spPr bwMode="auto">
              <a:xfrm flipH="1">
                <a:off x="3960" y="1755"/>
                <a:ext cx="43"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1" name="Line 421"/>
              <p:cNvSpPr>
                <a:spLocks noChangeShapeType="1"/>
              </p:cNvSpPr>
              <p:nvPr/>
            </p:nvSpPr>
            <p:spPr bwMode="auto">
              <a:xfrm flipH="1">
                <a:off x="3914" y="1769"/>
                <a:ext cx="4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2" name="Line 422"/>
              <p:cNvSpPr>
                <a:spLocks noChangeShapeType="1"/>
              </p:cNvSpPr>
              <p:nvPr/>
            </p:nvSpPr>
            <p:spPr bwMode="auto">
              <a:xfrm flipH="1">
                <a:off x="3867" y="1780"/>
                <a:ext cx="47"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3" name="Line 423"/>
              <p:cNvSpPr>
                <a:spLocks noChangeShapeType="1"/>
              </p:cNvSpPr>
              <p:nvPr/>
            </p:nvSpPr>
            <p:spPr bwMode="auto">
              <a:xfrm flipH="1">
                <a:off x="3823" y="1794"/>
                <a:ext cx="4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4" name="Freeform 424"/>
              <p:cNvSpPr>
                <a:spLocks/>
              </p:cNvSpPr>
              <p:nvPr/>
            </p:nvSpPr>
            <p:spPr bwMode="auto">
              <a:xfrm>
                <a:off x="3933" y="1792"/>
                <a:ext cx="417" cy="105"/>
              </a:xfrm>
              <a:custGeom>
                <a:avLst/>
                <a:gdLst/>
                <a:ahLst/>
                <a:cxnLst>
                  <a:cxn ang="0">
                    <a:pos x="209" y="0"/>
                  </a:cxn>
                  <a:cxn ang="0">
                    <a:pos x="251" y="2"/>
                  </a:cxn>
                  <a:cxn ang="0">
                    <a:pos x="290" y="5"/>
                  </a:cxn>
                  <a:cxn ang="0">
                    <a:pos x="326" y="9"/>
                  </a:cxn>
                  <a:cxn ang="0">
                    <a:pos x="356" y="15"/>
                  </a:cxn>
                  <a:cxn ang="0">
                    <a:pos x="381" y="23"/>
                  </a:cxn>
                  <a:cxn ang="0">
                    <a:pos x="400" y="32"/>
                  </a:cxn>
                  <a:cxn ang="0">
                    <a:pos x="412" y="42"/>
                  </a:cxn>
                  <a:cxn ang="0">
                    <a:pos x="417" y="53"/>
                  </a:cxn>
                  <a:cxn ang="0">
                    <a:pos x="411" y="65"/>
                  </a:cxn>
                  <a:cxn ang="0">
                    <a:pos x="396" y="75"/>
                  </a:cxn>
                  <a:cxn ang="0">
                    <a:pos x="372" y="86"/>
                  </a:cxn>
                  <a:cxn ang="0">
                    <a:pos x="339" y="93"/>
                  </a:cxn>
                  <a:cxn ang="0">
                    <a:pos x="300" y="99"/>
                  </a:cxn>
                  <a:cxn ang="0">
                    <a:pos x="257" y="104"/>
                  </a:cxn>
                  <a:cxn ang="0">
                    <a:pos x="209" y="105"/>
                  </a:cxn>
                  <a:cxn ang="0">
                    <a:pos x="161" y="104"/>
                  </a:cxn>
                  <a:cxn ang="0">
                    <a:pos x="117" y="99"/>
                  </a:cxn>
                  <a:cxn ang="0">
                    <a:pos x="78" y="93"/>
                  </a:cxn>
                  <a:cxn ang="0">
                    <a:pos x="46" y="86"/>
                  </a:cxn>
                  <a:cxn ang="0">
                    <a:pos x="21" y="75"/>
                  </a:cxn>
                  <a:cxn ang="0">
                    <a:pos x="6" y="65"/>
                  </a:cxn>
                  <a:cxn ang="0">
                    <a:pos x="0" y="53"/>
                  </a:cxn>
                  <a:cxn ang="0">
                    <a:pos x="5" y="42"/>
                  </a:cxn>
                  <a:cxn ang="0">
                    <a:pos x="17" y="32"/>
                  </a:cxn>
                  <a:cxn ang="0">
                    <a:pos x="36" y="23"/>
                  </a:cxn>
                  <a:cxn ang="0">
                    <a:pos x="61" y="15"/>
                  </a:cxn>
                  <a:cxn ang="0">
                    <a:pos x="91" y="9"/>
                  </a:cxn>
                  <a:cxn ang="0">
                    <a:pos x="127" y="5"/>
                  </a:cxn>
                  <a:cxn ang="0">
                    <a:pos x="167" y="2"/>
                  </a:cxn>
                  <a:cxn ang="0">
                    <a:pos x="209" y="0"/>
                  </a:cxn>
                </a:cxnLst>
                <a:rect l="0" t="0" r="r" b="b"/>
                <a:pathLst>
                  <a:path w="417" h="105">
                    <a:moveTo>
                      <a:pt x="209" y="0"/>
                    </a:moveTo>
                    <a:lnTo>
                      <a:pt x="251" y="2"/>
                    </a:lnTo>
                    <a:lnTo>
                      <a:pt x="290" y="5"/>
                    </a:lnTo>
                    <a:lnTo>
                      <a:pt x="326" y="9"/>
                    </a:lnTo>
                    <a:lnTo>
                      <a:pt x="356" y="15"/>
                    </a:lnTo>
                    <a:lnTo>
                      <a:pt x="381" y="23"/>
                    </a:lnTo>
                    <a:lnTo>
                      <a:pt x="400" y="32"/>
                    </a:lnTo>
                    <a:lnTo>
                      <a:pt x="412" y="42"/>
                    </a:lnTo>
                    <a:lnTo>
                      <a:pt x="417" y="53"/>
                    </a:lnTo>
                    <a:lnTo>
                      <a:pt x="411" y="65"/>
                    </a:lnTo>
                    <a:lnTo>
                      <a:pt x="396" y="75"/>
                    </a:lnTo>
                    <a:lnTo>
                      <a:pt x="372" y="86"/>
                    </a:lnTo>
                    <a:lnTo>
                      <a:pt x="339" y="93"/>
                    </a:lnTo>
                    <a:lnTo>
                      <a:pt x="300" y="99"/>
                    </a:lnTo>
                    <a:lnTo>
                      <a:pt x="257" y="104"/>
                    </a:lnTo>
                    <a:lnTo>
                      <a:pt x="209" y="105"/>
                    </a:lnTo>
                    <a:lnTo>
                      <a:pt x="161" y="104"/>
                    </a:lnTo>
                    <a:lnTo>
                      <a:pt x="117" y="99"/>
                    </a:lnTo>
                    <a:lnTo>
                      <a:pt x="78" y="93"/>
                    </a:lnTo>
                    <a:lnTo>
                      <a:pt x="46" y="86"/>
                    </a:lnTo>
                    <a:lnTo>
                      <a:pt x="21" y="75"/>
                    </a:lnTo>
                    <a:lnTo>
                      <a:pt x="6" y="65"/>
                    </a:lnTo>
                    <a:lnTo>
                      <a:pt x="0" y="53"/>
                    </a:lnTo>
                    <a:lnTo>
                      <a:pt x="5" y="42"/>
                    </a:lnTo>
                    <a:lnTo>
                      <a:pt x="17" y="32"/>
                    </a:lnTo>
                    <a:lnTo>
                      <a:pt x="36" y="23"/>
                    </a:lnTo>
                    <a:lnTo>
                      <a:pt x="61" y="15"/>
                    </a:lnTo>
                    <a:lnTo>
                      <a:pt x="91" y="9"/>
                    </a:lnTo>
                    <a:lnTo>
                      <a:pt x="127" y="5"/>
                    </a:lnTo>
                    <a:lnTo>
                      <a:pt x="167" y="2"/>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5" name="Line 425"/>
              <p:cNvSpPr>
                <a:spLocks noChangeShapeType="1"/>
              </p:cNvSpPr>
              <p:nvPr/>
            </p:nvSpPr>
            <p:spPr bwMode="auto">
              <a:xfrm flipH="1" flipV="1">
                <a:off x="4345"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6" name="Line 426"/>
              <p:cNvSpPr>
                <a:spLocks noChangeShapeType="1"/>
              </p:cNvSpPr>
              <p:nvPr/>
            </p:nvSpPr>
            <p:spPr bwMode="auto">
              <a:xfrm flipH="1" flipV="1">
                <a:off x="4333"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7" name="Line 427"/>
              <p:cNvSpPr>
                <a:spLocks noChangeShapeType="1"/>
              </p:cNvSpPr>
              <p:nvPr/>
            </p:nvSpPr>
            <p:spPr bwMode="auto">
              <a:xfrm flipH="1" flipV="1">
                <a:off x="4314"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8" name="Line 428"/>
              <p:cNvSpPr>
                <a:spLocks noChangeShapeType="1"/>
              </p:cNvSpPr>
              <p:nvPr/>
            </p:nvSpPr>
            <p:spPr bwMode="auto">
              <a:xfrm flipH="1" flipV="1">
                <a:off x="4289" y="1807"/>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9" name="Line 429"/>
              <p:cNvSpPr>
                <a:spLocks noChangeShapeType="1"/>
              </p:cNvSpPr>
              <p:nvPr/>
            </p:nvSpPr>
            <p:spPr bwMode="auto">
              <a:xfrm flipH="1" flipV="1">
                <a:off x="4259" y="1801"/>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0" name="Line 430"/>
              <p:cNvSpPr>
                <a:spLocks noChangeShapeType="1"/>
              </p:cNvSpPr>
              <p:nvPr/>
            </p:nvSpPr>
            <p:spPr bwMode="auto">
              <a:xfrm flipH="1" flipV="1">
                <a:off x="4223"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1" name="Line 431"/>
              <p:cNvSpPr>
                <a:spLocks noChangeShapeType="1"/>
              </p:cNvSpPr>
              <p:nvPr/>
            </p:nvSpPr>
            <p:spPr bwMode="auto">
              <a:xfrm flipH="1" flipV="1">
                <a:off x="4184"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2" name="Line 432"/>
              <p:cNvSpPr>
                <a:spLocks noChangeShapeType="1"/>
              </p:cNvSpPr>
              <p:nvPr/>
            </p:nvSpPr>
            <p:spPr bwMode="auto">
              <a:xfrm flipH="1" flipV="1">
                <a:off x="4142"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3" name="Line 433"/>
              <p:cNvSpPr>
                <a:spLocks noChangeShapeType="1"/>
              </p:cNvSpPr>
              <p:nvPr/>
            </p:nvSpPr>
            <p:spPr bwMode="auto">
              <a:xfrm flipH="1">
                <a:off x="4100"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4" name="Line 434"/>
              <p:cNvSpPr>
                <a:spLocks noChangeShapeType="1"/>
              </p:cNvSpPr>
              <p:nvPr/>
            </p:nvSpPr>
            <p:spPr bwMode="auto">
              <a:xfrm flipH="1">
                <a:off x="4060" y="1794"/>
                <a:ext cx="40"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5" name="Line 435"/>
              <p:cNvSpPr>
                <a:spLocks noChangeShapeType="1"/>
              </p:cNvSpPr>
              <p:nvPr/>
            </p:nvSpPr>
            <p:spPr bwMode="auto">
              <a:xfrm flipH="1">
                <a:off x="4024"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6" name="Line 436"/>
              <p:cNvSpPr>
                <a:spLocks noChangeShapeType="1"/>
              </p:cNvSpPr>
              <p:nvPr/>
            </p:nvSpPr>
            <p:spPr bwMode="auto">
              <a:xfrm flipH="1">
                <a:off x="3994" y="1801"/>
                <a:ext cx="30"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7" name="Line 437"/>
              <p:cNvSpPr>
                <a:spLocks noChangeShapeType="1"/>
              </p:cNvSpPr>
              <p:nvPr/>
            </p:nvSpPr>
            <p:spPr bwMode="auto">
              <a:xfrm flipH="1">
                <a:off x="3969" y="1807"/>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8" name="Line 438"/>
              <p:cNvSpPr>
                <a:spLocks noChangeShapeType="1"/>
              </p:cNvSpPr>
              <p:nvPr/>
            </p:nvSpPr>
            <p:spPr bwMode="auto">
              <a:xfrm flipH="1">
                <a:off x="3950"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9" name="Line 439"/>
              <p:cNvSpPr>
                <a:spLocks noChangeShapeType="1"/>
              </p:cNvSpPr>
              <p:nvPr/>
            </p:nvSpPr>
            <p:spPr bwMode="auto">
              <a:xfrm flipH="1">
                <a:off x="3938"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0" name="Line 440"/>
              <p:cNvSpPr>
                <a:spLocks noChangeShapeType="1"/>
              </p:cNvSpPr>
              <p:nvPr/>
            </p:nvSpPr>
            <p:spPr bwMode="auto">
              <a:xfrm flipH="1">
                <a:off x="3933"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1" name="Line 441"/>
              <p:cNvSpPr>
                <a:spLocks noChangeShapeType="1"/>
              </p:cNvSpPr>
              <p:nvPr/>
            </p:nvSpPr>
            <p:spPr bwMode="auto">
              <a:xfrm>
                <a:off x="3933" y="1845"/>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2" name="Line 442"/>
              <p:cNvSpPr>
                <a:spLocks noChangeShapeType="1"/>
              </p:cNvSpPr>
              <p:nvPr/>
            </p:nvSpPr>
            <p:spPr bwMode="auto">
              <a:xfrm>
                <a:off x="3939" y="1857"/>
                <a:ext cx="1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3" name="Line 443"/>
              <p:cNvSpPr>
                <a:spLocks noChangeShapeType="1"/>
              </p:cNvSpPr>
              <p:nvPr/>
            </p:nvSpPr>
            <p:spPr bwMode="auto">
              <a:xfrm>
                <a:off x="3954" y="1867"/>
                <a:ext cx="2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4" name="Line 444"/>
              <p:cNvSpPr>
                <a:spLocks noChangeShapeType="1"/>
              </p:cNvSpPr>
              <p:nvPr/>
            </p:nvSpPr>
            <p:spPr bwMode="auto">
              <a:xfrm>
                <a:off x="3979" y="1878"/>
                <a:ext cx="32"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5" name="Line 445"/>
              <p:cNvSpPr>
                <a:spLocks noChangeShapeType="1"/>
              </p:cNvSpPr>
              <p:nvPr/>
            </p:nvSpPr>
            <p:spPr bwMode="auto">
              <a:xfrm>
                <a:off x="4011" y="1885"/>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6" name="Line 446"/>
              <p:cNvSpPr>
                <a:spLocks noChangeShapeType="1"/>
              </p:cNvSpPr>
              <p:nvPr/>
            </p:nvSpPr>
            <p:spPr bwMode="auto">
              <a:xfrm>
                <a:off x="4050" y="1891"/>
                <a:ext cx="44"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7" name="Line 447"/>
              <p:cNvSpPr>
                <a:spLocks noChangeShapeType="1"/>
              </p:cNvSpPr>
              <p:nvPr/>
            </p:nvSpPr>
            <p:spPr bwMode="auto">
              <a:xfrm>
                <a:off x="4094" y="1896"/>
                <a:ext cx="48"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8" name="Line 448"/>
              <p:cNvSpPr>
                <a:spLocks noChangeShapeType="1"/>
              </p:cNvSpPr>
              <p:nvPr/>
            </p:nvSpPr>
            <p:spPr bwMode="auto">
              <a:xfrm flipV="1">
                <a:off x="4142" y="1896"/>
                <a:ext cx="48"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9" name="Line 449"/>
              <p:cNvSpPr>
                <a:spLocks noChangeShapeType="1"/>
              </p:cNvSpPr>
              <p:nvPr/>
            </p:nvSpPr>
            <p:spPr bwMode="auto">
              <a:xfrm flipV="1">
                <a:off x="4190" y="1891"/>
                <a:ext cx="43"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0" name="Line 450"/>
              <p:cNvSpPr>
                <a:spLocks noChangeShapeType="1"/>
              </p:cNvSpPr>
              <p:nvPr/>
            </p:nvSpPr>
            <p:spPr bwMode="auto">
              <a:xfrm flipV="1">
                <a:off x="4233" y="1885"/>
                <a:ext cx="39"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1" name="Line 451"/>
              <p:cNvSpPr>
                <a:spLocks noChangeShapeType="1"/>
              </p:cNvSpPr>
              <p:nvPr/>
            </p:nvSpPr>
            <p:spPr bwMode="auto">
              <a:xfrm flipV="1">
                <a:off x="4272" y="1878"/>
                <a:ext cx="33" cy="7"/>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2" name="Line 452"/>
              <p:cNvSpPr>
                <a:spLocks noChangeShapeType="1"/>
              </p:cNvSpPr>
              <p:nvPr/>
            </p:nvSpPr>
            <p:spPr bwMode="auto">
              <a:xfrm flipV="1">
                <a:off x="4305" y="1867"/>
                <a:ext cx="2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3" name="Line 453"/>
              <p:cNvSpPr>
                <a:spLocks noChangeShapeType="1"/>
              </p:cNvSpPr>
              <p:nvPr/>
            </p:nvSpPr>
            <p:spPr bwMode="auto">
              <a:xfrm flipV="1">
                <a:off x="4329" y="1857"/>
                <a:ext cx="1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4" name="Line 454"/>
              <p:cNvSpPr>
                <a:spLocks noChangeShapeType="1"/>
              </p:cNvSpPr>
              <p:nvPr/>
            </p:nvSpPr>
            <p:spPr bwMode="auto">
              <a:xfrm flipV="1">
                <a:off x="4344" y="1845"/>
                <a:ext cx="6" cy="1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5" name="Freeform 455"/>
              <p:cNvSpPr>
                <a:spLocks/>
              </p:cNvSpPr>
              <p:nvPr/>
            </p:nvSpPr>
            <p:spPr bwMode="auto">
              <a:xfrm>
                <a:off x="4102" y="1834"/>
                <a:ext cx="36" cy="47"/>
              </a:xfrm>
              <a:custGeom>
                <a:avLst/>
                <a:gdLst/>
                <a:ahLst/>
                <a:cxnLst>
                  <a:cxn ang="0">
                    <a:pos x="0" y="0"/>
                  </a:cxn>
                  <a:cxn ang="0">
                    <a:pos x="9" y="0"/>
                  </a:cxn>
                  <a:cxn ang="0">
                    <a:pos x="9" y="33"/>
                  </a:cxn>
                  <a:cxn ang="0">
                    <a:pos x="10" y="35"/>
                  </a:cxn>
                  <a:cxn ang="0">
                    <a:pos x="12" y="38"/>
                  </a:cxn>
                  <a:cxn ang="0">
                    <a:pos x="13" y="38"/>
                  </a:cxn>
                  <a:cxn ang="0">
                    <a:pos x="16" y="39"/>
                  </a:cxn>
                  <a:cxn ang="0">
                    <a:pos x="19" y="38"/>
                  </a:cxn>
                  <a:cxn ang="0">
                    <a:pos x="22" y="38"/>
                  </a:cxn>
                  <a:cxn ang="0">
                    <a:pos x="27" y="33"/>
                  </a:cxn>
                  <a:cxn ang="0">
                    <a:pos x="27" y="0"/>
                  </a:cxn>
                  <a:cxn ang="0">
                    <a:pos x="36" y="0"/>
                  </a:cxn>
                  <a:cxn ang="0">
                    <a:pos x="36" y="45"/>
                  </a:cxn>
                  <a:cxn ang="0">
                    <a:pos x="27" y="45"/>
                  </a:cxn>
                  <a:cxn ang="0">
                    <a:pos x="27" y="38"/>
                  </a:cxn>
                  <a:cxn ang="0">
                    <a:pos x="24" y="41"/>
                  </a:cxn>
                  <a:cxn ang="0">
                    <a:pos x="22" y="44"/>
                  </a:cxn>
                  <a:cxn ang="0">
                    <a:pos x="18" y="45"/>
                  </a:cxn>
                  <a:cxn ang="0">
                    <a:pos x="15" y="47"/>
                  </a:cxn>
                  <a:cxn ang="0">
                    <a:pos x="12" y="47"/>
                  </a:cxn>
                  <a:cxn ang="0">
                    <a:pos x="9" y="45"/>
                  </a:cxn>
                  <a:cxn ang="0">
                    <a:pos x="7" y="44"/>
                  </a:cxn>
                  <a:cxn ang="0">
                    <a:pos x="4" y="42"/>
                  </a:cxn>
                  <a:cxn ang="0">
                    <a:pos x="3" y="41"/>
                  </a:cxn>
                  <a:cxn ang="0">
                    <a:pos x="0" y="35"/>
                  </a:cxn>
                  <a:cxn ang="0">
                    <a:pos x="0" y="0"/>
                  </a:cxn>
                </a:cxnLst>
                <a:rect l="0" t="0" r="r" b="b"/>
                <a:pathLst>
                  <a:path w="36" h="47">
                    <a:moveTo>
                      <a:pt x="0" y="0"/>
                    </a:moveTo>
                    <a:lnTo>
                      <a:pt x="9" y="0"/>
                    </a:lnTo>
                    <a:lnTo>
                      <a:pt x="9" y="33"/>
                    </a:lnTo>
                    <a:lnTo>
                      <a:pt x="10" y="35"/>
                    </a:lnTo>
                    <a:lnTo>
                      <a:pt x="12" y="38"/>
                    </a:lnTo>
                    <a:lnTo>
                      <a:pt x="13" y="38"/>
                    </a:lnTo>
                    <a:lnTo>
                      <a:pt x="16" y="39"/>
                    </a:lnTo>
                    <a:lnTo>
                      <a:pt x="19" y="38"/>
                    </a:lnTo>
                    <a:lnTo>
                      <a:pt x="22" y="38"/>
                    </a:lnTo>
                    <a:lnTo>
                      <a:pt x="27" y="33"/>
                    </a:lnTo>
                    <a:lnTo>
                      <a:pt x="27" y="0"/>
                    </a:lnTo>
                    <a:lnTo>
                      <a:pt x="36" y="0"/>
                    </a:lnTo>
                    <a:lnTo>
                      <a:pt x="36" y="45"/>
                    </a:lnTo>
                    <a:lnTo>
                      <a:pt x="27" y="45"/>
                    </a:lnTo>
                    <a:lnTo>
                      <a:pt x="27" y="38"/>
                    </a:lnTo>
                    <a:lnTo>
                      <a:pt x="24" y="41"/>
                    </a:lnTo>
                    <a:lnTo>
                      <a:pt x="22" y="44"/>
                    </a:lnTo>
                    <a:lnTo>
                      <a:pt x="18" y="45"/>
                    </a:lnTo>
                    <a:lnTo>
                      <a:pt x="15" y="47"/>
                    </a:lnTo>
                    <a:lnTo>
                      <a:pt x="12" y="47"/>
                    </a:lnTo>
                    <a:lnTo>
                      <a:pt x="9" y="45"/>
                    </a:lnTo>
                    <a:lnTo>
                      <a:pt x="7" y="44"/>
                    </a:lnTo>
                    <a:lnTo>
                      <a:pt x="4"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6" name="Freeform 456"/>
              <p:cNvSpPr>
                <a:spLocks/>
              </p:cNvSpPr>
              <p:nvPr/>
            </p:nvSpPr>
            <p:spPr bwMode="auto">
              <a:xfrm>
                <a:off x="4150" y="1816"/>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3"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3"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7" name="Line 457"/>
              <p:cNvSpPr>
                <a:spLocks noChangeShapeType="1"/>
              </p:cNvSpPr>
              <p:nvPr/>
            </p:nvSpPr>
            <p:spPr bwMode="auto">
              <a:xfrm>
                <a:off x="4139" y="1737"/>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8" name="Freeform 458"/>
              <p:cNvSpPr>
                <a:spLocks/>
              </p:cNvSpPr>
              <p:nvPr/>
            </p:nvSpPr>
            <p:spPr bwMode="auto">
              <a:xfrm>
                <a:off x="4390" y="1792"/>
                <a:ext cx="419" cy="105"/>
              </a:xfrm>
              <a:custGeom>
                <a:avLst/>
                <a:gdLst/>
                <a:ahLst/>
                <a:cxnLst>
                  <a:cxn ang="0">
                    <a:pos x="209" y="0"/>
                  </a:cxn>
                  <a:cxn ang="0">
                    <a:pos x="251" y="2"/>
                  </a:cxn>
                  <a:cxn ang="0">
                    <a:pos x="290" y="5"/>
                  </a:cxn>
                  <a:cxn ang="0">
                    <a:pos x="326" y="9"/>
                  </a:cxn>
                  <a:cxn ang="0">
                    <a:pos x="357" y="15"/>
                  </a:cxn>
                  <a:cxn ang="0">
                    <a:pos x="383" y="23"/>
                  </a:cxn>
                  <a:cxn ang="0">
                    <a:pos x="402" y="32"/>
                  </a:cxn>
                  <a:cxn ang="0">
                    <a:pos x="414" y="42"/>
                  </a:cxn>
                  <a:cxn ang="0">
                    <a:pos x="419" y="53"/>
                  </a:cxn>
                  <a:cxn ang="0">
                    <a:pos x="414" y="63"/>
                  </a:cxn>
                  <a:cxn ang="0">
                    <a:pos x="402" y="72"/>
                  </a:cxn>
                  <a:cxn ang="0">
                    <a:pos x="383" y="81"/>
                  </a:cxn>
                  <a:cxn ang="0">
                    <a:pos x="357" y="90"/>
                  </a:cxn>
                  <a:cxn ang="0">
                    <a:pos x="326" y="96"/>
                  </a:cxn>
                  <a:cxn ang="0">
                    <a:pos x="290" y="101"/>
                  </a:cxn>
                  <a:cxn ang="0">
                    <a:pos x="251" y="104"/>
                  </a:cxn>
                  <a:cxn ang="0">
                    <a:pos x="209" y="105"/>
                  </a:cxn>
                  <a:cxn ang="0">
                    <a:pos x="168" y="104"/>
                  </a:cxn>
                  <a:cxn ang="0">
                    <a:pos x="129" y="101"/>
                  </a:cxn>
                  <a:cxn ang="0">
                    <a:pos x="93" y="96"/>
                  </a:cxn>
                  <a:cxn ang="0">
                    <a:pos x="61" y="90"/>
                  </a:cxn>
                  <a:cxn ang="0">
                    <a:pos x="36" y="81"/>
                  </a:cxn>
                  <a:cxn ang="0">
                    <a:pos x="17" y="72"/>
                  </a:cxn>
                  <a:cxn ang="0">
                    <a:pos x="5" y="63"/>
                  </a:cxn>
                  <a:cxn ang="0">
                    <a:pos x="0" y="53"/>
                  </a:cxn>
                  <a:cxn ang="0">
                    <a:pos x="5" y="42"/>
                  </a:cxn>
                  <a:cxn ang="0">
                    <a:pos x="17" y="32"/>
                  </a:cxn>
                  <a:cxn ang="0">
                    <a:pos x="36" y="23"/>
                  </a:cxn>
                  <a:cxn ang="0">
                    <a:pos x="61" y="15"/>
                  </a:cxn>
                  <a:cxn ang="0">
                    <a:pos x="93" y="9"/>
                  </a:cxn>
                  <a:cxn ang="0">
                    <a:pos x="129" y="5"/>
                  </a:cxn>
                  <a:cxn ang="0">
                    <a:pos x="168" y="2"/>
                  </a:cxn>
                  <a:cxn ang="0">
                    <a:pos x="209" y="0"/>
                  </a:cxn>
                </a:cxnLst>
                <a:rect l="0" t="0" r="r" b="b"/>
                <a:pathLst>
                  <a:path w="419" h="105">
                    <a:moveTo>
                      <a:pt x="209" y="0"/>
                    </a:moveTo>
                    <a:lnTo>
                      <a:pt x="251" y="2"/>
                    </a:lnTo>
                    <a:lnTo>
                      <a:pt x="290" y="5"/>
                    </a:lnTo>
                    <a:lnTo>
                      <a:pt x="326" y="9"/>
                    </a:lnTo>
                    <a:lnTo>
                      <a:pt x="357" y="15"/>
                    </a:lnTo>
                    <a:lnTo>
                      <a:pt x="383" y="23"/>
                    </a:lnTo>
                    <a:lnTo>
                      <a:pt x="402" y="32"/>
                    </a:lnTo>
                    <a:lnTo>
                      <a:pt x="414" y="42"/>
                    </a:lnTo>
                    <a:lnTo>
                      <a:pt x="419" y="53"/>
                    </a:lnTo>
                    <a:lnTo>
                      <a:pt x="414" y="63"/>
                    </a:lnTo>
                    <a:lnTo>
                      <a:pt x="402" y="72"/>
                    </a:lnTo>
                    <a:lnTo>
                      <a:pt x="383" y="81"/>
                    </a:lnTo>
                    <a:lnTo>
                      <a:pt x="357" y="90"/>
                    </a:lnTo>
                    <a:lnTo>
                      <a:pt x="326" y="96"/>
                    </a:lnTo>
                    <a:lnTo>
                      <a:pt x="290" y="101"/>
                    </a:lnTo>
                    <a:lnTo>
                      <a:pt x="251" y="104"/>
                    </a:lnTo>
                    <a:lnTo>
                      <a:pt x="209" y="105"/>
                    </a:lnTo>
                    <a:lnTo>
                      <a:pt x="168" y="104"/>
                    </a:lnTo>
                    <a:lnTo>
                      <a:pt x="129" y="101"/>
                    </a:lnTo>
                    <a:lnTo>
                      <a:pt x="93" y="96"/>
                    </a:lnTo>
                    <a:lnTo>
                      <a:pt x="61" y="90"/>
                    </a:lnTo>
                    <a:lnTo>
                      <a:pt x="36" y="81"/>
                    </a:lnTo>
                    <a:lnTo>
                      <a:pt x="17" y="72"/>
                    </a:lnTo>
                    <a:lnTo>
                      <a:pt x="5" y="63"/>
                    </a:lnTo>
                    <a:lnTo>
                      <a:pt x="0" y="53"/>
                    </a:lnTo>
                    <a:lnTo>
                      <a:pt x="5" y="42"/>
                    </a:lnTo>
                    <a:lnTo>
                      <a:pt x="17" y="32"/>
                    </a:lnTo>
                    <a:lnTo>
                      <a:pt x="36" y="23"/>
                    </a:lnTo>
                    <a:lnTo>
                      <a:pt x="61" y="15"/>
                    </a:lnTo>
                    <a:lnTo>
                      <a:pt x="93" y="9"/>
                    </a:lnTo>
                    <a:lnTo>
                      <a:pt x="129" y="5"/>
                    </a:lnTo>
                    <a:lnTo>
                      <a:pt x="168" y="2"/>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9" name="Line 459"/>
              <p:cNvSpPr>
                <a:spLocks noChangeShapeType="1"/>
              </p:cNvSpPr>
              <p:nvPr/>
            </p:nvSpPr>
            <p:spPr bwMode="auto">
              <a:xfrm flipH="1" flipV="1">
                <a:off x="4804"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0" name="Line 460"/>
              <p:cNvSpPr>
                <a:spLocks noChangeShapeType="1"/>
              </p:cNvSpPr>
              <p:nvPr/>
            </p:nvSpPr>
            <p:spPr bwMode="auto">
              <a:xfrm flipH="1" flipV="1">
                <a:off x="4792"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1" name="Line 461"/>
              <p:cNvSpPr>
                <a:spLocks noChangeShapeType="1"/>
              </p:cNvSpPr>
              <p:nvPr/>
            </p:nvSpPr>
            <p:spPr bwMode="auto">
              <a:xfrm flipH="1" flipV="1">
                <a:off x="4773"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2" name="Line 462"/>
              <p:cNvSpPr>
                <a:spLocks noChangeShapeType="1"/>
              </p:cNvSpPr>
              <p:nvPr/>
            </p:nvSpPr>
            <p:spPr bwMode="auto">
              <a:xfrm flipH="1" flipV="1">
                <a:off x="4747" y="1807"/>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3" name="Line 463"/>
              <p:cNvSpPr>
                <a:spLocks noChangeShapeType="1"/>
              </p:cNvSpPr>
              <p:nvPr/>
            </p:nvSpPr>
            <p:spPr bwMode="auto">
              <a:xfrm flipH="1" flipV="1">
                <a:off x="4716" y="1801"/>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4" name="Line 464"/>
              <p:cNvSpPr>
                <a:spLocks noChangeShapeType="1"/>
              </p:cNvSpPr>
              <p:nvPr/>
            </p:nvSpPr>
            <p:spPr bwMode="auto">
              <a:xfrm flipH="1" flipV="1">
                <a:off x="4680"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5" name="Line 465"/>
              <p:cNvSpPr>
                <a:spLocks noChangeShapeType="1"/>
              </p:cNvSpPr>
              <p:nvPr/>
            </p:nvSpPr>
            <p:spPr bwMode="auto">
              <a:xfrm flipH="1" flipV="1">
                <a:off x="4641"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6" name="Line 466"/>
              <p:cNvSpPr>
                <a:spLocks noChangeShapeType="1"/>
              </p:cNvSpPr>
              <p:nvPr/>
            </p:nvSpPr>
            <p:spPr bwMode="auto">
              <a:xfrm flipH="1" flipV="1">
                <a:off x="4599"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7" name="Line 467"/>
              <p:cNvSpPr>
                <a:spLocks noChangeShapeType="1"/>
              </p:cNvSpPr>
              <p:nvPr/>
            </p:nvSpPr>
            <p:spPr bwMode="auto">
              <a:xfrm flipH="1">
                <a:off x="4558" y="1792"/>
                <a:ext cx="41"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8" name="Line 468"/>
              <p:cNvSpPr>
                <a:spLocks noChangeShapeType="1"/>
              </p:cNvSpPr>
              <p:nvPr/>
            </p:nvSpPr>
            <p:spPr bwMode="auto">
              <a:xfrm flipH="1">
                <a:off x="4519"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9" name="Line 469"/>
              <p:cNvSpPr>
                <a:spLocks noChangeShapeType="1"/>
              </p:cNvSpPr>
              <p:nvPr/>
            </p:nvSpPr>
            <p:spPr bwMode="auto">
              <a:xfrm flipH="1">
                <a:off x="4483"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0" name="Line 470"/>
              <p:cNvSpPr>
                <a:spLocks noChangeShapeType="1"/>
              </p:cNvSpPr>
              <p:nvPr/>
            </p:nvSpPr>
            <p:spPr bwMode="auto">
              <a:xfrm flipH="1">
                <a:off x="4451" y="1801"/>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1" name="Line 471"/>
              <p:cNvSpPr>
                <a:spLocks noChangeShapeType="1"/>
              </p:cNvSpPr>
              <p:nvPr/>
            </p:nvSpPr>
            <p:spPr bwMode="auto">
              <a:xfrm flipH="1">
                <a:off x="4426" y="1807"/>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2" name="Line 472"/>
              <p:cNvSpPr>
                <a:spLocks noChangeShapeType="1"/>
              </p:cNvSpPr>
              <p:nvPr/>
            </p:nvSpPr>
            <p:spPr bwMode="auto">
              <a:xfrm flipH="1">
                <a:off x="4407" y="1815"/>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3" name="Line 473"/>
              <p:cNvSpPr>
                <a:spLocks noChangeShapeType="1"/>
              </p:cNvSpPr>
              <p:nvPr/>
            </p:nvSpPr>
            <p:spPr bwMode="auto">
              <a:xfrm flipH="1">
                <a:off x="4395"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4" name="Line 474"/>
              <p:cNvSpPr>
                <a:spLocks noChangeShapeType="1"/>
              </p:cNvSpPr>
              <p:nvPr/>
            </p:nvSpPr>
            <p:spPr bwMode="auto">
              <a:xfrm flipH="1">
                <a:off x="4390"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5" name="Line 475"/>
              <p:cNvSpPr>
                <a:spLocks noChangeShapeType="1"/>
              </p:cNvSpPr>
              <p:nvPr/>
            </p:nvSpPr>
            <p:spPr bwMode="auto">
              <a:xfrm>
                <a:off x="4390" y="1845"/>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6" name="Line 476"/>
              <p:cNvSpPr>
                <a:spLocks noChangeShapeType="1"/>
              </p:cNvSpPr>
              <p:nvPr/>
            </p:nvSpPr>
            <p:spPr bwMode="auto">
              <a:xfrm>
                <a:off x="4395" y="1855"/>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7" name="Line 477"/>
              <p:cNvSpPr>
                <a:spLocks noChangeShapeType="1"/>
              </p:cNvSpPr>
              <p:nvPr/>
            </p:nvSpPr>
            <p:spPr bwMode="auto">
              <a:xfrm>
                <a:off x="4407" y="1864"/>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8" name="Line 478"/>
              <p:cNvSpPr>
                <a:spLocks noChangeShapeType="1"/>
              </p:cNvSpPr>
              <p:nvPr/>
            </p:nvSpPr>
            <p:spPr bwMode="auto">
              <a:xfrm>
                <a:off x="4426" y="1873"/>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9" name="Line 479"/>
              <p:cNvSpPr>
                <a:spLocks noChangeShapeType="1"/>
              </p:cNvSpPr>
              <p:nvPr/>
            </p:nvSpPr>
            <p:spPr bwMode="auto">
              <a:xfrm>
                <a:off x="4451" y="1882"/>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0" name="Line 480"/>
              <p:cNvSpPr>
                <a:spLocks noChangeShapeType="1"/>
              </p:cNvSpPr>
              <p:nvPr/>
            </p:nvSpPr>
            <p:spPr bwMode="auto">
              <a:xfrm>
                <a:off x="4483" y="188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1" name="Line 481"/>
              <p:cNvSpPr>
                <a:spLocks noChangeShapeType="1"/>
              </p:cNvSpPr>
              <p:nvPr/>
            </p:nvSpPr>
            <p:spPr bwMode="auto">
              <a:xfrm>
                <a:off x="4519"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2" name="Line 482"/>
              <p:cNvSpPr>
                <a:spLocks noChangeShapeType="1"/>
              </p:cNvSpPr>
              <p:nvPr/>
            </p:nvSpPr>
            <p:spPr bwMode="auto">
              <a:xfrm>
                <a:off x="4558" y="1896"/>
                <a:ext cx="41"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3" name="Line 483"/>
              <p:cNvSpPr>
                <a:spLocks noChangeShapeType="1"/>
              </p:cNvSpPr>
              <p:nvPr/>
            </p:nvSpPr>
            <p:spPr bwMode="auto">
              <a:xfrm flipV="1">
                <a:off x="4599" y="1896"/>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4" name="Line 484"/>
              <p:cNvSpPr>
                <a:spLocks noChangeShapeType="1"/>
              </p:cNvSpPr>
              <p:nvPr/>
            </p:nvSpPr>
            <p:spPr bwMode="auto">
              <a:xfrm flipV="1">
                <a:off x="4641"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5" name="Line 485"/>
              <p:cNvSpPr>
                <a:spLocks noChangeShapeType="1"/>
              </p:cNvSpPr>
              <p:nvPr/>
            </p:nvSpPr>
            <p:spPr bwMode="auto">
              <a:xfrm flipV="1">
                <a:off x="4680" y="188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6" name="Line 486"/>
              <p:cNvSpPr>
                <a:spLocks noChangeShapeType="1"/>
              </p:cNvSpPr>
              <p:nvPr/>
            </p:nvSpPr>
            <p:spPr bwMode="auto">
              <a:xfrm flipV="1">
                <a:off x="4716" y="188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7" name="Line 487"/>
              <p:cNvSpPr>
                <a:spLocks noChangeShapeType="1"/>
              </p:cNvSpPr>
              <p:nvPr/>
            </p:nvSpPr>
            <p:spPr bwMode="auto">
              <a:xfrm flipV="1">
                <a:off x="4747" y="1873"/>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8" name="Line 488"/>
              <p:cNvSpPr>
                <a:spLocks noChangeShapeType="1"/>
              </p:cNvSpPr>
              <p:nvPr/>
            </p:nvSpPr>
            <p:spPr bwMode="auto">
              <a:xfrm flipV="1">
                <a:off x="4773" y="1864"/>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9" name="Line 489"/>
              <p:cNvSpPr>
                <a:spLocks noChangeShapeType="1"/>
              </p:cNvSpPr>
              <p:nvPr/>
            </p:nvSpPr>
            <p:spPr bwMode="auto">
              <a:xfrm flipV="1">
                <a:off x="4792" y="1855"/>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0" name="Line 490"/>
              <p:cNvSpPr>
                <a:spLocks noChangeShapeType="1"/>
              </p:cNvSpPr>
              <p:nvPr/>
            </p:nvSpPr>
            <p:spPr bwMode="auto">
              <a:xfrm flipV="1">
                <a:off x="4804" y="1845"/>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1" name="Freeform 491"/>
              <p:cNvSpPr>
                <a:spLocks/>
              </p:cNvSpPr>
              <p:nvPr/>
            </p:nvSpPr>
            <p:spPr bwMode="auto">
              <a:xfrm>
                <a:off x="4559" y="1834"/>
                <a:ext cx="36" cy="47"/>
              </a:xfrm>
              <a:custGeom>
                <a:avLst/>
                <a:gdLst/>
                <a:ahLst/>
                <a:cxnLst>
                  <a:cxn ang="0">
                    <a:pos x="0" y="0"/>
                  </a:cxn>
                  <a:cxn ang="0">
                    <a:pos x="9" y="0"/>
                  </a:cxn>
                  <a:cxn ang="0">
                    <a:pos x="9" y="33"/>
                  </a:cxn>
                  <a:cxn ang="0">
                    <a:pos x="10" y="35"/>
                  </a:cxn>
                  <a:cxn ang="0">
                    <a:pos x="12" y="38"/>
                  </a:cxn>
                  <a:cxn ang="0">
                    <a:pos x="13" y="38"/>
                  </a:cxn>
                  <a:cxn ang="0">
                    <a:pos x="16" y="39"/>
                  </a:cxn>
                  <a:cxn ang="0">
                    <a:pos x="19" y="38"/>
                  </a:cxn>
                  <a:cxn ang="0">
                    <a:pos x="22" y="38"/>
                  </a:cxn>
                  <a:cxn ang="0">
                    <a:pos x="27" y="33"/>
                  </a:cxn>
                  <a:cxn ang="0">
                    <a:pos x="27" y="0"/>
                  </a:cxn>
                  <a:cxn ang="0">
                    <a:pos x="36" y="0"/>
                  </a:cxn>
                  <a:cxn ang="0">
                    <a:pos x="36" y="45"/>
                  </a:cxn>
                  <a:cxn ang="0">
                    <a:pos x="27" y="45"/>
                  </a:cxn>
                  <a:cxn ang="0">
                    <a:pos x="27" y="38"/>
                  </a:cxn>
                  <a:cxn ang="0">
                    <a:pos x="24" y="41"/>
                  </a:cxn>
                  <a:cxn ang="0">
                    <a:pos x="22"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0" y="35"/>
                    </a:lnTo>
                    <a:lnTo>
                      <a:pt x="12" y="38"/>
                    </a:lnTo>
                    <a:lnTo>
                      <a:pt x="13" y="38"/>
                    </a:lnTo>
                    <a:lnTo>
                      <a:pt x="16" y="39"/>
                    </a:lnTo>
                    <a:lnTo>
                      <a:pt x="19" y="38"/>
                    </a:lnTo>
                    <a:lnTo>
                      <a:pt x="22" y="38"/>
                    </a:lnTo>
                    <a:lnTo>
                      <a:pt x="27" y="33"/>
                    </a:lnTo>
                    <a:lnTo>
                      <a:pt x="27" y="0"/>
                    </a:lnTo>
                    <a:lnTo>
                      <a:pt x="36" y="0"/>
                    </a:lnTo>
                    <a:lnTo>
                      <a:pt x="36" y="45"/>
                    </a:lnTo>
                    <a:lnTo>
                      <a:pt x="27" y="45"/>
                    </a:lnTo>
                    <a:lnTo>
                      <a:pt x="27" y="38"/>
                    </a:lnTo>
                    <a:lnTo>
                      <a:pt x="24" y="41"/>
                    </a:lnTo>
                    <a:lnTo>
                      <a:pt x="22"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2" name="Freeform 492"/>
              <p:cNvSpPr>
                <a:spLocks/>
              </p:cNvSpPr>
              <p:nvPr/>
            </p:nvSpPr>
            <p:spPr bwMode="auto">
              <a:xfrm>
                <a:off x="4607" y="1816"/>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3"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3"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3" name="Line 493"/>
              <p:cNvSpPr>
                <a:spLocks noChangeShapeType="1"/>
              </p:cNvSpPr>
              <p:nvPr/>
            </p:nvSpPr>
            <p:spPr bwMode="auto">
              <a:xfrm>
                <a:off x="4599" y="1737"/>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4" name="Freeform 494"/>
              <p:cNvSpPr>
                <a:spLocks/>
              </p:cNvSpPr>
              <p:nvPr/>
            </p:nvSpPr>
            <p:spPr bwMode="auto">
              <a:xfrm>
                <a:off x="4849" y="1824"/>
                <a:ext cx="63" cy="40"/>
              </a:xfrm>
              <a:custGeom>
                <a:avLst/>
                <a:gdLst/>
                <a:ahLst/>
                <a:cxnLst>
                  <a:cxn ang="0">
                    <a:pos x="31" y="0"/>
                  </a:cxn>
                  <a:cxn ang="0">
                    <a:pos x="48" y="3"/>
                  </a:cxn>
                  <a:cxn ang="0">
                    <a:pos x="58" y="10"/>
                  </a:cxn>
                  <a:cxn ang="0">
                    <a:pos x="63" y="21"/>
                  </a:cxn>
                  <a:cxn ang="0">
                    <a:pos x="58" y="30"/>
                  </a:cxn>
                  <a:cxn ang="0">
                    <a:pos x="48" y="37"/>
                  </a:cxn>
                  <a:cxn ang="0">
                    <a:pos x="31" y="40"/>
                  </a:cxn>
                  <a:cxn ang="0">
                    <a:pos x="16" y="37"/>
                  </a:cxn>
                  <a:cxn ang="0">
                    <a:pos x="4" y="30"/>
                  </a:cxn>
                  <a:cxn ang="0">
                    <a:pos x="0" y="21"/>
                  </a:cxn>
                  <a:cxn ang="0">
                    <a:pos x="3" y="12"/>
                  </a:cxn>
                  <a:cxn ang="0">
                    <a:pos x="9" y="6"/>
                  </a:cxn>
                  <a:cxn ang="0">
                    <a:pos x="19" y="1"/>
                  </a:cxn>
                  <a:cxn ang="0">
                    <a:pos x="31" y="0"/>
                  </a:cxn>
                </a:cxnLst>
                <a:rect l="0" t="0" r="r" b="b"/>
                <a:pathLst>
                  <a:path w="63" h="40">
                    <a:moveTo>
                      <a:pt x="31" y="0"/>
                    </a:moveTo>
                    <a:lnTo>
                      <a:pt x="48" y="3"/>
                    </a:lnTo>
                    <a:lnTo>
                      <a:pt x="58" y="10"/>
                    </a:lnTo>
                    <a:lnTo>
                      <a:pt x="63" y="21"/>
                    </a:lnTo>
                    <a:lnTo>
                      <a:pt x="58" y="30"/>
                    </a:lnTo>
                    <a:lnTo>
                      <a:pt x="48" y="37"/>
                    </a:lnTo>
                    <a:lnTo>
                      <a:pt x="31" y="40"/>
                    </a:lnTo>
                    <a:lnTo>
                      <a:pt x="16" y="37"/>
                    </a:lnTo>
                    <a:lnTo>
                      <a:pt x="4" y="30"/>
                    </a:lnTo>
                    <a:lnTo>
                      <a:pt x="0" y="21"/>
                    </a:lnTo>
                    <a:lnTo>
                      <a:pt x="3" y="12"/>
                    </a:lnTo>
                    <a:lnTo>
                      <a:pt x="9" y="6"/>
                    </a:lnTo>
                    <a:lnTo>
                      <a:pt x="19" y="1"/>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5" name="Line 495"/>
              <p:cNvSpPr>
                <a:spLocks noChangeShapeType="1"/>
              </p:cNvSpPr>
              <p:nvPr/>
            </p:nvSpPr>
            <p:spPr bwMode="auto">
              <a:xfrm flipH="1" flipV="1">
                <a:off x="4907" y="1834"/>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6" name="Line 496"/>
              <p:cNvSpPr>
                <a:spLocks noChangeShapeType="1"/>
              </p:cNvSpPr>
              <p:nvPr/>
            </p:nvSpPr>
            <p:spPr bwMode="auto">
              <a:xfrm flipH="1" flipV="1">
                <a:off x="4897" y="1827"/>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7" name="Line 497"/>
              <p:cNvSpPr>
                <a:spLocks noChangeShapeType="1"/>
              </p:cNvSpPr>
              <p:nvPr/>
            </p:nvSpPr>
            <p:spPr bwMode="auto">
              <a:xfrm flipH="1" flipV="1">
                <a:off x="4880" y="1824"/>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8" name="Line 498"/>
              <p:cNvSpPr>
                <a:spLocks noChangeShapeType="1"/>
              </p:cNvSpPr>
              <p:nvPr/>
            </p:nvSpPr>
            <p:spPr bwMode="auto">
              <a:xfrm flipH="1">
                <a:off x="4868" y="1824"/>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9" name="Line 499"/>
              <p:cNvSpPr>
                <a:spLocks noChangeShapeType="1"/>
              </p:cNvSpPr>
              <p:nvPr/>
            </p:nvSpPr>
            <p:spPr bwMode="auto">
              <a:xfrm flipH="1">
                <a:off x="4858" y="1825"/>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0" name="Line 500"/>
              <p:cNvSpPr>
                <a:spLocks noChangeShapeType="1"/>
              </p:cNvSpPr>
              <p:nvPr/>
            </p:nvSpPr>
            <p:spPr bwMode="auto">
              <a:xfrm flipH="1">
                <a:off x="4852" y="1830"/>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1" name="Line 501"/>
              <p:cNvSpPr>
                <a:spLocks noChangeShapeType="1"/>
              </p:cNvSpPr>
              <p:nvPr/>
            </p:nvSpPr>
            <p:spPr bwMode="auto">
              <a:xfrm flipH="1">
                <a:off x="4849" y="183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2" name="Line 502"/>
              <p:cNvSpPr>
                <a:spLocks noChangeShapeType="1"/>
              </p:cNvSpPr>
              <p:nvPr/>
            </p:nvSpPr>
            <p:spPr bwMode="auto">
              <a:xfrm>
                <a:off x="4849" y="1845"/>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3" name="Line 503"/>
              <p:cNvSpPr>
                <a:spLocks noChangeShapeType="1"/>
              </p:cNvSpPr>
              <p:nvPr/>
            </p:nvSpPr>
            <p:spPr bwMode="auto">
              <a:xfrm>
                <a:off x="4853" y="1854"/>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4" name="Line 504"/>
              <p:cNvSpPr>
                <a:spLocks noChangeShapeType="1"/>
              </p:cNvSpPr>
              <p:nvPr/>
            </p:nvSpPr>
            <p:spPr bwMode="auto">
              <a:xfrm>
                <a:off x="4865" y="1861"/>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5" name="Line 505"/>
              <p:cNvSpPr>
                <a:spLocks noChangeShapeType="1"/>
              </p:cNvSpPr>
              <p:nvPr/>
            </p:nvSpPr>
            <p:spPr bwMode="auto">
              <a:xfrm flipV="1">
                <a:off x="4880" y="1861"/>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6" name="Line 506"/>
              <p:cNvSpPr>
                <a:spLocks noChangeShapeType="1"/>
              </p:cNvSpPr>
              <p:nvPr/>
            </p:nvSpPr>
            <p:spPr bwMode="auto">
              <a:xfrm flipV="1">
                <a:off x="4897" y="1854"/>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7" name="Line 507"/>
              <p:cNvSpPr>
                <a:spLocks noChangeShapeType="1"/>
              </p:cNvSpPr>
              <p:nvPr/>
            </p:nvSpPr>
            <p:spPr bwMode="auto">
              <a:xfrm flipV="1">
                <a:off x="4907" y="1845"/>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8" name="Rectangle 508"/>
              <p:cNvSpPr>
                <a:spLocks noChangeArrowheads="1"/>
              </p:cNvSpPr>
              <p:nvPr/>
            </p:nvSpPr>
            <p:spPr bwMode="auto">
              <a:xfrm>
                <a:off x="4879" y="1842"/>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29" name="Line 509"/>
              <p:cNvSpPr>
                <a:spLocks noChangeShapeType="1"/>
              </p:cNvSpPr>
              <p:nvPr/>
            </p:nvSpPr>
            <p:spPr bwMode="auto">
              <a:xfrm>
                <a:off x="4631" y="1722"/>
                <a:ext cx="2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0" name="Line 510"/>
              <p:cNvSpPr>
                <a:spLocks noChangeShapeType="1"/>
              </p:cNvSpPr>
              <p:nvPr/>
            </p:nvSpPr>
            <p:spPr bwMode="auto">
              <a:xfrm>
                <a:off x="4658" y="1728"/>
                <a:ext cx="3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1" name="Line 511"/>
              <p:cNvSpPr>
                <a:spLocks noChangeShapeType="1"/>
              </p:cNvSpPr>
              <p:nvPr/>
            </p:nvSpPr>
            <p:spPr bwMode="auto">
              <a:xfrm>
                <a:off x="4689" y="1736"/>
                <a:ext cx="3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2" name="Line 512"/>
              <p:cNvSpPr>
                <a:spLocks noChangeShapeType="1"/>
              </p:cNvSpPr>
              <p:nvPr/>
            </p:nvSpPr>
            <p:spPr bwMode="auto">
              <a:xfrm>
                <a:off x="4723" y="1746"/>
                <a:ext cx="36"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3" name="Line 513"/>
              <p:cNvSpPr>
                <a:spLocks noChangeShapeType="1"/>
              </p:cNvSpPr>
              <p:nvPr/>
            </p:nvSpPr>
            <p:spPr bwMode="auto">
              <a:xfrm>
                <a:off x="4759" y="1760"/>
                <a:ext cx="36"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4" name="Line 514"/>
              <p:cNvSpPr>
                <a:spLocks noChangeShapeType="1"/>
              </p:cNvSpPr>
              <p:nvPr/>
            </p:nvSpPr>
            <p:spPr bwMode="auto">
              <a:xfrm>
                <a:off x="4795" y="1774"/>
                <a:ext cx="33"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5" name="Line 515"/>
              <p:cNvSpPr>
                <a:spLocks noChangeShapeType="1"/>
              </p:cNvSpPr>
              <p:nvPr/>
            </p:nvSpPr>
            <p:spPr bwMode="auto">
              <a:xfrm>
                <a:off x="4828" y="1792"/>
                <a:ext cx="2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6" name="Line 516"/>
              <p:cNvSpPr>
                <a:spLocks noChangeShapeType="1"/>
              </p:cNvSpPr>
              <p:nvPr/>
            </p:nvSpPr>
            <p:spPr bwMode="auto">
              <a:xfrm>
                <a:off x="4849" y="1809"/>
                <a:ext cx="1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7" name="Freeform 517"/>
              <p:cNvSpPr>
                <a:spLocks/>
              </p:cNvSpPr>
              <p:nvPr/>
            </p:nvSpPr>
            <p:spPr bwMode="auto">
              <a:xfrm>
                <a:off x="4443" y="1920"/>
                <a:ext cx="418" cy="105"/>
              </a:xfrm>
              <a:custGeom>
                <a:avLst/>
                <a:gdLst/>
                <a:ahLst/>
                <a:cxnLst>
                  <a:cxn ang="0">
                    <a:pos x="209" y="0"/>
                  </a:cxn>
                  <a:cxn ang="0">
                    <a:pos x="250" y="1"/>
                  </a:cxn>
                  <a:cxn ang="0">
                    <a:pos x="289" y="4"/>
                  </a:cxn>
                  <a:cxn ang="0">
                    <a:pos x="325" y="9"/>
                  </a:cxn>
                  <a:cxn ang="0">
                    <a:pos x="357" y="15"/>
                  </a:cxn>
                  <a:cxn ang="0">
                    <a:pos x="382" y="24"/>
                  </a:cxn>
                  <a:cxn ang="0">
                    <a:pos x="401" y="33"/>
                  </a:cxn>
                  <a:cxn ang="0">
                    <a:pos x="413" y="42"/>
                  </a:cxn>
                  <a:cxn ang="0">
                    <a:pos x="418" y="52"/>
                  </a:cxn>
                  <a:cxn ang="0">
                    <a:pos x="413" y="63"/>
                  </a:cxn>
                  <a:cxn ang="0">
                    <a:pos x="401" y="72"/>
                  </a:cxn>
                  <a:cxn ang="0">
                    <a:pos x="382" y="81"/>
                  </a:cxn>
                  <a:cxn ang="0">
                    <a:pos x="357" y="90"/>
                  </a:cxn>
                  <a:cxn ang="0">
                    <a:pos x="325" y="96"/>
                  </a:cxn>
                  <a:cxn ang="0">
                    <a:pos x="289" y="100"/>
                  </a:cxn>
                  <a:cxn ang="0">
                    <a:pos x="250" y="103"/>
                  </a:cxn>
                  <a:cxn ang="0">
                    <a:pos x="209" y="105"/>
                  </a:cxn>
                  <a:cxn ang="0">
                    <a:pos x="167" y="103"/>
                  </a:cxn>
                  <a:cxn ang="0">
                    <a:pos x="128" y="100"/>
                  </a:cxn>
                  <a:cxn ang="0">
                    <a:pos x="92" y="96"/>
                  </a:cxn>
                  <a:cxn ang="0">
                    <a:pos x="61" y="90"/>
                  </a:cxn>
                  <a:cxn ang="0">
                    <a:pos x="35" y="81"/>
                  </a:cxn>
                  <a:cxn ang="0">
                    <a:pos x="16" y="72"/>
                  </a:cxn>
                  <a:cxn ang="0">
                    <a:pos x="4" y="63"/>
                  </a:cxn>
                  <a:cxn ang="0">
                    <a:pos x="0" y="52"/>
                  </a:cxn>
                  <a:cxn ang="0">
                    <a:pos x="4" y="42"/>
                  </a:cxn>
                  <a:cxn ang="0">
                    <a:pos x="16" y="33"/>
                  </a:cxn>
                  <a:cxn ang="0">
                    <a:pos x="35" y="24"/>
                  </a:cxn>
                  <a:cxn ang="0">
                    <a:pos x="61" y="15"/>
                  </a:cxn>
                  <a:cxn ang="0">
                    <a:pos x="92" y="9"/>
                  </a:cxn>
                  <a:cxn ang="0">
                    <a:pos x="128" y="4"/>
                  </a:cxn>
                  <a:cxn ang="0">
                    <a:pos x="167" y="1"/>
                  </a:cxn>
                  <a:cxn ang="0">
                    <a:pos x="209" y="0"/>
                  </a:cxn>
                </a:cxnLst>
                <a:rect l="0" t="0" r="r" b="b"/>
                <a:pathLst>
                  <a:path w="418" h="105">
                    <a:moveTo>
                      <a:pt x="209" y="0"/>
                    </a:moveTo>
                    <a:lnTo>
                      <a:pt x="250" y="1"/>
                    </a:lnTo>
                    <a:lnTo>
                      <a:pt x="289" y="4"/>
                    </a:lnTo>
                    <a:lnTo>
                      <a:pt x="325" y="9"/>
                    </a:lnTo>
                    <a:lnTo>
                      <a:pt x="357" y="15"/>
                    </a:lnTo>
                    <a:lnTo>
                      <a:pt x="382" y="24"/>
                    </a:lnTo>
                    <a:lnTo>
                      <a:pt x="401" y="33"/>
                    </a:lnTo>
                    <a:lnTo>
                      <a:pt x="413" y="42"/>
                    </a:lnTo>
                    <a:lnTo>
                      <a:pt x="418" y="52"/>
                    </a:lnTo>
                    <a:lnTo>
                      <a:pt x="413" y="63"/>
                    </a:lnTo>
                    <a:lnTo>
                      <a:pt x="401" y="72"/>
                    </a:lnTo>
                    <a:lnTo>
                      <a:pt x="382" y="81"/>
                    </a:lnTo>
                    <a:lnTo>
                      <a:pt x="357" y="90"/>
                    </a:lnTo>
                    <a:lnTo>
                      <a:pt x="325" y="96"/>
                    </a:lnTo>
                    <a:lnTo>
                      <a:pt x="289" y="100"/>
                    </a:lnTo>
                    <a:lnTo>
                      <a:pt x="250" y="103"/>
                    </a:lnTo>
                    <a:lnTo>
                      <a:pt x="209" y="105"/>
                    </a:lnTo>
                    <a:lnTo>
                      <a:pt x="167" y="103"/>
                    </a:lnTo>
                    <a:lnTo>
                      <a:pt x="128" y="100"/>
                    </a:lnTo>
                    <a:lnTo>
                      <a:pt x="92" y="96"/>
                    </a:lnTo>
                    <a:lnTo>
                      <a:pt x="61" y="90"/>
                    </a:lnTo>
                    <a:lnTo>
                      <a:pt x="35" y="81"/>
                    </a:lnTo>
                    <a:lnTo>
                      <a:pt x="16" y="72"/>
                    </a:lnTo>
                    <a:lnTo>
                      <a:pt x="4" y="63"/>
                    </a:lnTo>
                    <a:lnTo>
                      <a:pt x="0" y="52"/>
                    </a:lnTo>
                    <a:lnTo>
                      <a:pt x="4" y="42"/>
                    </a:lnTo>
                    <a:lnTo>
                      <a:pt x="16" y="33"/>
                    </a:lnTo>
                    <a:lnTo>
                      <a:pt x="35" y="24"/>
                    </a:lnTo>
                    <a:lnTo>
                      <a:pt x="61" y="15"/>
                    </a:lnTo>
                    <a:lnTo>
                      <a:pt x="92" y="9"/>
                    </a:lnTo>
                    <a:lnTo>
                      <a:pt x="128" y="4"/>
                    </a:lnTo>
                    <a:lnTo>
                      <a:pt x="167" y="1"/>
                    </a:lnTo>
                    <a:lnTo>
                      <a:pt x="209" y="0"/>
                    </a:lnTo>
                    <a:close/>
                  </a:path>
                </a:pathLst>
              </a:custGeom>
              <a:solidFill>
                <a:srgbClr val="82C2FF"/>
              </a:solid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8" name="Line 518"/>
              <p:cNvSpPr>
                <a:spLocks noChangeShapeType="1"/>
              </p:cNvSpPr>
              <p:nvPr/>
            </p:nvSpPr>
            <p:spPr bwMode="auto">
              <a:xfrm flipH="1" flipV="1">
                <a:off x="4856" y="1962"/>
                <a:ext cx="5"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9" name="Line 519"/>
              <p:cNvSpPr>
                <a:spLocks noChangeShapeType="1"/>
              </p:cNvSpPr>
              <p:nvPr/>
            </p:nvSpPr>
            <p:spPr bwMode="auto">
              <a:xfrm flipH="1" flipV="1">
                <a:off x="4844" y="1953"/>
                <a:ext cx="12"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0" name="Line 520"/>
              <p:cNvSpPr>
                <a:spLocks noChangeShapeType="1"/>
              </p:cNvSpPr>
              <p:nvPr/>
            </p:nvSpPr>
            <p:spPr bwMode="auto">
              <a:xfrm flipH="1" flipV="1">
                <a:off x="4825" y="1944"/>
                <a:ext cx="19"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1" name="Line 521"/>
              <p:cNvSpPr>
                <a:spLocks noChangeShapeType="1"/>
              </p:cNvSpPr>
              <p:nvPr/>
            </p:nvSpPr>
            <p:spPr bwMode="auto">
              <a:xfrm flipH="1" flipV="1">
                <a:off x="4800" y="1935"/>
                <a:ext cx="25"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2" name="Line 522"/>
              <p:cNvSpPr>
                <a:spLocks noChangeShapeType="1"/>
              </p:cNvSpPr>
              <p:nvPr/>
            </p:nvSpPr>
            <p:spPr bwMode="auto">
              <a:xfrm flipH="1" flipV="1">
                <a:off x="4768" y="1929"/>
                <a:ext cx="32"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3" name="Line 523"/>
              <p:cNvSpPr>
                <a:spLocks noChangeShapeType="1"/>
              </p:cNvSpPr>
              <p:nvPr/>
            </p:nvSpPr>
            <p:spPr bwMode="auto">
              <a:xfrm flipH="1" flipV="1">
                <a:off x="4732" y="1924"/>
                <a:ext cx="36" cy="5"/>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4" name="Line 524"/>
              <p:cNvSpPr>
                <a:spLocks noChangeShapeType="1"/>
              </p:cNvSpPr>
              <p:nvPr/>
            </p:nvSpPr>
            <p:spPr bwMode="auto">
              <a:xfrm flipH="1" flipV="1">
                <a:off x="4693" y="1921"/>
                <a:ext cx="39" cy="3"/>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5" name="Line 525"/>
              <p:cNvSpPr>
                <a:spLocks noChangeShapeType="1"/>
              </p:cNvSpPr>
              <p:nvPr/>
            </p:nvSpPr>
            <p:spPr bwMode="auto">
              <a:xfrm flipH="1" flipV="1">
                <a:off x="4652" y="1920"/>
                <a:ext cx="41" cy="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6" name="Line 526"/>
              <p:cNvSpPr>
                <a:spLocks noChangeShapeType="1"/>
              </p:cNvSpPr>
              <p:nvPr/>
            </p:nvSpPr>
            <p:spPr bwMode="auto">
              <a:xfrm flipH="1">
                <a:off x="4610" y="1920"/>
                <a:ext cx="42" cy="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7" name="Line 527"/>
              <p:cNvSpPr>
                <a:spLocks noChangeShapeType="1"/>
              </p:cNvSpPr>
              <p:nvPr/>
            </p:nvSpPr>
            <p:spPr bwMode="auto">
              <a:xfrm flipH="1">
                <a:off x="4571" y="1921"/>
                <a:ext cx="39" cy="3"/>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8" name="Line 528"/>
              <p:cNvSpPr>
                <a:spLocks noChangeShapeType="1"/>
              </p:cNvSpPr>
              <p:nvPr/>
            </p:nvSpPr>
            <p:spPr bwMode="auto">
              <a:xfrm flipH="1">
                <a:off x="4535" y="1924"/>
                <a:ext cx="36" cy="5"/>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9" name="Line 529"/>
              <p:cNvSpPr>
                <a:spLocks noChangeShapeType="1"/>
              </p:cNvSpPr>
              <p:nvPr/>
            </p:nvSpPr>
            <p:spPr bwMode="auto">
              <a:xfrm flipH="1">
                <a:off x="4504" y="1929"/>
                <a:ext cx="31"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0" name="Line 530"/>
              <p:cNvSpPr>
                <a:spLocks noChangeShapeType="1"/>
              </p:cNvSpPr>
              <p:nvPr/>
            </p:nvSpPr>
            <p:spPr bwMode="auto">
              <a:xfrm flipH="1">
                <a:off x="4478" y="1935"/>
                <a:ext cx="26"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1" name="Line 531"/>
              <p:cNvSpPr>
                <a:spLocks noChangeShapeType="1"/>
              </p:cNvSpPr>
              <p:nvPr/>
            </p:nvSpPr>
            <p:spPr bwMode="auto">
              <a:xfrm flipH="1">
                <a:off x="4459" y="1944"/>
                <a:ext cx="19"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2" name="Line 532"/>
              <p:cNvSpPr>
                <a:spLocks noChangeShapeType="1"/>
              </p:cNvSpPr>
              <p:nvPr/>
            </p:nvSpPr>
            <p:spPr bwMode="auto">
              <a:xfrm flipH="1">
                <a:off x="4447" y="1953"/>
                <a:ext cx="12"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3" name="Line 533"/>
              <p:cNvSpPr>
                <a:spLocks noChangeShapeType="1"/>
              </p:cNvSpPr>
              <p:nvPr/>
            </p:nvSpPr>
            <p:spPr bwMode="auto">
              <a:xfrm flipH="1">
                <a:off x="4443" y="1962"/>
                <a:ext cx="4"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4" name="Line 534"/>
              <p:cNvSpPr>
                <a:spLocks noChangeShapeType="1"/>
              </p:cNvSpPr>
              <p:nvPr/>
            </p:nvSpPr>
            <p:spPr bwMode="auto">
              <a:xfrm>
                <a:off x="4443" y="1972"/>
                <a:ext cx="4"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5" name="Line 535"/>
              <p:cNvSpPr>
                <a:spLocks noChangeShapeType="1"/>
              </p:cNvSpPr>
              <p:nvPr/>
            </p:nvSpPr>
            <p:spPr bwMode="auto">
              <a:xfrm>
                <a:off x="4447" y="1983"/>
                <a:ext cx="12"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6" name="Line 536"/>
              <p:cNvSpPr>
                <a:spLocks noChangeShapeType="1"/>
              </p:cNvSpPr>
              <p:nvPr/>
            </p:nvSpPr>
            <p:spPr bwMode="auto">
              <a:xfrm>
                <a:off x="4459" y="1992"/>
                <a:ext cx="19"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7" name="Line 537"/>
              <p:cNvSpPr>
                <a:spLocks noChangeShapeType="1"/>
              </p:cNvSpPr>
              <p:nvPr/>
            </p:nvSpPr>
            <p:spPr bwMode="auto">
              <a:xfrm>
                <a:off x="4478" y="2001"/>
                <a:ext cx="26"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8" name="Line 538"/>
              <p:cNvSpPr>
                <a:spLocks noChangeShapeType="1"/>
              </p:cNvSpPr>
              <p:nvPr/>
            </p:nvSpPr>
            <p:spPr bwMode="auto">
              <a:xfrm>
                <a:off x="4504" y="2010"/>
                <a:ext cx="31"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9" name="Line 539"/>
              <p:cNvSpPr>
                <a:spLocks noChangeShapeType="1"/>
              </p:cNvSpPr>
              <p:nvPr/>
            </p:nvSpPr>
            <p:spPr bwMode="auto">
              <a:xfrm>
                <a:off x="4535" y="2016"/>
                <a:ext cx="36" cy="4"/>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0" name="Line 540"/>
              <p:cNvSpPr>
                <a:spLocks noChangeShapeType="1"/>
              </p:cNvSpPr>
              <p:nvPr/>
            </p:nvSpPr>
            <p:spPr bwMode="auto">
              <a:xfrm>
                <a:off x="4571" y="2020"/>
                <a:ext cx="39" cy="3"/>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1" name="Line 541"/>
              <p:cNvSpPr>
                <a:spLocks noChangeShapeType="1"/>
              </p:cNvSpPr>
              <p:nvPr/>
            </p:nvSpPr>
            <p:spPr bwMode="auto">
              <a:xfrm>
                <a:off x="4610" y="2023"/>
                <a:ext cx="42" cy="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2" name="Line 542"/>
              <p:cNvSpPr>
                <a:spLocks noChangeShapeType="1"/>
              </p:cNvSpPr>
              <p:nvPr/>
            </p:nvSpPr>
            <p:spPr bwMode="auto">
              <a:xfrm flipV="1">
                <a:off x="4652" y="2023"/>
                <a:ext cx="41" cy="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3" name="Line 543"/>
              <p:cNvSpPr>
                <a:spLocks noChangeShapeType="1"/>
              </p:cNvSpPr>
              <p:nvPr/>
            </p:nvSpPr>
            <p:spPr bwMode="auto">
              <a:xfrm flipV="1">
                <a:off x="4693" y="2020"/>
                <a:ext cx="39" cy="3"/>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4" name="Line 544"/>
              <p:cNvSpPr>
                <a:spLocks noChangeShapeType="1"/>
              </p:cNvSpPr>
              <p:nvPr/>
            </p:nvSpPr>
            <p:spPr bwMode="auto">
              <a:xfrm flipV="1">
                <a:off x="4732" y="2016"/>
                <a:ext cx="36" cy="4"/>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5" name="Line 545"/>
              <p:cNvSpPr>
                <a:spLocks noChangeShapeType="1"/>
              </p:cNvSpPr>
              <p:nvPr/>
            </p:nvSpPr>
            <p:spPr bwMode="auto">
              <a:xfrm flipV="1">
                <a:off x="4768" y="2010"/>
                <a:ext cx="32"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6" name="Line 546"/>
              <p:cNvSpPr>
                <a:spLocks noChangeShapeType="1"/>
              </p:cNvSpPr>
              <p:nvPr/>
            </p:nvSpPr>
            <p:spPr bwMode="auto">
              <a:xfrm flipV="1">
                <a:off x="4800" y="2001"/>
                <a:ext cx="25"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7" name="Line 547"/>
              <p:cNvSpPr>
                <a:spLocks noChangeShapeType="1"/>
              </p:cNvSpPr>
              <p:nvPr/>
            </p:nvSpPr>
            <p:spPr bwMode="auto">
              <a:xfrm flipV="1">
                <a:off x="4825" y="1992"/>
                <a:ext cx="19"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8" name="Line 548"/>
              <p:cNvSpPr>
                <a:spLocks noChangeShapeType="1"/>
              </p:cNvSpPr>
              <p:nvPr/>
            </p:nvSpPr>
            <p:spPr bwMode="auto">
              <a:xfrm flipV="1">
                <a:off x="4844" y="1983"/>
                <a:ext cx="12" cy="9"/>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9" name="Line 549"/>
              <p:cNvSpPr>
                <a:spLocks noChangeShapeType="1"/>
              </p:cNvSpPr>
              <p:nvPr/>
            </p:nvSpPr>
            <p:spPr bwMode="auto">
              <a:xfrm flipV="1">
                <a:off x="4856" y="1972"/>
                <a:ext cx="5"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0" name="Freeform 550"/>
              <p:cNvSpPr>
                <a:spLocks noEditPoints="1"/>
              </p:cNvSpPr>
              <p:nvPr/>
            </p:nvSpPr>
            <p:spPr bwMode="auto">
              <a:xfrm>
                <a:off x="4625" y="1944"/>
                <a:ext cx="9" cy="63"/>
              </a:xfrm>
              <a:custGeom>
                <a:avLst/>
                <a:gdLst/>
                <a:ahLst/>
                <a:cxnLst>
                  <a:cxn ang="0">
                    <a:pos x="0" y="18"/>
                  </a:cxn>
                  <a:cxn ang="0">
                    <a:pos x="9" y="18"/>
                  </a:cxn>
                  <a:cxn ang="0">
                    <a:pos x="9" y="63"/>
                  </a:cxn>
                  <a:cxn ang="0">
                    <a:pos x="0" y="63"/>
                  </a:cxn>
                  <a:cxn ang="0">
                    <a:pos x="0" y="18"/>
                  </a:cxn>
                  <a:cxn ang="0">
                    <a:pos x="0" y="0"/>
                  </a:cxn>
                  <a:cxn ang="0">
                    <a:pos x="9" y="0"/>
                  </a:cxn>
                  <a:cxn ang="0">
                    <a:pos x="9" y="9"/>
                  </a:cxn>
                  <a:cxn ang="0">
                    <a:pos x="0" y="9"/>
                  </a:cxn>
                  <a:cxn ang="0">
                    <a:pos x="0" y="0"/>
                  </a:cxn>
                </a:cxnLst>
                <a:rect l="0" t="0" r="r" b="b"/>
                <a:pathLst>
                  <a:path w="9" h="63">
                    <a:moveTo>
                      <a:pt x="0" y="18"/>
                    </a:moveTo>
                    <a:lnTo>
                      <a:pt x="9" y="18"/>
                    </a:lnTo>
                    <a:lnTo>
                      <a:pt x="9" y="63"/>
                    </a:lnTo>
                    <a:lnTo>
                      <a:pt x="0" y="63"/>
                    </a:lnTo>
                    <a:lnTo>
                      <a:pt x="0" y="18"/>
                    </a:lnTo>
                    <a:close/>
                    <a:moveTo>
                      <a:pt x="0" y="0"/>
                    </a:moveTo>
                    <a:lnTo>
                      <a:pt x="9" y="0"/>
                    </a:lnTo>
                    <a:lnTo>
                      <a:pt x="9"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1" name="Freeform 551"/>
              <p:cNvSpPr>
                <a:spLocks noEditPoints="1"/>
              </p:cNvSpPr>
              <p:nvPr/>
            </p:nvSpPr>
            <p:spPr bwMode="auto">
              <a:xfrm>
                <a:off x="4641" y="1960"/>
                <a:ext cx="42" cy="48"/>
              </a:xfrm>
              <a:custGeom>
                <a:avLst/>
                <a:gdLst/>
                <a:ahLst/>
                <a:cxnLst>
                  <a:cxn ang="0">
                    <a:pos x="18" y="8"/>
                  </a:cxn>
                  <a:cxn ang="0">
                    <a:pos x="12" y="11"/>
                  </a:cxn>
                  <a:cxn ang="0">
                    <a:pos x="11" y="12"/>
                  </a:cxn>
                  <a:cxn ang="0">
                    <a:pos x="8" y="18"/>
                  </a:cxn>
                  <a:cxn ang="0">
                    <a:pos x="33" y="18"/>
                  </a:cxn>
                  <a:cxn ang="0">
                    <a:pos x="33" y="15"/>
                  </a:cxn>
                  <a:cxn ang="0">
                    <a:pos x="32" y="14"/>
                  </a:cxn>
                  <a:cxn ang="0">
                    <a:pos x="30" y="11"/>
                  </a:cxn>
                  <a:cxn ang="0">
                    <a:pos x="24" y="8"/>
                  </a:cxn>
                  <a:cxn ang="0">
                    <a:pos x="18" y="8"/>
                  </a:cxn>
                  <a:cxn ang="0">
                    <a:pos x="15" y="0"/>
                  </a:cxn>
                  <a:cxn ang="0">
                    <a:pos x="27" y="0"/>
                  </a:cxn>
                  <a:cxn ang="0">
                    <a:pos x="36" y="6"/>
                  </a:cxn>
                  <a:cxn ang="0">
                    <a:pos x="39" y="11"/>
                  </a:cxn>
                  <a:cxn ang="0">
                    <a:pos x="41" y="17"/>
                  </a:cxn>
                  <a:cxn ang="0">
                    <a:pos x="42" y="24"/>
                  </a:cxn>
                  <a:cxn ang="0">
                    <a:pos x="42" y="26"/>
                  </a:cxn>
                  <a:cxn ang="0">
                    <a:pos x="8" y="26"/>
                  </a:cxn>
                  <a:cxn ang="0">
                    <a:pos x="9" y="30"/>
                  </a:cxn>
                  <a:cxn ang="0">
                    <a:pos x="12" y="36"/>
                  </a:cxn>
                  <a:cxn ang="0">
                    <a:pos x="15" y="39"/>
                  </a:cxn>
                  <a:cxn ang="0">
                    <a:pos x="18" y="41"/>
                  </a:cxn>
                  <a:cxn ang="0">
                    <a:pos x="21" y="41"/>
                  </a:cxn>
                  <a:cxn ang="0">
                    <a:pos x="26" y="39"/>
                  </a:cxn>
                  <a:cxn ang="0">
                    <a:pos x="29" y="39"/>
                  </a:cxn>
                  <a:cxn ang="0">
                    <a:pos x="32" y="36"/>
                  </a:cxn>
                  <a:cxn ang="0">
                    <a:pos x="33" y="33"/>
                  </a:cxn>
                  <a:cxn ang="0">
                    <a:pos x="42" y="35"/>
                  </a:cxn>
                  <a:cxn ang="0">
                    <a:pos x="39" y="39"/>
                  </a:cxn>
                  <a:cxn ang="0">
                    <a:pos x="35" y="44"/>
                  </a:cxn>
                  <a:cxn ang="0">
                    <a:pos x="30" y="47"/>
                  </a:cxn>
                  <a:cxn ang="0">
                    <a:pos x="27" y="47"/>
                  </a:cxn>
                  <a:cxn ang="0">
                    <a:pos x="21" y="48"/>
                  </a:cxn>
                  <a:cxn ang="0">
                    <a:pos x="15" y="47"/>
                  </a:cxn>
                  <a:cxn ang="0">
                    <a:pos x="11" y="45"/>
                  </a:cxn>
                  <a:cxn ang="0">
                    <a:pos x="5" y="41"/>
                  </a:cxn>
                  <a:cxn ang="0">
                    <a:pos x="2" y="35"/>
                  </a:cxn>
                  <a:cxn ang="0">
                    <a:pos x="0" y="30"/>
                  </a:cxn>
                  <a:cxn ang="0">
                    <a:pos x="0" y="17"/>
                  </a:cxn>
                  <a:cxn ang="0">
                    <a:pos x="2" y="12"/>
                  </a:cxn>
                  <a:cxn ang="0">
                    <a:pos x="5" y="6"/>
                  </a:cxn>
                  <a:cxn ang="0">
                    <a:pos x="9" y="3"/>
                  </a:cxn>
                  <a:cxn ang="0">
                    <a:pos x="15" y="0"/>
                  </a:cxn>
                </a:cxnLst>
                <a:rect l="0" t="0" r="r" b="b"/>
                <a:pathLst>
                  <a:path w="42" h="48">
                    <a:moveTo>
                      <a:pt x="18" y="8"/>
                    </a:moveTo>
                    <a:lnTo>
                      <a:pt x="12" y="11"/>
                    </a:lnTo>
                    <a:lnTo>
                      <a:pt x="11" y="12"/>
                    </a:lnTo>
                    <a:lnTo>
                      <a:pt x="8" y="18"/>
                    </a:lnTo>
                    <a:lnTo>
                      <a:pt x="33" y="18"/>
                    </a:lnTo>
                    <a:lnTo>
                      <a:pt x="33" y="15"/>
                    </a:lnTo>
                    <a:lnTo>
                      <a:pt x="32" y="14"/>
                    </a:lnTo>
                    <a:lnTo>
                      <a:pt x="30" y="11"/>
                    </a:lnTo>
                    <a:lnTo>
                      <a:pt x="24" y="8"/>
                    </a:lnTo>
                    <a:lnTo>
                      <a:pt x="18" y="8"/>
                    </a:lnTo>
                    <a:close/>
                    <a:moveTo>
                      <a:pt x="15" y="0"/>
                    </a:moveTo>
                    <a:lnTo>
                      <a:pt x="27" y="0"/>
                    </a:lnTo>
                    <a:lnTo>
                      <a:pt x="36" y="6"/>
                    </a:lnTo>
                    <a:lnTo>
                      <a:pt x="39" y="11"/>
                    </a:lnTo>
                    <a:lnTo>
                      <a:pt x="41" y="17"/>
                    </a:lnTo>
                    <a:lnTo>
                      <a:pt x="42" y="24"/>
                    </a:lnTo>
                    <a:lnTo>
                      <a:pt x="42" y="26"/>
                    </a:lnTo>
                    <a:lnTo>
                      <a:pt x="8" y="26"/>
                    </a:lnTo>
                    <a:lnTo>
                      <a:pt x="9" y="30"/>
                    </a:lnTo>
                    <a:lnTo>
                      <a:pt x="12" y="36"/>
                    </a:lnTo>
                    <a:lnTo>
                      <a:pt x="15" y="39"/>
                    </a:lnTo>
                    <a:lnTo>
                      <a:pt x="18" y="41"/>
                    </a:lnTo>
                    <a:lnTo>
                      <a:pt x="21" y="41"/>
                    </a:lnTo>
                    <a:lnTo>
                      <a:pt x="26" y="39"/>
                    </a:lnTo>
                    <a:lnTo>
                      <a:pt x="29" y="39"/>
                    </a:lnTo>
                    <a:lnTo>
                      <a:pt x="32" y="36"/>
                    </a:lnTo>
                    <a:lnTo>
                      <a:pt x="33" y="33"/>
                    </a:lnTo>
                    <a:lnTo>
                      <a:pt x="42" y="35"/>
                    </a:lnTo>
                    <a:lnTo>
                      <a:pt x="39" y="39"/>
                    </a:lnTo>
                    <a:lnTo>
                      <a:pt x="35" y="44"/>
                    </a:lnTo>
                    <a:lnTo>
                      <a:pt x="30" y="47"/>
                    </a:lnTo>
                    <a:lnTo>
                      <a:pt x="27" y="47"/>
                    </a:lnTo>
                    <a:lnTo>
                      <a:pt x="21" y="48"/>
                    </a:lnTo>
                    <a:lnTo>
                      <a:pt x="15" y="47"/>
                    </a:lnTo>
                    <a:lnTo>
                      <a:pt x="11" y="45"/>
                    </a:lnTo>
                    <a:lnTo>
                      <a:pt x="5" y="41"/>
                    </a:lnTo>
                    <a:lnTo>
                      <a:pt x="2" y="35"/>
                    </a:lnTo>
                    <a:lnTo>
                      <a:pt x="0" y="30"/>
                    </a:lnTo>
                    <a:lnTo>
                      <a:pt x="0" y="17"/>
                    </a:lnTo>
                    <a:lnTo>
                      <a:pt x="2" y="12"/>
                    </a:lnTo>
                    <a:lnTo>
                      <a:pt x="5" y="6"/>
                    </a:lnTo>
                    <a:lnTo>
                      <a:pt x="9" y="3"/>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2" name="Line 552"/>
              <p:cNvSpPr>
                <a:spLocks noChangeShapeType="1"/>
              </p:cNvSpPr>
              <p:nvPr/>
            </p:nvSpPr>
            <p:spPr bwMode="auto">
              <a:xfrm flipH="1">
                <a:off x="4841" y="1861"/>
                <a:ext cx="26"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3" name="Line 553"/>
              <p:cNvSpPr>
                <a:spLocks noChangeShapeType="1"/>
              </p:cNvSpPr>
              <p:nvPr/>
            </p:nvSpPr>
            <p:spPr bwMode="auto">
              <a:xfrm flipH="1">
                <a:off x="4828" y="1887"/>
                <a:ext cx="13"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4" name="Line 554"/>
              <p:cNvSpPr>
                <a:spLocks noChangeShapeType="1"/>
              </p:cNvSpPr>
              <p:nvPr/>
            </p:nvSpPr>
            <p:spPr bwMode="auto">
              <a:xfrm flipH="1">
                <a:off x="4801" y="1897"/>
                <a:ext cx="2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5" name="Line 555"/>
              <p:cNvSpPr>
                <a:spLocks noChangeShapeType="1"/>
              </p:cNvSpPr>
              <p:nvPr/>
            </p:nvSpPr>
            <p:spPr bwMode="auto">
              <a:xfrm flipH="1">
                <a:off x="4771" y="1914"/>
                <a:ext cx="30"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6" name="Freeform 556"/>
              <p:cNvSpPr>
                <a:spLocks/>
              </p:cNvSpPr>
              <p:nvPr/>
            </p:nvSpPr>
            <p:spPr bwMode="auto">
              <a:xfrm>
                <a:off x="4901" y="1920"/>
                <a:ext cx="417" cy="105"/>
              </a:xfrm>
              <a:custGeom>
                <a:avLst/>
                <a:gdLst/>
                <a:ahLst/>
                <a:cxnLst>
                  <a:cxn ang="0">
                    <a:pos x="209" y="0"/>
                  </a:cxn>
                  <a:cxn ang="0">
                    <a:pos x="257" y="1"/>
                  </a:cxn>
                  <a:cxn ang="0">
                    <a:pos x="300" y="6"/>
                  </a:cxn>
                  <a:cxn ang="0">
                    <a:pos x="339" y="12"/>
                  </a:cxn>
                  <a:cxn ang="0">
                    <a:pos x="372" y="19"/>
                  </a:cxn>
                  <a:cxn ang="0">
                    <a:pos x="396" y="30"/>
                  </a:cxn>
                  <a:cxn ang="0">
                    <a:pos x="411" y="40"/>
                  </a:cxn>
                  <a:cxn ang="0">
                    <a:pos x="417" y="52"/>
                  </a:cxn>
                  <a:cxn ang="0">
                    <a:pos x="411" y="64"/>
                  </a:cxn>
                  <a:cxn ang="0">
                    <a:pos x="396" y="75"/>
                  </a:cxn>
                  <a:cxn ang="0">
                    <a:pos x="372" y="85"/>
                  </a:cxn>
                  <a:cxn ang="0">
                    <a:pos x="339" y="93"/>
                  </a:cxn>
                  <a:cxn ang="0">
                    <a:pos x="300" y="99"/>
                  </a:cxn>
                  <a:cxn ang="0">
                    <a:pos x="257" y="103"/>
                  </a:cxn>
                  <a:cxn ang="0">
                    <a:pos x="209" y="105"/>
                  </a:cxn>
                  <a:cxn ang="0">
                    <a:pos x="161" y="103"/>
                  </a:cxn>
                  <a:cxn ang="0">
                    <a:pos x="117" y="99"/>
                  </a:cxn>
                  <a:cxn ang="0">
                    <a:pos x="78" y="93"/>
                  </a:cxn>
                  <a:cxn ang="0">
                    <a:pos x="46" y="85"/>
                  </a:cxn>
                  <a:cxn ang="0">
                    <a:pos x="21" y="75"/>
                  </a:cxn>
                  <a:cxn ang="0">
                    <a:pos x="6" y="64"/>
                  </a:cxn>
                  <a:cxn ang="0">
                    <a:pos x="0" y="52"/>
                  </a:cxn>
                  <a:cxn ang="0">
                    <a:pos x="6" y="40"/>
                  </a:cxn>
                  <a:cxn ang="0">
                    <a:pos x="21" y="30"/>
                  </a:cxn>
                  <a:cxn ang="0">
                    <a:pos x="46" y="19"/>
                  </a:cxn>
                  <a:cxn ang="0">
                    <a:pos x="78" y="12"/>
                  </a:cxn>
                  <a:cxn ang="0">
                    <a:pos x="117" y="6"/>
                  </a:cxn>
                  <a:cxn ang="0">
                    <a:pos x="161" y="1"/>
                  </a:cxn>
                  <a:cxn ang="0">
                    <a:pos x="209" y="0"/>
                  </a:cxn>
                </a:cxnLst>
                <a:rect l="0" t="0" r="r" b="b"/>
                <a:pathLst>
                  <a:path w="417" h="105">
                    <a:moveTo>
                      <a:pt x="209" y="0"/>
                    </a:moveTo>
                    <a:lnTo>
                      <a:pt x="257" y="1"/>
                    </a:lnTo>
                    <a:lnTo>
                      <a:pt x="300" y="6"/>
                    </a:lnTo>
                    <a:lnTo>
                      <a:pt x="339" y="12"/>
                    </a:lnTo>
                    <a:lnTo>
                      <a:pt x="372" y="19"/>
                    </a:lnTo>
                    <a:lnTo>
                      <a:pt x="396" y="30"/>
                    </a:lnTo>
                    <a:lnTo>
                      <a:pt x="411" y="40"/>
                    </a:lnTo>
                    <a:lnTo>
                      <a:pt x="417" y="52"/>
                    </a:lnTo>
                    <a:lnTo>
                      <a:pt x="411" y="64"/>
                    </a:lnTo>
                    <a:lnTo>
                      <a:pt x="396" y="75"/>
                    </a:lnTo>
                    <a:lnTo>
                      <a:pt x="372" y="85"/>
                    </a:lnTo>
                    <a:lnTo>
                      <a:pt x="339" y="93"/>
                    </a:lnTo>
                    <a:lnTo>
                      <a:pt x="300" y="99"/>
                    </a:lnTo>
                    <a:lnTo>
                      <a:pt x="257" y="103"/>
                    </a:lnTo>
                    <a:lnTo>
                      <a:pt x="209" y="105"/>
                    </a:lnTo>
                    <a:lnTo>
                      <a:pt x="161" y="103"/>
                    </a:lnTo>
                    <a:lnTo>
                      <a:pt x="117" y="99"/>
                    </a:lnTo>
                    <a:lnTo>
                      <a:pt x="78" y="93"/>
                    </a:lnTo>
                    <a:lnTo>
                      <a:pt x="46" y="85"/>
                    </a:lnTo>
                    <a:lnTo>
                      <a:pt x="21" y="75"/>
                    </a:lnTo>
                    <a:lnTo>
                      <a:pt x="6" y="64"/>
                    </a:lnTo>
                    <a:lnTo>
                      <a:pt x="0" y="52"/>
                    </a:lnTo>
                    <a:lnTo>
                      <a:pt x="6" y="40"/>
                    </a:lnTo>
                    <a:lnTo>
                      <a:pt x="21" y="30"/>
                    </a:lnTo>
                    <a:lnTo>
                      <a:pt x="46" y="19"/>
                    </a:lnTo>
                    <a:lnTo>
                      <a:pt x="78" y="12"/>
                    </a:lnTo>
                    <a:lnTo>
                      <a:pt x="117" y="6"/>
                    </a:lnTo>
                    <a:lnTo>
                      <a:pt x="161" y="1"/>
                    </a:lnTo>
                    <a:lnTo>
                      <a:pt x="209" y="0"/>
                    </a:lnTo>
                    <a:close/>
                  </a:path>
                </a:pathLst>
              </a:custGeom>
              <a:solidFill>
                <a:srgbClr val="82C2FF"/>
              </a:solid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7" name="Line 557"/>
              <p:cNvSpPr>
                <a:spLocks noChangeShapeType="1"/>
              </p:cNvSpPr>
              <p:nvPr/>
            </p:nvSpPr>
            <p:spPr bwMode="auto">
              <a:xfrm flipH="1" flipV="1">
                <a:off x="5312" y="1960"/>
                <a:ext cx="6" cy="1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8" name="Line 558"/>
              <p:cNvSpPr>
                <a:spLocks noChangeShapeType="1"/>
              </p:cNvSpPr>
              <p:nvPr/>
            </p:nvSpPr>
            <p:spPr bwMode="auto">
              <a:xfrm flipH="1" flipV="1">
                <a:off x="5297" y="1950"/>
                <a:ext cx="15"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9" name="Line 559"/>
              <p:cNvSpPr>
                <a:spLocks noChangeShapeType="1"/>
              </p:cNvSpPr>
              <p:nvPr/>
            </p:nvSpPr>
            <p:spPr bwMode="auto">
              <a:xfrm flipH="1" flipV="1">
                <a:off x="5273" y="1939"/>
                <a:ext cx="24"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0" name="Line 560"/>
              <p:cNvSpPr>
                <a:spLocks noChangeShapeType="1"/>
              </p:cNvSpPr>
              <p:nvPr/>
            </p:nvSpPr>
            <p:spPr bwMode="auto">
              <a:xfrm flipH="1" flipV="1">
                <a:off x="5240" y="1932"/>
                <a:ext cx="33" cy="7"/>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1" name="Line 561"/>
              <p:cNvSpPr>
                <a:spLocks noChangeShapeType="1"/>
              </p:cNvSpPr>
              <p:nvPr/>
            </p:nvSpPr>
            <p:spPr bwMode="auto">
              <a:xfrm flipH="1" flipV="1">
                <a:off x="5201" y="1926"/>
                <a:ext cx="39"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2" name="Line 562"/>
              <p:cNvSpPr>
                <a:spLocks noChangeShapeType="1"/>
              </p:cNvSpPr>
              <p:nvPr/>
            </p:nvSpPr>
            <p:spPr bwMode="auto">
              <a:xfrm flipH="1" flipV="1">
                <a:off x="5158" y="1921"/>
                <a:ext cx="43" cy="5"/>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3" name="Line 563"/>
              <p:cNvSpPr>
                <a:spLocks noChangeShapeType="1"/>
              </p:cNvSpPr>
              <p:nvPr/>
            </p:nvSpPr>
            <p:spPr bwMode="auto">
              <a:xfrm flipH="1" flipV="1">
                <a:off x="5110" y="1920"/>
                <a:ext cx="48" cy="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4" name="Line 564"/>
              <p:cNvSpPr>
                <a:spLocks noChangeShapeType="1"/>
              </p:cNvSpPr>
              <p:nvPr/>
            </p:nvSpPr>
            <p:spPr bwMode="auto">
              <a:xfrm flipH="1">
                <a:off x="5062" y="1920"/>
                <a:ext cx="48" cy="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5" name="Line 565"/>
              <p:cNvSpPr>
                <a:spLocks noChangeShapeType="1"/>
              </p:cNvSpPr>
              <p:nvPr/>
            </p:nvSpPr>
            <p:spPr bwMode="auto">
              <a:xfrm flipH="1">
                <a:off x="5018" y="1921"/>
                <a:ext cx="44" cy="5"/>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6" name="Line 566"/>
              <p:cNvSpPr>
                <a:spLocks noChangeShapeType="1"/>
              </p:cNvSpPr>
              <p:nvPr/>
            </p:nvSpPr>
            <p:spPr bwMode="auto">
              <a:xfrm flipH="1">
                <a:off x="4979" y="1926"/>
                <a:ext cx="39"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7" name="Line 567"/>
              <p:cNvSpPr>
                <a:spLocks noChangeShapeType="1"/>
              </p:cNvSpPr>
              <p:nvPr/>
            </p:nvSpPr>
            <p:spPr bwMode="auto">
              <a:xfrm flipH="1">
                <a:off x="4947" y="1932"/>
                <a:ext cx="32" cy="7"/>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8" name="Line 568"/>
              <p:cNvSpPr>
                <a:spLocks noChangeShapeType="1"/>
              </p:cNvSpPr>
              <p:nvPr/>
            </p:nvSpPr>
            <p:spPr bwMode="auto">
              <a:xfrm flipH="1">
                <a:off x="4922" y="1939"/>
                <a:ext cx="25"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9" name="Line 569"/>
              <p:cNvSpPr>
                <a:spLocks noChangeShapeType="1"/>
              </p:cNvSpPr>
              <p:nvPr/>
            </p:nvSpPr>
            <p:spPr bwMode="auto">
              <a:xfrm flipH="1">
                <a:off x="4907" y="1950"/>
                <a:ext cx="15"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0" name="Line 570"/>
              <p:cNvSpPr>
                <a:spLocks noChangeShapeType="1"/>
              </p:cNvSpPr>
              <p:nvPr/>
            </p:nvSpPr>
            <p:spPr bwMode="auto">
              <a:xfrm flipH="1">
                <a:off x="4901" y="1960"/>
                <a:ext cx="6" cy="1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1" name="Line 571"/>
              <p:cNvSpPr>
                <a:spLocks noChangeShapeType="1"/>
              </p:cNvSpPr>
              <p:nvPr/>
            </p:nvSpPr>
            <p:spPr bwMode="auto">
              <a:xfrm>
                <a:off x="4901" y="1972"/>
                <a:ext cx="6" cy="1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2" name="Line 572"/>
              <p:cNvSpPr>
                <a:spLocks noChangeShapeType="1"/>
              </p:cNvSpPr>
              <p:nvPr/>
            </p:nvSpPr>
            <p:spPr bwMode="auto">
              <a:xfrm>
                <a:off x="4907" y="1984"/>
                <a:ext cx="15"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3" name="Line 573"/>
              <p:cNvSpPr>
                <a:spLocks noChangeShapeType="1"/>
              </p:cNvSpPr>
              <p:nvPr/>
            </p:nvSpPr>
            <p:spPr bwMode="auto">
              <a:xfrm>
                <a:off x="4922" y="1995"/>
                <a:ext cx="25"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4" name="Line 574"/>
              <p:cNvSpPr>
                <a:spLocks noChangeShapeType="1"/>
              </p:cNvSpPr>
              <p:nvPr/>
            </p:nvSpPr>
            <p:spPr bwMode="auto">
              <a:xfrm>
                <a:off x="4947" y="2005"/>
                <a:ext cx="32" cy="8"/>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5" name="Line 575"/>
              <p:cNvSpPr>
                <a:spLocks noChangeShapeType="1"/>
              </p:cNvSpPr>
              <p:nvPr/>
            </p:nvSpPr>
            <p:spPr bwMode="auto">
              <a:xfrm>
                <a:off x="4979" y="2013"/>
                <a:ext cx="39"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6" name="Line 576"/>
              <p:cNvSpPr>
                <a:spLocks noChangeShapeType="1"/>
              </p:cNvSpPr>
              <p:nvPr/>
            </p:nvSpPr>
            <p:spPr bwMode="auto">
              <a:xfrm>
                <a:off x="5018" y="2019"/>
                <a:ext cx="44" cy="4"/>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7" name="Line 577"/>
              <p:cNvSpPr>
                <a:spLocks noChangeShapeType="1"/>
              </p:cNvSpPr>
              <p:nvPr/>
            </p:nvSpPr>
            <p:spPr bwMode="auto">
              <a:xfrm>
                <a:off x="5062" y="2023"/>
                <a:ext cx="48" cy="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8" name="Line 578"/>
              <p:cNvSpPr>
                <a:spLocks noChangeShapeType="1"/>
              </p:cNvSpPr>
              <p:nvPr/>
            </p:nvSpPr>
            <p:spPr bwMode="auto">
              <a:xfrm flipV="1">
                <a:off x="5110" y="2023"/>
                <a:ext cx="48" cy="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9" name="Line 579"/>
              <p:cNvSpPr>
                <a:spLocks noChangeShapeType="1"/>
              </p:cNvSpPr>
              <p:nvPr/>
            </p:nvSpPr>
            <p:spPr bwMode="auto">
              <a:xfrm flipV="1">
                <a:off x="5158" y="2019"/>
                <a:ext cx="43" cy="4"/>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0" name="Line 580"/>
              <p:cNvSpPr>
                <a:spLocks noChangeShapeType="1"/>
              </p:cNvSpPr>
              <p:nvPr/>
            </p:nvSpPr>
            <p:spPr bwMode="auto">
              <a:xfrm flipV="1">
                <a:off x="5201" y="2013"/>
                <a:ext cx="39" cy="6"/>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1" name="Line 581"/>
              <p:cNvSpPr>
                <a:spLocks noChangeShapeType="1"/>
              </p:cNvSpPr>
              <p:nvPr/>
            </p:nvSpPr>
            <p:spPr bwMode="auto">
              <a:xfrm flipV="1">
                <a:off x="5240" y="2005"/>
                <a:ext cx="33" cy="8"/>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2" name="Line 582"/>
              <p:cNvSpPr>
                <a:spLocks noChangeShapeType="1"/>
              </p:cNvSpPr>
              <p:nvPr/>
            </p:nvSpPr>
            <p:spPr bwMode="auto">
              <a:xfrm flipV="1">
                <a:off x="5273" y="1995"/>
                <a:ext cx="24" cy="10"/>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3" name="Line 583"/>
              <p:cNvSpPr>
                <a:spLocks noChangeShapeType="1"/>
              </p:cNvSpPr>
              <p:nvPr/>
            </p:nvSpPr>
            <p:spPr bwMode="auto">
              <a:xfrm flipV="1">
                <a:off x="5297" y="1984"/>
                <a:ext cx="15" cy="11"/>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4" name="Line 584"/>
              <p:cNvSpPr>
                <a:spLocks noChangeShapeType="1"/>
              </p:cNvSpPr>
              <p:nvPr/>
            </p:nvSpPr>
            <p:spPr bwMode="auto">
              <a:xfrm flipV="1">
                <a:off x="5312" y="1972"/>
                <a:ext cx="6" cy="12"/>
              </a:xfrm>
              <a:prstGeom prst="line">
                <a:avLst/>
              </a:prstGeom>
              <a:noFill/>
              <a:ln w="12700">
                <a:solidFill>
                  <a:srgbClr val="82C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5" name="Freeform 585"/>
              <p:cNvSpPr>
                <a:spLocks noEditPoints="1"/>
              </p:cNvSpPr>
              <p:nvPr/>
            </p:nvSpPr>
            <p:spPr bwMode="auto">
              <a:xfrm>
                <a:off x="5082" y="1944"/>
                <a:ext cx="9" cy="63"/>
              </a:xfrm>
              <a:custGeom>
                <a:avLst/>
                <a:gdLst/>
                <a:ahLst/>
                <a:cxnLst>
                  <a:cxn ang="0">
                    <a:pos x="0" y="18"/>
                  </a:cxn>
                  <a:cxn ang="0">
                    <a:pos x="9" y="18"/>
                  </a:cxn>
                  <a:cxn ang="0">
                    <a:pos x="9" y="63"/>
                  </a:cxn>
                  <a:cxn ang="0">
                    <a:pos x="0" y="63"/>
                  </a:cxn>
                  <a:cxn ang="0">
                    <a:pos x="0" y="18"/>
                  </a:cxn>
                  <a:cxn ang="0">
                    <a:pos x="0" y="0"/>
                  </a:cxn>
                  <a:cxn ang="0">
                    <a:pos x="9" y="0"/>
                  </a:cxn>
                  <a:cxn ang="0">
                    <a:pos x="9" y="9"/>
                  </a:cxn>
                  <a:cxn ang="0">
                    <a:pos x="0" y="9"/>
                  </a:cxn>
                  <a:cxn ang="0">
                    <a:pos x="0" y="0"/>
                  </a:cxn>
                </a:cxnLst>
                <a:rect l="0" t="0" r="r" b="b"/>
                <a:pathLst>
                  <a:path w="9" h="63">
                    <a:moveTo>
                      <a:pt x="0" y="18"/>
                    </a:moveTo>
                    <a:lnTo>
                      <a:pt x="9" y="18"/>
                    </a:lnTo>
                    <a:lnTo>
                      <a:pt x="9" y="63"/>
                    </a:lnTo>
                    <a:lnTo>
                      <a:pt x="0" y="63"/>
                    </a:lnTo>
                    <a:lnTo>
                      <a:pt x="0" y="18"/>
                    </a:lnTo>
                    <a:close/>
                    <a:moveTo>
                      <a:pt x="0" y="0"/>
                    </a:moveTo>
                    <a:lnTo>
                      <a:pt x="9" y="0"/>
                    </a:lnTo>
                    <a:lnTo>
                      <a:pt x="9"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6" name="Freeform 586"/>
              <p:cNvSpPr>
                <a:spLocks noEditPoints="1"/>
              </p:cNvSpPr>
              <p:nvPr/>
            </p:nvSpPr>
            <p:spPr bwMode="auto">
              <a:xfrm>
                <a:off x="5098" y="1960"/>
                <a:ext cx="42" cy="48"/>
              </a:xfrm>
              <a:custGeom>
                <a:avLst/>
                <a:gdLst/>
                <a:ahLst/>
                <a:cxnLst>
                  <a:cxn ang="0">
                    <a:pos x="18" y="8"/>
                  </a:cxn>
                  <a:cxn ang="0">
                    <a:pos x="12" y="11"/>
                  </a:cxn>
                  <a:cxn ang="0">
                    <a:pos x="11" y="12"/>
                  </a:cxn>
                  <a:cxn ang="0">
                    <a:pos x="8" y="18"/>
                  </a:cxn>
                  <a:cxn ang="0">
                    <a:pos x="33" y="18"/>
                  </a:cxn>
                  <a:cxn ang="0">
                    <a:pos x="33" y="15"/>
                  </a:cxn>
                  <a:cxn ang="0">
                    <a:pos x="32" y="14"/>
                  </a:cxn>
                  <a:cxn ang="0">
                    <a:pos x="30" y="11"/>
                  </a:cxn>
                  <a:cxn ang="0">
                    <a:pos x="24" y="8"/>
                  </a:cxn>
                  <a:cxn ang="0">
                    <a:pos x="18" y="8"/>
                  </a:cxn>
                  <a:cxn ang="0">
                    <a:pos x="15" y="0"/>
                  </a:cxn>
                  <a:cxn ang="0">
                    <a:pos x="27" y="0"/>
                  </a:cxn>
                  <a:cxn ang="0">
                    <a:pos x="36" y="6"/>
                  </a:cxn>
                  <a:cxn ang="0">
                    <a:pos x="39" y="11"/>
                  </a:cxn>
                  <a:cxn ang="0">
                    <a:pos x="41" y="17"/>
                  </a:cxn>
                  <a:cxn ang="0">
                    <a:pos x="42" y="24"/>
                  </a:cxn>
                  <a:cxn ang="0">
                    <a:pos x="42" y="26"/>
                  </a:cxn>
                  <a:cxn ang="0">
                    <a:pos x="8" y="26"/>
                  </a:cxn>
                  <a:cxn ang="0">
                    <a:pos x="9" y="30"/>
                  </a:cxn>
                  <a:cxn ang="0">
                    <a:pos x="12" y="36"/>
                  </a:cxn>
                  <a:cxn ang="0">
                    <a:pos x="15" y="39"/>
                  </a:cxn>
                  <a:cxn ang="0">
                    <a:pos x="18" y="41"/>
                  </a:cxn>
                  <a:cxn ang="0">
                    <a:pos x="21" y="41"/>
                  </a:cxn>
                  <a:cxn ang="0">
                    <a:pos x="26" y="39"/>
                  </a:cxn>
                  <a:cxn ang="0">
                    <a:pos x="29" y="39"/>
                  </a:cxn>
                  <a:cxn ang="0">
                    <a:pos x="32" y="36"/>
                  </a:cxn>
                  <a:cxn ang="0">
                    <a:pos x="33" y="33"/>
                  </a:cxn>
                  <a:cxn ang="0">
                    <a:pos x="42" y="35"/>
                  </a:cxn>
                  <a:cxn ang="0">
                    <a:pos x="39" y="39"/>
                  </a:cxn>
                  <a:cxn ang="0">
                    <a:pos x="35" y="44"/>
                  </a:cxn>
                  <a:cxn ang="0">
                    <a:pos x="30" y="47"/>
                  </a:cxn>
                  <a:cxn ang="0">
                    <a:pos x="27" y="47"/>
                  </a:cxn>
                  <a:cxn ang="0">
                    <a:pos x="21" y="48"/>
                  </a:cxn>
                  <a:cxn ang="0">
                    <a:pos x="15" y="47"/>
                  </a:cxn>
                  <a:cxn ang="0">
                    <a:pos x="11" y="45"/>
                  </a:cxn>
                  <a:cxn ang="0">
                    <a:pos x="5" y="41"/>
                  </a:cxn>
                  <a:cxn ang="0">
                    <a:pos x="2" y="35"/>
                  </a:cxn>
                  <a:cxn ang="0">
                    <a:pos x="0" y="30"/>
                  </a:cxn>
                  <a:cxn ang="0">
                    <a:pos x="0" y="17"/>
                  </a:cxn>
                  <a:cxn ang="0">
                    <a:pos x="2" y="12"/>
                  </a:cxn>
                  <a:cxn ang="0">
                    <a:pos x="5" y="6"/>
                  </a:cxn>
                  <a:cxn ang="0">
                    <a:pos x="9" y="3"/>
                  </a:cxn>
                  <a:cxn ang="0">
                    <a:pos x="15" y="0"/>
                  </a:cxn>
                </a:cxnLst>
                <a:rect l="0" t="0" r="r" b="b"/>
                <a:pathLst>
                  <a:path w="42" h="48">
                    <a:moveTo>
                      <a:pt x="18" y="8"/>
                    </a:moveTo>
                    <a:lnTo>
                      <a:pt x="12" y="11"/>
                    </a:lnTo>
                    <a:lnTo>
                      <a:pt x="11" y="12"/>
                    </a:lnTo>
                    <a:lnTo>
                      <a:pt x="8" y="18"/>
                    </a:lnTo>
                    <a:lnTo>
                      <a:pt x="33" y="18"/>
                    </a:lnTo>
                    <a:lnTo>
                      <a:pt x="33" y="15"/>
                    </a:lnTo>
                    <a:lnTo>
                      <a:pt x="32" y="14"/>
                    </a:lnTo>
                    <a:lnTo>
                      <a:pt x="30" y="11"/>
                    </a:lnTo>
                    <a:lnTo>
                      <a:pt x="24" y="8"/>
                    </a:lnTo>
                    <a:lnTo>
                      <a:pt x="18" y="8"/>
                    </a:lnTo>
                    <a:close/>
                    <a:moveTo>
                      <a:pt x="15" y="0"/>
                    </a:moveTo>
                    <a:lnTo>
                      <a:pt x="27" y="0"/>
                    </a:lnTo>
                    <a:lnTo>
                      <a:pt x="36" y="6"/>
                    </a:lnTo>
                    <a:lnTo>
                      <a:pt x="39" y="11"/>
                    </a:lnTo>
                    <a:lnTo>
                      <a:pt x="41" y="17"/>
                    </a:lnTo>
                    <a:lnTo>
                      <a:pt x="42" y="24"/>
                    </a:lnTo>
                    <a:lnTo>
                      <a:pt x="42" y="26"/>
                    </a:lnTo>
                    <a:lnTo>
                      <a:pt x="8" y="26"/>
                    </a:lnTo>
                    <a:lnTo>
                      <a:pt x="9" y="30"/>
                    </a:lnTo>
                    <a:lnTo>
                      <a:pt x="12" y="36"/>
                    </a:lnTo>
                    <a:lnTo>
                      <a:pt x="15" y="39"/>
                    </a:lnTo>
                    <a:lnTo>
                      <a:pt x="18" y="41"/>
                    </a:lnTo>
                    <a:lnTo>
                      <a:pt x="21" y="41"/>
                    </a:lnTo>
                    <a:lnTo>
                      <a:pt x="26" y="39"/>
                    </a:lnTo>
                    <a:lnTo>
                      <a:pt x="29" y="39"/>
                    </a:lnTo>
                    <a:lnTo>
                      <a:pt x="32" y="36"/>
                    </a:lnTo>
                    <a:lnTo>
                      <a:pt x="33" y="33"/>
                    </a:lnTo>
                    <a:lnTo>
                      <a:pt x="42" y="35"/>
                    </a:lnTo>
                    <a:lnTo>
                      <a:pt x="39" y="39"/>
                    </a:lnTo>
                    <a:lnTo>
                      <a:pt x="35" y="44"/>
                    </a:lnTo>
                    <a:lnTo>
                      <a:pt x="30" y="47"/>
                    </a:lnTo>
                    <a:lnTo>
                      <a:pt x="27" y="47"/>
                    </a:lnTo>
                    <a:lnTo>
                      <a:pt x="21" y="48"/>
                    </a:lnTo>
                    <a:lnTo>
                      <a:pt x="15" y="47"/>
                    </a:lnTo>
                    <a:lnTo>
                      <a:pt x="11" y="45"/>
                    </a:lnTo>
                    <a:lnTo>
                      <a:pt x="5" y="41"/>
                    </a:lnTo>
                    <a:lnTo>
                      <a:pt x="2" y="35"/>
                    </a:lnTo>
                    <a:lnTo>
                      <a:pt x="0" y="30"/>
                    </a:lnTo>
                    <a:lnTo>
                      <a:pt x="0" y="17"/>
                    </a:lnTo>
                    <a:lnTo>
                      <a:pt x="2" y="12"/>
                    </a:lnTo>
                    <a:lnTo>
                      <a:pt x="5" y="6"/>
                    </a:lnTo>
                    <a:lnTo>
                      <a:pt x="9" y="3"/>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7" name="Line 587"/>
              <p:cNvSpPr>
                <a:spLocks noChangeShapeType="1"/>
              </p:cNvSpPr>
              <p:nvPr/>
            </p:nvSpPr>
            <p:spPr bwMode="auto">
              <a:xfrm>
                <a:off x="4904" y="1858"/>
                <a:ext cx="20"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8" name="Line 588"/>
              <p:cNvSpPr>
                <a:spLocks noChangeShapeType="1"/>
              </p:cNvSpPr>
              <p:nvPr/>
            </p:nvSpPr>
            <p:spPr bwMode="auto">
              <a:xfrm>
                <a:off x="4924" y="1869"/>
                <a:ext cx="2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9" name="Line 589"/>
              <p:cNvSpPr>
                <a:spLocks noChangeShapeType="1"/>
              </p:cNvSpPr>
              <p:nvPr/>
            </p:nvSpPr>
            <p:spPr bwMode="auto">
              <a:xfrm>
                <a:off x="4946" y="1881"/>
                <a:ext cx="2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0" name="Line 590"/>
              <p:cNvSpPr>
                <a:spLocks noChangeShapeType="1"/>
              </p:cNvSpPr>
              <p:nvPr/>
            </p:nvSpPr>
            <p:spPr bwMode="auto">
              <a:xfrm>
                <a:off x="4971" y="1894"/>
                <a:ext cx="26"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1" name="Line 591"/>
              <p:cNvSpPr>
                <a:spLocks noChangeShapeType="1"/>
              </p:cNvSpPr>
              <p:nvPr/>
            </p:nvSpPr>
            <p:spPr bwMode="auto">
              <a:xfrm>
                <a:off x="4997" y="1909"/>
                <a:ext cx="25"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2" name="Freeform 592"/>
              <p:cNvSpPr>
                <a:spLocks/>
              </p:cNvSpPr>
              <p:nvPr/>
            </p:nvSpPr>
            <p:spPr bwMode="auto">
              <a:xfrm>
                <a:off x="2931" y="1313"/>
                <a:ext cx="62" cy="41"/>
              </a:xfrm>
              <a:custGeom>
                <a:avLst/>
                <a:gdLst/>
                <a:ahLst/>
                <a:cxnLst>
                  <a:cxn ang="0">
                    <a:pos x="31" y="0"/>
                  </a:cxn>
                  <a:cxn ang="0">
                    <a:pos x="47" y="3"/>
                  </a:cxn>
                  <a:cxn ang="0">
                    <a:pos x="58" y="11"/>
                  </a:cxn>
                  <a:cxn ang="0">
                    <a:pos x="62" y="20"/>
                  </a:cxn>
                  <a:cxn ang="0">
                    <a:pos x="58" y="30"/>
                  </a:cxn>
                  <a:cxn ang="0">
                    <a:pos x="47" y="38"/>
                  </a:cxn>
                  <a:cxn ang="0">
                    <a:pos x="31" y="41"/>
                  </a:cxn>
                  <a:cxn ang="0">
                    <a:pos x="15" y="38"/>
                  </a:cxn>
                  <a:cxn ang="0">
                    <a:pos x="4" y="30"/>
                  </a:cxn>
                  <a:cxn ang="0">
                    <a:pos x="0" y="20"/>
                  </a:cxn>
                  <a:cxn ang="0">
                    <a:pos x="4" y="11"/>
                  </a:cxn>
                  <a:cxn ang="0">
                    <a:pos x="15" y="3"/>
                  </a:cxn>
                  <a:cxn ang="0">
                    <a:pos x="31" y="0"/>
                  </a:cxn>
                </a:cxnLst>
                <a:rect l="0" t="0" r="r" b="b"/>
                <a:pathLst>
                  <a:path w="62" h="41">
                    <a:moveTo>
                      <a:pt x="31" y="0"/>
                    </a:moveTo>
                    <a:lnTo>
                      <a:pt x="47" y="3"/>
                    </a:lnTo>
                    <a:lnTo>
                      <a:pt x="58" y="11"/>
                    </a:lnTo>
                    <a:lnTo>
                      <a:pt x="62" y="20"/>
                    </a:lnTo>
                    <a:lnTo>
                      <a:pt x="58" y="30"/>
                    </a:lnTo>
                    <a:lnTo>
                      <a:pt x="47" y="38"/>
                    </a:lnTo>
                    <a:lnTo>
                      <a:pt x="31" y="41"/>
                    </a:lnTo>
                    <a:lnTo>
                      <a:pt x="15" y="38"/>
                    </a:lnTo>
                    <a:lnTo>
                      <a:pt x="4" y="30"/>
                    </a:lnTo>
                    <a:lnTo>
                      <a:pt x="0" y="20"/>
                    </a:lnTo>
                    <a:lnTo>
                      <a:pt x="4"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3" name="Line 593"/>
              <p:cNvSpPr>
                <a:spLocks noChangeShapeType="1"/>
              </p:cNvSpPr>
              <p:nvPr/>
            </p:nvSpPr>
            <p:spPr bwMode="auto">
              <a:xfrm flipH="1" flipV="1">
                <a:off x="2989" y="1324"/>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4" name="Line 594"/>
              <p:cNvSpPr>
                <a:spLocks noChangeShapeType="1"/>
              </p:cNvSpPr>
              <p:nvPr/>
            </p:nvSpPr>
            <p:spPr bwMode="auto">
              <a:xfrm flipH="1" flipV="1">
                <a:off x="2978" y="1316"/>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5" name="Line 595"/>
              <p:cNvSpPr>
                <a:spLocks noChangeShapeType="1"/>
              </p:cNvSpPr>
              <p:nvPr/>
            </p:nvSpPr>
            <p:spPr bwMode="auto">
              <a:xfrm flipH="1" flipV="1">
                <a:off x="2962" y="131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6" name="Line 596"/>
              <p:cNvSpPr>
                <a:spLocks noChangeShapeType="1"/>
              </p:cNvSpPr>
              <p:nvPr/>
            </p:nvSpPr>
            <p:spPr bwMode="auto">
              <a:xfrm flipH="1">
                <a:off x="2946" y="131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7" name="Line 597"/>
              <p:cNvSpPr>
                <a:spLocks noChangeShapeType="1"/>
              </p:cNvSpPr>
              <p:nvPr/>
            </p:nvSpPr>
            <p:spPr bwMode="auto">
              <a:xfrm flipH="1">
                <a:off x="2935" y="1316"/>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8" name="Line 598"/>
              <p:cNvSpPr>
                <a:spLocks noChangeShapeType="1"/>
              </p:cNvSpPr>
              <p:nvPr/>
            </p:nvSpPr>
            <p:spPr bwMode="auto">
              <a:xfrm flipH="1">
                <a:off x="2931" y="1324"/>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9" name="Line 599"/>
              <p:cNvSpPr>
                <a:spLocks noChangeShapeType="1"/>
              </p:cNvSpPr>
              <p:nvPr/>
            </p:nvSpPr>
            <p:spPr bwMode="auto">
              <a:xfrm>
                <a:off x="2931" y="1333"/>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0" name="Line 600"/>
              <p:cNvSpPr>
                <a:spLocks noChangeShapeType="1"/>
              </p:cNvSpPr>
              <p:nvPr/>
            </p:nvSpPr>
            <p:spPr bwMode="auto">
              <a:xfrm>
                <a:off x="2935" y="1343"/>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1" name="Line 601"/>
              <p:cNvSpPr>
                <a:spLocks noChangeShapeType="1"/>
              </p:cNvSpPr>
              <p:nvPr/>
            </p:nvSpPr>
            <p:spPr bwMode="auto">
              <a:xfrm>
                <a:off x="2946" y="135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2" name="Line 602"/>
              <p:cNvSpPr>
                <a:spLocks noChangeShapeType="1"/>
              </p:cNvSpPr>
              <p:nvPr/>
            </p:nvSpPr>
            <p:spPr bwMode="auto">
              <a:xfrm flipV="1">
                <a:off x="2962" y="135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3" name="Line 603"/>
              <p:cNvSpPr>
                <a:spLocks noChangeShapeType="1"/>
              </p:cNvSpPr>
              <p:nvPr/>
            </p:nvSpPr>
            <p:spPr bwMode="auto">
              <a:xfrm flipV="1">
                <a:off x="2978" y="1343"/>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4" name="Line 604"/>
              <p:cNvSpPr>
                <a:spLocks noChangeShapeType="1"/>
              </p:cNvSpPr>
              <p:nvPr/>
            </p:nvSpPr>
            <p:spPr bwMode="auto">
              <a:xfrm flipV="1">
                <a:off x="2989" y="1333"/>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5" name="Rectangle 605"/>
              <p:cNvSpPr>
                <a:spLocks noChangeArrowheads="1"/>
              </p:cNvSpPr>
              <p:nvPr/>
            </p:nvSpPr>
            <p:spPr bwMode="auto">
              <a:xfrm>
                <a:off x="2961" y="1330"/>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27" name="Group 807"/>
            <p:cNvGrpSpPr>
              <a:grpSpLocks/>
            </p:cNvGrpSpPr>
            <p:nvPr/>
          </p:nvGrpSpPr>
          <p:grpSpPr bwMode="auto">
            <a:xfrm>
              <a:off x="2174" y="1225"/>
              <a:ext cx="1286" cy="416"/>
              <a:chOff x="2175" y="1225"/>
              <a:chExt cx="1286" cy="416"/>
            </a:xfrm>
          </p:grpSpPr>
          <p:sp>
            <p:nvSpPr>
              <p:cNvPr id="31327" name="Line 607"/>
              <p:cNvSpPr>
                <a:spLocks noChangeShapeType="1"/>
              </p:cNvSpPr>
              <p:nvPr/>
            </p:nvSpPr>
            <p:spPr bwMode="auto">
              <a:xfrm flipH="1">
                <a:off x="3228" y="1225"/>
                <a:ext cx="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8" name="Line 608"/>
              <p:cNvSpPr>
                <a:spLocks noChangeShapeType="1"/>
              </p:cNvSpPr>
              <p:nvPr/>
            </p:nvSpPr>
            <p:spPr bwMode="auto">
              <a:xfrm flipH="1">
                <a:off x="3215" y="1237"/>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9" name="Line 609"/>
              <p:cNvSpPr>
                <a:spLocks noChangeShapeType="1"/>
              </p:cNvSpPr>
              <p:nvPr/>
            </p:nvSpPr>
            <p:spPr bwMode="auto">
              <a:xfrm flipH="1">
                <a:off x="3200" y="1248"/>
                <a:ext cx="1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0" name="Line 610"/>
              <p:cNvSpPr>
                <a:spLocks noChangeShapeType="1"/>
              </p:cNvSpPr>
              <p:nvPr/>
            </p:nvSpPr>
            <p:spPr bwMode="auto">
              <a:xfrm flipH="1">
                <a:off x="3176" y="1258"/>
                <a:ext cx="2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1" name="Line 611"/>
              <p:cNvSpPr>
                <a:spLocks noChangeShapeType="1"/>
              </p:cNvSpPr>
              <p:nvPr/>
            </p:nvSpPr>
            <p:spPr bwMode="auto">
              <a:xfrm flipH="1">
                <a:off x="3153" y="1268"/>
                <a:ext cx="23"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2" name="Line 612"/>
              <p:cNvSpPr>
                <a:spLocks noChangeShapeType="1"/>
              </p:cNvSpPr>
              <p:nvPr/>
            </p:nvSpPr>
            <p:spPr bwMode="auto">
              <a:xfrm flipH="1">
                <a:off x="3132" y="1273"/>
                <a:ext cx="2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3" name="Line 613"/>
              <p:cNvSpPr>
                <a:spLocks noChangeShapeType="1"/>
              </p:cNvSpPr>
              <p:nvPr/>
            </p:nvSpPr>
            <p:spPr bwMode="auto">
              <a:xfrm flipH="1" flipV="1">
                <a:off x="3113" y="1271"/>
                <a:ext cx="19"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4" name="Line 614"/>
              <p:cNvSpPr>
                <a:spLocks noChangeShapeType="1"/>
              </p:cNvSpPr>
              <p:nvPr/>
            </p:nvSpPr>
            <p:spPr bwMode="auto">
              <a:xfrm flipH="1" flipV="1">
                <a:off x="3071" y="1268"/>
                <a:ext cx="42"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5" name="Line 615"/>
              <p:cNvSpPr>
                <a:spLocks noChangeShapeType="1"/>
              </p:cNvSpPr>
              <p:nvPr/>
            </p:nvSpPr>
            <p:spPr bwMode="auto">
              <a:xfrm flipH="1">
                <a:off x="3049" y="1268"/>
                <a:ext cx="22"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6" name="Line 616"/>
              <p:cNvSpPr>
                <a:spLocks noChangeShapeType="1"/>
              </p:cNvSpPr>
              <p:nvPr/>
            </p:nvSpPr>
            <p:spPr bwMode="auto">
              <a:xfrm flipH="1">
                <a:off x="3023" y="1271"/>
                <a:ext cx="2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7" name="Line 617"/>
              <p:cNvSpPr>
                <a:spLocks noChangeShapeType="1"/>
              </p:cNvSpPr>
              <p:nvPr/>
            </p:nvSpPr>
            <p:spPr bwMode="auto">
              <a:xfrm flipH="1">
                <a:off x="3007" y="1280"/>
                <a:ext cx="1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8" name="Line 618"/>
              <p:cNvSpPr>
                <a:spLocks noChangeShapeType="1"/>
              </p:cNvSpPr>
              <p:nvPr/>
            </p:nvSpPr>
            <p:spPr bwMode="auto">
              <a:xfrm flipH="1">
                <a:off x="2992" y="1291"/>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9" name="Line 619"/>
              <p:cNvSpPr>
                <a:spLocks noChangeShapeType="1"/>
              </p:cNvSpPr>
              <p:nvPr/>
            </p:nvSpPr>
            <p:spPr bwMode="auto">
              <a:xfrm flipH="1">
                <a:off x="2980" y="1304"/>
                <a:ext cx="1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0" name="Freeform 620"/>
              <p:cNvSpPr>
                <a:spLocks/>
              </p:cNvSpPr>
              <p:nvPr/>
            </p:nvSpPr>
            <p:spPr bwMode="auto">
              <a:xfrm>
                <a:off x="3043" y="1280"/>
                <a:ext cx="418" cy="105"/>
              </a:xfrm>
              <a:custGeom>
                <a:avLst/>
                <a:gdLst/>
                <a:ahLst/>
                <a:cxnLst>
                  <a:cxn ang="0">
                    <a:pos x="209" y="0"/>
                  </a:cxn>
                  <a:cxn ang="0">
                    <a:pos x="251" y="2"/>
                  </a:cxn>
                  <a:cxn ang="0">
                    <a:pos x="290" y="5"/>
                  </a:cxn>
                  <a:cxn ang="0">
                    <a:pos x="325" y="9"/>
                  </a:cxn>
                  <a:cxn ang="0">
                    <a:pos x="357" y="15"/>
                  </a:cxn>
                  <a:cxn ang="0">
                    <a:pos x="382" y="24"/>
                  </a:cxn>
                  <a:cxn ang="0">
                    <a:pos x="402" y="33"/>
                  </a:cxn>
                  <a:cxn ang="0">
                    <a:pos x="414" y="42"/>
                  </a:cxn>
                  <a:cxn ang="0">
                    <a:pos x="418" y="53"/>
                  </a:cxn>
                  <a:cxn ang="0">
                    <a:pos x="414" y="63"/>
                  </a:cxn>
                  <a:cxn ang="0">
                    <a:pos x="402" y="74"/>
                  </a:cxn>
                  <a:cxn ang="0">
                    <a:pos x="382" y="83"/>
                  </a:cxn>
                  <a:cxn ang="0">
                    <a:pos x="357" y="90"/>
                  </a:cxn>
                  <a:cxn ang="0">
                    <a:pos x="325" y="96"/>
                  </a:cxn>
                  <a:cxn ang="0">
                    <a:pos x="290" y="101"/>
                  </a:cxn>
                  <a:cxn ang="0">
                    <a:pos x="251" y="104"/>
                  </a:cxn>
                  <a:cxn ang="0">
                    <a:pos x="209" y="105"/>
                  </a:cxn>
                  <a:cxn ang="0">
                    <a:pos x="167" y="104"/>
                  </a:cxn>
                  <a:cxn ang="0">
                    <a:pos x="128" y="101"/>
                  </a:cxn>
                  <a:cxn ang="0">
                    <a:pos x="92" y="96"/>
                  </a:cxn>
                  <a:cxn ang="0">
                    <a:pos x="61" y="90"/>
                  </a:cxn>
                  <a:cxn ang="0">
                    <a:pos x="36" y="83"/>
                  </a:cxn>
                  <a:cxn ang="0">
                    <a:pos x="16" y="74"/>
                  </a:cxn>
                  <a:cxn ang="0">
                    <a:pos x="4" y="63"/>
                  </a:cxn>
                  <a:cxn ang="0">
                    <a:pos x="0" y="53"/>
                  </a:cxn>
                  <a:cxn ang="0">
                    <a:pos x="4" y="42"/>
                  </a:cxn>
                  <a:cxn ang="0">
                    <a:pos x="16" y="33"/>
                  </a:cxn>
                  <a:cxn ang="0">
                    <a:pos x="36" y="24"/>
                  </a:cxn>
                  <a:cxn ang="0">
                    <a:pos x="61" y="15"/>
                  </a:cxn>
                  <a:cxn ang="0">
                    <a:pos x="92" y="9"/>
                  </a:cxn>
                  <a:cxn ang="0">
                    <a:pos x="128" y="5"/>
                  </a:cxn>
                  <a:cxn ang="0">
                    <a:pos x="167" y="2"/>
                  </a:cxn>
                  <a:cxn ang="0">
                    <a:pos x="209" y="0"/>
                  </a:cxn>
                </a:cxnLst>
                <a:rect l="0" t="0" r="r" b="b"/>
                <a:pathLst>
                  <a:path w="418" h="105">
                    <a:moveTo>
                      <a:pt x="209" y="0"/>
                    </a:moveTo>
                    <a:lnTo>
                      <a:pt x="251" y="2"/>
                    </a:lnTo>
                    <a:lnTo>
                      <a:pt x="290" y="5"/>
                    </a:lnTo>
                    <a:lnTo>
                      <a:pt x="325" y="9"/>
                    </a:lnTo>
                    <a:lnTo>
                      <a:pt x="357" y="15"/>
                    </a:lnTo>
                    <a:lnTo>
                      <a:pt x="382" y="24"/>
                    </a:lnTo>
                    <a:lnTo>
                      <a:pt x="402" y="33"/>
                    </a:lnTo>
                    <a:lnTo>
                      <a:pt x="414" y="42"/>
                    </a:lnTo>
                    <a:lnTo>
                      <a:pt x="418" y="53"/>
                    </a:lnTo>
                    <a:lnTo>
                      <a:pt x="414" y="63"/>
                    </a:lnTo>
                    <a:lnTo>
                      <a:pt x="402" y="74"/>
                    </a:lnTo>
                    <a:lnTo>
                      <a:pt x="382" y="83"/>
                    </a:lnTo>
                    <a:lnTo>
                      <a:pt x="357" y="90"/>
                    </a:lnTo>
                    <a:lnTo>
                      <a:pt x="325" y="96"/>
                    </a:lnTo>
                    <a:lnTo>
                      <a:pt x="290" y="101"/>
                    </a:lnTo>
                    <a:lnTo>
                      <a:pt x="251" y="104"/>
                    </a:lnTo>
                    <a:lnTo>
                      <a:pt x="209" y="105"/>
                    </a:lnTo>
                    <a:lnTo>
                      <a:pt x="167" y="104"/>
                    </a:lnTo>
                    <a:lnTo>
                      <a:pt x="128" y="101"/>
                    </a:lnTo>
                    <a:lnTo>
                      <a:pt x="92" y="96"/>
                    </a:lnTo>
                    <a:lnTo>
                      <a:pt x="61" y="90"/>
                    </a:lnTo>
                    <a:lnTo>
                      <a:pt x="36" y="83"/>
                    </a:lnTo>
                    <a:lnTo>
                      <a:pt x="16" y="74"/>
                    </a:lnTo>
                    <a:lnTo>
                      <a:pt x="4" y="63"/>
                    </a:lnTo>
                    <a:lnTo>
                      <a:pt x="0" y="53"/>
                    </a:lnTo>
                    <a:lnTo>
                      <a:pt x="4" y="42"/>
                    </a:lnTo>
                    <a:lnTo>
                      <a:pt x="16" y="33"/>
                    </a:lnTo>
                    <a:lnTo>
                      <a:pt x="36" y="24"/>
                    </a:lnTo>
                    <a:lnTo>
                      <a:pt x="61" y="15"/>
                    </a:lnTo>
                    <a:lnTo>
                      <a:pt x="92" y="9"/>
                    </a:lnTo>
                    <a:lnTo>
                      <a:pt x="128" y="5"/>
                    </a:lnTo>
                    <a:lnTo>
                      <a:pt x="167" y="2"/>
                    </a:lnTo>
                    <a:lnTo>
                      <a:pt x="209" y="0"/>
                    </a:lnTo>
                    <a:close/>
                  </a:path>
                </a:pathLst>
              </a:custGeom>
              <a:solidFill>
                <a:srgbClr val="FF82BB"/>
              </a:solid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1" name="Line 621"/>
              <p:cNvSpPr>
                <a:spLocks noChangeShapeType="1"/>
              </p:cNvSpPr>
              <p:nvPr/>
            </p:nvSpPr>
            <p:spPr bwMode="auto">
              <a:xfrm flipH="1" flipV="1">
                <a:off x="3457" y="1322"/>
                <a:ext cx="4" cy="1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2" name="Line 622"/>
              <p:cNvSpPr>
                <a:spLocks noChangeShapeType="1"/>
              </p:cNvSpPr>
              <p:nvPr/>
            </p:nvSpPr>
            <p:spPr bwMode="auto">
              <a:xfrm flipH="1" flipV="1">
                <a:off x="3445" y="1313"/>
                <a:ext cx="12"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3" name="Line 623"/>
              <p:cNvSpPr>
                <a:spLocks noChangeShapeType="1"/>
              </p:cNvSpPr>
              <p:nvPr/>
            </p:nvSpPr>
            <p:spPr bwMode="auto">
              <a:xfrm flipH="1" flipV="1">
                <a:off x="3425" y="1304"/>
                <a:ext cx="20"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4" name="Line 624"/>
              <p:cNvSpPr>
                <a:spLocks noChangeShapeType="1"/>
              </p:cNvSpPr>
              <p:nvPr/>
            </p:nvSpPr>
            <p:spPr bwMode="auto">
              <a:xfrm flipH="1" flipV="1">
                <a:off x="3400" y="1295"/>
                <a:ext cx="25"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5" name="Line 625"/>
              <p:cNvSpPr>
                <a:spLocks noChangeShapeType="1"/>
              </p:cNvSpPr>
              <p:nvPr/>
            </p:nvSpPr>
            <p:spPr bwMode="auto">
              <a:xfrm flipH="1" flipV="1">
                <a:off x="3368" y="1289"/>
                <a:ext cx="32" cy="6"/>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6" name="Line 626"/>
              <p:cNvSpPr>
                <a:spLocks noChangeShapeType="1"/>
              </p:cNvSpPr>
              <p:nvPr/>
            </p:nvSpPr>
            <p:spPr bwMode="auto">
              <a:xfrm flipH="1" flipV="1">
                <a:off x="3333" y="1285"/>
                <a:ext cx="35" cy="4"/>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7" name="Line 627"/>
              <p:cNvSpPr>
                <a:spLocks noChangeShapeType="1"/>
              </p:cNvSpPr>
              <p:nvPr/>
            </p:nvSpPr>
            <p:spPr bwMode="auto">
              <a:xfrm flipH="1" flipV="1">
                <a:off x="3294" y="1282"/>
                <a:ext cx="39" cy="3"/>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8" name="Line 628"/>
              <p:cNvSpPr>
                <a:spLocks noChangeShapeType="1"/>
              </p:cNvSpPr>
              <p:nvPr/>
            </p:nvSpPr>
            <p:spPr bwMode="auto">
              <a:xfrm flipH="1" flipV="1">
                <a:off x="3252" y="1280"/>
                <a:ext cx="42" cy="2"/>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9" name="Line 629"/>
              <p:cNvSpPr>
                <a:spLocks noChangeShapeType="1"/>
              </p:cNvSpPr>
              <p:nvPr/>
            </p:nvSpPr>
            <p:spPr bwMode="auto">
              <a:xfrm flipH="1">
                <a:off x="3210" y="1280"/>
                <a:ext cx="42" cy="2"/>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0" name="Line 630"/>
              <p:cNvSpPr>
                <a:spLocks noChangeShapeType="1"/>
              </p:cNvSpPr>
              <p:nvPr/>
            </p:nvSpPr>
            <p:spPr bwMode="auto">
              <a:xfrm flipH="1">
                <a:off x="3171" y="1282"/>
                <a:ext cx="39" cy="3"/>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1" name="Line 631"/>
              <p:cNvSpPr>
                <a:spLocks noChangeShapeType="1"/>
              </p:cNvSpPr>
              <p:nvPr/>
            </p:nvSpPr>
            <p:spPr bwMode="auto">
              <a:xfrm flipH="1">
                <a:off x="3135" y="1285"/>
                <a:ext cx="36" cy="4"/>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2" name="Line 632"/>
              <p:cNvSpPr>
                <a:spLocks noChangeShapeType="1"/>
              </p:cNvSpPr>
              <p:nvPr/>
            </p:nvSpPr>
            <p:spPr bwMode="auto">
              <a:xfrm flipH="1">
                <a:off x="3104" y="1289"/>
                <a:ext cx="31" cy="6"/>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3" name="Line 633"/>
              <p:cNvSpPr>
                <a:spLocks noChangeShapeType="1"/>
              </p:cNvSpPr>
              <p:nvPr/>
            </p:nvSpPr>
            <p:spPr bwMode="auto">
              <a:xfrm flipH="1">
                <a:off x="3079" y="1295"/>
                <a:ext cx="25"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4" name="Line 634"/>
              <p:cNvSpPr>
                <a:spLocks noChangeShapeType="1"/>
              </p:cNvSpPr>
              <p:nvPr/>
            </p:nvSpPr>
            <p:spPr bwMode="auto">
              <a:xfrm flipH="1">
                <a:off x="3059" y="1304"/>
                <a:ext cx="20"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5" name="Line 635"/>
              <p:cNvSpPr>
                <a:spLocks noChangeShapeType="1"/>
              </p:cNvSpPr>
              <p:nvPr/>
            </p:nvSpPr>
            <p:spPr bwMode="auto">
              <a:xfrm flipH="1">
                <a:off x="3047" y="1313"/>
                <a:ext cx="12"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6" name="Line 636"/>
              <p:cNvSpPr>
                <a:spLocks noChangeShapeType="1"/>
              </p:cNvSpPr>
              <p:nvPr/>
            </p:nvSpPr>
            <p:spPr bwMode="auto">
              <a:xfrm flipH="1">
                <a:off x="3043" y="1322"/>
                <a:ext cx="4" cy="1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7" name="Line 637"/>
              <p:cNvSpPr>
                <a:spLocks noChangeShapeType="1"/>
              </p:cNvSpPr>
              <p:nvPr/>
            </p:nvSpPr>
            <p:spPr bwMode="auto">
              <a:xfrm>
                <a:off x="3043" y="1333"/>
                <a:ext cx="4" cy="10"/>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8" name="Line 638"/>
              <p:cNvSpPr>
                <a:spLocks noChangeShapeType="1"/>
              </p:cNvSpPr>
              <p:nvPr/>
            </p:nvSpPr>
            <p:spPr bwMode="auto">
              <a:xfrm>
                <a:off x="3047" y="1343"/>
                <a:ext cx="12" cy="1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9" name="Line 639"/>
              <p:cNvSpPr>
                <a:spLocks noChangeShapeType="1"/>
              </p:cNvSpPr>
              <p:nvPr/>
            </p:nvSpPr>
            <p:spPr bwMode="auto">
              <a:xfrm>
                <a:off x="3059" y="1354"/>
                <a:ext cx="20"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0" name="Line 640"/>
              <p:cNvSpPr>
                <a:spLocks noChangeShapeType="1"/>
              </p:cNvSpPr>
              <p:nvPr/>
            </p:nvSpPr>
            <p:spPr bwMode="auto">
              <a:xfrm>
                <a:off x="3079" y="1363"/>
                <a:ext cx="25" cy="7"/>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1" name="Line 641"/>
              <p:cNvSpPr>
                <a:spLocks noChangeShapeType="1"/>
              </p:cNvSpPr>
              <p:nvPr/>
            </p:nvSpPr>
            <p:spPr bwMode="auto">
              <a:xfrm>
                <a:off x="3104" y="1370"/>
                <a:ext cx="31" cy="6"/>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2" name="Line 642"/>
              <p:cNvSpPr>
                <a:spLocks noChangeShapeType="1"/>
              </p:cNvSpPr>
              <p:nvPr/>
            </p:nvSpPr>
            <p:spPr bwMode="auto">
              <a:xfrm>
                <a:off x="3135" y="1376"/>
                <a:ext cx="36" cy="5"/>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3" name="Line 643"/>
              <p:cNvSpPr>
                <a:spLocks noChangeShapeType="1"/>
              </p:cNvSpPr>
              <p:nvPr/>
            </p:nvSpPr>
            <p:spPr bwMode="auto">
              <a:xfrm>
                <a:off x="3171" y="1381"/>
                <a:ext cx="39" cy="3"/>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4" name="Line 644"/>
              <p:cNvSpPr>
                <a:spLocks noChangeShapeType="1"/>
              </p:cNvSpPr>
              <p:nvPr/>
            </p:nvSpPr>
            <p:spPr bwMode="auto">
              <a:xfrm>
                <a:off x="3210" y="1384"/>
                <a:ext cx="42" cy="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5" name="Line 645"/>
              <p:cNvSpPr>
                <a:spLocks noChangeShapeType="1"/>
              </p:cNvSpPr>
              <p:nvPr/>
            </p:nvSpPr>
            <p:spPr bwMode="auto">
              <a:xfrm flipV="1">
                <a:off x="3252" y="1384"/>
                <a:ext cx="42" cy="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6" name="Line 646"/>
              <p:cNvSpPr>
                <a:spLocks noChangeShapeType="1"/>
              </p:cNvSpPr>
              <p:nvPr/>
            </p:nvSpPr>
            <p:spPr bwMode="auto">
              <a:xfrm flipV="1">
                <a:off x="3294" y="1381"/>
                <a:ext cx="39" cy="3"/>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7" name="Line 647"/>
              <p:cNvSpPr>
                <a:spLocks noChangeShapeType="1"/>
              </p:cNvSpPr>
              <p:nvPr/>
            </p:nvSpPr>
            <p:spPr bwMode="auto">
              <a:xfrm flipV="1">
                <a:off x="3333" y="1376"/>
                <a:ext cx="35" cy="5"/>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8" name="Line 648"/>
              <p:cNvSpPr>
                <a:spLocks noChangeShapeType="1"/>
              </p:cNvSpPr>
              <p:nvPr/>
            </p:nvSpPr>
            <p:spPr bwMode="auto">
              <a:xfrm flipV="1">
                <a:off x="3368" y="1370"/>
                <a:ext cx="32" cy="6"/>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9" name="Line 649"/>
              <p:cNvSpPr>
                <a:spLocks noChangeShapeType="1"/>
              </p:cNvSpPr>
              <p:nvPr/>
            </p:nvSpPr>
            <p:spPr bwMode="auto">
              <a:xfrm flipV="1">
                <a:off x="3400" y="1363"/>
                <a:ext cx="25" cy="7"/>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0" name="Line 650"/>
              <p:cNvSpPr>
                <a:spLocks noChangeShapeType="1"/>
              </p:cNvSpPr>
              <p:nvPr/>
            </p:nvSpPr>
            <p:spPr bwMode="auto">
              <a:xfrm flipV="1">
                <a:off x="3425" y="1354"/>
                <a:ext cx="20" cy="9"/>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1" name="Line 651"/>
              <p:cNvSpPr>
                <a:spLocks noChangeShapeType="1"/>
              </p:cNvSpPr>
              <p:nvPr/>
            </p:nvSpPr>
            <p:spPr bwMode="auto">
              <a:xfrm flipV="1">
                <a:off x="3445" y="1343"/>
                <a:ext cx="12" cy="11"/>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2" name="Line 652"/>
              <p:cNvSpPr>
                <a:spLocks noChangeShapeType="1"/>
              </p:cNvSpPr>
              <p:nvPr/>
            </p:nvSpPr>
            <p:spPr bwMode="auto">
              <a:xfrm flipV="1">
                <a:off x="3457" y="1333"/>
                <a:ext cx="4" cy="10"/>
              </a:xfrm>
              <a:prstGeom prst="line">
                <a:avLst/>
              </a:prstGeom>
              <a:noFill/>
              <a:ln w="12700">
                <a:solidFill>
                  <a:srgbClr val="FF82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3" name="Freeform 653"/>
              <p:cNvSpPr>
                <a:spLocks noEditPoints="1"/>
              </p:cNvSpPr>
              <p:nvPr/>
            </p:nvSpPr>
            <p:spPr bwMode="auto">
              <a:xfrm>
                <a:off x="3209" y="1306"/>
                <a:ext cx="38" cy="64"/>
              </a:xfrm>
              <a:custGeom>
                <a:avLst/>
                <a:gdLst/>
                <a:ahLst/>
                <a:cxnLst>
                  <a:cxn ang="0">
                    <a:pos x="16" y="24"/>
                  </a:cxn>
                  <a:cxn ang="0">
                    <a:pos x="13" y="25"/>
                  </a:cxn>
                  <a:cxn ang="0">
                    <a:pos x="11" y="28"/>
                  </a:cxn>
                  <a:cxn ang="0">
                    <a:pos x="9" y="31"/>
                  </a:cxn>
                  <a:cxn ang="0">
                    <a:pos x="7" y="36"/>
                  </a:cxn>
                  <a:cxn ang="0">
                    <a:pos x="7" y="46"/>
                  </a:cxn>
                  <a:cxn ang="0">
                    <a:pos x="9" y="51"/>
                  </a:cxn>
                  <a:cxn ang="0">
                    <a:pos x="11" y="54"/>
                  </a:cxn>
                  <a:cxn ang="0">
                    <a:pos x="17" y="57"/>
                  </a:cxn>
                  <a:cxn ang="0">
                    <a:pos x="26" y="52"/>
                  </a:cxn>
                  <a:cxn ang="0">
                    <a:pos x="28" y="49"/>
                  </a:cxn>
                  <a:cxn ang="0">
                    <a:pos x="29" y="45"/>
                  </a:cxn>
                  <a:cxn ang="0">
                    <a:pos x="29" y="34"/>
                  </a:cxn>
                  <a:cxn ang="0">
                    <a:pos x="28" y="31"/>
                  </a:cxn>
                  <a:cxn ang="0">
                    <a:pos x="26" y="27"/>
                  </a:cxn>
                  <a:cxn ang="0">
                    <a:pos x="23" y="24"/>
                  </a:cxn>
                  <a:cxn ang="0">
                    <a:pos x="16" y="24"/>
                  </a:cxn>
                  <a:cxn ang="0">
                    <a:pos x="0" y="0"/>
                  </a:cxn>
                  <a:cxn ang="0">
                    <a:pos x="7" y="0"/>
                  </a:cxn>
                  <a:cxn ang="0">
                    <a:pos x="7" y="24"/>
                  </a:cxn>
                  <a:cxn ang="0">
                    <a:pos x="10" y="19"/>
                  </a:cxn>
                  <a:cxn ang="0">
                    <a:pos x="19" y="16"/>
                  </a:cxn>
                  <a:cxn ang="0">
                    <a:pos x="23" y="16"/>
                  </a:cxn>
                  <a:cxn ang="0">
                    <a:pos x="29" y="19"/>
                  </a:cxn>
                  <a:cxn ang="0">
                    <a:pos x="35" y="25"/>
                  </a:cxn>
                  <a:cxn ang="0">
                    <a:pos x="38" y="34"/>
                  </a:cxn>
                  <a:cxn ang="0">
                    <a:pos x="38" y="39"/>
                  </a:cxn>
                  <a:cxn ang="0">
                    <a:pos x="37" y="46"/>
                  </a:cxn>
                  <a:cxn ang="0">
                    <a:pos x="35" y="52"/>
                  </a:cxn>
                  <a:cxn ang="0">
                    <a:pos x="32" y="57"/>
                  </a:cxn>
                  <a:cxn ang="0">
                    <a:pos x="28" y="61"/>
                  </a:cxn>
                  <a:cxn ang="0">
                    <a:pos x="19" y="64"/>
                  </a:cxn>
                  <a:cxn ang="0">
                    <a:pos x="14" y="63"/>
                  </a:cxn>
                  <a:cxn ang="0">
                    <a:pos x="10" y="60"/>
                  </a:cxn>
                  <a:cxn ang="0">
                    <a:pos x="7" y="57"/>
                  </a:cxn>
                  <a:cxn ang="0">
                    <a:pos x="7" y="63"/>
                  </a:cxn>
                  <a:cxn ang="0">
                    <a:pos x="0" y="63"/>
                  </a:cxn>
                  <a:cxn ang="0">
                    <a:pos x="0" y="0"/>
                  </a:cxn>
                </a:cxnLst>
                <a:rect l="0" t="0" r="r" b="b"/>
                <a:pathLst>
                  <a:path w="38" h="64">
                    <a:moveTo>
                      <a:pt x="16" y="24"/>
                    </a:moveTo>
                    <a:lnTo>
                      <a:pt x="13" y="25"/>
                    </a:lnTo>
                    <a:lnTo>
                      <a:pt x="11" y="28"/>
                    </a:lnTo>
                    <a:lnTo>
                      <a:pt x="9" y="31"/>
                    </a:lnTo>
                    <a:lnTo>
                      <a:pt x="7" y="36"/>
                    </a:lnTo>
                    <a:lnTo>
                      <a:pt x="7" y="46"/>
                    </a:lnTo>
                    <a:lnTo>
                      <a:pt x="9" y="51"/>
                    </a:lnTo>
                    <a:lnTo>
                      <a:pt x="11" y="54"/>
                    </a:lnTo>
                    <a:lnTo>
                      <a:pt x="17" y="57"/>
                    </a:lnTo>
                    <a:lnTo>
                      <a:pt x="26" y="52"/>
                    </a:lnTo>
                    <a:lnTo>
                      <a:pt x="28" y="49"/>
                    </a:lnTo>
                    <a:lnTo>
                      <a:pt x="29" y="45"/>
                    </a:lnTo>
                    <a:lnTo>
                      <a:pt x="29" y="34"/>
                    </a:lnTo>
                    <a:lnTo>
                      <a:pt x="28" y="31"/>
                    </a:lnTo>
                    <a:lnTo>
                      <a:pt x="26" y="27"/>
                    </a:lnTo>
                    <a:lnTo>
                      <a:pt x="23" y="24"/>
                    </a:lnTo>
                    <a:lnTo>
                      <a:pt x="16" y="24"/>
                    </a:lnTo>
                    <a:close/>
                    <a:moveTo>
                      <a:pt x="0" y="0"/>
                    </a:moveTo>
                    <a:lnTo>
                      <a:pt x="7" y="0"/>
                    </a:lnTo>
                    <a:lnTo>
                      <a:pt x="7" y="24"/>
                    </a:lnTo>
                    <a:lnTo>
                      <a:pt x="10" y="19"/>
                    </a:lnTo>
                    <a:lnTo>
                      <a:pt x="19" y="16"/>
                    </a:lnTo>
                    <a:lnTo>
                      <a:pt x="23" y="16"/>
                    </a:lnTo>
                    <a:lnTo>
                      <a:pt x="29" y="19"/>
                    </a:lnTo>
                    <a:lnTo>
                      <a:pt x="35" y="25"/>
                    </a:lnTo>
                    <a:lnTo>
                      <a:pt x="38" y="34"/>
                    </a:lnTo>
                    <a:lnTo>
                      <a:pt x="38" y="39"/>
                    </a:lnTo>
                    <a:lnTo>
                      <a:pt x="37" y="46"/>
                    </a:lnTo>
                    <a:lnTo>
                      <a:pt x="35" y="52"/>
                    </a:lnTo>
                    <a:lnTo>
                      <a:pt x="32" y="57"/>
                    </a:lnTo>
                    <a:lnTo>
                      <a:pt x="28" y="61"/>
                    </a:lnTo>
                    <a:lnTo>
                      <a:pt x="19" y="64"/>
                    </a:lnTo>
                    <a:lnTo>
                      <a:pt x="14" y="63"/>
                    </a:lnTo>
                    <a:lnTo>
                      <a:pt x="10" y="60"/>
                    </a:lnTo>
                    <a:lnTo>
                      <a:pt x="7" y="57"/>
                    </a:lnTo>
                    <a:lnTo>
                      <a:pt x="7"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4" name="Freeform 654"/>
              <p:cNvSpPr>
                <a:spLocks noEditPoints="1"/>
              </p:cNvSpPr>
              <p:nvPr/>
            </p:nvSpPr>
            <p:spPr bwMode="auto">
              <a:xfrm>
                <a:off x="3253" y="1322"/>
                <a:ext cx="42" cy="48"/>
              </a:xfrm>
              <a:custGeom>
                <a:avLst/>
                <a:gdLst/>
                <a:ahLst/>
                <a:cxnLst>
                  <a:cxn ang="0">
                    <a:pos x="17" y="8"/>
                  </a:cxn>
                  <a:cxn ang="0">
                    <a:pos x="12" y="11"/>
                  </a:cxn>
                  <a:cxn ang="0">
                    <a:pos x="11" y="12"/>
                  </a:cxn>
                  <a:cxn ang="0">
                    <a:pos x="9" y="15"/>
                  </a:cxn>
                  <a:cxn ang="0">
                    <a:pos x="9" y="18"/>
                  </a:cxn>
                  <a:cxn ang="0">
                    <a:pos x="35" y="18"/>
                  </a:cxn>
                  <a:cxn ang="0">
                    <a:pos x="35" y="15"/>
                  </a:cxn>
                  <a:cxn ang="0">
                    <a:pos x="33" y="14"/>
                  </a:cxn>
                  <a:cxn ang="0">
                    <a:pos x="32" y="11"/>
                  </a:cxn>
                  <a:cxn ang="0">
                    <a:pos x="26" y="8"/>
                  </a:cxn>
                  <a:cxn ang="0">
                    <a:pos x="17" y="8"/>
                  </a:cxn>
                  <a:cxn ang="0">
                    <a:pos x="15" y="0"/>
                  </a:cxn>
                  <a:cxn ang="0">
                    <a:pos x="27" y="0"/>
                  </a:cxn>
                  <a:cxn ang="0">
                    <a:pos x="33" y="3"/>
                  </a:cxn>
                  <a:cxn ang="0">
                    <a:pos x="38" y="6"/>
                  </a:cxn>
                  <a:cxn ang="0">
                    <a:pos x="41"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5"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5" y="18"/>
                    </a:lnTo>
                    <a:lnTo>
                      <a:pt x="35" y="15"/>
                    </a:lnTo>
                    <a:lnTo>
                      <a:pt x="33" y="14"/>
                    </a:lnTo>
                    <a:lnTo>
                      <a:pt x="32" y="11"/>
                    </a:lnTo>
                    <a:lnTo>
                      <a:pt x="26" y="8"/>
                    </a:lnTo>
                    <a:lnTo>
                      <a:pt x="17" y="8"/>
                    </a:lnTo>
                    <a:close/>
                    <a:moveTo>
                      <a:pt x="15" y="0"/>
                    </a:moveTo>
                    <a:lnTo>
                      <a:pt x="27" y="0"/>
                    </a:lnTo>
                    <a:lnTo>
                      <a:pt x="33" y="3"/>
                    </a:lnTo>
                    <a:lnTo>
                      <a:pt x="38" y="6"/>
                    </a:lnTo>
                    <a:lnTo>
                      <a:pt x="41"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5"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5" name="Line 655"/>
              <p:cNvSpPr>
                <a:spLocks noChangeShapeType="1"/>
              </p:cNvSpPr>
              <p:nvPr/>
            </p:nvSpPr>
            <p:spPr bwMode="auto">
              <a:xfrm>
                <a:off x="3252" y="1225"/>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6" name="Freeform 656"/>
              <p:cNvSpPr>
                <a:spLocks/>
              </p:cNvSpPr>
              <p:nvPr/>
            </p:nvSpPr>
            <p:spPr bwMode="auto">
              <a:xfrm>
                <a:off x="2456" y="1441"/>
                <a:ext cx="62" cy="40"/>
              </a:xfrm>
              <a:custGeom>
                <a:avLst/>
                <a:gdLst/>
                <a:ahLst/>
                <a:cxnLst>
                  <a:cxn ang="0">
                    <a:pos x="31" y="0"/>
                  </a:cxn>
                  <a:cxn ang="0">
                    <a:pos x="43" y="1"/>
                  </a:cxn>
                  <a:cxn ang="0">
                    <a:pos x="53" y="6"/>
                  </a:cxn>
                  <a:cxn ang="0">
                    <a:pos x="59" y="12"/>
                  </a:cxn>
                  <a:cxn ang="0">
                    <a:pos x="62" y="21"/>
                  </a:cxn>
                  <a:cxn ang="0">
                    <a:pos x="58" y="30"/>
                  </a:cxn>
                  <a:cxn ang="0">
                    <a:pos x="46" y="37"/>
                  </a:cxn>
                  <a:cxn ang="0">
                    <a:pos x="31" y="40"/>
                  </a:cxn>
                  <a:cxn ang="0">
                    <a:pos x="15" y="37"/>
                  </a:cxn>
                  <a:cxn ang="0">
                    <a:pos x="4" y="30"/>
                  </a:cxn>
                  <a:cxn ang="0">
                    <a:pos x="0" y="21"/>
                  </a:cxn>
                  <a:cxn ang="0">
                    <a:pos x="4" y="10"/>
                  </a:cxn>
                  <a:cxn ang="0">
                    <a:pos x="15" y="3"/>
                  </a:cxn>
                  <a:cxn ang="0">
                    <a:pos x="31" y="0"/>
                  </a:cxn>
                </a:cxnLst>
                <a:rect l="0" t="0" r="r" b="b"/>
                <a:pathLst>
                  <a:path w="62" h="40">
                    <a:moveTo>
                      <a:pt x="31" y="0"/>
                    </a:moveTo>
                    <a:lnTo>
                      <a:pt x="43" y="1"/>
                    </a:lnTo>
                    <a:lnTo>
                      <a:pt x="53" y="6"/>
                    </a:lnTo>
                    <a:lnTo>
                      <a:pt x="59" y="12"/>
                    </a:lnTo>
                    <a:lnTo>
                      <a:pt x="62" y="21"/>
                    </a:lnTo>
                    <a:lnTo>
                      <a:pt x="58" y="30"/>
                    </a:lnTo>
                    <a:lnTo>
                      <a:pt x="46" y="37"/>
                    </a:lnTo>
                    <a:lnTo>
                      <a:pt x="31" y="40"/>
                    </a:lnTo>
                    <a:lnTo>
                      <a:pt x="15" y="37"/>
                    </a:lnTo>
                    <a:lnTo>
                      <a:pt x="4" y="30"/>
                    </a:lnTo>
                    <a:lnTo>
                      <a:pt x="0" y="21"/>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7" name="Line 657"/>
              <p:cNvSpPr>
                <a:spLocks noChangeShapeType="1"/>
              </p:cNvSpPr>
              <p:nvPr/>
            </p:nvSpPr>
            <p:spPr bwMode="auto">
              <a:xfrm flipH="1" flipV="1">
                <a:off x="2515" y="1453"/>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8" name="Line 658"/>
              <p:cNvSpPr>
                <a:spLocks noChangeShapeType="1"/>
              </p:cNvSpPr>
              <p:nvPr/>
            </p:nvSpPr>
            <p:spPr bwMode="auto">
              <a:xfrm flipH="1" flipV="1">
                <a:off x="2509" y="1447"/>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9" name="Line 659"/>
              <p:cNvSpPr>
                <a:spLocks noChangeShapeType="1"/>
              </p:cNvSpPr>
              <p:nvPr/>
            </p:nvSpPr>
            <p:spPr bwMode="auto">
              <a:xfrm flipH="1" flipV="1">
                <a:off x="2499" y="1442"/>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0" name="Line 660"/>
              <p:cNvSpPr>
                <a:spLocks noChangeShapeType="1"/>
              </p:cNvSpPr>
              <p:nvPr/>
            </p:nvSpPr>
            <p:spPr bwMode="auto">
              <a:xfrm flipH="1" flipV="1">
                <a:off x="2487" y="1441"/>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1" name="Line 661"/>
              <p:cNvSpPr>
                <a:spLocks noChangeShapeType="1"/>
              </p:cNvSpPr>
              <p:nvPr/>
            </p:nvSpPr>
            <p:spPr bwMode="auto">
              <a:xfrm flipH="1">
                <a:off x="2471" y="144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2" name="Line 662"/>
              <p:cNvSpPr>
                <a:spLocks noChangeShapeType="1"/>
              </p:cNvSpPr>
              <p:nvPr/>
            </p:nvSpPr>
            <p:spPr bwMode="auto">
              <a:xfrm flipH="1">
                <a:off x="2460" y="1444"/>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3" name="Line 663"/>
              <p:cNvSpPr>
                <a:spLocks noChangeShapeType="1"/>
              </p:cNvSpPr>
              <p:nvPr/>
            </p:nvSpPr>
            <p:spPr bwMode="auto">
              <a:xfrm flipH="1">
                <a:off x="2456" y="1451"/>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4" name="Line 664"/>
              <p:cNvSpPr>
                <a:spLocks noChangeShapeType="1"/>
              </p:cNvSpPr>
              <p:nvPr/>
            </p:nvSpPr>
            <p:spPr bwMode="auto">
              <a:xfrm>
                <a:off x="2456" y="1462"/>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5" name="Line 665"/>
              <p:cNvSpPr>
                <a:spLocks noChangeShapeType="1"/>
              </p:cNvSpPr>
              <p:nvPr/>
            </p:nvSpPr>
            <p:spPr bwMode="auto">
              <a:xfrm>
                <a:off x="2460" y="1471"/>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6" name="Line 666"/>
              <p:cNvSpPr>
                <a:spLocks noChangeShapeType="1"/>
              </p:cNvSpPr>
              <p:nvPr/>
            </p:nvSpPr>
            <p:spPr bwMode="auto">
              <a:xfrm>
                <a:off x="2471" y="147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7" name="Line 667"/>
              <p:cNvSpPr>
                <a:spLocks noChangeShapeType="1"/>
              </p:cNvSpPr>
              <p:nvPr/>
            </p:nvSpPr>
            <p:spPr bwMode="auto">
              <a:xfrm flipV="1">
                <a:off x="2487" y="1478"/>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8" name="Line 668"/>
              <p:cNvSpPr>
                <a:spLocks noChangeShapeType="1"/>
              </p:cNvSpPr>
              <p:nvPr/>
            </p:nvSpPr>
            <p:spPr bwMode="auto">
              <a:xfrm flipV="1">
                <a:off x="2502" y="1471"/>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9" name="Line 669"/>
              <p:cNvSpPr>
                <a:spLocks noChangeShapeType="1"/>
              </p:cNvSpPr>
              <p:nvPr/>
            </p:nvSpPr>
            <p:spPr bwMode="auto">
              <a:xfrm flipV="1">
                <a:off x="2514" y="1462"/>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0" name="Rectangle 670"/>
              <p:cNvSpPr>
                <a:spLocks noChangeArrowheads="1"/>
              </p:cNvSpPr>
              <p:nvPr/>
            </p:nvSpPr>
            <p:spPr bwMode="auto">
              <a:xfrm>
                <a:off x="2485" y="1459"/>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91" name="Line 671"/>
              <p:cNvSpPr>
                <a:spLocks noChangeShapeType="1"/>
              </p:cNvSpPr>
              <p:nvPr/>
            </p:nvSpPr>
            <p:spPr bwMode="auto">
              <a:xfrm flipH="1">
                <a:off x="2905" y="1342"/>
                <a:ext cx="2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2" name="Line 672"/>
              <p:cNvSpPr>
                <a:spLocks noChangeShapeType="1"/>
              </p:cNvSpPr>
              <p:nvPr/>
            </p:nvSpPr>
            <p:spPr bwMode="auto">
              <a:xfrm flipH="1">
                <a:off x="2872" y="1349"/>
                <a:ext cx="33"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3" name="Line 673"/>
              <p:cNvSpPr>
                <a:spLocks noChangeShapeType="1"/>
              </p:cNvSpPr>
              <p:nvPr/>
            </p:nvSpPr>
            <p:spPr bwMode="auto">
              <a:xfrm flipH="1">
                <a:off x="2834" y="1357"/>
                <a:ext cx="3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4" name="Line 674"/>
              <p:cNvSpPr>
                <a:spLocks noChangeShapeType="1"/>
              </p:cNvSpPr>
              <p:nvPr/>
            </p:nvSpPr>
            <p:spPr bwMode="auto">
              <a:xfrm flipH="1">
                <a:off x="2790" y="1367"/>
                <a:ext cx="4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5" name="Line 675"/>
              <p:cNvSpPr>
                <a:spLocks noChangeShapeType="1"/>
              </p:cNvSpPr>
              <p:nvPr/>
            </p:nvSpPr>
            <p:spPr bwMode="auto">
              <a:xfrm flipH="1">
                <a:off x="2747" y="1378"/>
                <a:ext cx="4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6" name="Line 676"/>
              <p:cNvSpPr>
                <a:spLocks noChangeShapeType="1"/>
              </p:cNvSpPr>
              <p:nvPr/>
            </p:nvSpPr>
            <p:spPr bwMode="auto">
              <a:xfrm flipH="1">
                <a:off x="2657" y="1390"/>
                <a:ext cx="90"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7" name="Line 677"/>
              <p:cNvSpPr>
                <a:spLocks noChangeShapeType="1"/>
              </p:cNvSpPr>
              <p:nvPr/>
            </p:nvSpPr>
            <p:spPr bwMode="auto">
              <a:xfrm flipH="1">
                <a:off x="2615" y="1414"/>
                <a:ext cx="4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8" name="Line 678"/>
              <p:cNvSpPr>
                <a:spLocks noChangeShapeType="1"/>
              </p:cNvSpPr>
              <p:nvPr/>
            </p:nvSpPr>
            <p:spPr bwMode="auto">
              <a:xfrm flipH="1">
                <a:off x="2577" y="1426"/>
                <a:ext cx="3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9" name="Line 679"/>
              <p:cNvSpPr>
                <a:spLocks noChangeShapeType="1"/>
              </p:cNvSpPr>
              <p:nvPr/>
            </p:nvSpPr>
            <p:spPr bwMode="auto">
              <a:xfrm flipH="1">
                <a:off x="2542" y="1436"/>
                <a:ext cx="3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0" name="Line 680"/>
              <p:cNvSpPr>
                <a:spLocks noChangeShapeType="1"/>
              </p:cNvSpPr>
              <p:nvPr/>
            </p:nvSpPr>
            <p:spPr bwMode="auto">
              <a:xfrm flipH="1">
                <a:off x="2515" y="1445"/>
                <a:ext cx="27"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1" name="Freeform 681"/>
              <p:cNvSpPr>
                <a:spLocks/>
              </p:cNvSpPr>
              <p:nvPr/>
            </p:nvSpPr>
            <p:spPr bwMode="auto">
              <a:xfrm>
                <a:off x="2931" y="1441"/>
                <a:ext cx="62" cy="40"/>
              </a:xfrm>
              <a:custGeom>
                <a:avLst/>
                <a:gdLst/>
                <a:ahLst/>
                <a:cxnLst>
                  <a:cxn ang="0">
                    <a:pos x="31" y="0"/>
                  </a:cxn>
                  <a:cxn ang="0">
                    <a:pos x="47" y="3"/>
                  </a:cxn>
                  <a:cxn ang="0">
                    <a:pos x="58" y="10"/>
                  </a:cxn>
                  <a:cxn ang="0">
                    <a:pos x="62" y="21"/>
                  </a:cxn>
                  <a:cxn ang="0">
                    <a:pos x="58" y="30"/>
                  </a:cxn>
                  <a:cxn ang="0">
                    <a:pos x="47" y="37"/>
                  </a:cxn>
                  <a:cxn ang="0">
                    <a:pos x="31" y="40"/>
                  </a:cxn>
                  <a:cxn ang="0">
                    <a:pos x="15" y="37"/>
                  </a:cxn>
                  <a:cxn ang="0">
                    <a:pos x="4" y="30"/>
                  </a:cxn>
                  <a:cxn ang="0">
                    <a:pos x="0" y="21"/>
                  </a:cxn>
                  <a:cxn ang="0">
                    <a:pos x="4" y="10"/>
                  </a:cxn>
                  <a:cxn ang="0">
                    <a:pos x="15" y="3"/>
                  </a:cxn>
                  <a:cxn ang="0">
                    <a:pos x="31" y="0"/>
                  </a:cxn>
                </a:cxnLst>
                <a:rect l="0" t="0" r="r" b="b"/>
                <a:pathLst>
                  <a:path w="62" h="40">
                    <a:moveTo>
                      <a:pt x="31" y="0"/>
                    </a:moveTo>
                    <a:lnTo>
                      <a:pt x="47" y="3"/>
                    </a:lnTo>
                    <a:lnTo>
                      <a:pt x="58" y="10"/>
                    </a:lnTo>
                    <a:lnTo>
                      <a:pt x="62" y="21"/>
                    </a:lnTo>
                    <a:lnTo>
                      <a:pt x="58" y="30"/>
                    </a:lnTo>
                    <a:lnTo>
                      <a:pt x="47" y="37"/>
                    </a:lnTo>
                    <a:lnTo>
                      <a:pt x="31" y="40"/>
                    </a:lnTo>
                    <a:lnTo>
                      <a:pt x="15" y="37"/>
                    </a:lnTo>
                    <a:lnTo>
                      <a:pt x="4" y="30"/>
                    </a:lnTo>
                    <a:lnTo>
                      <a:pt x="0" y="21"/>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2" name="Line 682"/>
              <p:cNvSpPr>
                <a:spLocks noChangeShapeType="1"/>
              </p:cNvSpPr>
              <p:nvPr/>
            </p:nvSpPr>
            <p:spPr bwMode="auto">
              <a:xfrm flipH="1" flipV="1">
                <a:off x="2989" y="1451"/>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3" name="Line 683"/>
              <p:cNvSpPr>
                <a:spLocks noChangeShapeType="1"/>
              </p:cNvSpPr>
              <p:nvPr/>
            </p:nvSpPr>
            <p:spPr bwMode="auto">
              <a:xfrm flipH="1" flipV="1">
                <a:off x="2978" y="1444"/>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4" name="Line 684"/>
              <p:cNvSpPr>
                <a:spLocks noChangeShapeType="1"/>
              </p:cNvSpPr>
              <p:nvPr/>
            </p:nvSpPr>
            <p:spPr bwMode="auto">
              <a:xfrm flipH="1" flipV="1">
                <a:off x="2962" y="144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5" name="Line 685"/>
              <p:cNvSpPr>
                <a:spLocks noChangeShapeType="1"/>
              </p:cNvSpPr>
              <p:nvPr/>
            </p:nvSpPr>
            <p:spPr bwMode="auto">
              <a:xfrm flipH="1">
                <a:off x="2946" y="144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6" name="Line 686"/>
              <p:cNvSpPr>
                <a:spLocks noChangeShapeType="1"/>
              </p:cNvSpPr>
              <p:nvPr/>
            </p:nvSpPr>
            <p:spPr bwMode="auto">
              <a:xfrm flipH="1">
                <a:off x="2935" y="1444"/>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7" name="Line 687"/>
              <p:cNvSpPr>
                <a:spLocks noChangeShapeType="1"/>
              </p:cNvSpPr>
              <p:nvPr/>
            </p:nvSpPr>
            <p:spPr bwMode="auto">
              <a:xfrm flipH="1">
                <a:off x="2931" y="1451"/>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8" name="Line 688"/>
              <p:cNvSpPr>
                <a:spLocks noChangeShapeType="1"/>
              </p:cNvSpPr>
              <p:nvPr/>
            </p:nvSpPr>
            <p:spPr bwMode="auto">
              <a:xfrm>
                <a:off x="2931" y="1462"/>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9" name="Line 689"/>
              <p:cNvSpPr>
                <a:spLocks noChangeShapeType="1"/>
              </p:cNvSpPr>
              <p:nvPr/>
            </p:nvSpPr>
            <p:spPr bwMode="auto">
              <a:xfrm>
                <a:off x="2935" y="1471"/>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0" name="Line 690"/>
              <p:cNvSpPr>
                <a:spLocks noChangeShapeType="1"/>
              </p:cNvSpPr>
              <p:nvPr/>
            </p:nvSpPr>
            <p:spPr bwMode="auto">
              <a:xfrm>
                <a:off x="2946" y="147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1" name="Line 691"/>
              <p:cNvSpPr>
                <a:spLocks noChangeShapeType="1"/>
              </p:cNvSpPr>
              <p:nvPr/>
            </p:nvSpPr>
            <p:spPr bwMode="auto">
              <a:xfrm flipV="1">
                <a:off x="2962" y="147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2" name="Line 692"/>
              <p:cNvSpPr>
                <a:spLocks noChangeShapeType="1"/>
              </p:cNvSpPr>
              <p:nvPr/>
            </p:nvSpPr>
            <p:spPr bwMode="auto">
              <a:xfrm flipV="1">
                <a:off x="2978" y="1471"/>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3" name="Line 693"/>
              <p:cNvSpPr>
                <a:spLocks noChangeShapeType="1"/>
              </p:cNvSpPr>
              <p:nvPr/>
            </p:nvSpPr>
            <p:spPr bwMode="auto">
              <a:xfrm flipV="1">
                <a:off x="2989" y="1462"/>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4" name="Rectangle 694"/>
              <p:cNvSpPr>
                <a:spLocks noChangeArrowheads="1"/>
              </p:cNvSpPr>
              <p:nvPr/>
            </p:nvSpPr>
            <p:spPr bwMode="auto">
              <a:xfrm>
                <a:off x="2961" y="1459"/>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15" name="Line 695"/>
              <p:cNvSpPr>
                <a:spLocks noChangeShapeType="1"/>
              </p:cNvSpPr>
              <p:nvPr/>
            </p:nvSpPr>
            <p:spPr bwMode="auto">
              <a:xfrm>
                <a:off x="2962" y="1354"/>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6" name="Freeform 696"/>
              <p:cNvSpPr>
                <a:spLocks/>
              </p:cNvSpPr>
              <p:nvPr/>
            </p:nvSpPr>
            <p:spPr bwMode="auto">
              <a:xfrm>
                <a:off x="2175" y="1568"/>
                <a:ext cx="62" cy="42"/>
              </a:xfrm>
              <a:custGeom>
                <a:avLst/>
                <a:gdLst/>
                <a:ahLst/>
                <a:cxnLst>
                  <a:cxn ang="0">
                    <a:pos x="31" y="0"/>
                  </a:cxn>
                  <a:cxn ang="0">
                    <a:pos x="43" y="1"/>
                  </a:cxn>
                  <a:cxn ang="0">
                    <a:pos x="54" y="6"/>
                  </a:cxn>
                  <a:cxn ang="0">
                    <a:pos x="60" y="12"/>
                  </a:cxn>
                  <a:cxn ang="0">
                    <a:pos x="62" y="21"/>
                  </a:cxn>
                  <a:cxn ang="0">
                    <a:pos x="58" y="31"/>
                  </a:cxn>
                  <a:cxn ang="0">
                    <a:pos x="46" y="39"/>
                  </a:cxn>
                  <a:cxn ang="0">
                    <a:pos x="31" y="42"/>
                  </a:cxn>
                  <a:cxn ang="0">
                    <a:pos x="15" y="39"/>
                  </a:cxn>
                  <a:cxn ang="0">
                    <a:pos x="4" y="31"/>
                  </a:cxn>
                  <a:cxn ang="0">
                    <a:pos x="0" y="21"/>
                  </a:cxn>
                  <a:cxn ang="0">
                    <a:pos x="4" y="10"/>
                  </a:cxn>
                  <a:cxn ang="0">
                    <a:pos x="15" y="3"/>
                  </a:cxn>
                  <a:cxn ang="0">
                    <a:pos x="31" y="0"/>
                  </a:cxn>
                </a:cxnLst>
                <a:rect l="0" t="0" r="r" b="b"/>
                <a:pathLst>
                  <a:path w="62" h="42">
                    <a:moveTo>
                      <a:pt x="31" y="0"/>
                    </a:moveTo>
                    <a:lnTo>
                      <a:pt x="43" y="1"/>
                    </a:lnTo>
                    <a:lnTo>
                      <a:pt x="54" y="6"/>
                    </a:lnTo>
                    <a:lnTo>
                      <a:pt x="60" y="12"/>
                    </a:lnTo>
                    <a:lnTo>
                      <a:pt x="62" y="21"/>
                    </a:lnTo>
                    <a:lnTo>
                      <a:pt x="58" y="31"/>
                    </a:lnTo>
                    <a:lnTo>
                      <a:pt x="46" y="39"/>
                    </a:lnTo>
                    <a:lnTo>
                      <a:pt x="31" y="42"/>
                    </a:lnTo>
                    <a:lnTo>
                      <a:pt x="15" y="39"/>
                    </a:lnTo>
                    <a:lnTo>
                      <a:pt x="4" y="31"/>
                    </a:lnTo>
                    <a:lnTo>
                      <a:pt x="0" y="21"/>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7" name="Line 697"/>
              <p:cNvSpPr>
                <a:spLocks noChangeShapeType="1"/>
              </p:cNvSpPr>
              <p:nvPr/>
            </p:nvSpPr>
            <p:spPr bwMode="auto">
              <a:xfrm flipH="1" flipV="1">
                <a:off x="2235" y="1580"/>
                <a:ext cx="2"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8" name="Line 698"/>
              <p:cNvSpPr>
                <a:spLocks noChangeShapeType="1"/>
              </p:cNvSpPr>
              <p:nvPr/>
            </p:nvSpPr>
            <p:spPr bwMode="auto">
              <a:xfrm flipH="1" flipV="1">
                <a:off x="2229" y="1574"/>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9" name="Line 699"/>
              <p:cNvSpPr>
                <a:spLocks noChangeShapeType="1"/>
              </p:cNvSpPr>
              <p:nvPr/>
            </p:nvSpPr>
            <p:spPr bwMode="auto">
              <a:xfrm flipH="1" flipV="1">
                <a:off x="2218" y="1569"/>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0" name="Line 700"/>
              <p:cNvSpPr>
                <a:spLocks noChangeShapeType="1"/>
              </p:cNvSpPr>
              <p:nvPr/>
            </p:nvSpPr>
            <p:spPr bwMode="auto">
              <a:xfrm flipH="1" flipV="1">
                <a:off x="2206" y="1568"/>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1" name="Line 701"/>
              <p:cNvSpPr>
                <a:spLocks noChangeShapeType="1"/>
              </p:cNvSpPr>
              <p:nvPr/>
            </p:nvSpPr>
            <p:spPr bwMode="auto">
              <a:xfrm flipH="1">
                <a:off x="2190" y="1568"/>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2" name="Line 702"/>
              <p:cNvSpPr>
                <a:spLocks noChangeShapeType="1"/>
              </p:cNvSpPr>
              <p:nvPr/>
            </p:nvSpPr>
            <p:spPr bwMode="auto">
              <a:xfrm flipH="1">
                <a:off x="2179" y="1571"/>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3" name="Line 703"/>
              <p:cNvSpPr>
                <a:spLocks noChangeShapeType="1"/>
              </p:cNvSpPr>
              <p:nvPr/>
            </p:nvSpPr>
            <p:spPr bwMode="auto">
              <a:xfrm flipH="1">
                <a:off x="2175" y="1578"/>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4" name="Line 704"/>
              <p:cNvSpPr>
                <a:spLocks noChangeShapeType="1"/>
              </p:cNvSpPr>
              <p:nvPr/>
            </p:nvSpPr>
            <p:spPr bwMode="auto">
              <a:xfrm>
                <a:off x="2175" y="1589"/>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5" name="Line 705"/>
              <p:cNvSpPr>
                <a:spLocks noChangeShapeType="1"/>
              </p:cNvSpPr>
              <p:nvPr/>
            </p:nvSpPr>
            <p:spPr bwMode="auto">
              <a:xfrm>
                <a:off x="2179" y="1599"/>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6" name="Line 706"/>
              <p:cNvSpPr>
                <a:spLocks noChangeShapeType="1"/>
              </p:cNvSpPr>
              <p:nvPr/>
            </p:nvSpPr>
            <p:spPr bwMode="auto">
              <a:xfrm>
                <a:off x="2190" y="160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7" name="Line 707"/>
              <p:cNvSpPr>
                <a:spLocks noChangeShapeType="1"/>
              </p:cNvSpPr>
              <p:nvPr/>
            </p:nvSpPr>
            <p:spPr bwMode="auto">
              <a:xfrm flipV="1">
                <a:off x="2206" y="160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8" name="Line 708"/>
              <p:cNvSpPr>
                <a:spLocks noChangeShapeType="1"/>
              </p:cNvSpPr>
              <p:nvPr/>
            </p:nvSpPr>
            <p:spPr bwMode="auto">
              <a:xfrm flipV="1">
                <a:off x="2221" y="1599"/>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9" name="Line 709"/>
              <p:cNvSpPr>
                <a:spLocks noChangeShapeType="1"/>
              </p:cNvSpPr>
              <p:nvPr/>
            </p:nvSpPr>
            <p:spPr bwMode="auto">
              <a:xfrm flipV="1">
                <a:off x="2233" y="1589"/>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0" name="Rectangle 710"/>
              <p:cNvSpPr>
                <a:spLocks noChangeArrowheads="1"/>
              </p:cNvSpPr>
              <p:nvPr/>
            </p:nvSpPr>
            <p:spPr bwMode="auto">
              <a:xfrm>
                <a:off x="2205" y="1586"/>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31" name="Line 711"/>
              <p:cNvSpPr>
                <a:spLocks noChangeShapeType="1"/>
              </p:cNvSpPr>
              <p:nvPr/>
            </p:nvSpPr>
            <p:spPr bwMode="auto">
              <a:xfrm flipH="1">
                <a:off x="2427" y="1468"/>
                <a:ext cx="27"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2" name="Line 712"/>
              <p:cNvSpPr>
                <a:spLocks noChangeShapeType="1"/>
              </p:cNvSpPr>
              <p:nvPr/>
            </p:nvSpPr>
            <p:spPr bwMode="auto">
              <a:xfrm flipH="1">
                <a:off x="2397" y="1472"/>
                <a:ext cx="30"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3" name="Line 713"/>
              <p:cNvSpPr>
                <a:spLocks noChangeShapeType="1"/>
              </p:cNvSpPr>
              <p:nvPr/>
            </p:nvSpPr>
            <p:spPr bwMode="auto">
              <a:xfrm flipH="1">
                <a:off x="2363" y="1481"/>
                <a:ext cx="3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4" name="Line 714"/>
              <p:cNvSpPr>
                <a:spLocks noChangeShapeType="1"/>
              </p:cNvSpPr>
              <p:nvPr/>
            </p:nvSpPr>
            <p:spPr bwMode="auto">
              <a:xfrm flipH="1">
                <a:off x="2327" y="1490"/>
                <a:ext cx="36"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5" name="Line 715"/>
              <p:cNvSpPr>
                <a:spLocks noChangeShapeType="1"/>
              </p:cNvSpPr>
              <p:nvPr/>
            </p:nvSpPr>
            <p:spPr bwMode="auto">
              <a:xfrm flipH="1">
                <a:off x="2291" y="1504"/>
                <a:ext cx="36"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6" name="Line 716"/>
              <p:cNvSpPr>
                <a:spLocks noChangeShapeType="1"/>
              </p:cNvSpPr>
              <p:nvPr/>
            </p:nvSpPr>
            <p:spPr bwMode="auto">
              <a:xfrm flipH="1">
                <a:off x="2258" y="1518"/>
                <a:ext cx="33"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7" name="Line 717"/>
              <p:cNvSpPr>
                <a:spLocks noChangeShapeType="1"/>
              </p:cNvSpPr>
              <p:nvPr/>
            </p:nvSpPr>
            <p:spPr bwMode="auto">
              <a:xfrm flipH="1">
                <a:off x="2245" y="1536"/>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8" name="Line 718"/>
              <p:cNvSpPr>
                <a:spLocks noChangeShapeType="1"/>
              </p:cNvSpPr>
              <p:nvPr/>
            </p:nvSpPr>
            <p:spPr bwMode="auto">
              <a:xfrm flipH="1">
                <a:off x="2232" y="1547"/>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9" name="Line 719"/>
              <p:cNvSpPr>
                <a:spLocks noChangeShapeType="1"/>
              </p:cNvSpPr>
              <p:nvPr/>
            </p:nvSpPr>
            <p:spPr bwMode="auto">
              <a:xfrm flipH="1">
                <a:off x="2220" y="1559"/>
                <a:ext cx="1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0" name="Freeform 720"/>
              <p:cNvSpPr>
                <a:spLocks/>
              </p:cNvSpPr>
              <p:nvPr/>
            </p:nvSpPr>
            <p:spPr bwMode="auto">
              <a:xfrm>
                <a:off x="2278" y="1536"/>
                <a:ext cx="418" cy="105"/>
              </a:xfrm>
              <a:custGeom>
                <a:avLst/>
                <a:gdLst/>
                <a:ahLst/>
                <a:cxnLst>
                  <a:cxn ang="0">
                    <a:pos x="209" y="0"/>
                  </a:cxn>
                  <a:cxn ang="0">
                    <a:pos x="251" y="2"/>
                  </a:cxn>
                  <a:cxn ang="0">
                    <a:pos x="290" y="5"/>
                  </a:cxn>
                  <a:cxn ang="0">
                    <a:pos x="326" y="9"/>
                  </a:cxn>
                  <a:cxn ang="0">
                    <a:pos x="357" y="15"/>
                  </a:cxn>
                  <a:cxn ang="0">
                    <a:pos x="382" y="24"/>
                  </a:cxn>
                  <a:cxn ang="0">
                    <a:pos x="402" y="33"/>
                  </a:cxn>
                  <a:cxn ang="0">
                    <a:pos x="414" y="42"/>
                  </a:cxn>
                  <a:cxn ang="0">
                    <a:pos x="418" y="53"/>
                  </a:cxn>
                  <a:cxn ang="0">
                    <a:pos x="414" y="63"/>
                  </a:cxn>
                  <a:cxn ang="0">
                    <a:pos x="402" y="72"/>
                  </a:cxn>
                  <a:cxn ang="0">
                    <a:pos x="382" y="81"/>
                  </a:cxn>
                  <a:cxn ang="0">
                    <a:pos x="357" y="90"/>
                  </a:cxn>
                  <a:cxn ang="0">
                    <a:pos x="326" y="96"/>
                  </a:cxn>
                  <a:cxn ang="0">
                    <a:pos x="290" y="101"/>
                  </a:cxn>
                  <a:cxn ang="0">
                    <a:pos x="251" y="104"/>
                  </a:cxn>
                  <a:cxn ang="0">
                    <a:pos x="209" y="105"/>
                  </a:cxn>
                  <a:cxn ang="0">
                    <a:pos x="167" y="104"/>
                  </a:cxn>
                  <a:cxn ang="0">
                    <a:pos x="128" y="101"/>
                  </a:cxn>
                  <a:cxn ang="0">
                    <a:pos x="92" y="96"/>
                  </a:cxn>
                  <a:cxn ang="0">
                    <a:pos x="61" y="90"/>
                  </a:cxn>
                  <a:cxn ang="0">
                    <a:pos x="36" y="81"/>
                  </a:cxn>
                  <a:cxn ang="0">
                    <a:pos x="16" y="72"/>
                  </a:cxn>
                  <a:cxn ang="0">
                    <a:pos x="4" y="63"/>
                  </a:cxn>
                  <a:cxn ang="0">
                    <a:pos x="0" y="53"/>
                  </a:cxn>
                  <a:cxn ang="0">
                    <a:pos x="4" y="42"/>
                  </a:cxn>
                  <a:cxn ang="0">
                    <a:pos x="16" y="33"/>
                  </a:cxn>
                  <a:cxn ang="0">
                    <a:pos x="36" y="24"/>
                  </a:cxn>
                  <a:cxn ang="0">
                    <a:pos x="61" y="15"/>
                  </a:cxn>
                  <a:cxn ang="0">
                    <a:pos x="92" y="9"/>
                  </a:cxn>
                  <a:cxn ang="0">
                    <a:pos x="128" y="5"/>
                  </a:cxn>
                  <a:cxn ang="0">
                    <a:pos x="167" y="2"/>
                  </a:cxn>
                  <a:cxn ang="0">
                    <a:pos x="209" y="0"/>
                  </a:cxn>
                </a:cxnLst>
                <a:rect l="0" t="0" r="r" b="b"/>
                <a:pathLst>
                  <a:path w="418" h="105">
                    <a:moveTo>
                      <a:pt x="209" y="0"/>
                    </a:moveTo>
                    <a:lnTo>
                      <a:pt x="251" y="2"/>
                    </a:lnTo>
                    <a:lnTo>
                      <a:pt x="290" y="5"/>
                    </a:lnTo>
                    <a:lnTo>
                      <a:pt x="326" y="9"/>
                    </a:lnTo>
                    <a:lnTo>
                      <a:pt x="357" y="15"/>
                    </a:lnTo>
                    <a:lnTo>
                      <a:pt x="382" y="24"/>
                    </a:lnTo>
                    <a:lnTo>
                      <a:pt x="402" y="33"/>
                    </a:lnTo>
                    <a:lnTo>
                      <a:pt x="414" y="42"/>
                    </a:lnTo>
                    <a:lnTo>
                      <a:pt x="418" y="53"/>
                    </a:lnTo>
                    <a:lnTo>
                      <a:pt x="414" y="63"/>
                    </a:lnTo>
                    <a:lnTo>
                      <a:pt x="402" y="72"/>
                    </a:lnTo>
                    <a:lnTo>
                      <a:pt x="382" y="81"/>
                    </a:lnTo>
                    <a:lnTo>
                      <a:pt x="357" y="90"/>
                    </a:lnTo>
                    <a:lnTo>
                      <a:pt x="326" y="96"/>
                    </a:lnTo>
                    <a:lnTo>
                      <a:pt x="290" y="101"/>
                    </a:lnTo>
                    <a:lnTo>
                      <a:pt x="251" y="104"/>
                    </a:lnTo>
                    <a:lnTo>
                      <a:pt x="209" y="105"/>
                    </a:lnTo>
                    <a:lnTo>
                      <a:pt x="167" y="104"/>
                    </a:lnTo>
                    <a:lnTo>
                      <a:pt x="128" y="101"/>
                    </a:lnTo>
                    <a:lnTo>
                      <a:pt x="92" y="96"/>
                    </a:lnTo>
                    <a:lnTo>
                      <a:pt x="61" y="90"/>
                    </a:lnTo>
                    <a:lnTo>
                      <a:pt x="36" y="81"/>
                    </a:lnTo>
                    <a:lnTo>
                      <a:pt x="16" y="72"/>
                    </a:lnTo>
                    <a:lnTo>
                      <a:pt x="4" y="63"/>
                    </a:lnTo>
                    <a:lnTo>
                      <a:pt x="0" y="53"/>
                    </a:lnTo>
                    <a:lnTo>
                      <a:pt x="4" y="42"/>
                    </a:lnTo>
                    <a:lnTo>
                      <a:pt x="16" y="33"/>
                    </a:lnTo>
                    <a:lnTo>
                      <a:pt x="36" y="24"/>
                    </a:lnTo>
                    <a:lnTo>
                      <a:pt x="61" y="15"/>
                    </a:lnTo>
                    <a:lnTo>
                      <a:pt x="92" y="9"/>
                    </a:lnTo>
                    <a:lnTo>
                      <a:pt x="128" y="5"/>
                    </a:lnTo>
                    <a:lnTo>
                      <a:pt x="167" y="2"/>
                    </a:lnTo>
                    <a:lnTo>
                      <a:pt x="209" y="0"/>
                    </a:lnTo>
                    <a:close/>
                  </a:path>
                </a:pathLst>
              </a:custGeom>
              <a:solidFill>
                <a:srgbClr val="FFBDB7"/>
              </a:solid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1" name="Line 721"/>
              <p:cNvSpPr>
                <a:spLocks noChangeShapeType="1"/>
              </p:cNvSpPr>
              <p:nvPr/>
            </p:nvSpPr>
            <p:spPr bwMode="auto">
              <a:xfrm flipH="1" flipV="1">
                <a:off x="2692" y="1578"/>
                <a:ext cx="4" cy="11"/>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2" name="Line 722"/>
              <p:cNvSpPr>
                <a:spLocks noChangeShapeType="1"/>
              </p:cNvSpPr>
              <p:nvPr/>
            </p:nvSpPr>
            <p:spPr bwMode="auto">
              <a:xfrm flipH="1" flipV="1">
                <a:off x="2680" y="1569"/>
                <a:ext cx="12"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3" name="Line 723"/>
              <p:cNvSpPr>
                <a:spLocks noChangeShapeType="1"/>
              </p:cNvSpPr>
              <p:nvPr/>
            </p:nvSpPr>
            <p:spPr bwMode="auto">
              <a:xfrm flipH="1" flipV="1">
                <a:off x="2660" y="1560"/>
                <a:ext cx="20"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4" name="Line 724"/>
              <p:cNvSpPr>
                <a:spLocks noChangeShapeType="1"/>
              </p:cNvSpPr>
              <p:nvPr/>
            </p:nvSpPr>
            <p:spPr bwMode="auto">
              <a:xfrm flipH="1" flipV="1">
                <a:off x="2635" y="1551"/>
                <a:ext cx="25"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5" name="Line 725"/>
              <p:cNvSpPr>
                <a:spLocks noChangeShapeType="1"/>
              </p:cNvSpPr>
              <p:nvPr/>
            </p:nvSpPr>
            <p:spPr bwMode="auto">
              <a:xfrm flipH="1" flipV="1">
                <a:off x="2604" y="1545"/>
                <a:ext cx="31" cy="6"/>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6" name="Line 726"/>
              <p:cNvSpPr>
                <a:spLocks noChangeShapeType="1"/>
              </p:cNvSpPr>
              <p:nvPr/>
            </p:nvSpPr>
            <p:spPr bwMode="auto">
              <a:xfrm flipH="1" flipV="1">
                <a:off x="2568" y="1541"/>
                <a:ext cx="36" cy="4"/>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7" name="Line 727"/>
              <p:cNvSpPr>
                <a:spLocks noChangeShapeType="1"/>
              </p:cNvSpPr>
              <p:nvPr/>
            </p:nvSpPr>
            <p:spPr bwMode="auto">
              <a:xfrm flipH="1" flipV="1">
                <a:off x="2529" y="1538"/>
                <a:ext cx="39" cy="3"/>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8" name="Line 728"/>
              <p:cNvSpPr>
                <a:spLocks noChangeShapeType="1"/>
              </p:cNvSpPr>
              <p:nvPr/>
            </p:nvSpPr>
            <p:spPr bwMode="auto">
              <a:xfrm flipH="1" flipV="1">
                <a:off x="2487" y="1536"/>
                <a:ext cx="42" cy="2"/>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9" name="Line 729"/>
              <p:cNvSpPr>
                <a:spLocks noChangeShapeType="1"/>
              </p:cNvSpPr>
              <p:nvPr/>
            </p:nvSpPr>
            <p:spPr bwMode="auto">
              <a:xfrm flipH="1">
                <a:off x="2445" y="1536"/>
                <a:ext cx="42" cy="2"/>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0" name="Line 730"/>
              <p:cNvSpPr>
                <a:spLocks noChangeShapeType="1"/>
              </p:cNvSpPr>
              <p:nvPr/>
            </p:nvSpPr>
            <p:spPr bwMode="auto">
              <a:xfrm flipH="1">
                <a:off x="2406" y="1538"/>
                <a:ext cx="39" cy="3"/>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1" name="Line 731"/>
              <p:cNvSpPr>
                <a:spLocks noChangeShapeType="1"/>
              </p:cNvSpPr>
              <p:nvPr/>
            </p:nvSpPr>
            <p:spPr bwMode="auto">
              <a:xfrm flipH="1">
                <a:off x="2370" y="1541"/>
                <a:ext cx="36" cy="4"/>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2" name="Line 732"/>
              <p:cNvSpPr>
                <a:spLocks noChangeShapeType="1"/>
              </p:cNvSpPr>
              <p:nvPr/>
            </p:nvSpPr>
            <p:spPr bwMode="auto">
              <a:xfrm flipH="1">
                <a:off x="2339" y="1545"/>
                <a:ext cx="31" cy="6"/>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3" name="Line 733"/>
              <p:cNvSpPr>
                <a:spLocks noChangeShapeType="1"/>
              </p:cNvSpPr>
              <p:nvPr/>
            </p:nvSpPr>
            <p:spPr bwMode="auto">
              <a:xfrm flipH="1">
                <a:off x="2314" y="1551"/>
                <a:ext cx="25"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4" name="Line 734"/>
              <p:cNvSpPr>
                <a:spLocks noChangeShapeType="1"/>
              </p:cNvSpPr>
              <p:nvPr/>
            </p:nvSpPr>
            <p:spPr bwMode="auto">
              <a:xfrm flipH="1">
                <a:off x="2294" y="1560"/>
                <a:ext cx="20"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5" name="Line 735"/>
              <p:cNvSpPr>
                <a:spLocks noChangeShapeType="1"/>
              </p:cNvSpPr>
              <p:nvPr/>
            </p:nvSpPr>
            <p:spPr bwMode="auto">
              <a:xfrm flipH="1">
                <a:off x="2282" y="1569"/>
                <a:ext cx="12"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6" name="Line 736"/>
              <p:cNvSpPr>
                <a:spLocks noChangeShapeType="1"/>
              </p:cNvSpPr>
              <p:nvPr/>
            </p:nvSpPr>
            <p:spPr bwMode="auto">
              <a:xfrm flipH="1">
                <a:off x="2278" y="1578"/>
                <a:ext cx="4" cy="11"/>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7" name="Line 737"/>
              <p:cNvSpPr>
                <a:spLocks noChangeShapeType="1"/>
              </p:cNvSpPr>
              <p:nvPr/>
            </p:nvSpPr>
            <p:spPr bwMode="auto">
              <a:xfrm>
                <a:off x="2278" y="1589"/>
                <a:ext cx="4" cy="10"/>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8" name="Line 738"/>
              <p:cNvSpPr>
                <a:spLocks noChangeShapeType="1"/>
              </p:cNvSpPr>
              <p:nvPr/>
            </p:nvSpPr>
            <p:spPr bwMode="auto">
              <a:xfrm>
                <a:off x="2282" y="1599"/>
                <a:ext cx="12"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9" name="Line 739"/>
              <p:cNvSpPr>
                <a:spLocks noChangeShapeType="1"/>
              </p:cNvSpPr>
              <p:nvPr/>
            </p:nvSpPr>
            <p:spPr bwMode="auto">
              <a:xfrm>
                <a:off x="2294" y="1608"/>
                <a:ext cx="20"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0" name="Line 740"/>
              <p:cNvSpPr>
                <a:spLocks noChangeShapeType="1"/>
              </p:cNvSpPr>
              <p:nvPr/>
            </p:nvSpPr>
            <p:spPr bwMode="auto">
              <a:xfrm>
                <a:off x="2314" y="1617"/>
                <a:ext cx="25"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1" name="Line 741"/>
              <p:cNvSpPr>
                <a:spLocks noChangeShapeType="1"/>
              </p:cNvSpPr>
              <p:nvPr/>
            </p:nvSpPr>
            <p:spPr bwMode="auto">
              <a:xfrm>
                <a:off x="2339" y="1626"/>
                <a:ext cx="31" cy="6"/>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2" name="Line 742"/>
              <p:cNvSpPr>
                <a:spLocks noChangeShapeType="1"/>
              </p:cNvSpPr>
              <p:nvPr/>
            </p:nvSpPr>
            <p:spPr bwMode="auto">
              <a:xfrm>
                <a:off x="2370" y="1632"/>
                <a:ext cx="36" cy="5"/>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3" name="Line 743"/>
              <p:cNvSpPr>
                <a:spLocks noChangeShapeType="1"/>
              </p:cNvSpPr>
              <p:nvPr/>
            </p:nvSpPr>
            <p:spPr bwMode="auto">
              <a:xfrm>
                <a:off x="2406" y="1637"/>
                <a:ext cx="39" cy="3"/>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4" name="Line 744"/>
              <p:cNvSpPr>
                <a:spLocks noChangeShapeType="1"/>
              </p:cNvSpPr>
              <p:nvPr/>
            </p:nvSpPr>
            <p:spPr bwMode="auto">
              <a:xfrm>
                <a:off x="2445" y="1640"/>
                <a:ext cx="42" cy="1"/>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5" name="Line 745"/>
              <p:cNvSpPr>
                <a:spLocks noChangeShapeType="1"/>
              </p:cNvSpPr>
              <p:nvPr/>
            </p:nvSpPr>
            <p:spPr bwMode="auto">
              <a:xfrm flipV="1">
                <a:off x="2487" y="1640"/>
                <a:ext cx="42" cy="1"/>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6" name="Line 746"/>
              <p:cNvSpPr>
                <a:spLocks noChangeShapeType="1"/>
              </p:cNvSpPr>
              <p:nvPr/>
            </p:nvSpPr>
            <p:spPr bwMode="auto">
              <a:xfrm flipV="1">
                <a:off x="2529" y="1637"/>
                <a:ext cx="39" cy="3"/>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7" name="Line 747"/>
              <p:cNvSpPr>
                <a:spLocks noChangeShapeType="1"/>
              </p:cNvSpPr>
              <p:nvPr/>
            </p:nvSpPr>
            <p:spPr bwMode="auto">
              <a:xfrm flipV="1">
                <a:off x="2568" y="1632"/>
                <a:ext cx="36" cy="5"/>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8" name="Line 748"/>
              <p:cNvSpPr>
                <a:spLocks noChangeShapeType="1"/>
              </p:cNvSpPr>
              <p:nvPr/>
            </p:nvSpPr>
            <p:spPr bwMode="auto">
              <a:xfrm flipV="1">
                <a:off x="2604" y="1626"/>
                <a:ext cx="31" cy="6"/>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9" name="Line 749"/>
              <p:cNvSpPr>
                <a:spLocks noChangeShapeType="1"/>
              </p:cNvSpPr>
              <p:nvPr/>
            </p:nvSpPr>
            <p:spPr bwMode="auto">
              <a:xfrm flipV="1">
                <a:off x="2635" y="1617"/>
                <a:ext cx="25"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0" name="Line 750"/>
              <p:cNvSpPr>
                <a:spLocks noChangeShapeType="1"/>
              </p:cNvSpPr>
              <p:nvPr/>
            </p:nvSpPr>
            <p:spPr bwMode="auto">
              <a:xfrm flipV="1">
                <a:off x="2660" y="1608"/>
                <a:ext cx="20"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1" name="Line 751"/>
              <p:cNvSpPr>
                <a:spLocks noChangeShapeType="1"/>
              </p:cNvSpPr>
              <p:nvPr/>
            </p:nvSpPr>
            <p:spPr bwMode="auto">
              <a:xfrm flipV="1">
                <a:off x="2680" y="1599"/>
                <a:ext cx="12" cy="9"/>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2" name="Line 752"/>
              <p:cNvSpPr>
                <a:spLocks noChangeShapeType="1"/>
              </p:cNvSpPr>
              <p:nvPr/>
            </p:nvSpPr>
            <p:spPr bwMode="auto">
              <a:xfrm flipV="1">
                <a:off x="2692" y="1589"/>
                <a:ext cx="4" cy="10"/>
              </a:xfrm>
              <a:prstGeom prst="line">
                <a:avLst/>
              </a:prstGeom>
              <a:noFill/>
              <a:ln w="12700">
                <a:solidFill>
                  <a:srgbClr val="FFBDB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3" name="Freeform 753"/>
              <p:cNvSpPr>
                <a:spLocks/>
              </p:cNvSpPr>
              <p:nvPr/>
            </p:nvSpPr>
            <p:spPr bwMode="auto">
              <a:xfrm>
                <a:off x="2460" y="1560"/>
                <a:ext cx="27" cy="63"/>
              </a:xfrm>
              <a:custGeom>
                <a:avLst/>
                <a:gdLst/>
                <a:ahLst/>
                <a:cxnLst>
                  <a:cxn ang="0">
                    <a:pos x="15" y="0"/>
                  </a:cxn>
                  <a:cxn ang="0">
                    <a:pos x="27" y="0"/>
                  </a:cxn>
                  <a:cxn ang="0">
                    <a:pos x="25" y="6"/>
                  </a:cxn>
                  <a:cxn ang="0">
                    <a:pos x="21" y="6"/>
                  </a:cxn>
                  <a:cxn ang="0">
                    <a:pos x="18" y="8"/>
                  </a:cxn>
                  <a:cxn ang="0">
                    <a:pos x="15" y="11"/>
                  </a:cxn>
                  <a:cxn ang="0">
                    <a:pos x="15" y="18"/>
                  </a:cxn>
                  <a:cxn ang="0">
                    <a:pos x="22" y="18"/>
                  </a:cxn>
                  <a:cxn ang="0">
                    <a:pos x="22" y="26"/>
                  </a:cxn>
                  <a:cxn ang="0">
                    <a:pos x="15" y="26"/>
                  </a:cxn>
                  <a:cxn ang="0">
                    <a:pos x="15" y="63"/>
                  </a:cxn>
                  <a:cxn ang="0">
                    <a:pos x="6" y="63"/>
                  </a:cxn>
                  <a:cxn ang="0">
                    <a:pos x="6" y="26"/>
                  </a:cxn>
                  <a:cxn ang="0">
                    <a:pos x="0" y="26"/>
                  </a:cxn>
                  <a:cxn ang="0">
                    <a:pos x="0" y="18"/>
                  </a:cxn>
                  <a:cxn ang="0">
                    <a:pos x="6" y="18"/>
                  </a:cxn>
                  <a:cxn ang="0">
                    <a:pos x="6" y="11"/>
                  </a:cxn>
                  <a:cxn ang="0">
                    <a:pos x="8" y="8"/>
                  </a:cxn>
                  <a:cxn ang="0">
                    <a:pos x="8" y="6"/>
                  </a:cxn>
                  <a:cxn ang="0">
                    <a:pos x="12" y="2"/>
                  </a:cxn>
                  <a:cxn ang="0">
                    <a:pos x="15" y="0"/>
                  </a:cxn>
                </a:cxnLst>
                <a:rect l="0" t="0" r="r" b="b"/>
                <a:pathLst>
                  <a:path w="27" h="63">
                    <a:moveTo>
                      <a:pt x="15" y="0"/>
                    </a:moveTo>
                    <a:lnTo>
                      <a:pt x="27" y="0"/>
                    </a:lnTo>
                    <a:lnTo>
                      <a:pt x="25" y="6"/>
                    </a:lnTo>
                    <a:lnTo>
                      <a:pt x="21" y="6"/>
                    </a:lnTo>
                    <a:lnTo>
                      <a:pt x="18" y="8"/>
                    </a:lnTo>
                    <a:lnTo>
                      <a:pt x="15" y="11"/>
                    </a:lnTo>
                    <a:lnTo>
                      <a:pt x="15" y="18"/>
                    </a:lnTo>
                    <a:lnTo>
                      <a:pt x="22" y="18"/>
                    </a:lnTo>
                    <a:lnTo>
                      <a:pt x="22" y="26"/>
                    </a:lnTo>
                    <a:lnTo>
                      <a:pt x="15" y="26"/>
                    </a:lnTo>
                    <a:lnTo>
                      <a:pt x="15" y="63"/>
                    </a:lnTo>
                    <a:lnTo>
                      <a:pt x="6" y="63"/>
                    </a:lnTo>
                    <a:lnTo>
                      <a:pt x="6" y="26"/>
                    </a:lnTo>
                    <a:lnTo>
                      <a:pt x="0" y="26"/>
                    </a:lnTo>
                    <a:lnTo>
                      <a:pt x="0" y="18"/>
                    </a:lnTo>
                    <a:lnTo>
                      <a:pt x="6" y="18"/>
                    </a:lnTo>
                    <a:lnTo>
                      <a:pt x="6" y="11"/>
                    </a:lnTo>
                    <a:lnTo>
                      <a:pt x="8" y="8"/>
                    </a:lnTo>
                    <a:lnTo>
                      <a:pt x="8" y="6"/>
                    </a:lnTo>
                    <a:lnTo>
                      <a:pt x="12" y="2"/>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4" name="Freeform 754"/>
              <p:cNvSpPr>
                <a:spLocks/>
              </p:cNvSpPr>
              <p:nvPr/>
            </p:nvSpPr>
            <p:spPr bwMode="auto">
              <a:xfrm>
                <a:off x="2490" y="1577"/>
                <a:ext cx="22" cy="46"/>
              </a:xfrm>
              <a:custGeom>
                <a:avLst/>
                <a:gdLst/>
                <a:ahLst/>
                <a:cxnLst>
                  <a:cxn ang="0">
                    <a:pos x="13" y="0"/>
                  </a:cxn>
                  <a:cxn ang="0">
                    <a:pos x="18" y="0"/>
                  </a:cxn>
                  <a:cxn ang="0">
                    <a:pos x="21" y="1"/>
                  </a:cxn>
                  <a:cxn ang="0">
                    <a:pos x="22" y="1"/>
                  </a:cxn>
                  <a:cxn ang="0">
                    <a:pos x="19" y="9"/>
                  </a:cxn>
                  <a:cxn ang="0">
                    <a:pos x="18" y="7"/>
                  </a:cxn>
                  <a:cxn ang="0">
                    <a:pos x="13" y="7"/>
                  </a:cxn>
                  <a:cxn ang="0">
                    <a:pos x="10" y="9"/>
                  </a:cxn>
                  <a:cxn ang="0">
                    <a:pos x="9" y="10"/>
                  </a:cxn>
                  <a:cxn ang="0">
                    <a:pos x="9" y="13"/>
                  </a:cxn>
                  <a:cxn ang="0">
                    <a:pos x="7" y="16"/>
                  </a:cxn>
                  <a:cxn ang="0">
                    <a:pos x="7" y="46"/>
                  </a:cxn>
                  <a:cxn ang="0">
                    <a:pos x="0" y="46"/>
                  </a:cxn>
                  <a:cxn ang="0">
                    <a:pos x="0" y="1"/>
                  </a:cxn>
                  <a:cxn ang="0">
                    <a:pos x="6" y="1"/>
                  </a:cxn>
                  <a:cxn ang="0">
                    <a:pos x="6" y="7"/>
                  </a:cxn>
                  <a:cxn ang="0">
                    <a:pos x="7" y="4"/>
                  </a:cxn>
                  <a:cxn ang="0">
                    <a:pos x="10" y="1"/>
                  </a:cxn>
                  <a:cxn ang="0">
                    <a:pos x="13" y="0"/>
                  </a:cxn>
                </a:cxnLst>
                <a:rect l="0" t="0" r="r" b="b"/>
                <a:pathLst>
                  <a:path w="22" h="46">
                    <a:moveTo>
                      <a:pt x="13" y="0"/>
                    </a:moveTo>
                    <a:lnTo>
                      <a:pt x="18" y="0"/>
                    </a:lnTo>
                    <a:lnTo>
                      <a:pt x="21" y="1"/>
                    </a:lnTo>
                    <a:lnTo>
                      <a:pt x="22" y="1"/>
                    </a:lnTo>
                    <a:lnTo>
                      <a:pt x="19" y="9"/>
                    </a:lnTo>
                    <a:lnTo>
                      <a:pt x="18" y="7"/>
                    </a:lnTo>
                    <a:lnTo>
                      <a:pt x="13" y="7"/>
                    </a:lnTo>
                    <a:lnTo>
                      <a:pt x="10" y="9"/>
                    </a:lnTo>
                    <a:lnTo>
                      <a:pt x="9" y="10"/>
                    </a:lnTo>
                    <a:lnTo>
                      <a:pt x="9" y="13"/>
                    </a:lnTo>
                    <a:lnTo>
                      <a:pt x="7" y="16"/>
                    </a:lnTo>
                    <a:lnTo>
                      <a:pt x="7" y="46"/>
                    </a:lnTo>
                    <a:lnTo>
                      <a:pt x="0" y="46"/>
                    </a:lnTo>
                    <a:lnTo>
                      <a:pt x="0" y="1"/>
                    </a:lnTo>
                    <a:lnTo>
                      <a:pt x="6" y="1"/>
                    </a:lnTo>
                    <a:lnTo>
                      <a:pt x="6" y="7"/>
                    </a:lnTo>
                    <a:lnTo>
                      <a:pt x="7" y="4"/>
                    </a:lnTo>
                    <a:lnTo>
                      <a:pt x="10" y="1"/>
                    </a:lnTo>
                    <a:lnTo>
                      <a:pt x="13"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5" name="Line 755"/>
              <p:cNvSpPr>
                <a:spLocks noChangeShapeType="1"/>
              </p:cNvSpPr>
              <p:nvPr/>
            </p:nvSpPr>
            <p:spPr bwMode="auto">
              <a:xfrm>
                <a:off x="2487" y="1481"/>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6" name="Freeform 756"/>
              <p:cNvSpPr>
                <a:spLocks/>
              </p:cNvSpPr>
              <p:nvPr/>
            </p:nvSpPr>
            <p:spPr bwMode="auto">
              <a:xfrm>
                <a:off x="2736" y="1536"/>
                <a:ext cx="417" cy="105"/>
              </a:xfrm>
              <a:custGeom>
                <a:avLst/>
                <a:gdLst/>
                <a:ahLst/>
                <a:cxnLst>
                  <a:cxn ang="0">
                    <a:pos x="208" y="0"/>
                  </a:cxn>
                  <a:cxn ang="0">
                    <a:pos x="250" y="2"/>
                  </a:cxn>
                  <a:cxn ang="0">
                    <a:pos x="289" y="5"/>
                  </a:cxn>
                  <a:cxn ang="0">
                    <a:pos x="325" y="9"/>
                  </a:cxn>
                  <a:cxn ang="0">
                    <a:pos x="356" y="15"/>
                  </a:cxn>
                  <a:cxn ang="0">
                    <a:pos x="381" y="24"/>
                  </a:cxn>
                  <a:cxn ang="0">
                    <a:pos x="401" y="33"/>
                  </a:cxn>
                  <a:cxn ang="0">
                    <a:pos x="413" y="42"/>
                  </a:cxn>
                  <a:cxn ang="0">
                    <a:pos x="417" y="53"/>
                  </a:cxn>
                  <a:cxn ang="0">
                    <a:pos x="413" y="63"/>
                  </a:cxn>
                  <a:cxn ang="0">
                    <a:pos x="401" y="72"/>
                  </a:cxn>
                  <a:cxn ang="0">
                    <a:pos x="381" y="81"/>
                  </a:cxn>
                  <a:cxn ang="0">
                    <a:pos x="356" y="90"/>
                  </a:cxn>
                  <a:cxn ang="0">
                    <a:pos x="325" y="96"/>
                  </a:cxn>
                  <a:cxn ang="0">
                    <a:pos x="289" y="101"/>
                  </a:cxn>
                  <a:cxn ang="0">
                    <a:pos x="250" y="104"/>
                  </a:cxn>
                  <a:cxn ang="0">
                    <a:pos x="208" y="105"/>
                  </a:cxn>
                  <a:cxn ang="0">
                    <a:pos x="160" y="104"/>
                  </a:cxn>
                  <a:cxn ang="0">
                    <a:pos x="117" y="99"/>
                  </a:cxn>
                  <a:cxn ang="0">
                    <a:pos x="78" y="93"/>
                  </a:cxn>
                  <a:cxn ang="0">
                    <a:pos x="45" y="86"/>
                  </a:cxn>
                  <a:cxn ang="0">
                    <a:pos x="21" y="75"/>
                  </a:cxn>
                  <a:cxn ang="0">
                    <a:pos x="6" y="65"/>
                  </a:cxn>
                  <a:cxn ang="0">
                    <a:pos x="0" y="53"/>
                  </a:cxn>
                  <a:cxn ang="0">
                    <a:pos x="6" y="41"/>
                  </a:cxn>
                  <a:cxn ang="0">
                    <a:pos x="21" y="30"/>
                  </a:cxn>
                  <a:cxn ang="0">
                    <a:pos x="45" y="20"/>
                  </a:cxn>
                  <a:cxn ang="0">
                    <a:pos x="78" y="12"/>
                  </a:cxn>
                  <a:cxn ang="0">
                    <a:pos x="117" y="6"/>
                  </a:cxn>
                  <a:cxn ang="0">
                    <a:pos x="160" y="2"/>
                  </a:cxn>
                  <a:cxn ang="0">
                    <a:pos x="208" y="0"/>
                  </a:cxn>
                </a:cxnLst>
                <a:rect l="0" t="0" r="r" b="b"/>
                <a:pathLst>
                  <a:path w="417" h="105">
                    <a:moveTo>
                      <a:pt x="208" y="0"/>
                    </a:moveTo>
                    <a:lnTo>
                      <a:pt x="250" y="2"/>
                    </a:lnTo>
                    <a:lnTo>
                      <a:pt x="289" y="5"/>
                    </a:lnTo>
                    <a:lnTo>
                      <a:pt x="325" y="9"/>
                    </a:lnTo>
                    <a:lnTo>
                      <a:pt x="356" y="15"/>
                    </a:lnTo>
                    <a:lnTo>
                      <a:pt x="381" y="24"/>
                    </a:lnTo>
                    <a:lnTo>
                      <a:pt x="401" y="33"/>
                    </a:lnTo>
                    <a:lnTo>
                      <a:pt x="413" y="42"/>
                    </a:lnTo>
                    <a:lnTo>
                      <a:pt x="417" y="53"/>
                    </a:lnTo>
                    <a:lnTo>
                      <a:pt x="413" y="63"/>
                    </a:lnTo>
                    <a:lnTo>
                      <a:pt x="401" y="72"/>
                    </a:lnTo>
                    <a:lnTo>
                      <a:pt x="381" y="81"/>
                    </a:lnTo>
                    <a:lnTo>
                      <a:pt x="356" y="90"/>
                    </a:lnTo>
                    <a:lnTo>
                      <a:pt x="325" y="96"/>
                    </a:lnTo>
                    <a:lnTo>
                      <a:pt x="289" y="101"/>
                    </a:lnTo>
                    <a:lnTo>
                      <a:pt x="250" y="104"/>
                    </a:lnTo>
                    <a:lnTo>
                      <a:pt x="208" y="105"/>
                    </a:lnTo>
                    <a:lnTo>
                      <a:pt x="160" y="104"/>
                    </a:lnTo>
                    <a:lnTo>
                      <a:pt x="117" y="99"/>
                    </a:lnTo>
                    <a:lnTo>
                      <a:pt x="78" y="93"/>
                    </a:lnTo>
                    <a:lnTo>
                      <a:pt x="45" y="86"/>
                    </a:lnTo>
                    <a:lnTo>
                      <a:pt x="21" y="75"/>
                    </a:lnTo>
                    <a:lnTo>
                      <a:pt x="6" y="65"/>
                    </a:lnTo>
                    <a:lnTo>
                      <a:pt x="0" y="53"/>
                    </a:lnTo>
                    <a:lnTo>
                      <a:pt x="6" y="41"/>
                    </a:lnTo>
                    <a:lnTo>
                      <a:pt x="21" y="30"/>
                    </a:lnTo>
                    <a:lnTo>
                      <a:pt x="45" y="20"/>
                    </a:lnTo>
                    <a:lnTo>
                      <a:pt x="78" y="12"/>
                    </a:lnTo>
                    <a:lnTo>
                      <a:pt x="117" y="6"/>
                    </a:lnTo>
                    <a:lnTo>
                      <a:pt x="160" y="2"/>
                    </a:lnTo>
                    <a:lnTo>
                      <a:pt x="208" y="0"/>
                    </a:lnTo>
                    <a:close/>
                  </a:path>
                </a:pathLst>
              </a:custGeom>
              <a:solidFill>
                <a:srgbClr val="DBFFAB"/>
              </a:solid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7" name="Line 757"/>
              <p:cNvSpPr>
                <a:spLocks noChangeShapeType="1"/>
              </p:cNvSpPr>
              <p:nvPr/>
            </p:nvSpPr>
            <p:spPr bwMode="auto">
              <a:xfrm flipH="1" flipV="1">
                <a:off x="3149" y="1578"/>
                <a:ext cx="4" cy="11"/>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8" name="Line 758"/>
              <p:cNvSpPr>
                <a:spLocks noChangeShapeType="1"/>
              </p:cNvSpPr>
              <p:nvPr/>
            </p:nvSpPr>
            <p:spPr bwMode="auto">
              <a:xfrm flipH="1" flipV="1">
                <a:off x="3137" y="1569"/>
                <a:ext cx="12"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9" name="Line 759"/>
              <p:cNvSpPr>
                <a:spLocks noChangeShapeType="1"/>
              </p:cNvSpPr>
              <p:nvPr/>
            </p:nvSpPr>
            <p:spPr bwMode="auto">
              <a:xfrm flipH="1" flipV="1">
                <a:off x="3117" y="1560"/>
                <a:ext cx="20"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0" name="Line 760"/>
              <p:cNvSpPr>
                <a:spLocks noChangeShapeType="1"/>
              </p:cNvSpPr>
              <p:nvPr/>
            </p:nvSpPr>
            <p:spPr bwMode="auto">
              <a:xfrm flipH="1" flipV="1">
                <a:off x="3092" y="1551"/>
                <a:ext cx="25"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1" name="Line 761"/>
              <p:cNvSpPr>
                <a:spLocks noChangeShapeType="1"/>
              </p:cNvSpPr>
              <p:nvPr/>
            </p:nvSpPr>
            <p:spPr bwMode="auto">
              <a:xfrm flipH="1" flipV="1">
                <a:off x="3061" y="1545"/>
                <a:ext cx="31" cy="6"/>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2" name="Line 762"/>
              <p:cNvSpPr>
                <a:spLocks noChangeShapeType="1"/>
              </p:cNvSpPr>
              <p:nvPr/>
            </p:nvSpPr>
            <p:spPr bwMode="auto">
              <a:xfrm flipH="1" flipV="1">
                <a:off x="3025" y="1541"/>
                <a:ext cx="36" cy="4"/>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3" name="Line 763"/>
              <p:cNvSpPr>
                <a:spLocks noChangeShapeType="1"/>
              </p:cNvSpPr>
              <p:nvPr/>
            </p:nvSpPr>
            <p:spPr bwMode="auto">
              <a:xfrm flipH="1" flipV="1">
                <a:off x="2986" y="1538"/>
                <a:ext cx="39" cy="3"/>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4" name="Line 764"/>
              <p:cNvSpPr>
                <a:spLocks noChangeShapeType="1"/>
              </p:cNvSpPr>
              <p:nvPr/>
            </p:nvSpPr>
            <p:spPr bwMode="auto">
              <a:xfrm flipH="1" flipV="1">
                <a:off x="2944" y="1536"/>
                <a:ext cx="42" cy="2"/>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5" name="Line 765"/>
              <p:cNvSpPr>
                <a:spLocks noChangeShapeType="1"/>
              </p:cNvSpPr>
              <p:nvPr/>
            </p:nvSpPr>
            <p:spPr bwMode="auto">
              <a:xfrm flipH="1">
                <a:off x="2896" y="1536"/>
                <a:ext cx="48" cy="2"/>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6" name="Line 766"/>
              <p:cNvSpPr>
                <a:spLocks noChangeShapeType="1"/>
              </p:cNvSpPr>
              <p:nvPr/>
            </p:nvSpPr>
            <p:spPr bwMode="auto">
              <a:xfrm flipH="1">
                <a:off x="2853" y="1538"/>
                <a:ext cx="43" cy="4"/>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7" name="Line 767"/>
              <p:cNvSpPr>
                <a:spLocks noChangeShapeType="1"/>
              </p:cNvSpPr>
              <p:nvPr/>
            </p:nvSpPr>
            <p:spPr bwMode="auto">
              <a:xfrm flipH="1">
                <a:off x="2814" y="1542"/>
                <a:ext cx="39" cy="6"/>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8" name="Line 768"/>
              <p:cNvSpPr>
                <a:spLocks noChangeShapeType="1"/>
              </p:cNvSpPr>
              <p:nvPr/>
            </p:nvSpPr>
            <p:spPr bwMode="auto">
              <a:xfrm flipH="1">
                <a:off x="2781" y="1548"/>
                <a:ext cx="33" cy="8"/>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9" name="Line 769"/>
              <p:cNvSpPr>
                <a:spLocks noChangeShapeType="1"/>
              </p:cNvSpPr>
              <p:nvPr/>
            </p:nvSpPr>
            <p:spPr bwMode="auto">
              <a:xfrm flipH="1">
                <a:off x="2757" y="1556"/>
                <a:ext cx="24" cy="10"/>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0" name="Line 770"/>
              <p:cNvSpPr>
                <a:spLocks noChangeShapeType="1"/>
              </p:cNvSpPr>
              <p:nvPr/>
            </p:nvSpPr>
            <p:spPr bwMode="auto">
              <a:xfrm flipH="1">
                <a:off x="2742" y="1566"/>
                <a:ext cx="15" cy="11"/>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1" name="Line 771"/>
              <p:cNvSpPr>
                <a:spLocks noChangeShapeType="1"/>
              </p:cNvSpPr>
              <p:nvPr/>
            </p:nvSpPr>
            <p:spPr bwMode="auto">
              <a:xfrm flipH="1">
                <a:off x="2736" y="1577"/>
                <a:ext cx="6" cy="12"/>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2" name="Line 772"/>
              <p:cNvSpPr>
                <a:spLocks noChangeShapeType="1"/>
              </p:cNvSpPr>
              <p:nvPr/>
            </p:nvSpPr>
            <p:spPr bwMode="auto">
              <a:xfrm>
                <a:off x="2736" y="1589"/>
                <a:ext cx="6" cy="12"/>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3" name="Line 773"/>
              <p:cNvSpPr>
                <a:spLocks noChangeShapeType="1"/>
              </p:cNvSpPr>
              <p:nvPr/>
            </p:nvSpPr>
            <p:spPr bwMode="auto">
              <a:xfrm>
                <a:off x="2742" y="1601"/>
                <a:ext cx="15" cy="10"/>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4" name="Line 774"/>
              <p:cNvSpPr>
                <a:spLocks noChangeShapeType="1"/>
              </p:cNvSpPr>
              <p:nvPr/>
            </p:nvSpPr>
            <p:spPr bwMode="auto">
              <a:xfrm>
                <a:off x="2757" y="1611"/>
                <a:ext cx="24" cy="11"/>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5" name="Line 775"/>
              <p:cNvSpPr>
                <a:spLocks noChangeShapeType="1"/>
              </p:cNvSpPr>
              <p:nvPr/>
            </p:nvSpPr>
            <p:spPr bwMode="auto">
              <a:xfrm>
                <a:off x="2781" y="1622"/>
                <a:ext cx="33" cy="7"/>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6" name="Line 776"/>
              <p:cNvSpPr>
                <a:spLocks noChangeShapeType="1"/>
              </p:cNvSpPr>
              <p:nvPr/>
            </p:nvSpPr>
            <p:spPr bwMode="auto">
              <a:xfrm>
                <a:off x="2814" y="1629"/>
                <a:ext cx="39" cy="6"/>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7" name="Line 777"/>
              <p:cNvSpPr>
                <a:spLocks noChangeShapeType="1"/>
              </p:cNvSpPr>
              <p:nvPr/>
            </p:nvSpPr>
            <p:spPr bwMode="auto">
              <a:xfrm>
                <a:off x="2853" y="1635"/>
                <a:ext cx="43" cy="5"/>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8" name="Line 778"/>
              <p:cNvSpPr>
                <a:spLocks noChangeShapeType="1"/>
              </p:cNvSpPr>
              <p:nvPr/>
            </p:nvSpPr>
            <p:spPr bwMode="auto">
              <a:xfrm>
                <a:off x="2896" y="1640"/>
                <a:ext cx="48" cy="1"/>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9" name="Line 779"/>
              <p:cNvSpPr>
                <a:spLocks noChangeShapeType="1"/>
              </p:cNvSpPr>
              <p:nvPr/>
            </p:nvSpPr>
            <p:spPr bwMode="auto">
              <a:xfrm flipV="1">
                <a:off x="2944" y="1640"/>
                <a:ext cx="42" cy="1"/>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0" name="Line 780"/>
              <p:cNvSpPr>
                <a:spLocks noChangeShapeType="1"/>
              </p:cNvSpPr>
              <p:nvPr/>
            </p:nvSpPr>
            <p:spPr bwMode="auto">
              <a:xfrm flipV="1">
                <a:off x="2986" y="1637"/>
                <a:ext cx="39" cy="3"/>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1" name="Line 781"/>
              <p:cNvSpPr>
                <a:spLocks noChangeShapeType="1"/>
              </p:cNvSpPr>
              <p:nvPr/>
            </p:nvSpPr>
            <p:spPr bwMode="auto">
              <a:xfrm flipV="1">
                <a:off x="3025" y="1632"/>
                <a:ext cx="36" cy="5"/>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2" name="Line 782"/>
              <p:cNvSpPr>
                <a:spLocks noChangeShapeType="1"/>
              </p:cNvSpPr>
              <p:nvPr/>
            </p:nvSpPr>
            <p:spPr bwMode="auto">
              <a:xfrm flipV="1">
                <a:off x="3061" y="1626"/>
                <a:ext cx="31" cy="6"/>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3" name="Line 783"/>
              <p:cNvSpPr>
                <a:spLocks noChangeShapeType="1"/>
              </p:cNvSpPr>
              <p:nvPr/>
            </p:nvSpPr>
            <p:spPr bwMode="auto">
              <a:xfrm flipV="1">
                <a:off x="3092" y="1617"/>
                <a:ext cx="25"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4" name="Line 784"/>
              <p:cNvSpPr>
                <a:spLocks noChangeShapeType="1"/>
              </p:cNvSpPr>
              <p:nvPr/>
            </p:nvSpPr>
            <p:spPr bwMode="auto">
              <a:xfrm flipV="1">
                <a:off x="3117" y="1608"/>
                <a:ext cx="20"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5" name="Line 785"/>
              <p:cNvSpPr>
                <a:spLocks noChangeShapeType="1"/>
              </p:cNvSpPr>
              <p:nvPr/>
            </p:nvSpPr>
            <p:spPr bwMode="auto">
              <a:xfrm flipV="1">
                <a:off x="3137" y="1599"/>
                <a:ext cx="12" cy="9"/>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6" name="Line 786"/>
              <p:cNvSpPr>
                <a:spLocks noChangeShapeType="1"/>
              </p:cNvSpPr>
              <p:nvPr/>
            </p:nvSpPr>
            <p:spPr bwMode="auto">
              <a:xfrm flipV="1">
                <a:off x="3149" y="1589"/>
                <a:ext cx="4" cy="10"/>
              </a:xfrm>
              <a:prstGeom prst="line">
                <a:avLst/>
              </a:prstGeom>
              <a:noFill/>
              <a:ln w="12700">
                <a:solidFill>
                  <a:srgbClr val="DBFFA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7" name="Freeform 787"/>
              <p:cNvSpPr>
                <a:spLocks noEditPoints="1"/>
              </p:cNvSpPr>
              <p:nvPr/>
            </p:nvSpPr>
            <p:spPr bwMode="auto">
              <a:xfrm>
                <a:off x="2913" y="1577"/>
                <a:ext cx="39" cy="64"/>
              </a:xfrm>
              <a:custGeom>
                <a:avLst/>
                <a:gdLst/>
                <a:ahLst/>
                <a:cxnLst>
                  <a:cxn ang="0">
                    <a:pos x="16" y="7"/>
                  </a:cxn>
                  <a:cxn ang="0">
                    <a:pos x="13" y="9"/>
                  </a:cxn>
                  <a:cxn ang="0">
                    <a:pos x="12" y="12"/>
                  </a:cxn>
                  <a:cxn ang="0">
                    <a:pos x="9" y="15"/>
                  </a:cxn>
                  <a:cxn ang="0">
                    <a:pos x="7" y="19"/>
                  </a:cxn>
                  <a:cxn ang="0">
                    <a:pos x="7" y="28"/>
                  </a:cxn>
                  <a:cxn ang="0">
                    <a:pos x="9" y="33"/>
                  </a:cxn>
                  <a:cxn ang="0">
                    <a:pos x="12" y="36"/>
                  </a:cxn>
                  <a:cxn ang="0">
                    <a:pos x="13" y="39"/>
                  </a:cxn>
                  <a:cxn ang="0">
                    <a:pos x="16" y="40"/>
                  </a:cxn>
                  <a:cxn ang="0">
                    <a:pos x="21" y="40"/>
                  </a:cxn>
                  <a:cxn ang="0">
                    <a:pos x="24" y="39"/>
                  </a:cxn>
                  <a:cxn ang="0">
                    <a:pos x="27" y="36"/>
                  </a:cxn>
                  <a:cxn ang="0">
                    <a:pos x="28" y="33"/>
                  </a:cxn>
                  <a:cxn ang="0">
                    <a:pos x="30" y="28"/>
                  </a:cxn>
                  <a:cxn ang="0">
                    <a:pos x="30" y="18"/>
                  </a:cxn>
                  <a:cxn ang="0">
                    <a:pos x="28" y="15"/>
                  </a:cxn>
                  <a:cxn ang="0">
                    <a:pos x="27" y="10"/>
                  </a:cxn>
                  <a:cxn ang="0">
                    <a:pos x="24" y="7"/>
                  </a:cxn>
                  <a:cxn ang="0">
                    <a:pos x="16" y="7"/>
                  </a:cxn>
                  <a:cxn ang="0">
                    <a:pos x="16" y="0"/>
                  </a:cxn>
                  <a:cxn ang="0">
                    <a:pos x="21" y="0"/>
                  </a:cxn>
                  <a:cxn ang="0">
                    <a:pos x="30" y="3"/>
                  </a:cxn>
                  <a:cxn ang="0">
                    <a:pos x="33" y="6"/>
                  </a:cxn>
                  <a:cxn ang="0">
                    <a:pos x="36" y="12"/>
                  </a:cxn>
                  <a:cxn ang="0">
                    <a:pos x="39" y="24"/>
                  </a:cxn>
                  <a:cxn ang="0">
                    <a:pos x="36" y="36"/>
                  </a:cxn>
                  <a:cxn ang="0">
                    <a:pos x="34" y="39"/>
                  </a:cxn>
                  <a:cxn ang="0">
                    <a:pos x="31" y="42"/>
                  </a:cxn>
                  <a:cxn ang="0">
                    <a:pos x="30" y="45"/>
                  </a:cxn>
                  <a:cxn ang="0">
                    <a:pos x="25" y="46"/>
                  </a:cxn>
                  <a:cxn ang="0">
                    <a:pos x="22" y="46"/>
                  </a:cxn>
                  <a:cxn ang="0">
                    <a:pos x="19" y="48"/>
                  </a:cxn>
                  <a:cxn ang="0">
                    <a:pos x="16" y="48"/>
                  </a:cxn>
                  <a:cxn ang="0">
                    <a:pos x="15" y="46"/>
                  </a:cxn>
                  <a:cxn ang="0">
                    <a:pos x="9" y="43"/>
                  </a:cxn>
                  <a:cxn ang="0">
                    <a:pos x="7" y="40"/>
                  </a:cxn>
                  <a:cxn ang="0">
                    <a:pos x="7" y="64"/>
                  </a:cxn>
                  <a:cxn ang="0">
                    <a:pos x="0" y="64"/>
                  </a:cxn>
                  <a:cxn ang="0">
                    <a:pos x="0" y="1"/>
                  </a:cxn>
                  <a:cxn ang="0">
                    <a:pos x="7" y="1"/>
                  </a:cxn>
                  <a:cxn ang="0">
                    <a:pos x="7" y="9"/>
                  </a:cxn>
                  <a:cxn ang="0">
                    <a:pos x="10" y="4"/>
                  </a:cxn>
                  <a:cxn ang="0">
                    <a:pos x="13" y="1"/>
                  </a:cxn>
                  <a:cxn ang="0">
                    <a:pos x="16" y="0"/>
                  </a:cxn>
                </a:cxnLst>
                <a:rect l="0" t="0" r="r" b="b"/>
                <a:pathLst>
                  <a:path w="39" h="64">
                    <a:moveTo>
                      <a:pt x="16" y="7"/>
                    </a:moveTo>
                    <a:lnTo>
                      <a:pt x="13" y="9"/>
                    </a:lnTo>
                    <a:lnTo>
                      <a:pt x="12" y="12"/>
                    </a:lnTo>
                    <a:lnTo>
                      <a:pt x="9" y="15"/>
                    </a:lnTo>
                    <a:lnTo>
                      <a:pt x="7" y="19"/>
                    </a:lnTo>
                    <a:lnTo>
                      <a:pt x="7" y="28"/>
                    </a:lnTo>
                    <a:lnTo>
                      <a:pt x="9" y="33"/>
                    </a:lnTo>
                    <a:lnTo>
                      <a:pt x="12" y="36"/>
                    </a:lnTo>
                    <a:lnTo>
                      <a:pt x="13" y="39"/>
                    </a:lnTo>
                    <a:lnTo>
                      <a:pt x="16" y="40"/>
                    </a:lnTo>
                    <a:lnTo>
                      <a:pt x="21" y="40"/>
                    </a:lnTo>
                    <a:lnTo>
                      <a:pt x="24" y="39"/>
                    </a:lnTo>
                    <a:lnTo>
                      <a:pt x="27" y="36"/>
                    </a:lnTo>
                    <a:lnTo>
                      <a:pt x="28" y="33"/>
                    </a:lnTo>
                    <a:lnTo>
                      <a:pt x="30" y="28"/>
                    </a:lnTo>
                    <a:lnTo>
                      <a:pt x="30" y="18"/>
                    </a:lnTo>
                    <a:lnTo>
                      <a:pt x="28" y="15"/>
                    </a:lnTo>
                    <a:lnTo>
                      <a:pt x="27" y="10"/>
                    </a:lnTo>
                    <a:lnTo>
                      <a:pt x="24" y="7"/>
                    </a:lnTo>
                    <a:lnTo>
                      <a:pt x="16" y="7"/>
                    </a:lnTo>
                    <a:close/>
                    <a:moveTo>
                      <a:pt x="16" y="0"/>
                    </a:moveTo>
                    <a:lnTo>
                      <a:pt x="21" y="0"/>
                    </a:lnTo>
                    <a:lnTo>
                      <a:pt x="30" y="3"/>
                    </a:lnTo>
                    <a:lnTo>
                      <a:pt x="33" y="6"/>
                    </a:lnTo>
                    <a:lnTo>
                      <a:pt x="36" y="12"/>
                    </a:lnTo>
                    <a:lnTo>
                      <a:pt x="39" y="24"/>
                    </a:lnTo>
                    <a:lnTo>
                      <a:pt x="36" y="36"/>
                    </a:lnTo>
                    <a:lnTo>
                      <a:pt x="34" y="39"/>
                    </a:lnTo>
                    <a:lnTo>
                      <a:pt x="31" y="42"/>
                    </a:lnTo>
                    <a:lnTo>
                      <a:pt x="30" y="45"/>
                    </a:lnTo>
                    <a:lnTo>
                      <a:pt x="25" y="46"/>
                    </a:lnTo>
                    <a:lnTo>
                      <a:pt x="22" y="46"/>
                    </a:lnTo>
                    <a:lnTo>
                      <a:pt x="19" y="48"/>
                    </a:lnTo>
                    <a:lnTo>
                      <a:pt x="16" y="48"/>
                    </a:lnTo>
                    <a:lnTo>
                      <a:pt x="15" y="46"/>
                    </a:lnTo>
                    <a:lnTo>
                      <a:pt x="9" y="43"/>
                    </a:lnTo>
                    <a:lnTo>
                      <a:pt x="7" y="40"/>
                    </a:lnTo>
                    <a:lnTo>
                      <a:pt x="7" y="64"/>
                    </a:lnTo>
                    <a:lnTo>
                      <a:pt x="0" y="64"/>
                    </a:lnTo>
                    <a:lnTo>
                      <a:pt x="0" y="1"/>
                    </a:lnTo>
                    <a:lnTo>
                      <a:pt x="7" y="1"/>
                    </a:lnTo>
                    <a:lnTo>
                      <a:pt x="7" y="9"/>
                    </a:lnTo>
                    <a:lnTo>
                      <a:pt x="10" y="4"/>
                    </a:lnTo>
                    <a:lnTo>
                      <a:pt x="13" y="1"/>
                    </a:lnTo>
                    <a:lnTo>
                      <a:pt x="16"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8" name="Freeform 788"/>
              <p:cNvSpPr>
                <a:spLocks/>
              </p:cNvSpPr>
              <p:nvPr/>
            </p:nvSpPr>
            <p:spPr bwMode="auto">
              <a:xfrm>
                <a:off x="2958" y="1562"/>
                <a:ext cx="20" cy="63"/>
              </a:xfrm>
              <a:custGeom>
                <a:avLst/>
                <a:gdLst/>
                <a:ahLst/>
                <a:cxnLst>
                  <a:cxn ang="0">
                    <a:pos x="13" y="0"/>
                  </a:cxn>
                  <a:cxn ang="0">
                    <a:pos x="13" y="16"/>
                  </a:cxn>
                  <a:cxn ang="0">
                    <a:pos x="20" y="16"/>
                  </a:cxn>
                  <a:cxn ang="0">
                    <a:pos x="20" y="24"/>
                  </a:cxn>
                  <a:cxn ang="0">
                    <a:pos x="13" y="24"/>
                  </a:cxn>
                  <a:cxn ang="0">
                    <a:pos x="13" y="54"/>
                  </a:cxn>
                  <a:cxn ang="0">
                    <a:pos x="14" y="54"/>
                  </a:cxn>
                  <a:cxn ang="0">
                    <a:pos x="16" y="55"/>
                  </a:cxn>
                  <a:cxn ang="0">
                    <a:pos x="20" y="55"/>
                  </a:cxn>
                  <a:cxn ang="0">
                    <a:pos x="20" y="63"/>
                  </a:cxn>
                  <a:cxn ang="0">
                    <a:pos x="13" y="63"/>
                  </a:cxn>
                  <a:cxn ang="0">
                    <a:pos x="10" y="61"/>
                  </a:cxn>
                  <a:cxn ang="0">
                    <a:pos x="9" y="61"/>
                  </a:cxn>
                  <a:cxn ang="0">
                    <a:pos x="6" y="58"/>
                  </a:cxn>
                  <a:cxn ang="0">
                    <a:pos x="6" y="54"/>
                  </a:cxn>
                  <a:cxn ang="0">
                    <a:pos x="4" y="49"/>
                  </a:cxn>
                  <a:cxn ang="0">
                    <a:pos x="4" y="24"/>
                  </a:cxn>
                  <a:cxn ang="0">
                    <a:pos x="0" y="24"/>
                  </a:cxn>
                  <a:cxn ang="0">
                    <a:pos x="0" y="16"/>
                  </a:cxn>
                  <a:cxn ang="0">
                    <a:pos x="4" y="16"/>
                  </a:cxn>
                  <a:cxn ang="0">
                    <a:pos x="4" y="4"/>
                  </a:cxn>
                  <a:cxn ang="0">
                    <a:pos x="13" y="0"/>
                  </a:cxn>
                </a:cxnLst>
                <a:rect l="0" t="0" r="r" b="b"/>
                <a:pathLst>
                  <a:path w="20" h="63">
                    <a:moveTo>
                      <a:pt x="13" y="0"/>
                    </a:moveTo>
                    <a:lnTo>
                      <a:pt x="13" y="16"/>
                    </a:lnTo>
                    <a:lnTo>
                      <a:pt x="20" y="16"/>
                    </a:lnTo>
                    <a:lnTo>
                      <a:pt x="20" y="24"/>
                    </a:lnTo>
                    <a:lnTo>
                      <a:pt x="13" y="24"/>
                    </a:lnTo>
                    <a:lnTo>
                      <a:pt x="13" y="54"/>
                    </a:lnTo>
                    <a:lnTo>
                      <a:pt x="14" y="54"/>
                    </a:lnTo>
                    <a:lnTo>
                      <a:pt x="16" y="55"/>
                    </a:lnTo>
                    <a:lnTo>
                      <a:pt x="20" y="55"/>
                    </a:lnTo>
                    <a:lnTo>
                      <a:pt x="20" y="63"/>
                    </a:lnTo>
                    <a:lnTo>
                      <a:pt x="13" y="63"/>
                    </a:lnTo>
                    <a:lnTo>
                      <a:pt x="10" y="61"/>
                    </a:lnTo>
                    <a:lnTo>
                      <a:pt x="9" y="61"/>
                    </a:lnTo>
                    <a:lnTo>
                      <a:pt x="6" y="58"/>
                    </a:lnTo>
                    <a:lnTo>
                      <a:pt x="6" y="54"/>
                    </a:lnTo>
                    <a:lnTo>
                      <a:pt x="4" y="49"/>
                    </a:lnTo>
                    <a:lnTo>
                      <a:pt x="4" y="24"/>
                    </a:lnTo>
                    <a:lnTo>
                      <a:pt x="0" y="24"/>
                    </a:lnTo>
                    <a:lnTo>
                      <a:pt x="0" y="16"/>
                    </a:lnTo>
                    <a:lnTo>
                      <a:pt x="4" y="16"/>
                    </a:lnTo>
                    <a:lnTo>
                      <a:pt x="4" y="4"/>
                    </a:lnTo>
                    <a:lnTo>
                      <a:pt x="13"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9" name="Line 789"/>
              <p:cNvSpPr>
                <a:spLocks noChangeShapeType="1"/>
              </p:cNvSpPr>
              <p:nvPr/>
            </p:nvSpPr>
            <p:spPr bwMode="auto">
              <a:xfrm flipH="1">
                <a:off x="2955" y="1481"/>
                <a:ext cx="4"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0" name="Line 790"/>
              <p:cNvSpPr>
                <a:spLocks noChangeShapeType="1"/>
              </p:cNvSpPr>
              <p:nvPr/>
            </p:nvSpPr>
            <p:spPr bwMode="auto">
              <a:xfrm flipH="1">
                <a:off x="2950" y="1507"/>
                <a:ext cx="5"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1" name="Freeform 791"/>
              <p:cNvSpPr>
                <a:spLocks/>
              </p:cNvSpPr>
              <p:nvPr/>
            </p:nvSpPr>
            <p:spPr bwMode="auto">
              <a:xfrm>
                <a:off x="3194" y="1568"/>
                <a:ext cx="64" cy="42"/>
              </a:xfrm>
              <a:custGeom>
                <a:avLst/>
                <a:gdLst/>
                <a:ahLst/>
                <a:cxnLst>
                  <a:cxn ang="0">
                    <a:pos x="32" y="0"/>
                  </a:cxn>
                  <a:cxn ang="0">
                    <a:pos x="44" y="1"/>
                  </a:cxn>
                  <a:cxn ang="0">
                    <a:pos x="55" y="6"/>
                  </a:cxn>
                  <a:cxn ang="0">
                    <a:pos x="61" y="12"/>
                  </a:cxn>
                  <a:cxn ang="0">
                    <a:pos x="64" y="21"/>
                  </a:cxn>
                  <a:cxn ang="0">
                    <a:pos x="59" y="31"/>
                  </a:cxn>
                  <a:cxn ang="0">
                    <a:pos x="47" y="39"/>
                  </a:cxn>
                  <a:cxn ang="0">
                    <a:pos x="32" y="42"/>
                  </a:cxn>
                  <a:cxn ang="0">
                    <a:pos x="16" y="39"/>
                  </a:cxn>
                  <a:cxn ang="0">
                    <a:pos x="4" y="31"/>
                  </a:cxn>
                  <a:cxn ang="0">
                    <a:pos x="0" y="21"/>
                  </a:cxn>
                  <a:cxn ang="0">
                    <a:pos x="3" y="12"/>
                  </a:cxn>
                  <a:cxn ang="0">
                    <a:pos x="10" y="6"/>
                  </a:cxn>
                  <a:cxn ang="0">
                    <a:pos x="21" y="1"/>
                  </a:cxn>
                  <a:cxn ang="0">
                    <a:pos x="32" y="0"/>
                  </a:cxn>
                </a:cxnLst>
                <a:rect l="0" t="0" r="r" b="b"/>
                <a:pathLst>
                  <a:path w="64" h="42">
                    <a:moveTo>
                      <a:pt x="32" y="0"/>
                    </a:moveTo>
                    <a:lnTo>
                      <a:pt x="44" y="1"/>
                    </a:lnTo>
                    <a:lnTo>
                      <a:pt x="55" y="6"/>
                    </a:lnTo>
                    <a:lnTo>
                      <a:pt x="61" y="12"/>
                    </a:lnTo>
                    <a:lnTo>
                      <a:pt x="64" y="21"/>
                    </a:lnTo>
                    <a:lnTo>
                      <a:pt x="59" y="31"/>
                    </a:lnTo>
                    <a:lnTo>
                      <a:pt x="47" y="39"/>
                    </a:lnTo>
                    <a:lnTo>
                      <a:pt x="32" y="42"/>
                    </a:lnTo>
                    <a:lnTo>
                      <a:pt x="16" y="39"/>
                    </a:lnTo>
                    <a:lnTo>
                      <a:pt x="4" y="31"/>
                    </a:lnTo>
                    <a:lnTo>
                      <a:pt x="0" y="21"/>
                    </a:lnTo>
                    <a:lnTo>
                      <a:pt x="3" y="12"/>
                    </a:lnTo>
                    <a:lnTo>
                      <a:pt x="10" y="6"/>
                    </a:lnTo>
                    <a:lnTo>
                      <a:pt x="21" y="1"/>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2" name="Line 792"/>
              <p:cNvSpPr>
                <a:spLocks noChangeShapeType="1"/>
              </p:cNvSpPr>
              <p:nvPr/>
            </p:nvSpPr>
            <p:spPr bwMode="auto">
              <a:xfrm flipH="1" flipV="1">
                <a:off x="3255" y="1580"/>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3" name="Line 793"/>
              <p:cNvSpPr>
                <a:spLocks noChangeShapeType="1"/>
              </p:cNvSpPr>
              <p:nvPr/>
            </p:nvSpPr>
            <p:spPr bwMode="auto">
              <a:xfrm flipH="1" flipV="1">
                <a:off x="3249" y="1574"/>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4" name="Line 794"/>
              <p:cNvSpPr>
                <a:spLocks noChangeShapeType="1"/>
              </p:cNvSpPr>
              <p:nvPr/>
            </p:nvSpPr>
            <p:spPr bwMode="auto">
              <a:xfrm flipH="1" flipV="1">
                <a:off x="3238" y="1569"/>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5" name="Line 795"/>
              <p:cNvSpPr>
                <a:spLocks noChangeShapeType="1"/>
              </p:cNvSpPr>
              <p:nvPr/>
            </p:nvSpPr>
            <p:spPr bwMode="auto">
              <a:xfrm flipH="1" flipV="1">
                <a:off x="3226" y="1568"/>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6" name="Line 796"/>
              <p:cNvSpPr>
                <a:spLocks noChangeShapeType="1"/>
              </p:cNvSpPr>
              <p:nvPr/>
            </p:nvSpPr>
            <p:spPr bwMode="auto">
              <a:xfrm flipH="1">
                <a:off x="3215" y="1568"/>
                <a:ext cx="1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7" name="Line 797"/>
              <p:cNvSpPr>
                <a:spLocks noChangeShapeType="1"/>
              </p:cNvSpPr>
              <p:nvPr/>
            </p:nvSpPr>
            <p:spPr bwMode="auto">
              <a:xfrm flipH="1">
                <a:off x="3204" y="1569"/>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8" name="Line 798"/>
              <p:cNvSpPr>
                <a:spLocks noChangeShapeType="1"/>
              </p:cNvSpPr>
              <p:nvPr/>
            </p:nvSpPr>
            <p:spPr bwMode="auto">
              <a:xfrm flipH="1">
                <a:off x="3197" y="1574"/>
                <a:ext cx="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9" name="Line 799"/>
              <p:cNvSpPr>
                <a:spLocks noChangeShapeType="1"/>
              </p:cNvSpPr>
              <p:nvPr/>
            </p:nvSpPr>
            <p:spPr bwMode="auto">
              <a:xfrm flipH="1">
                <a:off x="3194" y="1580"/>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0" name="Line 800"/>
              <p:cNvSpPr>
                <a:spLocks noChangeShapeType="1"/>
              </p:cNvSpPr>
              <p:nvPr/>
            </p:nvSpPr>
            <p:spPr bwMode="auto">
              <a:xfrm>
                <a:off x="3194" y="1589"/>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1" name="Line 801"/>
              <p:cNvSpPr>
                <a:spLocks noChangeShapeType="1"/>
              </p:cNvSpPr>
              <p:nvPr/>
            </p:nvSpPr>
            <p:spPr bwMode="auto">
              <a:xfrm>
                <a:off x="3198" y="1599"/>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2" name="Line 802"/>
              <p:cNvSpPr>
                <a:spLocks noChangeShapeType="1"/>
              </p:cNvSpPr>
              <p:nvPr/>
            </p:nvSpPr>
            <p:spPr bwMode="auto">
              <a:xfrm>
                <a:off x="3210" y="160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3" name="Line 803"/>
              <p:cNvSpPr>
                <a:spLocks noChangeShapeType="1"/>
              </p:cNvSpPr>
              <p:nvPr/>
            </p:nvSpPr>
            <p:spPr bwMode="auto">
              <a:xfrm flipV="1">
                <a:off x="3226" y="160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4" name="Line 804"/>
              <p:cNvSpPr>
                <a:spLocks noChangeShapeType="1"/>
              </p:cNvSpPr>
              <p:nvPr/>
            </p:nvSpPr>
            <p:spPr bwMode="auto">
              <a:xfrm flipV="1">
                <a:off x="3241" y="1599"/>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5" name="Line 805"/>
              <p:cNvSpPr>
                <a:spLocks noChangeShapeType="1"/>
              </p:cNvSpPr>
              <p:nvPr/>
            </p:nvSpPr>
            <p:spPr bwMode="auto">
              <a:xfrm flipV="1">
                <a:off x="3253" y="1589"/>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6" name="Rectangle 806"/>
              <p:cNvSpPr>
                <a:spLocks noChangeArrowheads="1"/>
              </p:cNvSpPr>
              <p:nvPr/>
            </p:nvSpPr>
            <p:spPr bwMode="auto">
              <a:xfrm>
                <a:off x="3225" y="1586"/>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728" name="Group 1008"/>
            <p:cNvGrpSpPr>
              <a:grpSpLocks/>
            </p:cNvGrpSpPr>
            <p:nvPr/>
          </p:nvGrpSpPr>
          <p:grpSpPr bwMode="auto">
            <a:xfrm>
              <a:off x="1944" y="1468"/>
              <a:ext cx="1489" cy="429"/>
              <a:chOff x="1945" y="1468"/>
              <a:chExt cx="1489" cy="429"/>
            </a:xfrm>
          </p:grpSpPr>
          <p:sp>
            <p:nvSpPr>
              <p:cNvPr id="31528" name="Line 808"/>
              <p:cNvSpPr>
                <a:spLocks noChangeShapeType="1"/>
              </p:cNvSpPr>
              <p:nvPr/>
            </p:nvSpPr>
            <p:spPr bwMode="auto">
              <a:xfrm>
                <a:off x="2993" y="1468"/>
                <a:ext cx="24"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9" name="Line 809"/>
              <p:cNvSpPr>
                <a:spLocks noChangeShapeType="1"/>
              </p:cNvSpPr>
              <p:nvPr/>
            </p:nvSpPr>
            <p:spPr bwMode="auto">
              <a:xfrm>
                <a:off x="3017" y="1474"/>
                <a:ext cx="2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0" name="Line 810"/>
              <p:cNvSpPr>
                <a:spLocks noChangeShapeType="1"/>
              </p:cNvSpPr>
              <p:nvPr/>
            </p:nvSpPr>
            <p:spPr bwMode="auto">
              <a:xfrm>
                <a:off x="3046" y="1481"/>
                <a:ext cx="31"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1" name="Line 811"/>
              <p:cNvSpPr>
                <a:spLocks noChangeShapeType="1"/>
              </p:cNvSpPr>
              <p:nvPr/>
            </p:nvSpPr>
            <p:spPr bwMode="auto">
              <a:xfrm>
                <a:off x="3077" y="1492"/>
                <a:ext cx="66"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2" name="Line 812"/>
              <p:cNvSpPr>
                <a:spLocks noChangeShapeType="1"/>
              </p:cNvSpPr>
              <p:nvPr/>
            </p:nvSpPr>
            <p:spPr bwMode="auto">
              <a:xfrm>
                <a:off x="3143" y="1518"/>
                <a:ext cx="31"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3" name="Line 813"/>
              <p:cNvSpPr>
                <a:spLocks noChangeShapeType="1"/>
              </p:cNvSpPr>
              <p:nvPr/>
            </p:nvSpPr>
            <p:spPr bwMode="auto">
              <a:xfrm>
                <a:off x="3174" y="1536"/>
                <a:ext cx="2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4" name="Line 814"/>
              <p:cNvSpPr>
                <a:spLocks noChangeShapeType="1"/>
              </p:cNvSpPr>
              <p:nvPr/>
            </p:nvSpPr>
            <p:spPr bwMode="auto">
              <a:xfrm>
                <a:off x="3194" y="1553"/>
                <a:ext cx="1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5" name="Freeform 815"/>
              <p:cNvSpPr>
                <a:spLocks/>
              </p:cNvSpPr>
              <p:nvPr/>
            </p:nvSpPr>
            <p:spPr bwMode="auto">
              <a:xfrm>
                <a:off x="2736" y="1664"/>
                <a:ext cx="417" cy="105"/>
              </a:xfrm>
              <a:custGeom>
                <a:avLst/>
                <a:gdLst/>
                <a:ahLst/>
                <a:cxnLst>
                  <a:cxn ang="0">
                    <a:pos x="208" y="0"/>
                  </a:cxn>
                  <a:cxn ang="0">
                    <a:pos x="250" y="1"/>
                  </a:cxn>
                  <a:cxn ang="0">
                    <a:pos x="289" y="4"/>
                  </a:cxn>
                  <a:cxn ang="0">
                    <a:pos x="325" y="9"/>
                  </a:cxn>
                  <a:cxn ang="0">
                    <a:pos x="356" y="15"/>
                  </a:cxn>
                  <a:cxn ang="0">
                    <a:pos x="381" y="24"/>
                  </a:cxn>
                  <a:cxn ang="0">
                    <a:pos x="401" y="33"/>
                  </a:cxn>
                  <a:cxn ang="0">
                    <a:pos x="413" y="42"/>
                  </a:cxn>
                  <a:cxn ang="0">
                    <a:pos x="417" y="52"/>
                  </a:cxn>
                  <a:cxn ang="0">
                    <a:pos x="413" y="63"/>
                  </a:cxn>
                  <a:cxn ang="0">
                    <a:pos x="401" y="73"/>
                  </a:cxn>
                  <a:cxn ang="0">
                    <a:pos x="381" y="82"/>
                  </a:cxn>
                  <a:cxn ang="0">
                    <a:pos x="356" y="90"/>
                  </a:cxn>
                  <a:cxn ang="0">
                    <a:pos x="325" y="96"/>
                  </a:cxn>
                  <a:cxn ang="0">
                    <a:pos x="289" y="100"/>
                  </a:cxn>
                  <a:cxn ang="0">
                    <a:pos x="250" y="103"/>
                  </a:cxn>
                  <a:cxn ang="0">
                    <a:pos x="208" y="105"/>
                  </a:cxn>
                  <a:cxn ang="0">
                    <a:pos x="166" y="103"/>
                  </a:cxn>
                  <a:cxn ang="0">
                    <a:pos x="127" y="100"/>
                  </a:cxn>
                  <a:cxn ang="0">
                    <a:pos x="92" y="96"/>
                  </a:cxn>
                  <a:cxn ang="0">
                    <a:pos x="62" y="90"/>
                  </a:cxn>
                  <a:cxn ang="0">
                    <a:pos x="36" y="82"/>
                  </a:cxn>
                  <a:cxn ang="0">
                    <a:pos x="17" y="73"/>
                  </a:cxn>
                  <a:cxn ang="0">
                    <a:pos x="5" y="63"/>
                  </a:cxn>
                  <a:cxn ang="0">
                    <a:pos x="0" y="52"/>
                  </a:cxn>
                  <a:cxn ang="0">
                    <a:pos x="6" y="40"/>
                  </a:cxn>
                  <a:cxn ang="0">
                    <a:pos x="21" y="30"/>
                  </a:cxn>
                  <a:cxn ang="0">
                    <a:pos x="45" y="19"/>
                  </a:cxn>
                  <a:cxn ang="0">
                    <a:pos x="78" y="12"/>
                  </a:cxn>
                  <a:cxn ang="0">
                    <a:pos x="117" y="6"/>
                  </a:cxn>
                  <a:cxn ang="0">
                    <a:pos x="160" y="1"/>
                  </a:cxn>
                  <a:cxn ang="0">
                    <a:pos x="208" y="0"/>
                  </a:cxn>
                </a:cxnLst>
                <a:rect l="0" t="0" r="r" b="b"/>
                <a:pathLst>
                  <a:path w="417" h="105">
                    <a:moveTo>
                      <a:pt x="208" y="0"/>
                    </a:moveTo>
                    <a:lnTo>
                      <a:pt x="250" y="1"/>
                    </a:lnTo>
                    <a:lnTo>
                      <a:pt x="289" y="4"/>
                    </a:lnTo>
                    <a:lnTo>
                      <a:pt x="325" y="9"/>
                    </a:lnTo>
                    <a:lnTo>
                      <a:pt x="356" y="15"/>
                    </a:lnTo>
                    <a:lnTo>
                      <a:pt x="381" y="24"/>
                    </a:lnTo>
                    <a:lnTo>
                      <a:pt x="401" y="33"/>
                    </a:lnTo>
                    <a:lnTo>
                      <a:pt x="413" y="42"/>
                    </a:lnTo>
                    <a:lnTo>
                      <a:pt x="417" y="52"/>
                    </a:lnTo>
                    <a:lnTo>
                      <a:pt x="413" y="63"/>
                    </a:lnTo>
                    <a:lnTo>
                      <a:pt x="401" y="73"/>
                    </a:lnTo>
                    <a:lnTo>
                      <a:pt x="381" y="82"/>
                    </a:lnTo>
                    <a:lnTo>
                      <a:pt x="356" y="90"/>
                    </a:lnTo>
                    <a:lnTo>
                      <a:pt x="325" y="96"/>
                    </a:lnTo>
                    <a:lnTo>
                      <a:pt x="289" y="100"/>
                    </a:lnTo>
                    <a:lnTo>
                      <a:pt x="250" y="103"/>
                    </a:lnTo>
                    <a:lnTo>
                      <a:pt x="208" y="105"/>
                    </a:lnTo>
                    <a:lnTo>
                      <a:pt x="166" y="103"/>
                    </a:lnTo>
                    <a:lnTo>
                      <a:pt x="127" y="100"/>
                    </a:lnTo>
                    <a:lnTo>
                      <a:pt x="92" y="96"/>
                    </a:lnTo>
                    <a:lnTo>
                      <a:pt x="62" y="90"/>
                    </a:lnTo>
                    <a:lnTo>
                      <a:pt x="36" y="82"/>
                    </a:lnTo>
                    <a:lnTo>
                      <a:pt x="17" y="73"/>
                    </a:lnTo>
                    <a:lnTo>
                      <a:pt x="5" y="63"/>
                    </a:lnTo>
                    <a:lnTo>
                      <a:pt x="0" y="52"/>
                    </a:lnTo>
                    <a:lnTo>
                      <a:pt x="6" y="40"/>
                    </a:lnTo>
                    <a:lnTo>
                      <a:pt x="21" y="30"/>
                    </a:lnTo>
                    <a:lnTo>
                      <a:pt x="45" y="19"/>
                    </a:lnTo>
                    <a:lnTo>
                      <a:pt x="78" y="12"/>
                    </a:lnTo>
                    <a:lnTo>
                      <a:pt x="117" y="6"/>
                    </a:lnTo>
                    <a:lnTo>
                      <a:pt x="160" y="1"/>
                    </a:lnTo>
                    <a:lnTo>
                      <a:pt x="208" y="0"/>
                    </a:lnTo>
                    <a:close/>
                  </a:path>
                </a:pathLst>
              </a:custGeom>
              <a:solidFill>
                <a:srgbClr val="32FFF4"/>
              </a:solid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6" name="Line 816"/>
              <p:cNvSpPr>
                <a:spLocks noChangeShapeType="1"/>
              </p:cNvSpPr>
              <p:nvPr/>
            </p:nvSpPr>
            <p:spPr bwMode="auto">
              <a:xfrm flipH="1" flipV="1">
                <a:off x="3149" y="1706"/>
                <a:ext cx="4"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7" name="Line 817"/>
              <p:cNvSpPr>
                <a:spLocks noChangeShapeType="1"/>
              </p:cNvSpPr>
              <p:nvPr/>
            </p:nvSpPr>
            <p:spPr bwMode="auto">
              <a:xfrm flipH="1" flipV="1">
                <a:off x="3137" y="1697"/>
                <a:ext cx="12"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8" name="Line 818"/>
              <p:cNvSpPr>
                <a:spLocks noChangeShapeType="1"/>
              </p:cNvSpPr>
              <p:nvPr/>
            </p:nvSpPr>
            <p:spPr bwMode="auto">
              <a:xfrm flipH="1" flipV="1">
                <a:off x="3117" y="1688"/>
                <a:ext cx="20"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9" name="Line 819"/>
              <p:cNvSpPr>
                <a:spLocks noChangeShapeType="1"/>
              </p:cNvSpPr>
              <p:nvPr/>
            </p:nvSpPr>
            <p:spPr bwMode="auto">
              <a:xfrm flipH="1" flipV="1">
                <a:off x="3092" y="1679"/>
                <a:ext cx="25"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0" name="Line 820"/>
              <p:cNvSpPr>
                <a:spLocks noChangeShapeType="1"/>
              </p:cNvSpPr>
              <p:nvPr/>
            </p:nvSpPr>
            <p:spPr bwMode="auto">
              <a:xfrm flipH="1" flipV="1">
                <a:off x="3061" y="1673"/>
                <a:ext cx="31"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1" name="Line 821"/>
              <p:cNvSpPr>
                <a:spLocks noChangeShapeType="1"/>
              </p:cNvSpPr>
              <p:nvPr/>
            </p:nvSpPr>
            <p:spPr bwMode="auto">
              <a:xfrm flipH="1" flipV="1">
                <a:off x="3025" y="1668"/>
                <a:ext cx="36" cy="5"/>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2" name="Line 822"/>
              <p:cNvSpPr>
                <a:spLocks noChangeShapeType="1"/>
              </p:cNvSpPr>
              <p:nvPr/>
            </p:nvSpPr>
            <p:spPr bwMode="auto">
              <a:xfrm flipH="1" flipV="1">
                <a:off x="2986" y="1665"/>
                <a:ext cx="39" cy="3"/>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3" name="Line 823"/>
              <p:cNvSpPr>
                <a:spLocks noChangeShapeType="1"/>
              </p:cNvSpPr>
              <p:nvPr/>
            </p:nvSpPr>
            <p:spPr bwMode="auto">
              <a:xfrm flipH="1" flipV="1">
                <a:off x="2944" y="1664"/>
                <a:ext cx="42" cy="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4" name="Line 824"/>
              <p:cNvSpPr>
                <a:spLocks noChangeShapeType="1"/>
              </p:cNvSpPr>
              <p:nvPr/>
            </p:nvSpPr>
            <p:spPr bwMode="auto">
              <a:xfrm flipH="1">
                <a:off x="2896" y="1664"/>
                <a:ext cx="48" cy="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5" name="Line 825"/>
              <p:cNvSpPr>
                <a:spLocks noChangeShapeType="1"/>
              </p:cNvSpPr>
              <p:nvPr/>
            </p:nvSpPr>
            <p:spPr bwMode="auto">
              <a:xfrm flipH="1">
                <a:off x="2853" y="1665"/>
                <a:ext cx="43" cy="5"/>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6" name="Line 826"/>
              <p:cNvSpPr>
                <a:spLocks noChangeShapeType="1"/>
              </p:cNvSpPr>
              <p:nvPr/>
            </p:nvSpPr>
            <p:spPr bwMode="auto">
              <a:xfrm flipH="1">
                <a:off x="2814" y="1670"/>
                <a:ext cx="39"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7" name="Line 827"/>
              <p:cNvSpPr>
                <a:spLocks noChangeShapeType="1"/>
              </p:cNvSpPr>
              <p:nvPr/>
            </p:nvSpPr>
            <p:spPr bwMode="auto">
              <a:xfrm flipH="1">
                <a:off x="2781" y="1676"/>
                <a:ext cx="33" cy="7"/>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8" name="Line 828"/>
              <p:cNvSpPr>
                <a:spLocks noChangeShapeType="1"/>
              </p:cNvSpPr>
              <p:nvPr/>
            </p:nvSpPr>
            <p:spPr bwMode="auto">
              <a:xfrm flipH="1">
                <a:off x="2757" y="1683"/>
                <a:ext cx="24"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9" name="Line 829"/>
              <p:cNvSpPr>
                <a:spLocks noChangeShapeType="1"/>
              </p:cNvSpPr>
              <p:nvPr/>
            </p:nvSpPr>
            <p:spPr bwMode="auto">
              <a:xfrm flipH="1">
                <a:off x="2742" y="1694"/>
                <a:ext cx="15"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0" name="Line 830"/>
              <p:cNvSpPr>
                <a:spLocks noChangeShapeType="1"/>
              </p:cNvSpPr>
              <p:nvPr/>
            </p:nvSpPr>
            <p:spPr bwMode="auto">
              <a:xfrm flipH="1">
                <a:off x="2736" y="1704"/>
                <a:ext cx="6" cy="1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1" name="Line 831"/>
              <p:cNvSpPr>
                <a:spLocks noChangeShapeType="1"/>
              </p:cNvSpPr>
              <p:nvPr/>
            </p:nvSpPr>
            <p:spPr bwMode="auto">
              <a:xfrm>
                <a:off x="2736" y="1716"/>
                <a:ext cx="5"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2" name="Line 832"/>
              <p:cNvSpPr>
                <a:spLocks noChangeShapeType="1"/>
              </p:cNvSpPr>
              <p:nvPr/>
            </p:nvSpPr>
            <p:spPr bwMode="auto">
              <a:xfrm>
                <a:off x="2741" y="1727"/>
                <a:ext cx="12"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3" name="Line 833"/>
              <p:cNvSpPr>
                <a:spLocks noChangeShapeType="1"/>
              </p:cNvSpPr>
              <p:nvPr/>
            </p:nvSpPr>
            <p:spPr bwMode="auto">
              <a:xfrm>
                <a:off x="2753" y="1737"/>
                <a:ext cx="19"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4" name="Line 834"/>
              <p:cNvSpPr>
                <a:spLocks noChangeShapeType="1"/>
              </p:cNvSpPr>
              <p:nvPr/>
            </p:nvSpPr>
            <p:spPr bwMode="auto">
              <a:xfrm>
                <a:off x="2772" y="1746"/>
                <a:ext cx="26" cy="8"/>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5" name="Line 835"/>
              <p:cNvSpPr>
                <a:spLocks noChangeShapeType="1"/>
              </p:cNvSpPr>
              <p:nvPr/>
            </p:nvSpPr>
            <p:spPr bwMode="auto">
              <a:xfrm>
                <a:off x="2798" y="1754"/>
                <a:ext cx="30"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6" name="Line 836"/>
              <p:cNvSpPr>
                <a:spLocks noChangeShapeType="1"/>
              </p:cNvSpPr>
              <p:nvPr/>
            </p:nvSpPr>
            <p:spPr bwMode="auto">
              <a:xfrm>
                <a:off x="2828" y="1760"/>
                <a:ext cx="35" cy="4"/>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7" name="Line 837"/>
              <p:cNvSpPr>
                <a:spLocks noChangeShapeType="1"/>
              </p:cNvSpPr>
              <p:nvPr/>
            </p:nvSpPr>
            <p:spPr bwMode="auto">
              <a:xfrm>
                <a:off x="2863" y="1764"/>
                <a:ext cx="39" cy="3"/>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8" name="Line 838"/>
              <p:cNvSpPr>
                <a:spLocks noChangeShapeType="1"/>
              </p:cNvSpPr>
              <p:nvPr/>
            </p:nvSpPr>
            <p:spPr bwMode="auto">
              <a:xfrm>
                <a:off x="2902" y="1767"/>
                <a:ext cx="42" cy="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9" name="Line 839"/>
              <p:cNvSpPr>
                <a:spLocks noChangeShapeType="1"/>
              </p:cNvSpPr>
              <p:nvPr/>
            </p:nvSpPr>
            <p:spPr bwMode="auto">
              <a:xfrm flipV="1">
                <a:off x="2944" y="1767"/>
                <a:ext cx="42" cy="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0" name="Line 840"/>
              <p:cNvSpPr>
                <a:spLocks noChangeShapeType="1"/>
              </p:cNvSpPr>
              <p:nvPr/>
            </p:nvSpPr>
            <p:spPr bwMode="auto">
              <a:xfrm flipV="1">
                <a:off x="2986" y="1764"/>
                <a:ext cx="39" cy="3"/>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1" name="Line 841"/>
              <p:cNvSpPr>
                <a:spLocks noChangeShapeType="1"/>
              </p:cNvSpPr>
              <p:nvPr/>
            </p:nvSpPr>
            <p:spPr bwMode="auto">
              <a:xfrm flipV="1">
                <a:off x="3025" y="1760"/>
                <a:ext cx="36" cy="4"/>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2" name="Line 842"/>
              <p:cNvSpPr>
                <a:spLocks noChangeShapeType="1"/>
              </p:cNvSpPr>
              <p:nvPr/>
            </p:nvSpPr>
            <p:spPr bwMode="auto">
              <a:xfrm flipV="1">
                <a:off x="3061" y="1754"/>
                <a:ext cx="31"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3" name="Line 843"/>
              <p:cNvSpPr>
                <a:spLocks noChangeShapeType="1"/>
              </p:cNvSpPr>
              <p:nvPr/>
            </p:nvSpPr>
            <p:spPr bwMode="auto">
              <a:xfrm flipV="1">
                <a:off x="3092" y="1746"/>
                <a:ext cx="25" cy="8"/>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4" name="Line 844"/>
              <p:cNvSpPr>
                <a:spLocks noChangeShapeType="1"/>
              </p:cNvSpPr>
              <p:nvPr/>
            </p:nvSpPr>
            <p:spPr bwMode="auto">
              <a:xfrm flipV="1">
                <a:off x="3117" y="1737"/>
                <a:ext cx="20"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5" name="Line 845"/>
              <p:cNvSpPr>
                <a:spLocks noChangeShapeType="1"/>
              </p:cNvSpPr>
              <p:nvPr/>
            </p:nvSpPr>
            <p:spPr bwMode="auto">
              <a:xfrm flipV="1">
                <a:off x="3137" y="1727"/>
                <a:ext cx="12"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6" name="Line 846"/>
              <p:cNvSpPr>
                <a:spLocks noChangeShapeType="1"/>
              </p:cNvSpPr>
              <p:nvPr/>
            </p:nvSpPr>
            <p:spPr bwMode="auto">
              <a:xfrm flipV="1">
                <a:off x="3149" y="1716"/>
                <a:ext cx="4"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7" name="Freeform 847"/>
              <p:cNvSpPr>
                <a:spLocks noEditPoints="1"/>
              </p:cNvSpPr>
              <p:nvPr/>
            </p:nvSpPr>
            <p:spPr bwMode="auto">
              <a:xfrm>
                <a:off x="2899" y="1706"/>
                <a:ext cx="42" cy="48"/>
              </a:xfrm>
              <a:custGeom>
                <a:avLst/>
                <a:gdLst/>
                <a:ahLst/>
                <a:cxnLst>
                  <a:cxn ang="0">
                    <a:pos x="18" y="7"/>
                  </a:cxn>
                  <a:cxn ang="0">
                    <a:pos x="12" y="10"/>
                  </a:cxn>
                  <a:cxn ang="0">
                    <a:pos x="11" y="12"/>
                  </a:cxn>
                  <a:cxn ang="0">
                    <a:pos x="8" y="18"/>
                  </a:cxn>
                  <a:cxn ang="0">
                    <a:pos x="33" y="18"/>
                  </a:cxn>
                  <a:cxn ang="0">
                    <a:pos x="33" y="15"/>
                  </a:cxn>
                  <a:cxn ang="0">
                    <a:pos x="32" y="13"/>
                  </a:cxn>
                  <a:cxn ang="0">
                    <a:pos x="30" y="10"/>
                  </a:cxn>
                  <a:cxn ang="0">
                    <a:pos x="24" y="7"/>
                  </a:cxn>
                  <a:cxn ang="0">
                    <a:pos x="18" y="7"/>
                  </a:cxn>
                  <a:cxn ang="0">
                    <a:pos x="15" y="0"/>
                  </a:cxn>
                  <a:cxn ang="0">
                    <a:pos x="27" y="0"/>
                  </a:cxn>
                  <a:cxn ang="0">
                    <a:pos x="36" y="6"/>
                  </a:cxn>
                  <a:cxn ang="0">
                    <a:pos x="39" y="10"/>
                  </a:cxn>
                  <a:cxn ang="0">
                    <a:pos x="41" y="16"/>
                  </a:cxn>
                  <a:cxn ang="0">
                    <a:pos x="42" y="24"/>
                  </a:cxn>
                  <a:cxn ang="0">
                    <a:pos x="42" y="25"/>
                  </a:cxn>
                  <a:cxn ang="0">
                    <a:pos x="8" y="25"/>
                  </a:cxn>
                  <a:cxn ang="0">
                    <a:pos x="9" y="30"/>
                  </a:cxn>
                  <a:cxn ang="0">
                    <a:pos x="12" y="36"/>
                  </a:cxn>
                  <a:cxn ang="0">
                    <a:pos x="15" y="39"/>
                  </a:cxn>
                  <a:cxn ang="0">
                    <a:pos x="18" y="40"/>
                  </a:cxn>
                  <a:cxn ang="0">
                    <a:pos x="21" y="40"/>
                  </a:cxn>
                  <a:cxn ang="0">
                    <a:pos x="26" y="39"/>
                  </a:cxn>
                  <a:cxn ang="0">
                    <a:pos x="29" y="39"/>
                  </a:cxn>
                  <a:cxn ang="0">
                    <a:pos x="32" y="36"/>
                  </a:cxn>
                  <a:cxn ang="0">
                    <a:pos x="33" y="33"/>
                  </a:cxn>
                  <a:cxn ang="0">
                    <a:pos x="42" y="34"/>
                  </a:cxn>
                  <a:cxn ang="0">
                    <a:pos x="39" y="39"/>
                  </a:cxn>
                  <a:cxn ang="0">
                    <a:pos x="35" y="43"/>
                  </a:cxn>
                  <a:cxn ang="0">
                    <a:pos x="30" y="46"/>
                  </a:cxn>
                  <a:cxn ang="0">
                    <a:pos x="27" y="46"/>
                  </a:cxn>
                  <a:cxn ang="0">
                    <a:pos x="21" y="48"/>
                  </a:cxn>
                  <a:cxn ang="0">
                    <a:pos x="15" y="46"/>
                  </a:cxn>
                  <a:cxn ang="0">
                    <a:pos x="11" y="45"/>
                  </a:cxn>
                  <a:cxn ang="0">
                    <a:pos x="5" y="40"/>
                  </a:cxn>
                  <a:cxn ang="0">
                    <a:pos x="2" y="34"/>
                  </a:cxn>
                  <a:cxn ang="0">
                    <a:pos x="0" y="30"/>
                  </a:cxn>
                  <a:cxn ang="0">
                    <a:pos x="0" y="16"/>
                  </a:cxn>
                  <a:cxn ang="0">
                    <a:pos x="2" y="12"/>
                  </a:cxn>
                  <a:cxn ang="0">
                    <a:pos x="5" y="6"/>
                  </a:cxn>
                  <a:cxn ang="0">
                    <a:pos x="9" y="3"/>
                  </a:cxn>
                  <a:cxn ang="0">
                    <a:pos x="15" y="0"/>
                  </a:cxn>
                </a:cxnLst>
                <a:rect l="0" t="0" r="r" b="b"/>
                <a:pathLst>
                  <a:path w="42" h="48">
                    <a:moveTo>
                      <a:pt x="18" y="7"/>
                    </a:moveTo>
                    <a:lnTo>
                      <a:pt x="12" y="10"/>
                    </a:lnTo>
                    <a:lnTo>
                      <a:pt x="11" y="12"/>
                    </a:lnTo>
                    <a:lnTo>
                      <a:pt x="8" y="18"/>
                    </a:lnTo>
                    <a:lnTo>
                      <a:pt x="33" y="18"/>
                    </a:lnTo>
                    <a:lnTo>
                      <a:pt x="33" y="15"/>
                    </a:lnTo>
                    <a:lnTo>
                      <a:pt x="32" y="13"/>
                    </a:lnTo>
                    <a:lnTo>
                      <a:pt x="30" y="10"/>
                    </a:lnTo>
                    <a:lnTo>
                      <a:pt x="24" y="7"/>
                    </a:lnTo>
                    <a:lnTo>
                      <a:pt x="18" y="7"/>
                    </a:lnTo>
                    <a:close/>
                    <a:moveTo>
                      <a:pt x="15" y="0"/>
                    </a:moveTo>
                    <a:lnTo>
                      <a:pt x="27" y="0"/>
                    </a:lnTo>
                    <a:lnTo>
                      <a:pt x="36" y="6"/>
                    </a:lnTo>
                    <a:lnTo>
                      <a:pt x="39" y="10"/>
                    </a:lnTo>
                    <a:lnTo>
                      <a:pt x="41" y="16"/>
                    </a:lnTo>
                    <a:lnTo>
                      <a:pt x="42" y="24"/>
                    </a:lnTo>
                    <a:lnTo>
                      <a:pt x="42" y="25"/>
                    </a:lnTo>
                    <a:lnTo>
                      <a:pt x="8" y="25"/>
                    </a:lnTo>
                    <a:lnTo>
                      <a:pt x="9" y="30"/>
                    </a:lnTo>
                    <a:lnTo>
                      <a:pt x="12" y="36"/>
                    </a:lnTo>
                    <a:lnTo>
                      <a:pt x="15" y="39"/>
                    </a:lnTo>
                    <a:lnTo>
                      <a:pt x="18" y="40"/>
                    </a:lnTo>
                    <a:lnTo>
                      <a:pt x="21" y="40"/>
                    </a:lnTo>
                    <a:lnTo>
                      <a:pt x="26" y="39"/>
                    </a:lnTo>
                    <a:lnTo>
                      <a:pt x="29" y="39"/>
                    </a:lnTo>
                    <a:lnTo>
                      <a:pt x="32" y="36"/>
                    </a:lnTo>
                    <a:lnTo>
                      <a:pt x="33" y="33"/>
                    </a:lnTo>
                    <a:lnTo>
                      <a:pt x="42" y="34"/>
                    </a:lnTo>
                    <a:lnTo>
                      <a:pt x="39" y="39"/>
                    </a:lnTo>
                    <a:lnTo>
                      <a:pt x="35" y="43"/>
                    </a:lnTo>
                    <a:lnTo>
                      <a:pt x="30" y="46"/>
                    </a:lnTo>
                    <a:lnTo>
                      <a:pt x="27" y="46"/>
                    </a:lnTo>
                    <a:lnTo>
                      <a:pt x="21" y="48"/>
                    </a:lnTo>
                    <a:lnTo>
                      <a:pt x="15" y="46"/>
                    </a:lnTo>
                    <a:lnTo>
                      <a:pt x="11" y="45"/>
                    </a:lnTo>
                    <a:lnTo>
                      <a:pt x="5" y="40"/>
                    </a:lnTo>
                    <a:lnTo>
                      <a:pt x="2" y="34"/>
                    </a:lnTo>
                    <a:lnTo>
                      <a:pt x="0" y="30"/>
                    </a:lnTo>
                    <a:lnTo>
                      <a:pt x="0" y="16"/>
                    </a:lnTo>
                    <a:lnTo>
                      <a:pt x="2" y="12"/>
                    </a:lnTo>
                    <a:lnTo>
                      <a:pt x="5" y="6"/>
                    </a:lnTo>
                    <a:lnTo>
                      <a:pt x="9" y="3"/>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8" name="Freeform 848"/>
              <p:cNvSpPr>
                <a:spLocks/>
              </p:cNvSpPr>
              <p:nvPr/>
            </p:nvSpPr>
            <p:spPr bwMode="auto">
              <a:xfrm>
                <a:off x="2947" y="1706"/>
                <a:ext cx="37" cy="48"/>
              </a:xfrm>
              <a:custGeom>
                <a:avLst/>
                <a:gdLst/>
                <a:ahLst/>
                <a:cxnLst>
                  <a:cxn ang="0">
                    <a:pos x="15" y="0"/>
                  </a:cxn>
                  <a:cxn ang="0">
                    <a:pos x="23" y="0"/>
                  </a:cxn>
                  <a:cxn ang="0">
                    <a:pos x="27" y="1"/>
                  </a:cxn>
                  <a:cxn ang="0">
                    <a:pos x="30" y="3"/>
                  </a:cxn>
                  <a:cxn ang="0">
                    <a:pos x="33" y="6"/>
                  </a:cxn>
                  <a:cxn ang="0">
                    <a:pos x="34" y="9"/>
                  </a:cxn>
                  <a:cxn ang="0">
                    <a:pos x="34" y="13"/>
                  </a:cxn>
                  <a:cxn ang="0">
                    <a:pos x="27" y="13"/>
                  </a:cxn>
                  <a:cxn ang="0">
                    <a:pos x="27" y="10"/>
                  </a:cxn>
                  <a:cxn ang="0">
                    <a:pos x="24" y="9"/>
                  </a:cxn>
                  <a:cxn ang="0">
                    <a:pos x="23" y="9"/>
                  </a:cxn>
                  <a:cxn ang="0">
                    <a:pos x="21" y="7"/>
                  </a:cxn>
                  <a:cxn ang="0">
                    <a:pos x="15" y="7"/>
                  </a:cxn>
                  <a:cxn ang="0">
                    <a:pos x="14" y="9"/>
                  </a:cxn>
                  <a:cxn ang="0">
                    <a:pos x="12" y="9"/>
                  </a:cxn>
                  <a:cxn ang="0">
                    <a:pos x="11" y="10"/>
                  </a:cxn>
                  <a:cxn ang="0">
                    <a:pos x="9" y="13"/>
                  </a:cxn>
                  <a:cxn ang="0">
                    <a:pos x="11" y="15"/>
                  </a:cxn>
                  <a:cxn ang="0">
                    <a:pos x="12" y="15"/>
                  </a:cxn>
                  <a:cxn ang="0">
                    <a:pos x="12" y="16"/>
                  </a:cxn>
                  <a:cxn ang="0">
                    <a:pos x="15" y="16"/>
                  </a:cxn>
                  <a:cxn ang="0">
                    <a:pos x="24" y="19"/>
                  </a:cxn>
                  <a:cxn ang="0">
                    <a:pos x="33" y="24"/>
                  </a:cxn>
                  <a:cxn ang="0">
                    <a:pos x="34" y="24"/>
                  </a:cxn>
                  <a:cxn ang="0">
                    <a:pos x="37" y="30"/>
                  </a:cxn>
                  <a:cxn ang="0">
                    <a:pos x="37" y="37"/>
                  </a:cxn>
                  <a:cxn ang="0">
                    <a:pos x="36" y="40"/>
                  </a:cxn>
                  <a:cxn ang="0">
                    <a:pos x="33" y="43"/>
                  </a:cxn>
                  <a:cxn ang="0">
                    <a:pos x="24" y="48"/>
                  </a:cxn>
                  <a:cxn ang="0">
                    <a:pos x="20" y="48"/>
                  </a:cxn>
                  <a:cxn ang="0">
                    <a:pos x="15" y="46"/>
                  </a:cxn>
                  <a:cxn ang="0">
                    <a:pos x="11" y="46"/>
                  </a:cxn>
                  <a:cxn ang="0">
                    <a:pos x="6" y="43"/>
                  </a:cxn>
                  <a:cxn ang="0">
                    <a:pos x="3" y="40"/>
                  </a:cxn>
                  <a:cxn ang="0">
                    <a:pos x="2" y="37"/>
                  </a:cxn>
                  <a:cxn ang="0">
                    <a:pos x="0" y="33"/>
                  </a:cxn>
                  <a:cxn ang="0">
                    <a:pos x="9" y="31"/>
                  </a:cxn>
                  <a:cxn ang="0">
                    <a:pos x="9" y="34"/>
                  </a:cxn>
                  <a:cxn ang="0">
                    <a:pos x="11" y="36"/>
                  </a:cxn>
                  <a:cxn ang="0">
                    <a:pos x="12" y="39"/>
                  </a:cxn>
                  <a:cxn ang="0">
                    <a:pos x="15" y="39"/>
                  </a:cxn>
                  <a:cxn ang="0">
                    <a:pos x="20" y="40"/>
                  </a:cxn>
                  <a:cxn ang="0">
                    <a:pos x="24" y="39"/>
                  </a:cxn>
                  <a:cxn ang="0">
                    <a:pos x="27" y="39"/>
                  </a:cxn>
                  <a:cxn ang="0">
                    <a:pos x="28" y="36"/>
                  </a:cxn>
                  <a:cxn ang="0">
                    <a:pos x="30" y="34"/>
                  </a:cxn>
                  <a:cxn ang="0">
                    <a:pos x="30" y="33"/>
                  </a:cxn>
                  <a:cxn ang="0">
                    <a:pos x="27" y="30"/>
                  </a:cxn>
                  <a:cxn ang="0">
                    <a:pos x="24" y="28"/>
                  </a:cxn>
                  <a:cxn ang="0">
                    <a:pos x="15" y="25"/>
                  </a:cxn>
                  <a:cxn ang="0">
                    <a:pos x="11" y="25"/>
                  </a:cxn>
                  <a:cxn ang="0">
                    <a:pos x="9" y="24"/>
                  </a:cxn>
                  <a:cxn ang="0">
                    <a:pos x="6" y="22"/>
                  </a:cxn>
                  <a:cxn ang="0">
                    <a:pos x="3" y="19"/>
                  </a:cxn>
                  <a:cxn ang="0">
                    <a:pos x="2" y="16"/>
                  </a:cxn>
                  <a:cxn ang="0">
                    <a:pos x="2" y="10"/>
                  </a:cxn>
                  <a:cxn ang="0">
                    <a:pos x="3" y="7"/>
                  </a:cxn>
                  <a:cxn ang="0">
                    <a:pos x="5" y="6"/>
                  </a:cxn>
                  <a:cxn ang="0">
                    <a:pos x="5" y="4"/>
                  </a:cxn>
                  <a:cxn ang="0">
                    <a:pos x="8" y="4"/>
                  </a:cxn>
                  <a:cxn ang="0">
                    <a:pos x="11" y="1"/>
                  </a:cxn>
                  <a:cxn ang="0">
                    <a:pos x="12" y="1"/>
                  </a:cxn>
                  <a:cxn ang="0">
                    <a:pos x="15" y="0"/>
                  </a:cxn>
                </a:cxnLst>
                <a:rect l="0" t="0" r="r" b="b"/>
                <a:pathLst>
                  <a:path w="37" h="48">
                    <a:moveTo>
                      <a:pt x="15" y="0"/>
                    </a:moveTo>
                    <a:lnTo>
                      <a:pt x="23" y="0"/>
                    </a:lnTo>
                    <a:lnTo>
                      <a:pt x="27" y="1"/>
                    </a:lnTo>
                    <a:lnTo>
                      <a:pt x="30" y="3"/>
                    </a:lnTo>
                    <a:lnTo>
                      <a:pt x="33" y="6"/>
                    </a:lnTo>
                    <a:lnTo>
                      <a:pt x="34" y="9"/>
                    </a:lnTo>
                    <a:lnTo>
                      <a:pt x="34" y="13"/>
                    </a:lnTo>
                    <a:lnTo>
                      <a:pt x="27" y="13"/>
                    </a:lnTo>
                    <a:lnTo>
                      <a:pt x="27" y="10"/>
                    </a:lnTo>
                    <a:lnTo>
                      <a:pt x="24" y="9"/>
                    </a:lnTo>
                    <a:lnTo>
                      <a:pt x="23" y="9"/>
                    </a:lnTo>
                    <a:lnTo>
                      <a:pt x="21" y="7"/>
                    </a:lnTo>
                    <a:lnTo>
                      <a:pt x="15" y="7"/>
                    </a:lnTo>
                    <a:lnTo>
                      <a:pt x="14" y="9"/>
                    </a:lnTo>
                    <a:lnTo>
                      <a:pt x="12" y="9"/>
                    </a:lnTo>
                    <a:lnTo>
                      <a:pt x="11" y="10"/>
                    </a:lnTo>
                    <a:lnTo>
                      <a:pt x="9" y="13"/>
                    </a:lnTo>
                    <a:lnTo>
                      <a:pt x="11" y="15"/>
                    </a:lnTo>
                    <a:lnTo>
                      <a:pt x="12" y="15"/>
                    </a:lnTo>
                    <a:lnTo>
                      <a:pt x="12" y="16"/>
                    </a:lnTo>
                    <a:lnTo>
                      <a:pt x="15" y="16"/>
                    </a:lnTo>
                    <a:lnTo>
                      <a:pt x="24" y="19"/>
                    </a:lnTo>
                    <a:lnTo>
                      <a:pt x="33" y="24"/>
                    </a:lnTo>
                    <a:lnTo>
                      <a:pt x="34" y="24"/>
                    </a:lnTo>
                    <a:lnTo>
                      <a:pt x="37" y="30"/>
                    </a:lnTo>
                    <a:lnTo>
                      <a:pt x="37" y="37"/>
                    </a:lnTo>
                    <a:lnTo>
                      <a:pt x="36" y="40"/>
                    </a:lnTo>
                    <a:lnTo>
                      <a:pt x="33" y="43"/>
                    </a:lnTo>
                    <a:lnTo>
                      <a:pt x="24" y="48"/>
                    </a:lnTo>
                    <a:lnTo>
                      <a:pt x="20" y="48"/>
                    </a:lnTo>
                    <a:lnTo>
                      <a:pt x="15" y="46"/>
                    </a:lnTo>
                    <a:lnTo>
                      <a:pt x="11" y="46"/>
                    </a:lnTo>
                    <a:lnTo>
                      <a:pt x="6" y="43"/>
                    </a:lnTo>
                    <a:lnTo>
                      <a:pt x="3" y="40"/>
                    </a:lnTo>
                    <a:lnTo>
                      <a:pt x="2" y="37"/>
                    </a:lnTo>
                    <a:lnTo>
                      <a:pt x="0" y="33"/>
                    </a:lnTo>
                    <a:lnTo>
                      <a:pt x="9" y="31"/>
                    </a:lnTo>
                    <a:lnTo>
                      <a:pt x="9" y="34"/>
                    </a:lnTo>
                    <a:lnTo>
                      <a:pt x="11" y="36"/>
                    </a:lnTo>
                    <a:lnTo>
                      <a:pt x="12" y="39"/>
                    </a:lnTo>
                    <a:lnTo>
                      <a:pt x="15" y="39"/>
                    </a:lnTo>
                    <a:lnTo>
                      <a:pt x="20" y="40"/>
                    </a:lnTo>
                    <a:lnTo>
                      <a:pt x="24" y="39"/>
                    </a:lnTo>
                    <a:lnTo>
                      <a:pt x="27" y="39"/>
                    </a:lnTo>
                    <a:lnTo>
                      <a:pt x="28" y="36"/>
                    </a:lnTo>
                    <a:lnTo>
                      <a:pt x="30" y="34"/>
                    </a:lnTo>
                    <a:lnTo>
                      <a:pt x="30" y="33"/>
                    </a:lnTo>
                    <a:lnTo>
                      <a:pt x="27" y="30"/>
                    </a:lnTo>
                    <a:lnTo>
                      <a:pt x="24" y="28"/>
                    </a:lnTo>
                    <a:lnTo>
                      <a:pt x="15" y="25"/>
                    </a:lnTo>
                    <a:lnTo>
                      <a:pt x="11" y="25"/>
                    </a:lnTo>
                    <a:lnTo>
                      <a:pt x="9" y="24"/>
                    </a:lnTo>
                    <a:lnTo>
                      <a:pt x="6" y="22"/>
                    </a:lnTo>
                    <a:lnTo>
                      <a:pt x="3" y="19"/>
                    </a:lnTo>
                    <a:lnTo>
                      <a:pt x="2" y="16"/>
                    </a:lnTo>
                    <a:lnTo>
                      <a:pt x="2" y="10"/>
                    </a:lnTo>
                    <a:lnTo>
                      <a:pt x="3" y="7"/>
                    </a:lnTo>
                    <a:lnTo>
                      <a:pt x="5" y="6"/>
                    </a:lnTo>
                    <a:lnTo>
                      <a:pt x="5" y="4"/>
                    </a:lnTo>
                    <a:lnTo>
                      <a:pt x="8" y="4"/>
                    </a:lnTo>
                    <a:lnTo>
                      <a:pt x="11" y="1"/>
                    </a:lnTo>
                    <a:lnTo>
                      <a:pt x="12" y="1"/>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9" name="Line 849"/>
              <p:cNvSpPr>
                <a:spLocks noChangeShapeType="1"/>
              </p:cNvSpPr>
              <p:nvPr/>
            </p:nvSpPr>
            <p:spPr bwMode="auto">
              <a:xfrm flipH="1">
                <a:off x="3201" y="1607"/>
                <a:ext cx="1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0" name="Line 850"/>
              <p:cNvSpPr>
                <a:spLocks noChangeShapeType="1"/>
              </p:cNvSpPr>
              <p:nvPr/>
            </p:nvSpPr>
            <p:spPr bwMode="auto">
              <a:xfrm flipH="1">
                <a:off x="3188" y="1619"/>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1" name="Line 851"/>
              <p:cNvSpPr>
                <a:spLocks noChangeShapeType="1"/>
              </p:cNvSpPr>
              <p:nvPr/>
            </p:nvSpPr>
            <p:spPr bwMode="auto">
              <a:xfrm flipH="1">
                <a:off x="3174" y="1631"/>
                <a:ext cx="1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2" name="Line 852"/>
              <p:cNvSpPr>
                <a:spLocks noChangeShapeType="1"/>
              </p:cNvSpPr>
              <p:nvPr/>
            </p:nvSpPr>
            <p:spPr bwMode="auto">
              <a:xfrm flipH="1">
                <a:off x="3135" y="1641"/>
                <a:ext cx="39"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3" name="Line 853"/>
              <p:cNvSpPr>
                <a:spLocks noChangeShapeType="1"/>
              </p:cNvSpPr>
              <p:nvPr/>
            </p:nvSpPr>
            <p:spPr bwMode="auto">
              <a:xfrm flipH="1">
                <a:off x="3095" y="1662"/>
                <a:ext cx="4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4" name="Freeform 854"/>
              <p:cNvSpPr>
                <a:spLocks/>
              </p:cNvSpPr>
              <p:nvPr/>
            </p:nvSpPr>
            <p:spPr bwMode="auto">
              <a:xfrm>
                <a:off x="3194" y="1697"/>
                <a:ext cx="64" cy="40"/>
              </a:xfrm>
              <a:custGeom>
                <a:avLst/>
                <a:gdLst/>
                <a:ahLst/>
                <a:cxnLst>
                  <a:cxn ang="0">
                    <a:pos x="32" y="0"/>
                  </a:cxn>
                  <a:cxn ang="0">
                    <a:pos x="47" y="3"/>
                  </a:cxn>
                  <a:cxn ang="0">
                    <a:pos x="59" y="10"/>
                  </a:cxn>
                  <a:cxn ang="0">
                    <a:pos x="64" y="19"/>
                  </a:cxn>
                  <a:cxn ang="0">
                    <a:pos x="61" y="28"/>
                  </a:cxn>
                  <a:cxn ang="0">
                    <a:pos x="55" y="34"/>
                  </a:cxn>
                  <a:cxn ang="0">
                    <a:pos x="44" y="39"/>
                  </a:cxn>
                  <a:cxn ang="0">
                    <a:pos x="32" y="40"/>
                  </a:cxn>
                  <a:cxn ang="0">
                    <a:pos x="21" y="39"/>
                  </a:cxn>
                  <a:cxn ang="0">
                    <a:pos x="10" y="34"/>
                  </a:cxn>
                  <a:cxn ang="0">
                    <a:pos x="3" y="28"/>
                  </a:cxn>
                  <a:cxn ang="0">
                    <a:pos x="0" y="19"/>
                  </a:cxn>
                  <a:cxn ang="0">
                    <a:pos x="4" y="10"/>
                  </a:cxn>
                  <a:cxn ang="0">
                    <a:pos x="16" y="3"/>
                  </a:cxn>
                  <a:cxn ang="0">
                    <a:pos x="32" y="0"/>
                  </a:cxn>
                </a:cxnLst>
                <a:rect l="0" t="0" r="r" b="b"/>
                <a:pathLst>
                  <a:path w="64" h="40">
                    <a:moveTo>
                      <a:pt x="32" y="0"/>
                    </a:moveTo>
                    <a:lnTo>
                      <a:pt x="47" y="3"/>
                    </a:lnTo>
                    <a:lnTo>
                      <a:pt x="59" y="10"/>
                    </a:lnTo>
                    <a:lnTo>
                      <a:pt x="64" y="19"/>
                    </a:lnTo>
                    <a:lnTo>
                      <a:pt x="61" y="28"/>
                    </a:lnTo>
                    <a:lnTo>
                      <a:pt x="55" y="34"/>
                    </a:lnTo>
                    <a:lnTo>
                      <a:pt x="44" y="39"/>
                    </a:lnTo>
                    <a:lnTo>
                      <a:pt x="32" y="40"/>
                    </a:lnTo>
                    <a:lnTo>
                      <a:pt x="21" y="39"/>
                    </a:lnTo>
                    <a:lnTo>
                      <a:pt x="10" y="34"/>
                    </a:lnTo>
                    <a:lnTo>
                      <a:pt x="3" y="28"/>
                    </a:lnTo>
                    <a:lnTo>
                      <a:pt x="0" y="19"/>
                    </a:lnTo>
                    <a:lnTo>
                      <a:pt x="4" y="10"/>
                    </a:lnTo>
                    <a:lnTo>
                      <a:pt x="16"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5" name="Line 855"/>
              <p:cNvSpPr>
                <a:spLocks noChangeShapeType="1"/>
              </p:cNvSpPr>
              <p:nvPr/>
            </p:nvSpPr>
            <p:spPr bwMode="auto">
              <a:xfrm flipH="1" flipV="1">
                <a:off x="3253" y="170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6" name="Line 856"/>
              <p:cNvSpPr>
                <a:spLocks noChangeShapeType="1"/>
              </p:cNvSpPr>
              <p:nvPr/>
            </p:nvSpPr>
            <p:spPr bwMode="auto">
              <a:xfrm flipH="1" flipV="1">
                <a:off x="3241" y="1700"/>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7" name="Line 857"/>
              <p:cNvSpPr>
                <a:spLocks noChangeShapeType="1"/>
              </p:cNvSpPr>
              <p:nvPr/>
            </p:nvSpPr>
            <p:spPr bwMode="auto">
              <a:xfrm flipH="1" flipV="1">
                <a:off x="3226" y="169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8" name="Line 858"/>
              <p:cNvSpPr>
                <a:spLocks noChangeShapeType="1"/>
              </p:cNvSpPr>
              <p:nvPr/>
            </p:nvSpPr>
            <p:spPr bwMode="auto">
              <a:xfrm flipH="1">
                <a:off x="3210" y="169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9" name="Line 859"/>
              <p:cNvSpPr>
                <a:spLocks noChangeShapeType="1"/>
              </p:cNvSpPr>
              <p:nvPr/>
            </p:nvSpPr>
            <p:spPr bwMode="auto">
              <a:xfrm flipH="1">
                <a:off x="3198" y="1700"/>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0" name="Line 860"/>
              <p:cNvSpPr>
                <a:spLocks noChangeShapeType="1"/>
              </p:cNvSpPr>
              <p:nvPr/>
            </p:nvSpPr>
            <p:spPr bwMode="auto">
              <a:xfrm flipH="1">
                <a:off x="3194" y="1707"/>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1" name="Line 861"/>
              <p:cNvSpPr>
                <a:spLocks noChangeShapeType="1"/>
              </p:cNvSpPr>
              <p:nvPr/>
            </p:nvSpPr>
            <p:spPr bwMode="auto">
              <a:xfrm>
                <a:off x="3194" y="171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2" name="Line 862"/>
              <p:cNvSpPr>
                <a:spLocks noChangeShapeType="1"/>
              </p:cNvSpPr>
              <p:nvPr/>
            </p:nvSpPr>
            <p:spPr bwMode="auto">
              <a:xfrm>
                <a:off x="3197" y="1725"/>
                <a:ext cx="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3" name="Line 863"/>
              <p:cNvSpPr>
                <a:spLocks noChangeShapeType="1"/>
              </p:cNvSpPr>
              <p:nvPr/>
            </p:nvSpPr>
            <p:spPr bwMode="auto">
              <a:xfrm>
                <a:off x="3204" y="1731"/>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4" name="Line 864"/>
              <p:cNvSpPr>
                <a:spLocks noChangeShapeType="1"/>
              </p:cNvSpPr>
              <p:nvPr/>
            </p:nvSpPr>
            <p:spPr bwMode="auto">
              <a:xfrm>
                <a:off x="3215" y="1736"/>
                <a:ext cx="1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5" name="Line 865"/>
              <p:cNvSpPr>
                <a:spLocks noChangeShapeType="1"/>
              </p:cNvSpPr>
              <p:nvPr/>
            </p:nvSpPr>
            <p:spPr bwMode="auto">
              <a:xfrm flipV="1">
                <a:off x="3226" y="1736"/>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6" name="Line 866"/>
              <p:cNvSpPr>
                <a:spLocks noChangeShapeType="1"/>
              </p:cNvSpPr>
              <p:nvPr/>
            </p:nvSpPr>
            <p:spPr bwMode="auto">
              <a:xfrm flipV="1">
                <a:off x="3238" y="1731"/>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7" name="Line 867"/>
              <p:cNvSpPr>
                <a:spLocks noChangeShapeType="1"/>
              </p:cNvSpPr>
              <p:nvPr/>
            </p:nvSpPr>
            <p:spPr bwMode="auto">
              <a:xfrm flipV="1">
                <a:off x="3249" y="1725"/>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8" name="Line 868"/>
              <p:cNvSpPr>
                <a:spLocks noChangeShapeType="1"/>
              </p:cNvSpPr>
              <p:nvPr/>
            </p:nvSpPr>
            <p:spPr bwMode="auto">
              <a:xfrm flipV="1">
                <a:off x="3255" y="171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9" name="Rectangle 869"/>
              <p:cNvSpPr>
                <a:spLocks noChangeArrowheads="1"/>
              </p:cNvSpPr>
              <p:nvPr/>
            </p:nvSpPr>
            <p:spPr bwMode="auto">
              <a:xfrm>
                <a:off x="3225" y="1713"/>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90" name="Line 870"/>
              <p:cNvSpPr>
                <a:spLocks noChangeShapeType="1"/>
              </p:cNvSpPr>
              <p:nvPr/>
            </p:nvSpPr>
            <p:spPr bwMode="auto">
              <a:xfrm>
                <a:off x="3226" y="1610"/>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1" name="Freeform 871"/>
              <p:cNvSpPr>
                <a:spLocks/>
              </p:cNvSpPr>
              <p:nvPr/>
            </p:nvSpPr>
            <p:spPr bwMode="auto">
              <a:xfrm>
                <a:off x="2559" y="1792"/>
                <a:ext cx="418" cy="105"/>
              </a:xfrm>
              <a:custGeom>
                <a:avLst/>
                <a:gdLst/>
                <a:ahLst/>
                <a:cxnLst>
                  <a:cxn ang="0">
                    <a:pos x="209" y="0"/>
                  </a:cxn>
                  <a:cxn ang="0">
                    <a:pos x="251" y="2"/>
                  </a:cxn>
                  <a:cxn ang="0">
                    <a:pos x="290" y="5"/>
                  </a:cxn>
                  <a:cxn ang="0">
                    <a:pos x="325" y="9"/>
                  </a:cxn>
                  <a:cxn ang="0">
                    <a:pos x="357" y="15"/>
                  </a:cxn>
                  <a:cxn ang="0">
                    <a:pos x="382" y="23"/>
                  </a:cxn>
                  <a:cxn ang="0">
                    <a:pos x="402" y="32"/>
                  </a:cxn>
                  <a:cxn ang="0">
                    <a:pos x="413" y="42"/>
                  </a:cxn>
                  <a:cxn ang="0">
                    <a:pos x="418" y="53"/>
                  </a:cxn>
                  <a:cxn ang="0">
                    <a:pos x="413" y="63"/>
                  </a:cxn>
                  <a:cxn ang="0">
                    <a:pos x="402" y="72"/>
                  </a:cxn>
                  <a:cxn ang="0">
                    <a:pos x="382" y="81"/>
                  </a:cxn>
                  <a:cxn ang="0">
                    <a:pos x="357" y="90"/>
                  </a:cxn>
                  <a:cxn ang="0">
                    <a:pos x="325" y="96"/>
                  </a:cxn>
                  <a:cxn ang="0">
                    <a:pos x="290" y="101"/>
                  </a:cxn>
                  <a:cxn ang="0">
                    <a:pos x="251" y="104"/>
                  </a:cxn>
                  <a:cxn ang="0">
                    <a:pos x="209" y="105"/>
                  </a:cxn>
                  <a:cxn ang="0">
                    <a:pos x="167" y="104"/>
                  </a:cxn>
                  <a:cxn ang="0">
                    <a:pos x="128" y="101"/>
                  </a:cxn>
                  <a:cxn ang="0">
                    <a:pos x="92" y="96"/>
                  </a:cxn>
                  <a:cxn ang="0">
                    <a:pos x="61" y="90"/>
                  </a:cxn>
                  <a:cxn ang="0">
                    <a:pos x="36" y="81"/>
                  </a:cxn>
                  <a:cxn ang="0">
                    <a:pos x="16" y="72"/>
                  </a:cxn>
                  <a:cxn ang="0">
                    <a:pos x="4" y="63"/>
                  </a:cxn>
                  <a:cxn ang="0">
                    <a:pos x="0" y="53"/>
                  </a:cxn>
                  <a:cxn ang="0">
                    <a:pos x="4" y="42"/>
                  </a:cxn>
                  <a:cxn ang="0">
                    <a:pos x="16" y="32"/>
                  </a:cxn>
                  <a:cxn ang="0">
                    <a:pos x="36" y="23"/>
                  </a:cxn>
                  <a:cxn ang="0">
                    <a:pos x="61" y="15"/>
                  </a:cxn>
                  <a:cxn ang="0">
                    <a:pos x="92" y="9"/>
                  </a:cxn>
                  <a:cxn ang="0">
                    <a:pos x="128" y="5"/>
                  </a:cxn>
                  <a:cxn ang="0">
                    <a:pos x="167" y="2"/>
                  </a:cxn>
                  <a:cxn ang="0">
                    <a:pos x="209" y="0"/>
                  </a:cxn>
                </a:cxnLst>
                <a:rect l="0" t="0" r="r" b="b"/>
                <a:pathLst>
                  <a:path w="418" h="105">
                    <a:moveTo>
                      <a:pt x="209" y="0"/>
                    </a:moveTo>
                    <a:lnTo>
                      <a:pt x="251" y="2"/>
                    </a:lnTo>
                    <a:lnTo>
                      <a:pt x="290" y="5"/>
                    </a:lnTo>
                    <a:lnTo>
                      <a:pt x="325" y="9"/>
                    </a:lnTo>
                    <a:lnTo>
                      <a:pt x="357" y="15"/>
                    </a:lnTo>
                    <a:lnTo>
                      <a:pt x="382" y="23"/>
                    </a:lnTo>
                    <a:lnTo>
                      <a:pt x="402" y="32"/>
                    </a:lnTo>
                    <a:lnTo>
                      <a:pt x="413" y="42"/>
                    </a:lnTo>
                    <a:lnTo>
                      <a:pt x="418" y="53"/>
                    </a:lnTo>
                    <a:lnTo>
                      <a:pt x="413" y="63"/>
                    </a:lnTo>
                    <a:lnTo>
                      <a:pt x="402" y="72"/>
                    </a:lnTo>
                    <a:lnTo>
                      <a:pt x="382" y="81"/>
                    </a:lnTo>
                    <a:lnTo>
                      <a:pt x="357" y="90"/>
                    </a:lnTo>
                    <a:lnTo>
                      <a:pt x="325" y="96"/>
                    </a:lnTo>
                    <a:lnTo>
                      <a:pt x="290" y="101"/>
                    </a:lnTo>
                    <a:lnTo>
                      <a:pt x="251" y="104"/>
                    </a:lnTo>
                    <a:lnTo>
                      <a:pt x="209" y="105"/>
                    </a:lnTo>
                    <a:lnTo>
                      <a:pt x="167" y="104"/>
                    </a:lnTo>
                    <a:lnTo>
                      <a:pt x="128" y="101"/>
                    </a:lnTo>
                    <a:lnTo>
                      <a:pt x="92" y="96"/>
                    </a:lnTo>
                    <a:lnTo>
                      <a:pt x="61" y="90"/>
                    </a:lnTo>
                    <a:lnTo>
                      <a:pt x="36" y="81"/>
                    </a:lnTo>
                    <a:lnTo>
                      <a:pt x="16" y="72"/>
                    </a:lnTo>
                    <a:lnTo>
                      <a:pt x="4" y="63"/>
                    </a:lnTo>
                    <a:lnTo>
                      <a:pt x="0" y="53"/>
                    </a:lnTo>
                    <a:lnTo>
                      <a:pt x="4" y="42"/>
                    </a:lnTo>
                    <a:lnTo>
                      <a:pt x="16" y="32"/>
                    </a:lnTo>
                    <a:lnTo>
                      <a:pt x="36" y="23"/>
                    </a:lnTo>
                    <a:lnTo>
                      <a:pt x="61" y="15"/>
                    </a:lnTo>
                    <a:lnTo>
                      <a:pt x="92" y="9"/>
                    </a:lnTo>
                    <a:lnTo>
                      <a:pt x="128" y="5"/>
                    </a:lnTo>
                    <a:lnTo>
                      <a:pt x="167" y="2"/>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2" name="Line 872"/>
              <p:cNvSpPr>
                <a:spLocks noChangeShapeType="1"/>
              </p:cNvSpPr>
              <p:nvPr/>
            </p:nvSpPr>
            <p:spPr bwMode="auto">
              <a:xfrm flipH="1" flipV="1">
                <a:off x="2972" y="1834"/>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3" name="Line 873"/>
              <p:cNvSpPr>
                <a:spLocks noChangeShapeType="1"/>
              </p:cNvSpPr>
              <p:nvPr/>
            </p:nvSpPr>
            <p:spPr bwMode="auto">
              <a:xfrm flipH="1" flipV="1">
                <a:off x="2961" y="1824"/>
                <a:ext cx="11"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4" name="Line 874"/>
              <p:cNvSpPr>
                <a:spLocks noChangeShapeType="1"/>
              </p:cNvSpPr>
              <p:nvPr/>
            </p:nvSpPr>
            <p:spPr bwMode="auto">
              <a:xfrm flipH="1" flipV="1">
                <a:off x="2941" y="1815"/>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5" name="Line 875"/>
              <p:cNvSpPr>
                <a:spLocks noChangeShapeType="1"/>
              </p:cNvSpPr>
              <p:nvPr/>
            </p:nvSpPr>
            <p:spPr bwMode="auto">
              <a:xfrm flipH="1" flipV="1">
                <a:off x="2916" y="1807"/>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6" name="Line 876"/>
              <p:cNvSpPr>
                <a:spLocks noChangeShapeType="1"/>
              </p:cNvSpPr>
              <p:nvPr/>
            </p:nvSpPr>
            <p:spPr bwMode="auto">
              <a:xfrm flipH="1" flipV="1">
                <a:off x="2884" y="1801"/>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7" name="Line 877"/>
              <p:cNvSpPr>
                <a:spLocks noChangeShapeType="1"/>
              </p:cNvSpPr>
              <p:nvPr/>
            </p:nvSpPr>
            <p:spPr bwMode="auto">
              <a:xfrm flipH="1" flipV="1">
                <a:off x="2849" y="1797"/>
                <a:ext cx="35"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8" name="Line 878"/>
              <p:cNvSpPr>
                <a:spLocks noChangeShapeType="1"/>
              </p:cNvSpPr>
              <p:nvPr/>
            </p:nvSpPr>
            <p:spPr bwMode="auto">
              <a:xfrm flipH="1" flipV="1">
                <a:off x="2810"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9" name="Line 879"/>
              <p:cNvSpPr>
                <a:spLocks noChangeShapeType="1"/>
              </p:cNvSpPr>
              <p:nvPr/>
            </p:nvSpPr>
            <p:spPr bwMode="auto">
              <a:xfrm flipH="1" flipV="1">
                <a:off x="2768"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0" name="Line 880"/>
              <p:cNvSpPr>
                <a:spLocks noChangeShapeType="1"/>
              </p:cNvSpPr>
              <p:nvPr/>
            </p:nvSpPr>
            <p:spPr bwMode="auto">
              <a:xfrm flipH="1">
                <a:off x="2726" y="1792"/>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1" name="Line 881"/>
              <p:cNvSpPr>
                <a:spLocks noChangeShapeType="1"/>
              </p:cNvSpPr>
              <p:nvPr/>
            </p:nvSpPr>
            <p:spPr bwMode="auto">
              <a:xfrm flipH="1">
                <a:off x="2687" y="179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2" name="Line 882"/>
              <p:cNvSpPr>
                <a:spLocks noChangeShapeType="1"/>
              </p:cNvSpPr>
              <p:nvPr/>
            </p:nvSpPr>
            <p:spPr bwMode="auto">
              <a:xfrm flipH="1">
                <a:off x="2651" y="1797"/>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3" name="Line 883"/>
              <p:cNvSpPr>
                <a:spLocks noChangeShapeType="1"/>
              </p:cNvSpPr>
              <p:nvPr/>
            </p:nvSpPr>
            <p:spPr bwMode="auto">
              <a:xfrm flipH="1">
                <a:off x="2620" y="1801"/>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4" name="Line 884"/>
              <p:cNvSpPr>
                <a:spLocks noChangeShapeType="1"/>
              </p:cNvSpPr>
              <p:nvPr/>
            </p:nvSpPr>
            <p:spPr bwMode="auto">
              <a:xfrm flipH="1">
                <a:off x="2595" y="1807"/>
                <a:ext cx="25"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5" name="Line 885"/>
              <p:cNvSpPr>
                <a:spLocks noChangeShapeType="1"/>
              </p:cNvSpPr>
              <p:nvPr/>
            </p:nvSpPr>
            <p:spPr bwMode="auto">
              <a:xfrm flipH="1">
                <a:off x="2575" y="1815"/>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6" name="Line 886"/>
              <p:cNvSpPr>
                <a:spLocks noChangeShapeType="1"/>
              </p:cNvSpPr>
              <p:nvPr/>
            </p:nvSpPr>
            <p:spPr bwMode="auto">
              <a:xfrm flipH="1">
                <a:off x="2563" y="1824"/>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7" name="Line 887"/>
              <p:cNvSpPr>
                <a:spLocks noChangeShapeType="1"/>
              </p:cNvSpPr>
              <p:nvPr/>
            </p:nvSpPr>
            <p:spPr bwMode="auto">
              <a:xfrm flipH="1">
                <a:off x="2559" y="1834"/>
                <a:ext cx="4"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8" name="Line 888"/>
              <p:cNvSpPr>
                <a:spLocks noChangeShapeType="1"/>
              </p:cNvSpPr>
              <p:nvPr/>
            </p:nvSpPr>
            <p:spPr bwMode="auto">
              <a:xfrm>
                <a:off x="2559" y="1845"/>
                <a:ext cx="4"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9" name="Line 889"/>
              <p:cNvSpPr>
                <a:spLocks noChangeShapeType="1"/>
              </p:cNvSpPr>
              <p:nvPr/>
            </p:nvSpPr>
            <p:spPr bwMode="auto">
              <a:xfrm>
                <a:off x="2563" y="1855"/>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0" name="Line 890"/>
              <p:cNvSpPr>
                <a:spLocks noChangeShapeType="1"/>
              </p:cNvSpPr>
              <p:nvPr/>
            </p:nvSpPr>
            <p:spPr bwMode="auto">
              <a:xfrm>
                <a:off x="2575" y="1864"/>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1" name="Line 891"/>
              <p:cNvSpPr>
                <a:spLocks noChangeShapeType="1"/>
              </p:cNvSpPr>
              <p:nvPr/>
            </p:nvSpPr>
            <p:spPr bwMode="auto">
              <a:xfrm>
                <a:off x="2595" y="1873"/>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2" name="Line 892"/>
              <p:cNvSpPr>
                <a:spLocks noChangeShapeType="1"/>
              </p:cNvSpPr>
              <p:nvPr/>
            </p:nvSpPr>
            <p:spPr bwMode="auto">
              <a:xfrm>
                <a:off x="2620" y="1882"/>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3" name="Line 893"/>
              <p:cNvSpPr>
                <a:spLocks noChangeShapeType="1"/>
              </p:cNvSpPr>
              <p:nvPr/>
            </p:nvSpPr>
            <p:spPr bwMode="auto">
              <a:xfrm>
                <a:off x="2651" y="188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4" name="Line 894"/>
              <p:cNvSpPr>
                <a:spLocks noChangeShapeType="1"/>
              </p:cNvSpPr>
              <p:nvPr/>
            </p:nvSpPr>
            <p:spPr bwMode="auto">
              <a:xfrm>
                <a:off x="2687"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5" name="Line 895"/>
              <p:cNvSpPr>
                <a:spLocks noChangeShapeType="1"/>
              </p:cNvSpPr>
              <p:nvPr/>
            </p:nvSpPr>
            <p:spPr bwMode="auto">
              <a:xfrm>
                <a:off x="2726" y="1896"/>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6" name="Line 896"/>
              <p:cNvSpPr>
                <a:spLocks noChangeShapeType="1"/>
              </p:cNvSpPr>
              <p:nvPr/>
            </p:nvSpPr>
            <p:spPr bwMode="auto">
              <a:xfrm flipV="1">
                <a:off x="2768" y="1896"/>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7" name="Line 897"/>
              <p:cNvSpPr>
                <a:spLocks noChangeShapeType="1"/>
              </p:cNvSpPr>
              <p:nvPr/>
            </p:nvSpPr>
            <p:spPr bwMode="auto">
              <a:xfrm flipV="1">
                <a:off x="2810" y="1893"/>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8" name="Line 898"/>
              <p:cNvSpPr>
                <a:spLocks noChangeShapeType="1"/>
              </p:cNvSpPr>
              <p:nvPr/>
            </p:nvSpPr>
            <p:spPr bwMode="auto">
              <a:xfrm flipV="1">
                <a:off x="2849" y="1888"/>
                <a:ext cx="35"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9" name="Line 899"/>
              <p:cNvSpPr>
                <a:spLocks noChangeShapeType="1"/>
              </p:cNvSpPr>
              <p:nvPr/>
            </p:nvSpPr>
            <p:spPr bwMode="auto">
              <a:xfrm flipV="1">
                <a:off x="2884" y="1882"/>
                <a:ext cx="32"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0" name="Line 900"/>
              <p:cNvSpPr>
                <a:spLocks noChangeShapeType="1"/>
              </p:cNvSpPr>
              <p:nvPr/>
            </p:nvSpPr>
            <p:spPr bwMode="auto">
              <a:xfrm flipV="1">
                <a:off x="2916" y="1873"/>
                <a:ext cx="25"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1" name="Line 901"/>
              <p:cNvSpPr>
                <a:spLocks noChangeShapeType="1"/>
              </p:cNvSpPr>
              <p:nvPr/>
            </p:nvSpPr>
            <p:spPr bwMode="auto">
              <a:xfrm flipV="1">
                <a:off x="2941" y="1864"/>
                <a:ext cx="20"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2" name="Line 902"/>
              <p:cNvSpPr>
                <a:spLocks noChangeShapeType="1"/>
              </p:cNvSpPr>
              <p:nvPr/>
            </p:nvSpPr>
            <p:spPr bwMode="auto">
              <a:xfrm flipV="1">
                <a:off x="2961" y="1855"/>
                <a:ext cx="11"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3" name="Line 903"/>
              <p:cNvSpPr>
                <a:spLocks noChangeShapeType="1"/>
              </p:cNvSpPr>
              <p:nvPr/>
            </p:nvSpPr>
            <p:spPr bwMode="auto">
              <a:xfrm flipV="1">
                <a:off x="2972" y="1845"/>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4" name="Freeform 904"/>
              <p:cNvSpPr>
                <a:spLocks/>
              </p:cNvSpPr>
              <p:nvPr/>
            </p:nvSpPr>
            <p:spPr bwMode="auto">
              <a:xfrm>
                <a:off x="2727" y="1834"/>
                <a:ext cx="36" cy="47"/>
              </a:xfrm>
              <a:custGeom>
                <a:avLst/>
                <a:gdLst/>
                <a:ahLst/>
                <a:cxnLst>
                  <a:cxn ang="0">
                    <a:pos x="0" y="0"/>
                  </a:cxn>
                  <a:cxn ang="0">
                    <a:pos x="9" y="0"/>
                  </a:cxn>
                  <a:cxn ang="0">
                    <a:pos x="9" y="33"/>
                  </a:cxn>
                  <a:cxn ang="0">
                    <a:pos x="11" y="35"/>
                  </a:cxn>
                  <a:cxn ang="0">
                    <a:pos x="12" y="38"/>
                  </a:cxn>
                  <a:cxn ang="0">
                    <a:pos x="14" y="38"/>
                  </a:cxn>
                  <a:cxn ang="0">
                    <a:pos x="17" y="39"/>
                  </a:cxn>
                  <a:cxn ang="0">
                    <a:pos x="20" y="38"/>
                  </a:cxn>
                  <a:cxn ang="0">
                    <a:pos x="23" y="38"/>
                  </a:cxn>
                  <a:cxn ang="0">
                    <a:pos x="27" y="33"/>
                  </a:cxn>
                  <a:cxn ang="0">
                    <a:pos x="27" y="0"/>
                  </a:cxn>
                  <a:cxn ang="0">
                    <a:pos x="36" y="0"/>
                  </a:cxn>
                  <a:cxn ang="0">
                    <a:pos x="36" y="45"/>
                  </a:cxn>
                  <a:cxn ang="0">
                    <a:pos x="27" y="45"/>
                  </a:cxn>
                  <a:cxn ang="0">
                    <a:pos x="27" y="38"/>
                  </a:cxn>
                  <a:cxn ang="0">
                    <a:pos x="24" y="41"/>
                  </a:cxn>
                  <a:cxn ang="0">
                    <a:pos x="23"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4" y="38"/>
                    </a:lnTo>
                    <a:lnTo>
                      <a:pt x="17" y="39"/>
                    </a:lnTo>
                    <a:lnTo>
                      <a:pt x="20" y="38"/>
                    </a:lnTo>
                    <a:lnTo>
                      <a:pt x="23" y="38"/>
                    </a:lnTo>
                    <a:lnTo>
                      <a:pt x="27" y="33"/>
                    </a:lnTo>
                    <a:lnTo>
                      <a:pt x="27" y="0"/>
                    </a:lnTo>
                    <a:lnTo>
                      <a:pt x="36" y="0"/>
                    </a:lnTo>
                    <a:lnTo>
                      <a:pt x="36" y="45"/>
                    </a:lnTo>
                    <a:lnTo>
                      <a:pt x="27" y="45"/>
                    </a:lnTo>
                    <a:lnTo>
                      <a:pt x="27" y="38"/>
                    </a:lnTo>
                    <a:lnTo>
                      <a:pt x="24" y="41"/>
                    </a:lnTo>
                    <a:lnTo>
                      <a:pt x="23"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5" name="Freeform 905"/>
              <p:cNvSpPr>
                <a:spLocks/>
              </p:cNvSpPr>
              <p:nvPr/>
            </p:nvSpPr>
            <p:spPr bwMode="auto">
              <a:xfrm>
                <a:off x="2775" y="1816"/>
                <a:ext cx="38" cy="63"/>
              </a:xfrm>
              <a:custGeom>
                <a:avLst/>
                <a:gdLst/>
                <a:ahLst/>
                <a:cxnLst>
                  <a:cxn ang="0">
                    <a:pos x="0" y="0"/>
                  </a:cxn>
                  <a:cxn ang="0">
                    <a:pos x="9" y="0"/>
                  </a:cxn>
                  <a:cxn ang="0">
                    <a:pos x="9" y="35"/>
                  </a:cxn>
                  <a:cxn ang="0">
                    <a:pos x="26" y="18"/>
                  </a:cxn>
                  <a:cxn ang="0">
                    <a:pos x="36" y="18"/>
                  </a:cxn>
                  <a:cxn ang="0">
                    <a:pos x="20" y="35"/>
                  </a:cxn>
                  <a:cxn ang="0">
                    <a:pos x="38" y="63"/>
                  </a:cxn>
                  <a:cxn ang="0">
                    <a:pos x="27" y="63"/>
                  </a:cxn>
                  <a:cxn ang="0">
                    <a:pos x="14" y="41"/>
                  </a:cxn>
                  <a:cxn ang="0">
                    <a:pos x="9" y="45"/>
                  </a:cxn>
                  <a:cxn ang="0">
                    <a:pos x="9" y="63"/>
                  </a:cxn>
                  <a:cxn ang="0">
                    <a:pos x="0" y="63"/>
                  </a:cxn>
                  <a:cxn ang="0">
                    <a:pos x="0" y="0"/>
                  </a:cxn>
                </a:cxnLst>
                <a:rect l="0" t="0" r="r" b="b"/>
                <a:pathLst>
                  <a:path w="38" h="63">
                    <a:moveTo>
                      <a:pt x="0" y="0"/>
                    </a:moveTo>
                    <a:lnTo>
                      <a:pt x="9" y="0"/>
                    </a:lnTo>
                    <a:lnTo>
                      <a:pt x="9" y="35"/>
                    </a:lnTo>
                    <a:lnTo>
                      <a:pt x="26" y="18"/>
                    </a:lnTo>
                    <a:lnTo>
                      <a:pt x="36" y="18"/>
                    </a:lnTo>
                    <a:lnTo>
                      <a:pt x="20" y="35"/>
                    </a:lnTo>
                    <a:lnTo>
                      <a:pt x="38" y="63"/>
                    </a:lnTo>
                    <a:lnTo>
                      <a:pt x="27" y="63"/>
                    </a:lnTo>
                    <a:lnTo>
                      <a:pt x="14"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6" name="Line 906"/>
              <p:cNvSpPr>
                <a:spLocks noChangeShapeType="1"/>
              </p:cNvSpPr>
              <p:nvPr/>
            </p:nvSpPr>
            <p:spPr bwMode="auto">
              <a:xfrm flipH="1">
                <a:off x="3195" y="1737"/>
                <a:ext cx="1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7" name="Line 907"/>
              <p:cNvSpPr>
                <a:spLocks noChangeShapeType="1"/>
              </p:cNvSpPr>
              <p:nvPr/>
            </p:nvSpPr>
            <p:spPr bwMode="auto">
              <a:xfrm flipH="1">
                <a:off x="3174" y="1754"/>
                <a:ext cx="21"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8" name="Line 908"/>
              <p:cNvSpPr>
                <a:spLocks noChangeShapeType="1"/>
              </p:cNvSpPr>
              <p:nvPr/>
            </p:nvSpPr>
            <p:spPr bwMode="auto">
              <a:xfrm flipH="1">
                <a:off x="3150" y="1769"/>
                <a:ext cx="2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9" name="Line 909"/>
              <p:cNvSpPr>
                <a:spLocks noChangeShapeType="1"/>
              </p:cNvSpPr>
              <p:nvPr/>
            </p:nvSpPr>
            <p:spPr bwMode="auto">
              <a:xfrm flipH="1">
                <a:off x="3128" y="1780"/>
                <a:ext cx="22"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0" name="Line 910"/>
              <p:cNvSpPr>
                <a:spLocks noChangeShapeType="1"/>
              </p:cNvSpPr>
              <p:nvPr/>
            </p:nvSpPr>
            <p:spPr bwMode="auto">
              <a:xfrm flipH="1">
                <a:off x="3108" y="1786"/>
                <a:ext cx="20"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1" name="Line 911"/>
              <p:cNvSpPr>
                <a:spLocks noChangeShapeType="1"/>
              </p:cNvSpPr>
              <p:nvPr/>
            </p:nvSpPr>
            <p:spPr bwMode="auto">
              <a:xfrm flipH="1">
                <a:off x="3023" y="1789"/>
                <a:ext cx="85"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2" name="Line 912"/>
              <p:cNvSpPr>
                <a:spLocks noChangeShapeType="1"/>
              </p:cNvSpPr>
              <p:nvPr/>
            </p:nvSpPr>
            <p:spPr bwMode="auto">
              <a:xfrm flipH="1">
                <a:off x="2996" y="1789"/>
                <a:ext cx="2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3" name="Line 913"/>
              <p:cNvSpPr>
                <a:spLocks noChangeShapeType="1"/>
              </p:cNvSpPr>
              <p:nvPr/>
            </p:nvSpPr>
            <p:spPr bwMode="auto">
              <a:xfrm flipH="1">
                <a:off x="2961" y="1792"/>
                <a:ext cx="3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4" name="Line 914"/>
              <p:cNvSpPr>
                <a:spLocks noChangeShapeType="1"/>
              </p:cNvSpPr>
              <p:nvPr/>
            </p:nvSpPr>
            <p:spPr bwMode="auto">
              <a:xfrm flipH="1">
                <a:off x="2922" y="1801"/>
                <a:ext cx="39"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5" name="Freeform 915"/>
              <p:cNvSpPr>
                <a:spLocks/>
              </p:cNvSpPr>
              <p:nvPr/>
            </p:nvSpPr>
            <p:spPr bwMode="auto">
              <a:xfrm>
                <a:off x="3017" y="1792"/>
                <a:ext cx="417" cy="105"/>
              </a:xfrm>
              <a:custGeom>
                <a:avLst/>
                <a:gdLst/>
                <a:ahLst/>
                <a:cxnLst>
                  <a:cxn ang="0">
                    <a:pos x="209" y="0"/>
                  </a:cxn>
                  <a:cxn ang="0">
                    <a:pos x="251" y="2"/>
                  </a:cxn>
                  <a:cxn ang="0">
                    <a:pos x="290" y="5"/>
                  </a:cxn>
                  <a:cxn ang="0">
                    <a:pos x="326" y="9"/>
                  </a:cxn>
                  <a:cxn ang="0">
                    <a:pos x="356" y="15"/>
                  </a:cxn>
                  <a:cxn ang="0">
                    <a:pos x="381" y="23"/>
                  </a:cxn>
                  <a:cxn ang="0">
                    <a:pos x="401" y="32"/>
                  </a:cxn>
                  <a:cxn ang="0">
                    <a:pos x="413" y="42"/>
                  </a:cxn>
                  <a:cxn ang="0">
                    <a:pos x="417" y="53"/>
                  </a:cxn>
                  <a:cxn ang="0">
                    <a:pos x="411" y="65"/>
                  </a:cxn>
                  <a:cxn ang="0">
                    <a:pos x="396" y="75"/>
                  </a:cxn>
                  <a:cxn ang="0">
                    <a:pos x="372" y="86"/>
                  </a:cxn>
                  <a:cxn ang="0">
                    <a:pos x="339" y="93"/>
                  </a:cxn>
                  <a:cxn ang="0">
                    <a:pos x="301" y="99"/>
                  </a:cxn>
                  <a:cxn ang="0">
                    <a:pos x="257" y="104"/>
                  </a:cxn>
                  <a:cxn ang="0">
                    <a:pos x="209" y="105"/>
                  </a:cxn>
                  <a:cxn ang="0">
                    <a:pos x="162" y="104"/>
                  </a:cxn>
                  <a:cxn ang="0">
                    <a:pos x="117" y="99"/>
                  </a:cxn>
                  <a:cxn ang="0">
                    <a:pos x="78" y="93"/>
                  </a:cxn>
                  <a:cxn ang="0">
                    <a:pos x="47" y="86"/>
                  </a:cxn>
                  <a:cxn ang="0">
                    <a:pos x="21" y="75"/>
                  </a:cxn>
                  <a:cxn ang="0">
                    <a:pos x="6" y="65"/>
                  </a:cxn>
                  <a:cxn ang="0">
                    <a:pos x="0" y="53"/>
                  </a:cxn>
                  <a:cxn ang="0">
                    <a:pos x="5" y="42"/>
                  </a:cxn>
                  <a:cxn ang="0">
                    <a:pos x="17" y="32"/>
                  </a:cxn>
                  <a:cxn ang="0">
                    <a:pos x="36" y="23"/>
                  </a:cxn>
                  <a:cxn ang="0">
                    <a:pos x="62" y="15"/>
                  </a:cxn>
                  <a:cxn ang="0">
                    <a:pos x="91" y="9"/>
                  </a:cxn>
                  <a:cxn ang="0">
                    <a:pos x="127" y="5"/>
                  </a:cxn>
                  <a:cxn ang="0">
                    <a:pos x="168" y="2"/>
                  </a:cxn>
                  <a:cxn ang="0">
                    <a:pos x="209" y="0"/>
                  </a:cxn>
                </a:cxnLst>
                <a:rect l="0" t="0" r="r" b="b"/>
                <a:pathLst>
                  <a:path w="417" h="105">
                    <a:moveTo>
                      <a:pt x="209" y="0"/>
                    </a:moveTo>
                    <a:lnTo>
                      <a:pt x="251" y="2"/>
                    </a:lnTo>
                    <a:lnTo>
                      <a:pt x="290" y="5"/>
                    </a:lnTo>
                    <a:lnTo>
                      <a:pt x="326" y="9"/>
                    </a:lnTo>
                    <a:lnTo>
                      <a:pt x="356" y="15"/>
                    </a:lnTo>
                    <a:lnTo>
                      <a:pt x="381" y="23"/>
                    </a:lnTo>
                    <a:lnTo>
                      <a:pt x="401" y="32"/>
                    </a:lnTo>
                    <a:lnTo>
                      <a:pt x="413" y="42"/>
                    </a:lnTo>
                    <a:lnTo>
                      <a:pt x="417" y="53"/>
                    </a:lnTo>
                    <a:lnTo>
                      <a:pt x="411" y="65"/>
                    </a:lnTo>
                    <a:lnTo>
                      <a:pt x="396" y="75"/>
                    </a:lnTo>
                    <a:lnTo>
                      <a:pt x="372" y="86"/>
                    </a:lnTo>
                    <a:lnTo>
                      <a:pt x="339" y="93"/>
                    </a:lnTo>
                    <a:lnTo>
                      <a:pt x="301" y="99"/>
                    </a:lnTo>
                    <a:lnTo>
                      <a:pt x="257" y="104"/>
                    </a:lnTo>
                    <a:lnTo>
                      <a:pt x="209" y="105"/>
                    </a:lnTo>
                    <a:lnTo>
                      <a:pt x="162" y="104"/>
                    </a:lnTo>
                    <a:lnTo>
                      <a:pt x="117" y="99"/>
                    </a:lnTo>
                    <a:lnTo>
                      <a:pt x="78" y="93"/>
                    </a:lnTo>
                    <a:lnTo>
                      <a:pt x="47" y="86"/>
                    </a:lnTo>
                    <a:lnTo>
                      <a:pt x="21" y="75"/>
                    </a:lnTo>
                    <a:lnTo>
                      <a:pt x="6" y="65"/>
                    </a:lnTo>
                    <a:lnTo>
                      <a:pt x="0" y="53"/>
                    </a:lnTo>
                    <a:lnTo>
                      <a:pt x="5" y="42"/>
                    </a:lnTo>
                    <a:lnTo>
                      <a:pt x="17" y="32"/>
                    </a:lnTo>
                    <a:lnTo>
                      <a:pt x="36" y="23"/>
                    </a:lnTo>
                    <a:lnTo>
                      <a:pt x="62" y="15"/>
                    </a:lnTo>
                    <a:lnTo>
                      <a:pt x="91" y="9"/>
                    </a:lnTo>
                    <a:lnTo>
                      <a:pt x="127" y="5"/>
                    </a:lnTo>
                    <a:lnTo>
                      <a:pt x="168" y="2"/>
                    </a:lnTo>
                    <a:lnTo>
                      <a:pt x="209" y="0"/>
                    </a:lnTo>
                    <a:close/>
                  </a:path>
                </a:pathLst>
              </a:custGeom>
              <a:solidFill>
                <a:srgbClr val="32FFF4"/>
              </a:solid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6" name="Line 916"/>
              <p:cNvSpPr>
                <a:spLocks noChangeShapeType="1"/>
              </p:cNvSpPr>
              <p:nvPr/>
            </p:nvSpPr>
            <p:spPr bwMode="auto">
              <a:xfrm flipH="1" flipV="1">
                <a:off x="3430" y="1834"/>
                <a:ext cx="4"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7" name="Line 917"/>
              <p:cNvSpPr>
                <a:spLocks noChangeShapeType="1"/>
              </p:cNvSpPr>
              <p:nvPr/>
            </p:nvSpPr>
            <p:spPr bwMode="auto">
              <a:xfrm flipH="1" flipV="1">
                <a:off x="3418" y="1824"/>
                <a:ext cx="12"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8" name="Line 918"/>
              <p:cNvSpPr>
                <a:spLocks noChangeShapeType="1"/>
              </p:cNvSpPr>
              <p:nvPr/>
            </p:nvSpPr>
            <p:spPr bwMode="auto">
              <a:xfrm flipH="1" flipV="1">
                <a:off x="3398" y="1815"/>
                <a:ext cx="20"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9" name="Line 919"/>
              <p:cNvSpPr>
                <a:spLocks noChangeShapeType="1"/>
              </p:cNvSpPr>
              <p:nvPr/>
            </p:nvSpPr>
            <p:spPr bwMode="auto">
              <a:xfrm flipH="1" flipV="1">
                <a:off x="3373" y="1807"/>
                <a:ext cx="25" cy="8"/>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0" name="Line 920"/>
              <p:cNvSpPr>
                <a:spLocks noChangeShapeType="1"/>
              </p:cNvSpPr>
              <p:nvPr/>
            </p:nvSpPr>
            <p:spPr bwMode="auto">
              <a:xfrm flipH="1" flipV="1">
                <a:off x="3343" y="1801"/>
                <a:ext cx="30"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1" name="Line 921"/>
              <p:cNvSpPr>
                <a:spLocks noChangeShapeType="1"/>
              </p:cNvSpPr>
              <p:nvPr/>
            </p:nvSpPr>
            <p:spPr bwMode="auto">
              <a:xfrm flipH="1" flipV="1">
                <a:off x="3307" y="1797"/>
                <a:ext cx="36" cy="4"/>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2" name="Line 922"/>
              <p:cNvSpPr>
                <a:spLocks noChangeShapeType="1"/>
              </p:cNvSpPr>
              <p:nvPr/>
            </p:nvSpPr>
            <p:spPr bwMode="auto">
              <a:xfrm flipH="1" flipV="1">
                <a:off x="3268" y="1794"/>
                <a:ext cx="39" cy="3"/>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3" name="Line 923"/>
              <p:cNvSpPr>
                <a:spLocks noChangeShapeType="1"/>
              </p:cNvSpPr>
              <p:nvPr/>
            </p:nvSpPr>
            <p:spPr bwMode="auto">
              <a:xfrm flipH="1" flipV="1">
                <a:off x="3226" y="1792"/>
                <a:ext cx="42" cy="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4" name="Line 924"/>
              <p:cNvSpPr>
                <a:spLocks noChangeShapeType="1"/>
              </p:cNvSpPr>
              <p:nvPr/>
            </p:nvSpPr>
            <p:spPr bwMode="auto">
              <a:xfrm flipH="1">
                <a:off x="3185" y="1792"/>
                <a:ext cx="41" cy="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5" name="Line 925"/>
              <p:cNvSpPr>
                <a:spLocks noChangeShapeType="1"/>
              </p:cNvSpPr>
              <p:nvPr/>
            </p:nvSpPr>
            <p:spPr bwMode="auto">
              <a:xfrm flipH="1">
                <a:off x="3144" y="1794"/>
                <a:ext cx="41" cy="3"/>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6" name="Line 926"/>
              <p:cNvSpPr>
                <a:spLocks noChangeShapeType="1"/>
              </p:cNvSpPr>
              <p:nvPr/>
            </p:nvSpPr>
            <p:spPr bwMode="auto">
              <a:xfrm flipH="1">
                <a:off x="3108" y="1797"/>
                <a:ext cx="36" cy="4"/>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7" name="Line 927"/>
              <p:cNvSpPr>
                <a:spLocks noChangeShapeType="1"/>
              </p:cNvSpPr>
              <p:nvPr/>
            </p:nvSpPr>
            <p:spPr bwMode="auto">
              <a:xfrm flipH="1">
                <a:off x="3079" y="1801"/>
                <a:ext cx="29"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8" name="Line 928"/>
              <p:cNvSpPr>
                <a:spLocks noChangeShapeType="1"/>
              </p:cNvSpPr>
              <p:nvPr/>
            </p:nvSpPr>
            <p:spPr bwMode="auto">
              <a:xfrm flipH="1">
                <a:off x="3053" y="1807"/>
                <a:ext cx="26" cy="8"/>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9" name="Line 929"/>
              <p:cNvSpPr>
                <a:spLocks noChangeShapeType="1"/>
              </p:cNvSpPr>
              <p:nvPr/>
            </p:nvSpPr>
            <p:spPr bwMode="auto">
              <a:xfrm flipH="1">
                <a:off x="3034" y="1815"/>
                <a:ext cx="19" cy="9"/>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0" name="Line 930"/>
              <p:cNvSpPr>
                <a:spLocks noChangeShapeType="1"/>
              </p:cNvSpPr>
              <p:nvPr/>
            </p:nvSpPr>
            <p:spPr bwMode="auto">
              <a:xfrm flipH="1">
                <a:off x="3022" y="1824"/>
                <a:ext cx="12"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1" name="Line 931"/>
              <p:cNvSpPr>
                <a:spLocks noChangeShapeType="1"/>
              </p:cNvSpPr>
              <p:nvPr/>
            </p:nvSpPr>
            <p:spPr bwMode="auto">
              <a:xfrm flipH="1">
                <a:off x="3017" y="1834"/>
                <a:ext cx="5"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2" name="Line 932"/>
              <p:cNvSpPr>
                <a:spLocks noChangeShapeType="1"/>
              </p:cNvSpPr>
              <p:nvPr/>
            </p:nvSpPr>
            <p:spPr bwMode="auto">
              <a:xfrm>
                <a:off x="3017" y="1845"/>
                <a:ext cx="6" cy="1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3" name="Line 933"/>
              <p:cNvSpPr>
                <a:spLocks noChangeShapeType="1"/>
              </p:cNvSpPr>
              <p:nvPr/>
            </p:nvSpPr>
            <p:spPr bwMode="auto">
              <a:xfrm>
                <a:off x="3023" y="1857"/>
                <a:ext cx="15"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4" name="Line 934"/>
              <p:cNvSpPr>
                <a:spLocks noChangeShapeType="1"/>
              </p:cNvSpPr>
              <p:nvPr/>
            </p:nvSpPr>
            <p:spPr bwMode="auto">
              <a:xfrm>
                <a:off x="3038" y="1867"/>
                <a:ext cx="26"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5" name="Line 935"/>
              <p:cNvSpPr>
                <a:spLocks noChangeShapeType="1"/>
              </p:cNvSpPr>
              <p:nvPr/>
            </p:nvSpPr>
            <p:spPr bwMode="auto">
              <a:xfrm>
                <a:off x="3064" y="1878"/>
                <a:ext cx="31" cy="7"/>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6" name="Line 936"/>
              <p:cNvSpPr>
                <a:spLocks noChangeShapeType="1"/>
              </p:cNvSpPr>
              <p:nvPr/>
            </p:nvSpPr>
            <p:spPr bwMode="auto">
              <a:xfrm>
                <a:off x="3095" y="1885"/>
                <a:ext cx="39"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7" name="Line 937"/>
              <p:cNvSpPr>
                <a:spLocks noChangeShapeType="1"/>
              </p:cNvSpPr>
              <p:nvPr/>
            </p:nvSpPr>
            <p:spPr bwMode="auto">
              <a:xfrm>
                <a:off x="3134" y="1891"/>
                <a:ext cx="45" cy="5"/>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8" name="Line 938"/>
              <p:cNvSpPr>
                <a:spLocks noChangeShapeType="1"/>
              </p:cNvSpPr>
              <p:nvPr/>
            </p:nvSpPr>
            <p:spPr bwMode="auto">
              <a:xfrm>
                <a:off x="3179" y="1896"/>
                <a:ext cx="47" cy="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9" name="Line 939"/>
              <p:cNvSpPr>
                <a:spLocks noChangeShapeType="1"/>
              </p:cNvSpPr>
              <p:nvPr/>
            </p:nvSpPr>
            <p:spPr bwMode="auto">
              <a:xfrm flipV="1">
                <a:off x="3226" y="1896"/>
                <a:ext cx="48" cy="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0" name="Line 940"/>
              <p:cNvSpPr>
                <a:spLocks noChangeShapeType="1"/>
              </p:cNvSpPr>
              <p:nvPr/>
            </p:nvSpPr>
            <p:spPr bwMode="auto">
              <a:xfrm flipV="1">
                <a:off x="3274" y="1891"/>
                <a:ext cx="44" cy="5"/>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1" name="Line 941"/>
              <p:cNvSpPr>
                <a:spLocks noChangeShapeType="1"/>
              </p:cNvSpPr>
              <p:nvPr/>
            </p:nvSpPr>
            <p:spPr bwMode="auto">
              <a:xfrm flipV="1">
                <a:off x="3318" y="1885"/>
                <a:ext cx="38" cy="6"/>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2" name="Line 942"/>
              <p:cNvSpPr>
                <a:spLocks noChangeShapeType="1"/>
              </p:cNvSpPr>
              <p:nvPr/>
            </p:nvSpPr>
            <p:spPr bwMode="auto">
              <a:xfrm flipV="1">
                <a:off x="3356" y="1878"/>
                <a:ext cx="33" cy="7"/>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3" name="Line 943"/>
              <p:cNvSpPr>
                <a:spLocks noChangeShapeType="1"/>
              </p:cNvSpPr>
              <p:nvPr/>
            </p:nvSpPr>
            <p:spPr bwMode="auto">
              <a:xfrm flipV="1">
                <a:off x="3389" y="1867"/>
                <a:ext cx="24" cy="11"/>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4" name="Line 944"/>
              <p:cNvSpPr>
                <a:spLocks noChangeShapeType="1"/>
              </p:cNvSpPr>
              <p:nvPr/>
            </p:nvSpPr>
            <p:spPr bwMode="auto">
              <a:xfrm flipV="1">
                <a:off x="3413" y="1857"/>
                <a:ext cx="15" cy="10"/>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5" name="Line 945"/>
              <p:cNvSpPr>
                <a:spLocks noChangeShapeType="1"/>
              </p:cNvSpPr>
              <p:nvPr/>
            </p:nvSpPr>
            <p:spPr bwMode="auto">
              <a:xfrm flipV="1">
                <a:off x="3428" y="1845"/>
                <a:ext cx="6" cy="12"/>
              </a:xfrm>
              <a:prstGeom prst="line">
                <a:avLst/>
              </a:prstGeom>
              <a:noFill/>
              <a:ln w="12700">
                <a:solidFill>
                  <a:srgbClr val="32FFF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6" name="Freeform 946"/>
              <p:cNvSpPr>
                <a:spLocks noEditPoints="1"/>
              </p:cNvSpPr>
              <p:nvPr/>
            </p:nvSpPr>
            <p:spPr bwMode="auto">
              <a:xfrm>
                <a:off x="3182" y="1833"/>
                <a:ext cx="41" cy="48"/>
              </a:xfrm>
              <a:custGeom>
                <a:avLst/>
                <a:gdLst/>
                <a:ahLst/>
                <a:cxnLst>
                  <a:cxn ang="0">
                    <a:pos x="18" y="7"/>
                  </a:cxn>
                  <a:cxn ang="0">
                    <a:pos x="12" y="10"/>
                  </a:cxn>
                  <a:cxn ang="0">
                    <a:pos x="10" y="12"/>
                  </a:cxn>
                  <a:cxn ang="0">
                    <a:pos x="7" y="18"/>
                  </a:cxn>
                  <a:cxn ang="0">
                    <a:pos x="33" y="18"/>
                  </a:cxn>
                  <a:cxn ang="0">
                    <a:pos x="33" y="15"/>
                  </a:cxn>
                  <a:cxn ang="0">
                    <a:pos x="31" y="13"/>
                  </a:cxn>
                  <a:cxn ang="0">
                    <a:pos x="30" y="10"/>
                  </a:cxn>
                  <a:cxn ang="0">
                    <a:pos x="24" y="7"/>
                  </a:cxn>
                  <a:cxn ang="0">
                    <a:pos x="18" y="7"/>
                  </a:cxn>
                  <a:cxn ang="0">
                    <a:pos x="15" y="0"/>
                  </a:cxn>
                  <a:cxn ang="0">
                    <a:pos x="27" y="0"/>
                  </a:cxn>
                  <a:cxn ang="0">
                    <a:pos x="36" y="6"/>
                  </a:cxn>
                  <a:cxn ang="0">
                    <a:pos x="38" y="10"/>
                  </a:cxn>
                  <a:cxn ang="0">
                    <a:pos x="40" y="16"/>
                  </a:cxn>
                  <a:cxn ang="0">
                    <a:pos x="41" y="24"/>
                  </a:cxn>
                  <a:cxn ang="0">
                    <a:pos x="41" y="25"/>
                  </a:cxn>
                  <a:cxn ang="0">
                    <a:pos x="7" y="25"/>
                  </a:cxn>
                  <a:cxn ang="0">
                    <a:pos x="9" y="30"/>
                  </a:cxn>
                  <a:cxn ang="0">
                    <a:pos x="12" y="36"/>
                  </a:cxn>
                  <a:cxn ang="0">
                    <a:pos x="15" y="39"/>
                  </a:cxn>
                  <a:cxn ang="0">
                    <a:pos x="18" y="40"/>
                  </a:cxn>
                  <a:cxn ang="0">
                    <a:pos x="21" y="40"/>
                  </a:cxn>
                  <a:cxn ang="0">
                    <a:pos x="25" y="39"/>
                  </a:cxn>
                  <a:cxn ang="0">
                    <a:pos x="28" y="39"/>
                  </a:cxn>
                  <a:cxn ang="0">
                    <a:pos x="31" y="36"/>
                  </a:cxn>
                  <a:cxn ang="0">
                    <a:pos x="33" y="33"/>
                  </a:cxn>
                  <a:cxn ang="0">
                    <a:pos x="41" y="34"/>
                  </a:cxn>
                  <a:cxn ang="0">
                    <a:pos x="38" y="39"/>
                  </a:cxn>
                  <a:cxn ang="0">
                    <a:pos x="34" y="43"/>
                  </a:cxn>
                  <a:cxn ang="0">
                    <a:pos x="30" y="46"/>
                  </a:cxn>
                  <a:cxn ang="0">
                    <a:pos x="27" y="46"/>
                  </a:cxn>
                  <a:cxn ang="0">
                    <a:pos x="21" y="48"/>
                  </a:cxn>
                  <a:cxn ang="0">
                    <a:pos x="15" y="46"/>
                  </a:cxn>
                  <a:cxn ang="0">
                    <a:pos x="10" y="45"/>
                  </a:cxn>
                  <a:cxn ang="0">
                    <a:pos x="4" y="40"/>
                  </a:cxn>
                  <a:cxn ang="0">
                    <a:pos x="1" y="34"/>
                  </a:cxn>
                  <a:cxn ang="0">
                    <a:pos x="0" y="30"/>
                  </a:cxn>
                  <a:cxn ang="0">
                    <a:pos x="0" y="16"/>
                  </a:cxn>
                  <a:cxn ang="0">
                    <a:pos x="1" y="12"/>
                  </a:cxn>
                  <a:cxn ang="0">
                    <a:pos x="4" y="6"/>
                  </a:cxn>
                  <a:cxn ang="0">
                    <a:pos x="9" y="3"/>
                  </a:cxn>
                  <a:cxn ang="0">
                    <a:pos x="15" y="0"/>
                  </a:cxn>
                </a:cxnLst>
                <a:rect l="0" t="0" r="r" b="b"/>
                <a:pathLst>
                  <a:path w="41" h="48">
                    <a:moveTo>
                      <a:pt x="18" y="7"/>
                    </a:moveTo>
                    <a:lnTo>
                      <a:pt x="12" y="10"/>
                    </a:lnTo>
                    <a:lnTo>
                      <a:pt x="10" y="12"/>
                    </a:lnTo>
                    <a:lnTo>
                      <a:pt x="7" y="18"/>
                    </a:lnTo>
                    <a:lnTo>
                      <a:pt x="33" y="18"/>
                    </a:lnTo>
                    <a:lnTo>
                      <a:pt x="33" y="15"/>
                    </a:lnTo>
                    <a:lnTo>
                      <a:pt x="31" y="13"/>
                    </a:lnTo>
                    <a:lnTo>
                      <a:pt x="30" y="10"/>
                    </a:lnTo>
                    <a:lnTo>
                      <a:pt x="24" y="7"/>
                    </a:lnTo>
                    <a:lnTo>
                      <a:pt x="18" y="7"/>
                    </a:lnTo>
                    <a:close/>
                    <a:moveTo>
                      <a:pt x="15" y="0"/>
                    </a:moveTo>
                    <a:lnTo>
                      <a:pt x="27" y="0"/>
                    </a:lnTo>
                    <a:lnTo>
                      <a:pt x="36" y="6"/>
                    </a:lnTo>
                    <a:lnTo>
                      <a:pt x="38" y="10"/>
                    </a:lnTo>
                    <a:lnTo>
                      <a:pt x="40" y="16"/>
                    </a:lnTo>
                    <a:lnTo>
                      <a:pt x="41" y="24"/>
                    </a:lnTo>
                    <a:lnTo>
                      <a:pt x="41" y="25"/>
                    </a:lnTo>
                    <a:lnTo>
                      <a:pt x="7" y="25"/>
                    </a:lnTo>
                    <a:lnTo>
                      <a:pt x="9" y="30"/>
                    </a:lnTo>
                    <a:lnTo>
                      <a:pt x="12" y="36"/>
                    </a:lnTo>
                    <a:lnTo>
                      <a:pt x="15" y="39"/>
                    </a:lnTo>
                    <a:lnTo>
                      <a:pt x="18" y="40"/>
                    </a:lnTo>
                    <a:lnTo>
                      <a:pt x="21" y="40"/>
                    </a:lnTo>
                    <a:lnTo>
                      <a:pt x="25" y="39"/>
                    </a:lnTo>
                    <a:lnTo>
                      <a:pt x="28" y="39"/>
                    </a:lnTo>
                    <a:lnTo>
                      <a:pt x="31" y="36"/>
                    </a:lnTo>
                    <a:lnTo>
                      <a:pt x="33" y="33"/>
                    </a:lnTo>
                    <a:lnTo>
                      <a:pt x="41" y="34"/>
                    </a:lnTo>
                    <a:lnTo>
                      <a:pt x="38" y="39"/>
                    </a:lnTo>
                    <a:lnTo>
                      <a:pt x="34" y="43"/>
                    </a:lnTo>
                    <a:lnTo>
                      <a:pt x="30" y="46"/>
                    </a:lnTo>
                    <a:lnTo>
                      <a:pt x="27" y="46"/>
                    </a:lnTo>
                    <a:lnTo>
                      <a:pt x="21" y="48"/>
                    </a:lnTo>
                    <a:lnTo>
                      <a:pt x="15" y="46"/>
                    </a:lnTo>
                    <a:lnTo>
                      <a:pt x="10" y="45"/>
                    </a:lnTo>
                    <a:lnTo>
                      <a:pt x="4" y="40"/>
                    </a:lnTo>
                    <a:lnTo>
                      <a:pt x="1" y="34"/>
                    </a:lnTo>
                    <a:lnTo>
                      <a:pt x="0" y="30"/>
                    </a:lnTo>
                    <a:lnTo>
                      <a:pt x="0" y="16"/>
                    </a:lnTo>
                    <a:lnTo>
                      <a:pt x="1" y="12"/>
                    </a:lnTo>
                    <a:lnTo>
                      <a:pt x="4" y="6"/>
                    </a:lnTo>
                    <a:lnTo>
                      <a:pt x="9" y="3"/>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7" name="Freeform 947"/>
              <p:cNvSpPr>
                <a:spLocks/>
              </p:cNvSpPr>
              <p:nvPr/>
            </p:nvSpPr>
            <p:spPr bwMode="auto">
              <a:xfrm>
                <a:off x="3229" y="1833"/>
                <a:ext cx="38" cy="48"/>
              </a:xfrm>
              <a:custGeom>
                <a:avLst/>
                <a:gdLst/>
                <a:ahLst/>
                <a:cxnLst>
                  <a:cxn ang="0">
                    <a:pos x="15" y="0"/>
                  </a:cxn>
                  <a:cxn ang="0">
                    <a:pos x="23" y="0"/>
                  </a:cxn>
                  <a:cxn ang="0">
                    <a:pos x="27" y="1"/>
                  </a:cxn>
                  <a:cxn ang="0">
                    <a:pos x="30" y="3"/>
                  </a:cxn>
                  <a:cxn ang="0">
                    <a:pos x="33" y="6"/>
                  </a:cxn>
                  <a:cxn ang="0">
                    <a:pos x="35" y="9"/>
                  </a:cxn>
                  <a:cxn ang="0">
                    <a:pos x="35" y="13"/>
                  </a:cxn>
                  <a:cxn ang="0">
                    <a:pos x="27" y="13"/>
                  </a:cxn>
                  <a:cxn ang="0">
                    <a:pos x="27" y="10"/>
                  </a:cxn>
                  <a:cxn ang="0">
                    <a:pos x="24" y="9"/>
                  </a:cxn>
                  <a:cxn ang="0">
                    <a:pos x="23" y="9"/>
                  </a:cxn>
                  <a:cxn ang="0">
                    <a:pos x="21" y="7"/>
                  </a:cxn>
                  <a:cxn ang="0">
                    <a:pos x="15" y="7"/>
                  </a:cxn>
                  <a:cxn ang="0">
                    <a:pos x="14" y="9"/>
                  </a:cxn>
                  <a:cxn ang="0">
                    <a:pos x="12" y="9"/>
                  </a:cxn>
                  <a:cxn ang="0">
                    <a:pos x="11" y="10"/>
                  </a:cxn>
                  <a:cxn ang="0">
                    <a:pos x="9" y="13"/>
                  </a:cxn>
                  <a:cxn ang="0">
                    <a:pos x="11" y="15"/>
                  </a:cxn>
                  <a:cxn ang="0">
                    <a:pos x="12" y="15"/>
                  </a:cxn>
                  <a:cxn ang="0">
                    <a:pos x="12" y="16"/>
                  </a:cxn>
                  <a:cxn ang="0">
                    <a:pos x="15" y="16"/>
                  </a:cxn>
                  <a:cxn ang="0">
                    <a:pos x="24" y="19"/>
                  </a:cxn>
                  <a:cxn ang="0">
                    <a:pos x="33" y="24"/>
                  </a:cxn>
                  <a:cxn ang="0">
                    <a:pos x="35" y="24"/>
                  </a:cxn>
                  <a:cxn ang="0">
                    <a:pos x="38" y="30"/>
                  </a:cxn>
                  <a:cxn ang="0">
                    <a:pos x="38" y="37"/>
                  </a:cxn>
                  <a:cxn ang="0">
                    <a:pos x="36" y="40"/>
                  </a:cxn>
                  <a:cxn ang="0">
                    <a:pos x="33" y="43"/>
                  </a:cxn>
                  <a:cxn ang="0">
                    <a:pos x="24" y="48"/>
                  </a:cxn>
                  <a:cxn ang="0">
                    <a:pos x="20" y="48"/>
                  </a:cxn>
                  <a:cxn ang="0">
                    <a:pos x="15" y="46"/>
                  </a:cxn>
                  <a:cxn ang="0">
                    <a:pos x="11" y="46"/>
                  </a:cxn>
                  <a:cxn ang="0">
                    <a:pos x="6" y="43"/>
                  </a:cxn>
                  <a:cxn ang="0">
                    <a:pos x="3" y="40"/>
                  </a:cxn>
                  <a:cxn ang="0">
                    <a:pos x="2" y="37"/>
                  </a:cxn>
                  <a:cxn ang="0">
                    <a:pos x="0" y="33"/>
                  </a:cxn>
                  <a:cxn ang="0">
                    <a:pos x="9" y="31"/>
                  </a:cxn>
                  <a:cxn ang="0">
                    <a:pos x="9" y="34"/>
                  </a:cxn>
                  <a:cxn ang="0">
                    <a:pos x="11" y="36"/>
                  </a:cxn>
                  <a:cxn ang="0">
                    <a:pos x="12" y="39"/>
                  </a:cxn>
                  <a:cxn ang="0">
                    <a:pos x="15" y="39"/>
                  </a:cxn>
                  <a:cxn ang="0">
                    <a:pos x="20" y="40"/>
                  </a:cxn>
                  <a:cxn ang="0">
                    <a:pos x="24" y="39"/>
                  </a:cxn>
                  <a:cxn ang="0">
                    <a:pos x="27" y="39"/>
                  </a:cxn>
                  <a:cxn ang="0">
                    <a:pos x="29" y="36"/>
                  </a:cxn>
                  <a:cxn ang="0">
                    <a:pos x="30" y="34"/>
                  </a:cxn>
                  <a:cxn ang="0">
                    <a:pos x="30" y="33"/>
                  </a:cxn>
                  <a:cxn ang="0">
                    <a:pos x="27" y="30"/>
                  </a:cxn>
                  <a:cxn ang="0">
                    <a:pos x="24" y="28"/>
                  </a:cxn>
                  <a:cxn ang="0">
                    <a:pos x="15" y="25"/>
                  </a:cxn>
                  <a:cxn ang="0">
                    <a:pos x="11" y="25"/>
                  </a:cxn>
                  <a:cxn ang="0">
                    <a:pos x="9" y="24"/>
                  </a:cxn>
                  <a:cxn ang="0">
                    <a:pos x="6" y="22"/>
                  </a:cxn>
                  <a:cxn ang="0">
                    <a:pos x="3" y="19"/>
                  </a:cxn>
                  <a:cxn ang="0">
                    <a:pos x="2" y="16"/>
                  </a:cxn>
                  <a:cxn ang="0">
                    <a:pos x="2" y="10"/>
                  </a:cxn>
                  <a:cxn ang="0">
                    <a:pos x="3" y="7"/>
                  </a:cxn>
                  <a:cxn ang="0">
                    <a:pos x="5" y="6"/>
                  </a:cxn>
                  <a:cxn ang="0">
                    <a:pos x="5" y="4"/>
                  </a:cxn>
                  <a:cxn ang="0">
                    <a:pos x="8" y="4"/>
                  </a:cxn>
                  <a:cxn ang="0">
                    <a:pos x="11" y="1"/>
                  </a:cxn>
                  <a:cxn ang="0">
                    <a:pos x="12" y="1"/>
                  </a:cxn>
                  <a:cxn ang="0">
                    <a:pos x="15" y="0"/>
                  </a:cxn>
                </a:cxnLst>
                <a:rect l="0" t="0" r="r" b="b"/>
                <a:pathLst>
                  <a:path w="38" h="48">
                    <a:moveTo>
                      <a:pt x="15" y="0"/>
                    </a:moveTo>
                    <a:lnTo>
                      <a:pt x="23" y="0"/>
                    </a:lnTo>
                    <a:lnTo>
                      <a:pt x="27" y="1"/>
                    </a:lnTo>
                    <a:lnTo>
                      <a:pt x="30" y="3"/>
                    </a:lnTo>
                    <a:lnTo>
                      <a:pt x="33" y="6"/>
                    </a:lnTo>
                    <a:lnTo>
                      <a:pt x="35" y="9"/>
                    </a:lnTo>
                    <a:lnTo>
                      <a:pt x="35" y="13"/>
                    </a:lnTo>
                    <a:lnTo>
                      <a:pt x="27" y="13"/>
                    </a:lnTo>
                    <a:lnTo>
                      <a:pt x="27" y="10"/>
                    </a:lnTo>
                    <a:lnTo>
                      <a:pt x="24" y="9"/>
                    </a:lnTo>
                    <a:lnTo>
                      <a:pt x="23" y="9"/>
                    </a:lnTo>
                    <a:lnTo>
                      <a:pt x="21" y="7"/>
                    </a:lnTo>
                    <a:lnTo>
                      <a:pt x="15" y="7"/>
                    </a:lnTo>
                    <a:lnTo>
                      <a:pt x="14" y="9"/>
                    </a:lnTo>
                    <a:lnTo>
                      <a:pt x="12" y="9"/>
                    </a:lnTo>
                    <a:lnTo>
                      <a:pt x="11" y="10"/>
                    </a:lnTo>
                    <a:lnTo>
                      <a:pt x="9" y="13"/>
                    </a:lnTo>
                    <a:lnTo>
                      <a:pt x="11" y="15"/>
                    </a:lnTo>
                    <a:lnTo>
                      <a:pt x="12" y="15"/>
                    </a:lnTo>
                    <a:lnTo>
                      <a:pt x="12" y="16"/>
                    </a:lnTo>
                    <a:lnTo>
                      <a:pt x="15" y="16"/>
                    </a:lnTo>
                    <a:lnTo>
                      <a:pt x="24" y="19"/>
                    </a:lnTo>
                    <a:lnTo>
                      <a:pt x="33" y="24"/>
                    </a:lnTo>
                    <a:lnTo>
                      <a:pt x="35" y="24"/>
                    </a:lnTo>
                    <a:lnTo>
                      <a:pt x="38" y="30"/>
                    </a:lnTo>
                    <a:lnTo>
                      <a:pt x="38" y="37"/>
                    </a:lnTo>
                    <a:lnTo>
                      <a:pt x="36" y="40"/>
                    </a:lnTo>
                    <a:lnTo>
                      <a:pt x="33" y="43"/>
                    </a:lnTo>
                    <a:lnTo>
                      <a:pt x="24" y="48"/>
                    </a:lnTo>
                    <a:lnTo>
                      <a:pt x="20" y="48"/>
                    </a:lnTo>
                    <a:lnTo>
                      <a:pt x="15" y="46"/>
                    </a:lnTo>
                    <a:lnTo>
                      <a:pt x="11" y="46"/>
                    </a:lnTo>
                    <a:lnTo>
                      <a:pt x="6" y="43"/>
                    </a:lnTo>
                    <a:lnTo>
                      <a:pt x="3" y="40"/>
                    </a:lnTo>
                    <a:lnTo>
                      <a:pt x="2" y="37"/>
                    </a:lnTo>
                    <a:lnTo>
                      <a:pt x="0" y="33"/>
                    </a:lnTo>
                    <a:lnTo>
                      <a:pt x="9" y="31"/>
                    </a:lnTo>
                    <a:lnTo>
                      <a:pt x="9" y="34"/>
                    </a:lnTo>
                    <a:lnTo>
                      <a:pt x="11" y="36"/>
                    </a:lnTo>
                    <a:lnTo>
                      <a:pt x="12" y="39"/>
                    </a:lnTo>
                    <a:lnTo>
                      <a:pt x="15" y="39"/>
                    </a:lnTo>
                    <a:lnTo>
                      <a:pt x="20" y="40"/>
                    </a:lnTo>
                    <a:lnTo>
                      <a:pt x="24" y="39"/>
                    </a:lnTo>
                    <a:lnTo>
                      <a:pt x="27" y="39"/>
                    </a:lnTo>
                    <a:lnTo>
                      <a:pt x="29" y="36"/>
                    </a:lnTo>
                    <a:lnTo>
                      <a:pt x="30" y="34"/>
                    </a:lnTo>
                    <a:lnTo>
                      <a:pt x="30" y="33"/>
                    </a:lnTo>
                    <a:lnTo>
                      <a:pt x="27" y="30"/>
                    </a:lnTo>
                    <a:lnTo>
                      <a:pt x="24" y="28"/>
                    </a:lnTo>
                    <a:lnTo>
                      <a:pt x="15" y="25"/>
                    </a:lnTo>
                    <a:lnTo>
                      <a:pt x="11" y="25"/>
                    </a:lnTo>
                    <a:lnTo>
                      <a:pt x="9" y="24"/>
                    </a:lnTo>
                    <a:lnTo>
                      <a:pt x="6" y="22"/>
                    </a:lnTo>
                    <a:lnTo>
                      <a:pt x="3" y="19"/>
                    </a:lnTo>
                    <a:lnTo>
                      <a:pt x="2" y="16"/>
                    </a:lnTo>
                    <a:lnTo>
                      <a:pt x="2" y="10"/>
                    </a:lnTo>
                    <a:lnTo>
                      <a:pt x="3" y="7"/>
                    </a:lnTo>
                    <a:lnTo>
                      <a:pt x="5" y="6"/>
                    </a:lnTo>
                    <a:lnTo>
                      <a:pt x="5" y="4"/>
                    </a:lnTo>
                    <a:lnTo>
                      <a:pt x="8" y="4"/>
                    </a:lnTo>
                    <a:lnTo>
                      <a:pt x="11" y="1"/>
                    </a:lnTo>
                    <a:lnTo>
                      <a:pt x="12" y="1"/>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8" name="Line 948"/>
              <p:cNvSpPr>
                <a:spLocks noChangeShapeType="1"/>
              </p:cNvSpPr>
              <p:nvPr/>
            </p:nvSpPr>
            <p:spPr bwMode="auto">
              <a:xfrm>
                <a:off x="3226" y="1737"/>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9" name="Freeform 949"/>
              <p:cNvSpPr>
                <a:spLocks/>
              </p:cNvSpPr>
              <p:nvPr/>
            </p:nvSpPr>
            <p:spPr bwMode="auto">
              <a:xfrm>
                <a:off x="2061" y="1697"/>
                <a:ext cx="63" cy="40"/>
              </a:xfrm>
              <a:custGeom>
                <a:avLst/>
                <a:gdLst/>
                <a:ahLst/>
                <a:cxnLst>
                  <a:cxn ang="0">
                    <a:pos x="32" y="0"/>
                  </a:cxn>
                  <a:cxn ang="0">
                    <a:pos x="48" y="3"/>
                  </a:cxn>
                  <a:cxn ang="0">
                    <a:pos x="58" y="10"/>
                  </a:cxn>
                  <a:cxn ang="0">
                    <a:pos x="63" y="19"/>
                  </a:cxn>
                  <a:cxn ang="0">
                    <a:pos x="58" y="30"/>
                  </a:cxn>
                  <a:cxn ang="0">
                    <a:pos x="48" y="37"/>
                  </a:cxn>
                  <a:cxn ang="0">
                    <a:pos x="32" y="40"/>
                  </a:cxn>
                  <a:cxn ang="0">
                    <a:pos x="15" y="37"/>
                  </a:cxn>
                  <a:cxn ang="0">
                    <a:pos x="5" y="30"/>
                  </a:cxn>
                  <a:cxn ang="0">
                    <a:pos x="0" y="19"/>
                  </a:cxn>
                  <a:cxn ang="0">
                    <a:pos x="5" y="10"/>
                  </a:cxn>
                  <a:cxn ang="0">
                    <a:pos x="15" y="3"/>
                  </a:cxn>
                  <a:cxn ang="0">
                    <a:pos x="32" y="0"/>
                  </a:cxn>
                </a:cxnLst>
                <a:rect l="0" t="0" r="r" b="b"/>
                <a:pathLst>
                  <a:path w="63" h="40">
                    <a:moveTo>
                      <a:pt x="32" y="0"/>
                    </a:moveTo>
                    <a:lnTo>
                      <a:pt x="48" y="3"/>
                    </a:lnTo>
                    <a:lnTo>
                      <a:pt x="58" y="10"/>
                    </a:lnTo>
                    <a:lnTo>
                      <a:pt x="63" y="19"/>
                    </a:lnTo>
                    <a:lnTo>
                      <a:pt x="58" y="30"/>
                    </a:lnTo>
                    <a:lnTo>
                      <a:pt x="48" y="37"/>
                    </a:lnTo>
                    <a:lnTo>
                      <a:pt x="32" y="40"/>
                    </a:lnTo>
                    <a:lnTo>
                      <a:pt x="15" y="37"/>
                    </a:lnTo>
                    <a:lnTo>
                      <a:pt x="5" y="30"/>
                    </a:lnTo>
                    <a:lnTo>
                      <a:pt x="0" y="19"/>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0" name="Line 950"/>
              <p:cNvSpPr>
                <a:spLocks noChangeShapeType="1"/>
              </p:cNvSpPr>
              <p:nvPr/>
            </p:nvSpPr>
            <p:spPr bwMode="auto">
              <a:xfrm flipH="1" flipV="1">
                <a:off x="2119" y="170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1" name="Line 951"/>
              <p:cNvSpPr>
                <a:spLocks noChangeShapeType="1"/>
              </p:cNvSpPr>
              <p:nvPr/>
            </p:nvSpPr>
            <p:spPr bwMode="auto">
              <a:xfrm flipH="1" flipV="1">
                <a:off x="2109" y="170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2" name="Line 952"/>
              <p:cNvSpPr>
                <a:spLocks noChangeShapeType="1"/>
              </p:cNvSpPr>
              <p:nvPr/>
            </p:nvSpPr>
            <p:spPr bwMode="auto">
              <a:xfrm flipH="1" flipV="1">
                <a:off x="2093" y="169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3" name="Line 953"/>
              <p:cNvSpPr>
                <a:spLocks noChangeShapeType="1"/>
              </p:cNvSpPr>
              <p:nvPr/>
            </p:nvSpPr>
            <p:spPr bwMode="auto">
              <a:xfrm flipH="1">
                <a:off x="2076" y="169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4" name="Line 954"/>
              <p:cNvSpPr>
                <a:spLocks noChangeShapeType="1"/>
              </p:cNvSpPr>
              <p:nvPr/>
            </p:nvSpPr>
            <p:spPr bwMode="auto">
              <a:xfrm flipH="1">
                <a:off x="2066" y="170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5" name="Line 955"/>
              <p:cNvSpPr>
                <a:spLocks noChangeShapeType="1"/>
              </p:cNvSpPr>
              <p:nvPr/>
            </p:nvSpPr>
            <p:spPr bwMode="auto">
              <a:xfrm flipH="1">
                <a:off x="2061" y="170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6" name="Line 956"/>
              <p:cNvSpPr>
                <a:spLocks noChangeShapeType="1"/>
              </p:cNvSpPr>
              <p:nvPr/>
            </p:nvSpPr>
            <p:spPr bwMode="auto">
              <a:xfrm>
                <a:off x="2061" y="1716"/>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7" name="Line 957"/>
              <p:cNvSpPr>
                <a:spLocks noChangeShapeType="1"/>
              </p:cNvSpPr>
              <p:nvPr/>
            </p:nvSpPr>
            <p:spPr bwMode="auto">
              <a:xfrm>
                <a:off x="2066" y="1727"/>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8" name="Line 958"/>
              <p:cNvSpPr>
                <a:spLocks noChangeShapeType="1"/>
              </p:cNvSpPr>
              <p:nvPr/>
            </p:nvSpPr>
            <p:spPr bwMode="auto">
              <a:xfrm>
                <a:off x="2076" y="1734"/>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9" name="Line 959"/>
              <p:cNvSpPr>
                <a:spLocks noChangeShapeType="1"/>
              </p:cNvSpPr>
              <p:nvPr/>
            </p:nvSpPr>
            <p:spPr bwMode="auto">
              <a:xfrm flipV="1">
                <a:off x="2093" y="1734"/>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0" name="Line 960"/>
              <p:cNvSpPr>
                <a:spLocks noChangeShapeType="1"/>
              </p:cNvSpPr>
              <p:nvPr/>
            </p:nvSpPr>
            <p:spPr bwMode="auto">
              <a:xfrm flipV="1">
                <a:off x="2109" y="1727"/>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1" name="Line 961"/>
              <p:cNvSpPr>
                <a:spLocks noChangeShapeType="1"/>
              </p:cNvSpPr>
              <p:nvPr/>
            </p:nvSpPr>
            <p:spPr bwMode="auto">
              <a:xfrm flipV="1">
                <a:off x="2119" y="1716"/>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2" name="Rectangle 962"/>
              <p:cNvSpPr>
                <a:spLocks noChangeArrowheads="1"/>
              </p:cNvSpPr>
              <p:nvPr/>
            </p:nvSpPr>
            <p:spPr bwMode="auto">
              <a:xfrm>
                <a:off x="2091" y="1713"/>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83" name="Line 963"/>
              <p:cNvSpPr>
                <a:spLocks noChangeShapeType="1"/>
              </p:cNvSpPr>
              <p:nvPr/>
            </p:nvSpPr>
            <p:spPr bwMode="auto">
              <a:xfrm flipH="1">
                <a:off x="2175" y="1607"/>
                <a:ext cx="16"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4" name="Line 964"/>
              <p:cNvSpPr>
                <a:spLocks noChangeShapeType="1"/>
              </p:cNvSpPr>
              <p:nvPr/>
            </p:nvSpPr>
            <p:spPr bwMode="auto">
              <a:xfrm flipH="1">
                <a:off x="2158" y="1622"/>
                <a:ext cx="17"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5" name="Line 965"/>
              <p:cNvSpPr>
                <a:spLocks noChangeShapeType="1"/>
              </p:cNvSpPr>
              <p:nvPr/>
            </p:nvSpPr>
            <p:spPr bwMode="auto">
              <a:xfrm flipH="1">
                <a:off x="2140" y="1641"/>
                <a:ext cx="18"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6" name="Line 966"/>
              <p:cNvSpPr>
                <a:spLocks noChangeShapeType="1"/>
              </p:cNvSpPr>
              <p:nvPr/>
            </p:nvSpPr>
            <p:spPr bwMode="auto">
              <a:xfrm flipH="1">
                <a:off x="2122" y="1662"/>
                <a:ext cx="18"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7" name="Line 967"/>
              <p:cNvSpPr>
                <a:spLocks noChangeShapeType="1"/>
              </p:cNvSpPr>
              <p:nvPr/>
            </p:nvSpPr>
            <p:spPr bwMode="auto">
              <a:xfrm flipH="1">
                <a:off x="2108" y="1682"/>
                <a:ext cx="14"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8" name="Freeform 968"/>
              <p:cNvSpPr>
                <a:spLocks/>
              </p:cNvSpPr>
              <p:nvPr/>
            </p:nvSpPr>
            <p:spPr bwMode="auto">
              <a:xfrm>
                <a:off x="2164" y="1664"/>
                <a:ext cx="419" cy="105"/>
              </a:xfrm>
              <a:custGeom>
                <a:avLst/>
                <a:gdLst/>
                <a:ahLst/>
                <a:cxnLst>
                  <a:cxn ang="0">
                    <a:pos x="209" y="0"/>
                  </a:cxn>
                  <a:cxn ang="0">
                    <a:pos x="251" y="1"/>
                  </a:cxn>
                  <a:cxn ang="0">
                    <a:pos x="290" y="4"/>
                  </a:cxn>
                  <a:cxn ang="0">
                    <a:pos x="326" y="9"/>
                  </a:cxn>
                  <a:cxn ang="0">
                    <a:pos x="357" y="15"/>
                  </a:cxn>
                  <a:cxn ang="0">
                    <a:pos x="383" y="24"/>
                  </a:cxn>
                  <a:cxn ang="0">
                    <a:pos x="402" y="33"/>
                  </a:cxn>
                  <a:cxn ang="0">
                    <a:pos x="414" y="42"/>
                  </a:cxn>
                  <a:cxn ang="0">
                    <a:pos x="419" y="52"/>
                  </a:cxn>
                  <a:cxn ang="0">
                    <a:pos x="414" y="63"/>
                  </a:cxn>
                  <a:cxn ang="0">
                    <a:pos x="402" y="73"/>
                  </a:cxn>
                  <a:cxn ang="0">
                    <a:pos x="383" y="82"/>
                  </a:cxn>
                  <a:cxn ang="0">
                    <a:pos x="357" y="90"/>
                  </a:cxn>
                  <a:cxn ang="0">
                    <a:pos x="326" y="96"/>
                  </a:cxn>
                  <a:cxn ang="0">
                    <a:pos x="290" y="100"/>
                  </a:cxn>
                  <a:cxn ang="0">
                    <a:pos x="251" y="103"/>
                  </a:cxn>
                  <a:cxn ang="0">
                    <a:pos x="209" y="105"/>
                  </a:cxn>
                  <a:cxn ang="0">
                    <a:pos x="168" y="103"/>
                  </a:cxn>
                  <a:cxn ang="0">
                    <a:pos x="129" y="100"/>
                  </a:cxn>
                  <a:cxn ang="0">
                    <a:pos x="93" y="96"/>
                  </a:cxn>
                  <a:cxn ang="0">
                    <a:pos x="62" y="90"/>
                  </a:cxn>
                  <a:cxn ang="0">
                    <a:pos x="36" y="82"/>
                  </a:cxn>
                  <a:cxn ang="0">
                    <a:pos x="17" y="73"/>
                  </a:cxn>
                  <a:cxn ang="0">
                    <a:pos x="5" y="63"/>
                  </a:cxn>
                  <a:cxn ang="0">
                    <a:pos x="0" y="52"/>
                  </a:cxn>
                  <a:cxn ang="0">
                    <a:pos x="5" y="42"/>
                  </a:cxn>
                  <a:cxn ang="0">
                    <a:pos x="17" y="33"/>
                  </a:cxn>
                  <a:cxn ang="0">
                    <a:pos x="36" y="24"/>
                  </a:cxn>
                  <a:cxn ang="0">
                    <a:pos x="62" y="15"/>
                  </a:cxn>
                  <a:cxn ang="0">
                    <a:pos x="93" y="9"/>
                  </a:cxn>
                  <a:cxn ang="0">
                    <a:pos x="129" y="4"/>
                  </a:cxn>
                  <a:cxn ang="0">
                    <a:pos x="168" y="1"/>
                  </a:cxn>
                  <a:cxn ang="0">
                    <a:pos x="209" y="0"/>
                  </a:cxn>
                </a:cxnLst>
                <a:rect l="0" t="0" r="r" b="b"/>
                <a:pathLst>
                  <a:path w="419" h="105">
                    <a:moveTo>
                      <a:pt x="209" y="0"/>
                    </a:moveTo>
                    <a:lnTo>
                      <a:pt x="251" y="1"/>
                    </a:lnTo>
                    <a:lnTo>
                      <a:pt x="290" y="4"/>
                    </a:lnTo>
                    <a:lnTo>
                      <a:pt x="326" y="9"/>
                    </a:lnTo>
                    <a:lnTo>
                      <a:pt x="357" y="15"/>
                    </a:lnTo>
                    <a:lnTo>
                      <a:pt x="383" y="24"/>
                    </a:lnTo>
                    <a:lnTo>
                      <a:pt x="402" y="33"/>
                    </a:lnTo>
                    <a:lnTo>
                      <a:pt x="414" y="42"/>
                    </a:lnTo>
                    <a:lnTo>
                      <a:pt x="419" y="52"/>
                    </a:lnTo>
                    <a:lnTo>
                      <a:pt x="414" y="63"/>
                    </a:lnTo>
                    <a:lnTo>
                      <a:pt x="402" y="73"/>
                    </a:lnTo>
                    <a:lnTo>
                      <a:pt x="383" y="82"/>
                    </a:lnTo>
                    <a:lnTo>
                      <a:pt x="357" y="90"/>
                    </a:lnTo>
                    <a:lnTo>
                      <a:pt x="326" y="96"/>
                    </a:lnTo>
                    <a:lnTo>
                      <a:pt x="290" y="100"/>
                    </a:lnTo>
                    <a:lnTo>
                      <a:pt x="251" y="103"/>
                    </a:lnTo>
                    <a:lnTo>
                      <a:pt x="209" y="105"/>
                    </a:lnTo>
                    <a:lnTo>
                      <a:pt x="168" y="103"/>
                    </a:lnTo>
                    <a:lnTo>
                      <a:pt x="129" y="100"/>
                    </a:lnTo>
                    <a:lnTo>
                      <a:pt x="93" y="96"/>
                    </a:lnTo>
                    <a:lnTo>
                      <a:pt x="62" y="90"/>
                    </a:lnTo>
                    <a:lnTo>
                      <a:pt x="36" y="82"/>
                    </a:lnTo>
                    <a:lnTo>
                      <a:pt x="17" y="73"/>
                    </a:lnTo>
                    <a:lnTo>
                      <a:pt x="5" y="63"/>
                    </a:lnTo>
                    <a:lnTo>
                      <a:pt x="0" y="52"/>
                    </a:lnTo>
                    <a:lnTo>
                      <a:pt x="5" y="42"/>
                    </a:lnTo>
                    <a:lnTo>
                      <a:pt x="17" y="33"/>
                    </a:lnTo>
                    <a:lnTo>
                      <a:pt x="36" y="24"/>
                    </a:lnTo>
                    <a:lnTo>
                      <a:pt x="62" y="15"/>
                    </a:lnTo>
                    <a:lnTo>
                      <a:pt x="93" y="9"/>
                    </a:lnTo>
                    <a:lnTo>
                      <a:pt x="129" y="4"/>
                    </a:lnTo>
                    <a:lnTo>
                      <a:pt x="168" y="1"/>
                    </a:lnTo>
                    <a:lnTo>
                      <a:pt x="209" y="0"/>
                    </a:lnTo>
                    <a:close/>
                  </a:path>
                </a:pathLst>
              </a:custGeom>
              <a:solidFill>
                <a:srgbClr val="22FF1B"/>
              </a:solid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9" name="Line 969"/>
              <p:cNvSpPr>
                <a:spLocks noChangeShapeType="1"/>
              </p:cNvSpPr>
              <p:nvPr/>
            </p:nvSpPr>
            <p:spPr bwMode="auto">
              <a:xfrm flipH="1" flipV="1">
                <a:off x="2578" y="1706"/>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0" name="Line 970"/>
              <p:cNvSpPr>
                <a:spLocks noChangeShapeType="1"/>
              </p:cNvSpPr>
              <p:nvPr/>
            </p:nvSpPr>
            <p:spPr bwMode="auto">
              <a:xfrm flipH="1" flipV="1">
                <a:off x="2566" y="1697"/>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1" name="Line 971"/>
              <p:cNvSpPr>
                <a:spLocks noChangeShapeType="1"/>
              </p:cNvSpPr>
              <p:nvPr/>
            </p:nvSpPr>
            <p:spPr bwMode="auto">
              <a:xfrm flipH="1" flipV="1">
                <a:off x="2547" y="1688"/>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2" name="Line 972"/>
              <p:cNvSpPr>
                <a:spLocks noChangeShapeType="1"/>
              </p:cNvSpPr>
              <p:nvPr/>
            </p:nvSpPr>
            <p:spPr bwMode="auto">
              <a:xfrm flipH="1" flipV="1">
                <a:off x="2521" y="1679"/>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3" name="Line 973"/>
              <p:cNvSpPr>
                <a:spLocks noChangeShapeType="1"/>
              </p:cNvSpPr>
              <p:nvPr/>
            </p:nvSpPr>
            <p:spPr bwMode="auto">
              <a:xfrm flipH="1" flipV="1">
                <a:off x="2490" y="1673"/>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4" name="Line 974"/>
              <p:cNvSpPr>
                <a:spLocks noChangeShapeType="1"/>
              </p:cNvSpPr>
              <p:nvPr/>
            </p:nvSpPr>
            <p:spPr bwMode="auto">
              <a:xfrm flipH="1" flipV="1">
                <a:off x="2454" y="166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5" name="Line 975"/>
              <p:cNvSpPr>
                <a:spLocks noChangeShapeType="1"/>
              </p:cNvSpPr>
              <p:nvPr/>
            </p:nvSpPr>
            <p:spPr bwMode="auto">
              <a:xfrm flipH="1" flipV="1">
                <a:off x="2415" y="1665"/>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6" name="Line 976"/>
              <p:cNvSpPr>
                <a:spLocks noChangeShapeType="1"/>
              </p:cNvSpPr>
              <p:nvPr/>
            </p:nvSpPr>
            <p:spPr bwMode="auto">
              <a:xfrm flipH="1" flipV="1">
                <a:off x="2373" y="1664"/>
                <a:ext cx="42"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7" name="Line 977"/>
              <p:cNvSpPr>
                <a:spLocks noChangeShapeType="1"/>
              </p:cNvSpPr>
              <p:nvPr/>
            </p:nvSpPr>
            <p:spPr bwMode="auto">
              <a:xfrm flipH="1">
                <a:off x="2332" y="1664"/>
                <a:ext cx="41" cy="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8" name="Line 978"/>
              <p:cNvSpPr>
                <a:spLocks noChangeShapeType="1"/>
              </p:cNvSpPr>
              <p:nvPr/>
            </p:nvSpPr>
            <p:spPr bwMode="auto">
              <a:xfrm flipH="1">
                <a:off x="2293" y="1665"/>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9" name="Line 979"/>
              <p:cNvSpPr>
                <a:spLocks noChangeShapeType="1"/>
              </p:cNvSpPr>
              <p:nvPr/>
            </p:nvSpPr>
            <p:spPr bwMode="auto">
              <a:xfrm flipH="1">
                <a:off x="2257" y="1668"/>
                <a:ext cx="36" cy="5"/>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0" name="Line 980"/>
              <p:cNvSpPr>
                <a:spLocks noChangeShapeType="1"/>
              </p:cNvSpPr>
              <p:nvPr/>
            </p:nvSpPr>
            <p:spPr bwMode="auto">
              <a:xfrm flipH="1">
                <a:off x="2226" y="1673"/>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1" name="Line 981"/>
              <p:cNvSpPr>
                <a:spLocks noChangeShapeType="1"/>
              </p:cNvSpPr>
              <p:nvPr/>
            </p:nvSpPr>
            <p:spPr bwMode="auto">
              <a:xfrm flipH="1">
                <a:off x="2200" y="1679"/>
                <a:ext cx="26"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2" name="Line 982"/>
              <p:cNvSpPr>
                <a:spLocks noChangeShapeType="1"/>
              </p:cNvSpPr>
              <p:nvPr/>
            </p:nvSpPr>
            <p:spPr bwMode="auto">
              <a:xfrm flipH="1">
                <a:off x="2181" y="1688"/>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3" name="Line 983"/>
              <p:cNvSpPr>
                <a:spLocks noChangeShapeType="1"/>
              </p:cNvSpPr>
              <p:nvPr/>
            </p:nvSpPr>
            <p:spPr bwMode="auto">
              <a:xfrm flipH="1">
                <a:off x="2169" y="1697"/>
                <a:ext cx="12"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4" name="Line 984"/>
              <p:cNvSpPr>
                <a:spLocks noChangeShapeType="1"/>
              </p:cNvSpPr>
              <p:nvPr/>
            </p:nvSpPr>
            <p:spPr bwMode="auto">
              <a:xfrm flipH="1">
                <a:off x="2164" y="1706"/>
                <a:ext cx="5"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5" name="Line 985"/>
              <p:cNvSpPr>
                <a:spLocks noChangeShapeType="1"/>
              </p:cNvSpPr>
              <p:nvPr/>
            </p:nvSpPr>
            <p:spPr bwMode="auto">
              <a:xfrm>
                <a:off x="2164" y="1716"/>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6" name="Line 986"/>
              <p:cNvSpPr>
                <a:spLocks noChangeShapeType="1"/>
              </p:cNvSpPr>
              <p:nvPr/>
            </p:nvSpPr>
            <p:spPr bwMode="auto">
              <a:xfrm>
                <a:off x="2169" y="1727"/>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7" name="Line 987"/>
              <p:cNvSpPr>
                <a:spLocks noChangeShapeType="1"/>
              </p:cNvSpPr>
              <p:nvPr/>
            </p:nvSpPr>
            <p:spPr bwMode="auto">
              <a:xfrm>
                <a:off x="2181" y="1737"/>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8" name="Line 988"/>
              <p:cNvSpPr>
                <a:spLocks noChangeShapeType="1"/>
              </p:cNvSpPr>
              <p:nvPr/>
            </p:nvSpPr>
            <p:spPr bwMode="auto">
              <a:xfrm>
                <a:off x="2200" y="1746"/>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9" name="Line 989"/>
              <p:cNvSpPr>
                <a:spLocks noChangeShapeType="1"/>
              </p:cNvSpPr>
              <p:nvPr/>
            </p:nvSpPr>
            <p:spPr bwMode="auto">
              <a:xfrm>
                <a:off x="2226" y="1754"/>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0" name="Line 990"/>
              <p:cNvSpPr>
                <a:spLocks noChangeShapeType="1"/>
              </p:cNvSpPr>
              <p:nvPr/>
            </p:nvSpPr>
            <p:spPr bwMode="auto">
              <a:xfrm>
                <a:off x="2257" y="1760"/>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1" name="Line 991"/>
              <p:cNvSpPr>
                <a:spLocks noChangeShapeType="1"/>
              </p:cNvSpPr>
              <p:nvPr/>
            </p:nvSpPr>
            <p:spPr bwMode="auto">
              <a:xfrm>
                <a:off x="2293" y="176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2" name="Line 992"/>
              <p:cNvSpPr>
                <a:spLocks noChangeShapeType="1"/>
              </p:cNvSpPr>
              <p:nvPr/>
            </p:nvSpPr>
            <p:spPr bwMode="auto">
              <a:xfrm>
                <a:off x="2332" y="1767"/>
                <a:ext cx="41"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3" name="Line 993"/>
              <p:cNvSpPr>
                <a:spLocks noChangeShapeType="1"/>
              </p:cNvSpPr>
              <p:nvPr/>
            </p:nvSpPr>
            <p:spPr bwMode="auto">
              <a:xfrm flipV="1">
                <a:off x="2373" y="1767"/>
                <a:ext cx="42" cy="2"/>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4" name="Line 994"/>
              <p:cNvSpPr>
                <a:spLocks noChangeShapeType="1"/>
              </p:cNvSpPr>
              <p:nvPr/>
            </p:nvSpPr>
            <p:spPr bwMode="auto">
              <a:xfrm flipV="1">
                <a:off x="2415" y="1764"/>
                <a:ext cx="39" cy="3"/>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5" name="Line 995"/>
              <p:cNvSpPr>
                <a:spLocks noChangeShapeType="1"/>
              </p:cNvSpPr>
              <p:nvPr/>
            </p:nvSpPr>
            <p:spPr bwMode="auto">
              <a:xfrm flipV="1">
                <a:off x="2454" y="1760"/>
                <a:ext cx="36" cy="4"/>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6" name="Line 996"/>
              <p:cNvSpPr>
                <a:spLocks noChangeShapeType="1"/>
              </p:cNvSpPr>
              <p:nvPr/>
            </p:nvSpPr>
            <p:spPr bwMode="auto">
              <a:xfrm flipV="1">
                <a:off x="2490" y="1754"/>
                <a:ext cx="31" cy="6"/>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7" name="Line 997"/>
              <p:cNvSpPr>
                <a:spLocks noChangeShapeType="1"/>
              </p:cNvSpPr>
              <p:nvPr/>
            </p:nvSpPr>
            <p:spPr bwMode="auto">
              <a:xfrm flipV="1">
                <a:off x="2521" y="1746"/>
                <a:ext cx="26" cy="8"/>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8" name="Line 998"/>
              <p:cNvSpPr>
                <a:spLocks noChangeShapeType="1"/>
              </p:cNvSpPr>
              <p:nvPr/>
            </p:nvSpPr>
            <p:spPr bwMode="auto">
              <a:xfrm flipV="1">
                <a:off x="2547" y="1737"/>
                <a:ext cx="19" cy="9"/>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9" name="Line 999"/>
              <p:cNvSpPr>
                <a:spLocks noChangeShapeType="1"/>
              </p:cNvSpPr>
              <p:nvPr/>
            </p:nvSpPr>
            <p:spPr bwMode="auto">
              <a:xfrm flipV="1">
                <a:off x="2566" y="1727"/>
                <a:ext cx="12" cy="10"/>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0" name="Line 1000"/>
              <p:cNvSpPr>
                <a:spLocks noChangeShapeType="1"/>
              </p:cNvSpPr>
              <p:nvPr/>
            </p:nvSpPr>
            <p:spPr bwMode="auto">
              <a:xfrm flipV="1">
                <a:off x="2578" y="1716"/>
                <a:ext cx="5" cy="11"/>
              </a:xfrm>
              <a:prstGeom prst="line">
                <a:avLst/>
              </a:prstGeom>
              <a:noFill/>
              <a:ln w="12700">
                <a:solidFill>
                  <a:srgbClr val="22FF1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1" name="Freeform 1001"/>
              <p:cNvSpPr>
                <a:spLocks/>
              </p:cNvSpPr>
              <p:nvPr/>
            </p:nvSpPr>
            <p:spPr bwMode="auto">
              <a:xfrm>
                <a:off x="2333" y="1707"/>
                <a:ext cx="36" cy="47"/>
              </a:xfrm>
              <a:custGeom>
                <a:avLst/>
                <a:gdLst/>
                <a:ahLst/>
                <a:cxnLst>
                  <a:cxn ang="0">
                    <a:pos x="0" y="0"/>
                  </a:cxn>
                  <a:cxn ang="0">
                    <a:pos x="9" y="0"/>
                  </a:cxn>
                  <a:cxn ang="0">
                    <a:pos x="9" y="33"/>
                  </a:cxn>
                  <a:cxn ang="0">
                    <a:pos x="11" y="35"/>
                  </a:cxn>
                  <a:cxn ang="0">
                    <a:pos x="12" y="38"/>
                  </a:cxn>
                  <a:cxn ang="0">
                    <a:pos x="14" y="38"/>
                  </a:cxn>
                  <a:cxn ang="0">
                    <a:pos x="17" y="39"/>
                  </a:cxn>
                  <a:cxn ang="0">
                    <a:pos x="20" y="38"/>
                  </a:cxn>
                  <a:cxn ang="0">
                    <a:pos x="23" y="38"/>
                  </a:cxn>
                  <a:cxn ang="0">
                    <a:pos x="27" y="33"/>
                  </a:cxn>
                  <a:cxn ang="0">
                    <a:pos x="27" y="0"/>
                  </a:cxn>
                  <a:cxn ang="0">
                    <a:pos x="36" y="0"/>
                  </a:cxn>
                  <a:cxn ang="0">
                    <a:pos x="36" y="45"/>
                  </a:cxn>
                  <a:cxn ang="0">
                    <a:pos x="27" y="45"/>
                  </a:cxn>
                  <a:cxn ang="0">
                    <a:pos x="27" y="38"/>
                  </a:cxn>
                  <a:cxn ang="0">
                    <a:pos x="24" y="41"/>
                  </a:cxn>
                  <a:cxn ang="0">
                    <a:pos x="23" y="44"/>
                  </a:cxn>
                  <a:cxn ang="0">
                    <a:pos x="18" y="45"/>
                  </a:cxn>
                  <a:cxn ang="0">
                    <a:pos x="15" y="47"/>
                  </a:cxn>
                  <a:cxn ang="0">
                    <a:pos x="12" y="47"/>
                  </a:cxn>
                  <a:cxn ang="0">
                    <a:pos x="9" y="45"/>
                  </a:cxn>
                  <a:cxn ang="0">
                    <a:pos x="8" y="44"/>
                  </a:cxn>
                  <a:cxn ang="0">
                    <a:pos x="5" y="42"/>
                  </a:cxn>
                  <a:cxn ang="0">
                    <a:pos x="3" y="41"/>
                  </a:cxn>
                  <a:cxn ang="0">
                    <a:pos x="0" y="35"/>
                  </a:cxn>
                  <a:cxn ang="0">
                    <a:pos x="0" y="0"/>
                  </a:cxn>
                </a:cxnLst>
                <a:rect l="0" t="0" r="r" b="b"/>
                <a:pathLst>
                  <a:path w="36" h="47">
                    <a:moveTo>
                      <a:pt x="0" y="0"/>
                    </a:moveTo>
                    <a:lnTo>
                      <a:pt x="9" y="0"/>
                    </a:lnTo>
                    <a:lnTo>
                      <a:pt x="9" y="33"/>
                    </a:lnTo>
                    <a:lnTo>
                      <a:pt x="11" y="35"/>
                    </a:lnTo>
                    <a:lnTo>
                      <a:pt x="12" y="38"/>
                    </a:lnTo>
                    <a:lnTo>
                      <a:pt x="14" y="38"/>
                    </a:lnTo>
                    <a:lnTo>
                      <a:pt x="17" y="39"/>
                    </a:lnTo>
                    <a:lnTo>
                      <a:pt x="20" y="38"/>
                    </a:lnTo>
                    <a:lnTo>
                      <a:pt x="23" y="38"/>
                    </a:lnTo>
                    <a:lnTo>
                      <a:pt x="27" y="33"/>
                    </a:lnTo>
                    <a:lnTo>
                      <a:pt x="27" y="0"/>
                    </a:lnTo>
                    <a:lnTo>
                      <a:pt x="36" y="0"/>
                    </a:lnTo>
                    <a:lnTo>
                      <a:pt x="36" y="45"/>
                    </a:lnTo>
                    <a:lnTo>
                      <a:pt x="27" y="45"/>
                    </a:lnTo>
                    <a:lnTo>
                      <a:pt x="27" y="38"/>
                    </a:lnTo>
                    <a:lnTo>
                      <a:pt x="24" y="41"/>
                    </a:lnTo>
                    <a:lnTo>
                      <a:pt x="23" y="44"/>
                    </a:lnTo>
                    <a:lnTo>
                      <a:pt x="18" y="45"/>
                    </a:lnTo>
                    <a:lnTo>
                      <a:pt x="15" y="47"/>
                    </a:lnTo>
                    <a:lnTo>
                      <a:pt x="12" y="47"/>
                    </a:lnTo>
                    <a:lnTo>
                      <a:pt x="9" y="45"/>
                    </a:lnTo>
                    <a:lnTo>
                      <a:pt x="8" y="44"/>
                    </a:lnTo>
                    <a:lnTo>
                      <a:pt x="5" y="42"/>
                    </a:lnTo>
                    <a:lnTo>
                      <a:pt x="3" y="41"/>
                    </a:lnTo>
                    <a:lnTo>
                      <a:pt x="0" y="35"/>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2" name="Freeform 1002"/>
              <p:cNvSpPr>
                <a:spLocks/>
              </p:cNvSpPr>
              <p:nvPr/>
            </p:nvSpPr>
            <p:spPr bwMode="auto">
              <a:xfrm>
                <a:off x="2381" y="1689"/>
                <a:ext cx="37" cy="63"/>
              </a:xfrm>
              <a:custGeom>
                <a:avLst/>
                <a:gdLst/>
                <a:ahLst/>
                <a:cxnLst>
                  <a:cxn ang="0">
                    <a:pos x="0" y="0"/>
                  </a:cxn>
                  <a:cxn ang="0">
                    <a:pos x="9" y="0"/>
                  </a:cxn>
                  <a:cxn ang="0">
                    <a:pos x="9" y="35"/>
                  </a:cxn>
                  <a:cxn ang="0">
                    <a:pos x="25" y="18"/>
                  </a:cxn>
                  <a:cxn ang="0">
                    <a:pos x="36" y="18"/>
                  </a:cxn>
                  <a:cxn ang="0">
                    <a:pos x="19" y="35"/>
                  </a:cxn>
                  <a:cxn ang="0">
                    <a:pos x="37" y="63"/>
                  </a:cxn>
                  <a:cxn ang="0">
                    <a:pos x="27" y="63"/>
                  </a:cxn>
                  <a:cxn ang="0">
                    <a:pos x="13" y="41"/>
                  </a:cxn>
                  <a:cxn ang="0">
                    <a:pos x="9" y="45"/>
                  </a:cxn>
                  <a:cxn ang="0">
                    <a:pos x="9" y="63"/>
                  </a:cxn>
                  <a:cxn ang="0">
                    <a:pos x="0" y="63"/>
                  </a:cxn>
                  <a:cxn ang="0">
                    <a:pos x="0" y="0"/>
                  </a:cxn>
                </a:cxnLst>
                <a:rect l="0" t="0" r="r" b="b"/>
                <a:pathLst>
                  <a:path w="37" h="63">
                    <a:moveTo>
                      <a:pt x="0" y="0"/>
                    </a:moveTo>
                    <a:lnTo>
                      <a:pt x="9" y="0"/>
                    </a:lnTo>
                    <a:lnTo>
                      <a:pt x="9" y="35"/>
                    </a:lnTo>
                    <a:lnTo>
                      <a:pt x="25" y="18"/>
                    </a:lnTo>
                    <a:lnTo>
                      <a:pt x="36" y="18"/>
                    </a:lnTo>
                    <a:lnTo>
                      <a:pt x="19" y="35"/>
                    </a:lnTo>
                    <a:lnTo>
                      <a:pt x="37" y="63"/>
                    </a:lnTo>
                    <a:lnTo>
                      <a:pt x="27" y="63"/>
                    </a:lnTo>
                    <a:lnTo>
                      <a:pt x="13" y="41"/>
                    </a:lnTo>
                    <a:lnTo>
                      <a:pt x="9" y="45"/>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3" name="Line 1003"/>
              <p:cNvSpPr>
                <a:spLocks noChangeShapeType="1"/>
              </p:cNvSpPr>
              <p:nvPr/>
            </p:nvSpPr>
            <p:spPr bwMode="auto">
              <a:xfrm>
                <a:off x="2223" y="1607"/>
                <a:ext cx="16"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4" name="Line 1004"/>
              <p:cNvSpPr>
                <a:spLocks noChangeShapeType="1"/>
              </p:cNvSpPr>
              <p:nvPr/>
            </p:nvSpPr>
            <p:spPr bwMode="auto">
              <a:xfrm>
                <a:off x="2239" y="1623"/>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5" name="Line 1005"/>
              <p:cNvSpPr>
                <a:spLocks noChangeShapeType="1"/>
              </p:cNvSpPr>
              <p:nvPr/>
            </p:nvSpPr>
            <p:spPr bwMode="auto">
              <a:xfrm>
                <a:off x="2258" y="1641"/>
                <a:ext cx="35"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6" name="Freeform 1006"/>
              <p:cNvSpPr>
                <a:spLocks/>
              </p:cNvSpPr>
              <p:nvPr/>
            </p:nvSpPr>
            <p:spPr bwMode="auto">
              <a:xfrm>
                <a:off x="1945" y="1824"/>
                <a:ext cx="62" cy="40"/>
              </a:xfrm>
              <a:custGeom>
                <a:avLst/>
                <a:gdLst/>
                <a:ahLst/>
                <a:cxnLst>
                  <a:cxn ang="0">
                    <a:pos x="31" y="0"/>
                  </a:cxn>
                  <a:cxn ang="0">
                    <a:pos x="47" y="3"/>
                  </a:cxn>
                  <a:cxn ang="0">
                    <a:pos x="58" y="10"/>
                  </a:cxn>
                  <a:cxn ang="0">
                    <a:pos x="62" y="21"/>
                  </a:cxn>
                  <a:cxn ang="0">
                    <a:pos x="58" y="30"/>
                  </a:cxn>
                  <a:cxn ang="0">
                    <a:pos x="47" y="37"/>
                  </a:cxn>
                  <a:cxn ang="0">
                    <a:pos x="31" y="40"/>
                  </a:cxn>
                  <a:cxn ang="0">
                    <a:pos x="16" y="37"/>
                  </a:cxn>
                  <a:cxn ang="0">
                    <a:pos x="4" y="30"/>
                  </a:cxn>
                  <a:cxn ang="0">
                    <a:pos x="0" y="21"/>
                  </a:cxn>
                  <a:cxn ang="0">
                    <a:pos x="3" y="12"/>
                  </a:cxn>
                  <a:cxn ang="0">
                    <a:pos x="9" y="6"/>
                  </a:cxn>
                  <a:cxn ang="0">
                    <a:pos x="19" y="1"/>
                  </a:cxn>
                  <a:cxn ang="0">
                    <a:pos x="31" y="0"/>
                  </a:cxn>
                </a:cxnLst>
                <a:rect l="0" t="0" r="r" b="b"/>
                <a:pathLst>
                  <a:path w="62" h="40">
                    <a:moveTo>
                      <a:pt x="31" y="0"/>
                    </a:moveTo>
                    <a:lnTo>
                      <a:pt x="47" y="3"/>
                    </a:lnTo>
                    <a:lnTo>
                      <a:pt x="58" y="10"/>
                    </a:lnTo>
                    <a:lnTo>
                      <a:pt x="62" y="21"/>
                    </a:lnTo>
                    <a:lnTo>
                      <a:pt x="58" y="30"/>
                    </a:lnTo>
                    <a:lnTo>
                      <a:pt x="47" y="37"/>
                    </a:lnTo>
                    <a:lnTo>
                      <a:pt x="31" y="40"/>
                    </a:lnTo>
                    <a:lnTo>
                      <a:pt x="16" y="37"/>
                    </a:lnTo>
                    <a:lnTo>
                      <a:pt x="4" y="30"/>
                    </a:lnTo>
                    <a:lnTo>
                      <a:pt x="0" y="21"/>
                    </a:lnTo>
                    <a:lnTo>
                      <a:pt x="3" y="12"/>
                    </a:lnTo>
                    <a:lnTo>
                      <a:pt x="9" y="6"/>
                    </a:lnTo>
                    <a:lnTo>
                      <a:pt x="19" y="1"/>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7" name="Line 1007"/>
              <p:cNvSpPr>
                <a:spLocks noChangeShapeType="1"/>
              </p:cNvSpPr>
              <p:nvPr/>
            </p:nvSpPr>
            <p:spPr bwMode="auto">
              <a:xfrm flipH="1" flipV="1">
                <a:off x="2003" y="1834"/>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121" name="Group 1209"/>
            <p:cNvGrpSpPr>
              <a:grpSpLocks/>
            </p:cNvGrpSpPr>
            <p:nvPr/>
          </p:nvGrpSpPr>
          <p:grpSpPr bwMode="auto">
            <a:xfrm>
              <a:off x="1257" y="1632"/>
              <a:ext cx="1218" cy="520"/>
              <a:chOff x="1257" y="1632"/>
              <a:chExt cx="1218" cy="520"/>
            </a:xfrm>
          </p:grpSpPr>
          <p:sp>
            <p:nvSpPr>
              <p:cNvPr id="31729" name="Line 1009"/>
              <p:cNvSpPr>
                <a:spLocks noChangeShapeType="1"/>
              </p:cNvSpPr>
              <p:nvPr/>
            </p:nvSpPr>
            <p:spPr bwMode="auto">
              <a:xfrm flipH="1" flipV="1">
                <a:off x="1992" y="1827"/>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0" name="Line 1010"/>
              <p:cNvSpPr>
                <a:spLocks noChangeShapeType="1"/>
              </p:cNvSpPr>
              <p:nvPr/>
            </p:nvSpPr>
            <p:spPr bwMode="auto">
              <a:xfrm flipH="1" flipV="1">
                <a:off x="1976" y="1824"/>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1" name="Line 1011"/>
              <p:cNvSpPr>
                <a:spLocks noChangeShapeType="1"/>
              </p:cNvSpPr>
              <p:nvPr/>
            </p:nvSpPr>
            <p:spPr bwMode="auto">
              <a:xfrm flipH="1">
                <a:off x="1964" y="1824"/>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2" name="Line 1012"/>
              <p:cNvSpPr>
                <a:spLocks noChangeShapeType="1"/>
              </p:cNvSpPr>
              <p:nvPr/>
            </p:nvSpPr>
            <p:spPr bwMode="auto">
              <a:xfrm flipH="1">
                <a:off x="1954" y="1825"/>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3" name="Line 1013"/>
              <p:cNvSpPr>
                <a:spLocks noChangeShapeType="1"/>
              </p:cNvSpPr>
              <p:nvPr/>
            </p:nvSpPr>
            <p:spPr bwMode="auto">
              <a:xfrm flipH="1">
                <a:off x="1948" y="1830"/>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4" name="Line 1014"/>
              <p:cNvSpPr>
                <a:spLocks noChangeShapeType="1"/>
              </p:cNvSpPr>
              <p:nvPr/>
            </p:nvSpPr>
            <p:spPr bwMode="auto">
              <a:xfrm flipH="1">
                <a:off x="1945" y="183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5" name="Line 1015"/>
              <p:cNvSpPr>
                <a:spLocks noChangeShapeType="1"/>
              </p:cNvSpPr>
              <p:nvPr/>
            </p:nvSpPr>
            <p:spPr bwMode="auto">
              <a:xfrm>
                <a:off x="1945" y="1845"/>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6" name="Line 1016"/>
              <p:cNvSpPr>
                <a:spLocks noChangeShapeType="1"/>
              </p:cNvSpPr>
              <p:nvPr/>
            </p:nvSpPr>
            <p:spPr bwMode="auto">
              <a:xfrm>
                <a:off x="1949" y="1854"/>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7" name="Line 1017"/>
              <p:cNvSpPr>
                <a:spLocks noChangeShapeType="1"/>
              </p:cNvSpPr>
              <p:nvPr/>
            </p:nvSpPr>
            <p:spPr bwMode="auto">
              <a:xfrm>
                <a:off x="1961" y="1861"/>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8" name="Line 1018"/>
              <p:cNvSpPr>
                <a:spLocks noChangeShapeType="1"/>
              </p:cNvSpPr>
              <p:nvPr/>
            </p:nvSpPr>
            <p:spPr bwMode="auto">
              <a:xfrm flipV="1">
                <a:off x="1976" y="186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9" name="Line 1019"/>
              <p:cNvSpPr>
                <a:spLocks noChangeShapeType="1"/>
              </p:cNvSpPr>
              <p:nvPr/>
            </p:nvSpPr>
            <p:spPr bwMode="auto">
              <a:xfrm flipV="1">
                <a:off x="1992" y="1854"/>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0" name="Line 1020"/>
              <p:cNvSpPr>
                <a:spLocks noChangeShapeType="1"/>
              </p:cNvSpPr>
              <p:nvPr/>
            </p:nvSpPr>
            <p:spPr bwMode="auto">
              <a:xfrm flipV="1">
                <a:off x="2003" y="1845"/>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1" name="Rectangle 1021"/>
              <p:cNvSpPr>
                <a:spLocks noChangeArrowheads="1"/>
              </p:cNvSpPr>
              <p:nvPr/>
            </p:nvSpPr>
            <p:spPr bwMode="auto">
              <a:xfrm>
                <a:off x="1975" y="1842"/>
                <a:ext cx="1"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42" name="Line 1022"/>
              <p:cNvSpPr>
                <a:spLocks noChangeShapeType="1"/>
              </p:cNvSpPr>
              <p:nvPr/>
            </p:nvSpPr>
            <p:spPr bwMode="auto">
              <a:xfrm flipH="1">
                <a:off x="2060" y="1734"/>
                <a:ext cx="1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3" name="Line 1023"/>
              <p:cNvSpPr>
                <a:spLocks noChangeShapeType="1"/>
              </p:cNvSpPr>
              <p:nvPr/>
            </p:nvSpPr>
            <p:spPr bwMode="auto">
              <a:xfrm flipH="1">
                <a:off x="2024" y="1751"/>
                <a:ext cx="36" cy="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36" name="Line 1024"/>
              <p:cNvSpPr>
                <a:spLocks noChangeShapeType="1"/>
              </p:cNvSpPr>
              <p:nvPr/>
            </p:nvSpPr>
            <p:spPr bwMode="auto">
              <a:xfrm flipH="1">
                <a:off x="2007" y="1789"/>
                <a:ext cx="17"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37" name="Line 1025"/>
              <p:cNvSpPr>
                <a:spLocks noChangeShapeType="1"/>
              </p:cNvSpPr>
              <p:nvPr/>
            </p:nvSpPr>
            <p:spPr bwMode="auto">
              <a:xfrm flipH="1">
                <a:off x="1991" y="1810"/>
                <a:ext cx="1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38" name="Freeform 1026"/>
              <p:cNvSpPr>
                <a:spLocks/>
              </p:cNvSpPr>
              <p:nvPr/>
            </p:nvSpPr>
            <p:spPr bwMode="auto">
              <a:xfrm>
                <a:off x="2049" y="1792"/>
                <a:ext cx="417" cy="105"/>
              </a:xfrm>
              <a:custGeom>
                <a:avLst/>
                <a:gdLst/>
                <a:ahLst/>
                <a:cxnLst>
                  <a:cxn ang="0">
                    <a:pos x="209" y="0"/>
                  </a:cxn>
                  <a:cxn ang="0">
                    <a:pos x="251" y="2"/>
                  </a:cxn>
                  <a:cxn ang="0">
                    <a:pos x="290" y="5"/>
                  </a:cxn>
                  <a:cxn ang="0">
                    <a:pos x="326" y="9"/>
                  </a:cxn>
                  <a:cxn ang="0">
                    <a:pos x="356" y="15"/>
                  </a:cxn>
                  <a:cxn ang="0">
                    <a:pos x="381" y="23"/>
                  </a:cxn>
                  <a:cxn ang="0">
                    <a:pos x="401" y="32"/>
                  </a:cxn>
                  <a:cxn ang="0">
                    <a:pos x="413" y="42"/>
                  </a:cxn>
                  <a:cxn ang="0">
                    <a:pos x="417" y="53"/>
                  </a:cxn>
                  <a:cxn ang="0">
                    <a:pos x="411" y="65"/>
                  </a:cxn>
                  <a:cxn ang="0">
                    <a:pos x="396" y="75"/>
                  </a:cxn>
                  <a:cxn ang="0">
                    <a:pos x="372" y="86"/>
                  </a:cxn>
                  <a:cxn ang="0">
                    <a:pos x="339" y="93"/>
                  </a:cxn>
                  <a:cxn ang="0">
                    <a:pos x="301" y="99"/>
                  </a:cxn>
                  <a:cxn ang="0">
                    <a:pos x="257" y="104"/>
                  </a:cxn>
                  <a:cxn ang="0">
                    <a:pos x="209" y="105"/>
                  </a:cxn>
                  <a:cxn ang="0">
                    <a:pos x="162" y="104"/>
                  </a:cxn>
                  <a:cxn ang="0">
                    <a:pos x="117" y="99"/>
                  </a:cxn>
                  <a:cxn ang="0">
                    <a:pos x="78" y="93"/>
                  </a:cxn>
                  <a:cxn ang="0">
                    <a:pos x="47" y="86"/>
                  </a:cxn>
                  <a:cxn ang="0">
                    <a:pos x="21" y="75"/>
                  </a:cxn>
                  <a:cxn ang="0">
                    <a:pos x="6" y="65"/>
                  </a:cxn>
                  <a:cxn ang="0">
                    <a:pos x="0" y="53"/>
                  </a:cxn>
                  <a:cxn ang="0">
                    <a:pos x="5" y="42"/>
                  </a:cxn>
                  <a:cxn ang="0">
                    <a:pos x="17" y="32"/>
                  </a:cxn>
                  <a:cxn ang="0">
                    <a:pos x="36" y="23"/>
                  </a:cxn>
                  <a:cxn ang="0">
                    <a:pos x="62" y="15"/>
                  </a:cxn>
                  <a:cxn ang="0">
                    <a:pos x="91" y="9"/>
                  </a:cxn>
                  <a:cxn ang="0">
                    <a:pos x="127" y="5"/>
                  </a:cxn>
                  <a:cxn ang="0">
                    <a:pos x="168" y="2"/>
                  </a:cxn>
                  <a:cxn ang="0">
                    <a:pos x="209" y="0"/>
                  </a:cxn>
                </a:cxnLst>
                <a:rect l="0" t="0" r="r" b="b"/>
                <a:pathLst>
                  <a:path w="417" h="105">
                    <a:moveTo>
                      <a:pt x="209" y="0"/>
                    </a:moveTo>
                    <a:lnTo>
                      <a:pt x="251" y="2"/>
                    </a:lnTo>
                    <a:lnTo>
                      <a:pt x="290" y="5"/>
                    </a:lnTo>
                    <a:lnTo>
                      <a:pt x="326" y="9"/>
                    </a:lnTo>
                    <a:lnTo>
                      <a:pt x="356" y="15"/>
                    </a:lnTo>
                    <a:lnTo>
                      <a:pt x="381" y="23"/>
                    </a:lnTo>
                    <a:lnTo>
                      <a:pt x="401" y="32"/>
                    </a:lnTo>
                    <a:lnTo>
                      <a:pt x="413" y="42"/>
                    </a:lnTo>
                    <a:lnTo>
                      <a:pt x="417" y="53"/>
                    </a:lnTo>
                    <a:lnTo>
                      <a:pt x="411" y="65"/>
                    </a:lnTo>
                    <a:lnTo>
                      <a:pt x="396" y="75"/>
                    </a:lnTo>
                    <a:lnTo>
                      <a:pt x="372" y="86"/>
                    </a:lnTo>
                    <a:lnTo>
                      <a:pt x="339" y="93"/>
                    </a:lnTo>
                    <a:lnTo>
                      <a:pt x="301" y="99"/>
                    </a:lnTo>
                    <a:lnTo>
                      <a:pt x="257" y="104"/>
                    </a:lnTo>
                    <a:lnTo>
                      <a:pt x="209" y="105"/>
                    </a:lnTo>
                    <a:lnTo>
                      <a:pt x="162" y="104"/>
                    </a:lnTo>
                    <a:lnTo>
                      <a:pt x="117" y="99"/>
                    </a:lnTo>
                    <a:lnTo>
                      <a:pt x="78" y="93"/>
                    </a:lnTo>
                    <a:lnTo>
                      <a:pt x="47" y="86"/>
                    </a:lnTo>
                    <a:lnTo>
                      <a:pt x="21" y="75"/>
                    </a:lnTo>
                    <a:lnTo>
                      <a:pt x="6" y="65"/>
                    </a:lnTo>
                    <a:lnTo>
                      <a:pt x="0" y="53"/>
                    </a:lnTo>
                    <a:lnTo>
                      <a:pt x="5" y="42"/>
                    </a:lnTo>
                    <a:lnTo>
                      <a:pt x="17" y="32"/>
                    </a:lnTo>
                    <a:lnTo>
                      <a:pt x="36" y="23"/>
                    </a:lnTo>
                    <a:lnTo>
                      <a:pt x="62" y="15"/>
                    </a:lnTo>
                    <a:lnTo>
                      <a:pt x="91" y="9"/>
                    </a:lnTo>
                    <a:lnTo>
                      <a:pt x="127" y="5"/>
                    </a:lnTo>
                    <a:lnTo>
                      <a:pt x="168" y="2"/>
                    </a:lnTo>
                    <a:lnTo>
                      <a:pt x="209" y="0"/>
                    </a:lnTo>
                    <a:close/>
                  </a:path>
                </a:pathLst>
              </a:custGeom>
              <a:solidFill>
                <a:srgbClr val="82D9BF"/>
              </a:solid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39" name="Line 1027"/>
              <p:cNvSpPr>
                <a:spLocks noChangeShapeType="1"/>
              </p:cNvSpPr>
              <p:nvPr/>
            </p:nvSpPr>
            <p:spPr bwMode="auto">
              <a:xfrm flipH="1" flipV="1">
                <a:off x="2462" y="1834"/>
                <a:ext cx="4" cy="1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0" name="Line 1028"/>
              <p:cNvSpPr>
                <a:spLocks noChangeShapeType="1"/>
              </p:cNvSpPr>
              <p:nvPr/>
            </p:nvSpPr>
            <p:spPr bwMode="auto">
              <a:xfrm flipH="1" flipV="1">
                <a:off x="2450" y="1824"/>
                <a:ext cx="12" cy="10"/>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1" name="Line 1029"/>
              <p:cNvSpPr>
                <a:spLocks noChangeShapeType="1"/>
              </p:cNvSpPr>
              <p:nvPr/>
            </p:nvSpPr>
            <p:spPr bwMode="auto">
              <a:xfrm flipH="1" flipV="1">
                <a:off x="2430" y="1815"/>
                <a:ext cx="20" cy="9"/>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2" name="Line 1030"/>
              <p:cNvSpPr>
                <a:spLocks noChangeShapeType="1"/>
              </p:cNvSpPr>
              <p:nvPr/>
            </p:nvSpPr>
            <p:spPr bwMode="auto">
              <a:xfrm flipH="1" flipV="1">
                <a:off x="2405" y="1807"/>
                <a:ext cx="25" cy="8"/>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3" name="Line 1031"/>
              <p:cNvSpPr>
                <a:spLocks noChangeShapeType="1"/>
              </p:cNvSpPr>
              <p:nvPr/>
            </p:nvSpPr>
            <p:spPr bwMode="auto">
              <a:xfrm flipH="1" flipV="1">
                <a:off x="2375" y="1801"/>
                <a:ext cx="30" cy="6"/>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4" name="Line 1032"/>
              <p:cNvSpPr>
                <a:spLocks noChangeShapeType="1"/>
              </p:cNvSpPr>
              <p:nvPr/>
            </p:nvSpPr>
            <p:spPr bwMode="auto">
              <a:xfrm flipH="1" flipV="1">
                <a:off x="2339" y="1797"/>
                <a:ext cx="36" cy="4"/>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5" name="Line 1033"/>
              <p:cNvSpPr>
                <a:spLocks noChangeShapeType="1"/>
              </p:cNvSpPr>
              <p:nvPr/>
            </p:nvSpPr>
            <p:spPr bwMode="auto">
              <a:xfrm flipH="1" flipV="1">
                <a:off x="2300" y="1794"/>
                <a:ext cx="39" cy="3"/>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6" name="Line 1034"/>
              <p:cNvSpPr>
                <a:spLocks noChangeShapeType="1"/>
              </p:cNvSpPr>
              <p:nvPr/>
            </p:nvSpPr>
            <p:spPr bwMode="auto">
              <a:xfrm flipH="1" flipV="1">
                <a:off x="2258" y="1792"/>
                <a:ext cx="42" cy="2"/>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7" name="Line 1035"/>
              <p:cNvSpPr>
                <a:spLocks noChangeShapeType="1"/>
              </p:cNvSpPr>
              <p:nvPr/>
            </p:nvSpPr>
            <p:spPr bwMode="auto">
              <a:xfrm flipH="1">
                <a:off x="2217" y="1792"/>
                <a:ext cx="41" cy="2"/>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8" name="Line 1036"/>
              <p:cNvSpPr>
                <a:spLocks noChangeShapeType="1"/>
              </p:cNvSpPr>
              <p:nvPr/>
            </p:nvSpPr>
            <p:spPr bwMode="auto">
              <a:xfrm flipH="1">
                <a:off x="2176" y="1794"/>
                <a:ext cx="41" cy="3"/>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49" name="Line 1037"/>
              <p:cNvSpPr>
                <a:spLocks noChangeShapeType="1"/>
              </p:cNvSpPr>
              <p:nvPr/>
            </p:nvSpPr>
            <p:spPr bwMode="auto">
              <a:xfrm flipH="1">
                <a:off x="2140" y="1797"/>
                <a:ext cx="36" cy="4"/>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0" name="Line 1038"/>
              <p:cNvSpPr>
                <a:spLocks noChangeShapeType="1"/>
              </p:cNvSpPr>
              <p:nvPr/>
            </p:nvSpPr>
            <p:spPr bwMode="auto">
              <a:xfrm flipH="1">
                <a:off x="2111" y="1801"/>
                <a:ext cx="29" cy="6"/>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1" name="Line 1039"/>
              <p:cNvSpPr>
                <a:spLocks noChangeShapeType="1"/>
              </p:cNvSpPr>
              <p:nvPr/>
            </p:nvSpPr>
            <p:spPr bwMode="auto">
              <a:xfrm flipH="1">
                <a:off x="2085" y="1807"/>
                <a:ext cx="26" cy="8"/>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2" name="Line 1040"/>
              <p:cNvSpPr>
                <a:spLocks noChangeShapeType="1"/>
              </p:cNvSpPr>
              <p:nvPr/>
            </p:nvSpPr>
            <p:spPr bwMode="auto">
              <a:xfrm flipH="1">
                <a:off x="2066" y="1815"/>
                <a:ext cx="19" cy="9"/>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3" name="Line 1041"/>
              <p:cNvSpPr>
                <a:spLocks noChangeShapeType="1"/>
              </p:cNvSpPr>
              <p:nvPr/>
            </p:nvSpPr>
            <p:spPr bwMode="auto">
              <a:xfrm flipH="1">
                <a:off x="2054" y="1824"/>
                <a:ext cx="12" cy="10"/>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4" name="Line 1042"/>
              <p:cNvSpPr>
                <a:spLocks noChangeShapeType="1"/>
              </p:cNvSpPr>
              <p:nvPr/>
            </p:nvSpPr>
            <p:spPr bwMode="auto">
              <a:xfrm flipH="1">
                <a:off x="2049" y="1834"/>
                <a:ext cx="5" cy="1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5" name="Line 1043"/>
              <p:cNvSpPr>
                <a:spLocks noChangeShapeType="1"/>
              </p:cNvSpPr>
              <p:nvPr/>
            </p:nvSpPr>
            <p:spPr bwMode="auto">
              <a:xfrm>
                <a:off x="2049" y="1845"/>
                <a:ext cx="6" cy="12"/>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6" name="Line 1044"/>
              <p:cNvSpPr>
                <a:spLocks noChangeShapeType="1"/>
              </p:cNvSpPr>
              <p:nvPr/>
            </p:nvSpPr>
            <p:spPr bwMode="auto">
              <a:xfrm>
                <a:off x="2055" y="1857"/>
                <a:ext cx="15" cy="10"/>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7" name="Line 1045"/>
              <p:cNvSpPr>
                <a:spLocks noChangeShapeType="1"/>
              </p:cNvSpPr>
              <p:nvPr/>
            </p:nvSpPr>
            <p:spPr bwMode="auto">
              <a:xfrm>
                <a:off x="2070" y="1867"/>
                <a:ext cx="26" cy="1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8" name="Line 1046"/>
              <p:cNvSpPr>
                <a:spLocks noChangeShapeType="1"/>
              </p:cNvSpPr>
              <p:nvPr/>
            </p:nvSpPr>
            <p:spPr bwMode="auto">
              <a:xfrm>
                <a:off x="2096" y="1878"/>
                <a:ext cx="31" cy="7"/>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59" name="Line 1047"/>
              <p:cNvSpPr>
                <a:spLocks noChangeShapeType="1"/>
              </p:cNvSpPr>
              <p:nvPr/>
            </p:nvSpPr>
            <p:spPr bwMode="auto">
              <a:xfrm>
                <a:off x="2127" y="1885"/>
                <a:ext cx="39" cy="6"/>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0" name="Line 1048"/>
              <p:cNvSpPr>
                <a:spLocks noChangeShapeType="1"/>
              </p:cNvSpPr>
              <p:nvPr/>
            </p:nvSpPr>
            <p:spPr bwMode="auto">
              <a:xfrm>
                <a:off x="2166" y="1891"/>
                <a:ext cx="45" cy="5"/>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1" name="Line 1049"/>
              <p:cNvSpPr>
                <a:spLocks noChangeShapeType="1"/>
              </p:cNvSpPr>
              <p:nvPr/>
            </p:nvSpPr>
            <p:spPr bwMode="auto">
              <a:xfrm>
                <a:off x="2211" y="1896"/>
                <a:ext cx="47" cy="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2" name="Line 1050"/>
              <p:cNvSpPr>
                <a:spLocks noChangeShapeType="1"/>
              </p:cNvSpPr>
              <p:nvPr/>
            </p:nvSpPr>
            <p:spPr bwMode="auto">
              <a:xfrm flipV="1">
                <a:off x="2258" y="1896"/>
                <a:ext cx="48" cy="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3" name="Line 1051"/>
              <p:cNvSpPr>
                <a:spLocks noChangeShapeType="1"/>
              </p:cNvSpPr>
              <p:nvPr/>
            </p:nvSpPr>
            <p:spPr bwMode="auto">
              <a:xfrm flipV="1">
                <a:off x="2306" y="1891"/>
                <a:ext cx="44" cy="5"/>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4" name="Line 1052"/>
              <p:cNvSpPr>
                <a:spLocks noChangeShapeType="1"/>
              </p:cNvSpPr>
              <p:nvPr/>
            </p:nvSpPr>
            <p:spPr bwMode="auto">
              <a:xfrm flipV="1">
                <a:off x="2350" y="1885"/>
                <a:ext cx="38" cy="6"/>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5" name="Line 1053"/>
              <p:cNvSpPr>
                <a:spLocks noChangeShapeType="1"/>
              </p:cNvSpPr>
              <p:nvPr/>
            </p:nvSpPr>
            <p:spPr bwMode="auto">
              <a:xfrm flipV="1">
                <a:off x="2388" y="1878"/>
                <a:ext cx="33" cy="7"/>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6" name="Line 1054"/>
              <p:cNvSpPr>
                <a:spLocks noChangeShapeType="1"/>
              </p:cNvSpPr>
              <p:nvPr/>
            </p:nvSpPr>
            <p:spPr bwMode="auto">
              <a:xfrm flipV="1">
                <a:off x="2421" y="1867"/>
                <a:ext cx="24" cy="11"/>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7" name="Line 1055"/>
              <p:cNvSpPr>
                <a:spLocks noChangeShapeType="1"/>
              </p:cNvSpPr>
              <p:nvPr/>
            </p:nvSpPr>
            <p:spPr bwMode="auto">
              <a:xfrm flipV="1">
                <a:off x="2445" y="1857"/>
                <a:ext cx="15" cy="10"/>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8" name="Line 1056"/>
              <p:cNvSpPr>
                <a:spLocks noChangeShapeType="1"/>
              </p:cNvSpPr>
              <p:nvPr/>
            </p:nvSpPr>
            <p:spPr bwMode="auto">
              <a:xfrm flipV="1">
                <a:off x="2460" y="1845"/>
                <a:ext cx="6" cy="12"/>
              </a:xfrm>
              <a:prstGeom prst="line">
                <a:avLst/>
              </a:prstGeom>
              <a:noFill/>
              <a:ln w="12700">
                <a:solidFill>
                  <a:srgbClr val="82D9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69" name="Freeform 1057"/>
              <p:cNvSpPr>
                <a:spLocks/>
              </p:cNvSpPr>
              <p:nvPr/>
            </p:nvSpPr>
            <p:spPr bwMode="auto">
              <a:xfrm>
                <a:off x="2230" y="1833"/>
                <a:ext cx="36" cy="46"/>
              </a:xfrm>
              <a:custGeom>
                <a:avLst/>
                <a:gdLst/>
                <a:ahLst/>
                <a:cxnLst>
                  <a:cxn ang="0">
                    <a:pos x="21" y="0"/>
                  </a:cxn>
                  <a:cxn ang="0">
                    <a:pos x="25" y="0"/>
                  </a:cxn>
                  <a:cxn ang="0">
                    <a:pos x="31" y="3"/>
                  </a:cxn>
                  <a:cxn ang="0">
                    <a:pos x="34" y="9"/>
                  </a:cxn>
                  <a:cxn ang="0">
                    <a:pos x="36" y="10"/>
                  </a:cxn>
                  <a:cxn ang="0">
                    <a:pos x="36" y="46"/>
                  </a:cxn>
                  <a:cxn ang="0">
                    <a:pos x="27" y="46"/>
                  </a:cxn>
                  <a:cxn ang="0">
                    <a:pos x="27" y="13"/>
                  </a:cxn>
                  <a:cxn ang="0">
                    <a:pos x="25" y="10"/>
                  </a:cxn>
                  <a:cxn ang="0">
                    <a:pos x="22" y="7"/>
                  </a:cxn>
                  <a:cxn ang="0">
                    <a:pos x="15" y="7"/>
                  </a:cxn>
                  <a:cxn ang="0">
                    <a:pos x="10" y="12"/>
                  </a:cxn>
                  <a:cxn ang="0">
                    <a:pos x="9" y="15"/>
                  </a:cxn>
                  <a:cxn ang="0">
                    <a:pos x="9" y="46"/>
                  </a:cxn>
                  <a:cxn ang="0">
                    <a:pos x="0" y="46"/>
                  </a:cxn>
                  <a:cxn ang="0">
                    <a:pos x="0" y="1"/>
                  </a:cxn>
                  <a:cxn ang="0">
                    <a:pos x="9" y="1"/>
                  </a:cxn>
                  <a:cxn ang="0">
                    <a:pos x="9" y="7"/>
                  </a:cxn>
                  <a:cxn ang="0">
                    <a:pos x="12" y="3"/>
                  </a:cxn>
                  <a:cxn ang="0">
                    <a:pos x="21" y="0"/>
                  </a:cxn>
                </a:cxnLst>
                <a:rect l="0" t="0" r="r" b="b"/>
                <a:pathLst>
                  <a:path w="36" h="46">
                    <a:moveTo>
                      <a:pt x="21" y="0"/>
                    </a:moveTo>
                    <a:lnTo>
                      <a:pt x="25" y="0"/>
                    </a:lnTo>
                    <a:lnTo>
                      <a:pt x="31" y="3"/>
                    </a:lnTo>
                    <a:lnTo>
                      <a:pt x="34" y="9"/>
                    </a:lnTo>
                    <a:lnTo>
                      <a:pt x="36" y="10"/>
                    </a:lnTo>
                    <a:lnTo>
                      <a:pt x="36" y="46"/>
                    </a:lnTo>
                    <a:lnTo>
                      <a:pt x="27" y="46"/>
                    </a:lnTo>
                    <a:lnTo>
                      <a:pt x="27" y="13"/>
                    </a:lnTo>
                    <a:lnTo>
                      <a:pt x="25" y="10"/>
                    </a:lnTo>
                    <a:lnTo>
                      <a:pt x="22" y="7"/>
                    </a:lnTo>
                    <a:lnTo>
                      <a:pt x="15" y="7"/>
                    </a:lnTo>
                    <a:lnTo>
                      <a:pt x="10" y="12"/>
                    </a:lnTo>
                    <a:lnTo>
                      <a:pt x="9" y="15"/>
                    </a:lnTo>
                    <a:lnTo>
                      <a:pt x="9" y="46"/>
                    </a:lnTo>
                    <a:lnTo>
                      <a:pt x="0" y="46"/>
                    </a:lnTo>
                    <a:lnTo>
                      <a:pt x="0" y="1"/>
                    </a:lnTo>
                    <a:lnTo>
                      <a:pt x="9" y="1"/>
                    </a:lnTo>
                    <a:lnTo>
                      <a:pt x="9" y="7"/>
                    </a:lnTo>
                    <a:lnTo>
                      <a:pt x="12" y="3"/>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0" name="Rectangle 1058"/>
              <p:cNvSpPr>
                <a:spLocks noChangeArrowheads="1"/>
              </p:cNvSpPr>
              <p:nvPr/>
            </p:nvSpPr>
            <p:spPr bwMode="auto">
              <a:xfrm>
                <a:off x="2279" y="1816"/>
                <a:ext cx="8"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71" name="Line 1059"/>
              <p:cNvSpPr>
                <a:spLocks noChangeShapeType="1"/>
              </p:cNvSpPr>
              <p:nvPr/>
            </p:nvSpPr>
            <p:spPr bwMode="auto">
              <a:xfrm>
                <a:off x="2111" y="1734"/>
                <a:ext cx="14"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2" name="Line 1060"/>
              <p:cNvSpPr>
                <a:spLocks noChangeShapeType="1"/>
              </p:cNvSpPr>
              <p:nvPr/>
            </p:nvSpPr>
            <p:spPr bwMode="auto">
              <a:xfrm>
                <a:off x="2125" y="1752"/>
                <a:ext cx="2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3" name="Line 1061"/>
              <p:cNvSpPr>
                <a:spLocks noChangeShapeType="1"/>
              </p:cNvSpPr>
              <p:nvPr/>
            </p:nvSpPr>
            <p:spPr bwMode="auto">
              <a:xfrm>
                <a:off x="2145" y="1769"/>
                <a:ext cx="34"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4" name="Freeform 1062"/>
              <p:cNvSpPr>
                <a:spLocks/>
              </p:cNvSpPr>
              <p:nvPr/>
            </p:nvSpPr>
            <p:spPr bwMode="auto">
              <a:xfrm>
                <a:off x="1716" y="1951"/>
                <a:ext cx="63" cy="42"/>
              </a:xfrm>
              <a:custGeom>
                <a:avLst/>
                <a:gdLst/>
                <a:ahLst/>
                <a:cxnLst>
                  <a:cxn ang="0">
                    <a:pos x="31" y="0"/>
                  </a:cxn>
                  <a:cxn ang="0">
                    <a:pos x="48" y="3"/>
                  </a:cxn>
                  <a:cxn ang="0">
                    <a:pos x="58" y="11"/>
                  </a:cxn>
                  <a:cxn ang="0">
                    <a:pos x="63" y="21"/>
                  </a:cxn>
                  <a:cxn ang="0">
                    <a:pos x="58" y="32"/>
                  </a:cxn>
                  <a:cxn ang="0">
                    <a:pos x="48" y="39"/>
                  </a:cxn>
                  <a:cxn ang="0">
                    <a:pos x="31" y="42"/>
                  </a:cxn>
                  <a:cxn ang="0">
                    <a:pos x="15" y="39"/>
                  </a:cxn>
                  <a:cxn ang="0">
                    <a:pos x="5" y="32"/>
                  </a:cxn>
                  <a:cxn ang="0">
                    <a:pos x="0" y="21"/>
                  </a:cxn>
                  <a:cxn ang="0">
                    <a:pos x="5" y="11"/>
                  </a:cxn>
                  <a:cxn ang="0">
                    <a:pos x="15" y="3"/>
                  </a:cxn>
                  <a:cxn ang="0">
                    <a:pos x="31" y="0"/>
                  </a:cxn>
                </a:cxnLst>
                <a:rect l="0" t="0" r="r" b="b"/>
                <a:pathLst>
                  <a:path w="63" h="42">
                    <a:moveTo>
                      <a:pt x="31" y="0"/>
                    </a:moveTo>
                    <a:lnTo>
                      <a:pt x="48" y="3"/>
                    </a:lnTo>
                    <a:lnTo>
                      <a:pt x="58" y="11"/>
                    </a:lnTo>
                    <a:lnTo>
                      <a:pt x="63" y="21"/>
                    </a:lnTo>
                    <a:lnTo>
                      <a:pt x="58" y="32"/>
                    </a:lnTo>
                    <a:lnTo>
                      <a:pt x="48" y="39"/>
                    </a:lnTo>
                    <a:lnTo>
                      <a:pt x="31" y="42"/>
                    </a:lnTo>
                    <a:lnTo>
                      <a:pt x="15" y="39"/>
                    </a:lnTo>
                    <a:lnTo>
                      <a:pt x="5" y="32"/>
                    </a:lnTo>
                    <a:lnTo>
                      <a:pt x="0" y="21"/>
                    </a:lnTo>
                    <a:lnTo>
                      <a:pt x="5"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5" name="Line 1063"/>
              <p:cNvSpPr>
                <a:spLocks noChangeShapeType="1"/>
              </p:cNvSpPr>
              <p:nvPr/>
            </p:nvSpPr>
            <p:spPr bwMode="auto">
              <a:xfrm flipH="1" flipV="1">
                <a:off x="1774" y="1962"/>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6" name="Line 1064"/>
              <p:cNvSpPr>
                <a:spLocks noChangeShapeType="1"/>
              </p:cNvSpPr>
              <p:nvPr/>
            </p:nvSpPr>
            <p:spPr bwMode="auto">
              <a:xfrm flipH="1" flipV="1">
                <a:off x="1764" y="1954"/>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7" name="Line 1065"/>
              <p:cNvSpPr>
                <a:spLocks noChangeShapeType="1"/>
              </p:cNvSpPr>
              <p:nvPr/>
            </p:nvSpPr>
            <p:spPr bwMode="auto">
              <a:xfrm flipH="1" flipV="1">
                <a:off x="1747" y="1951"/>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8" name="Line 1066"/>
              <p:cNvSpPr>
                <a:spLocks noChangeShapeType="1"/>
              </p:cNvSpPr>
              <p:nvPr/>
            </p:nvSpPr>
            <p:spPr bwMode="auto">
              <a:xfrm flipH="1">
                <a:off x="1731" y="195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79" name="Line 1067"/>
              <p:cNvSpPr>
                <a:spLocks noChangeShapeType="1"/>
              </p:cNvSpPr>
              <p:nvPr/>
            </p:nvSpPr>
            <p:spPr bwMode="auto">
              <a:xfrm flipH="1">
                <a:off x="1721" y="1954"/>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0" name="Line 1068"/>
              <p:cNvSpPr>
                <a:spLocks noChangeShapeType="1"/>
              </p:cNvSpPr>
              <p:nvPr/>
            </p:nvSpPr>
            <p:spPr bwMode="auto">
              <a:xfrm flipH="1">
                <a:off x="1716" y="1962"/>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1" name="Line 1069"/>
              <p:cNvSpPr>
                <a:spLocks noChangeShapeType="1"/>
              </p:cNvSpPr>
              <p:nvPr/>
            </p:nvSpPr>
            <p:spPr bwMode="auto">
              <a:xfrm>
                <a:off x="1716" y="1972"/>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2" name="Line 1070"/>
              <p:cNvSpPr>
                <a:spLocks noChangeShapeType="1"/>
              </p:cNvSpPr>
              <p:nvPr/>
            </p:nvSpPr>
            <p:spPr bwMode="auto">
              <a:xfrm>
                <a:off x="1721" y="198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3" name="Line 1071"/>
              <p:cNvSpPr>
                <a:spLocks noChangeShapeType="1"/>
              </p:cNvSpPr>
              <p:nvPr/>
            </p:nvSpPr>
            <p:spPr bwMode="auto">
              <a:xfrm>
                <a:off x="1731" y="1990"/>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4" name="Line 1072"/>
              <p:cNvSpPr>
                <a:spLocks noChangeShapeType="1"/>
              </p:cNvSpPr>
              <p:nvPr/>
            </p:nvSpPr>
            <p:spPr bwMode="auto">
              <a:xfrm flipV="1">
                <a:off x="1747" y="199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5" name="Line 1073"/>
              <p:cNvSpPr>
                <a:spLocks noChangeShapeType="1"/>
              </p:cNvSpPr>
              <p:nvPr/>
            </p:nvSpPr>
            <p:spPr bwMode="auto">
              <a:xfrm flipV="1">
                <a:off x="1764" y="198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6" name="Line 1074"/>
              <p:cNvSpPr>
                <a:spLocks noChangeShapeType="1"/>
              </p:cNvSpPr>
              <p:nvPr/>
            </p:nvSpPr>
            <p:spPr bwMode="auto">
              <a:xfrm flipV="1">
                <a:off x="1774" y="1972"/>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7" name="Rectangle 1075"/>
              <p:cNvSpPr>
                <a:spLocks noChangeArrowheads="1"/>
              </p:cNvSpPr>
              <p:nvPr/>
            </p:nvSpPr>
            <p:spPr bwMode="auto">
              <a:xfrm>
                <a:off x="1746" y="1969"/>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88" name="Line 1076"/>
              <p:cNvSpPr>
                <a:spLocks noChangeShapeType="1"/>
              </p:cNvSpPr>
              <p:nvPr/>
            </p:nvSpPr>
            <p:spPr bwMode="auto">
              <a:xfrm flipH="1">
                <a:off x="1931" y="1858"/>
                <a:ext cx="2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89" name="Line 1077"/>
              <p:cNvSpPr>
                <a:spLocks noChangeShapeType="1"/>
              </p:cNvSpPr>
              <p:nvPr/>
            </p:nvSpPr>
            <p:spPr bwMode="auto">
              <a:xfrm flipH="1">
                <a:off x="1906" y="1870"/>
                <a:ext cx="25"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0" name="Line 1078"/>
              <p:cNvSpPr>
                <a:spLocks noChangeShapeType="1"/>
              </p:cNvSpPr>
              <p:nvPr/>
            </p:nvSpPr>
            <p:spPr bwMode="auto">
              <a:xfrm flipH="1">
                <a:off x="1849" y="1884"/>
                <a:ext cx="57"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1" name="Line 1079"/>
              <p:cNvSpPr>
                <a:spLocks noChangeShapeType="1"/>
              </p:cNvSpPr>
              <p:nvPr/>
            </p:nvSpPr>
            <p:spPr bwMode="auto">
              <a:xfrm flipH="1">
                <a:off x="1821" y="1917"/>
                <a:ext cx="2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2" name="Line 1080"/>
              <p:cNvSpPr>
                <a:spLocks noChangeShapeType="1"/>
              </p:cNvSpPr>
              <p:nvPr/>
            </p:nvSpPr>
            <p:spPr bwMode="auto">
              <a:xfrm flipH="1">
                <a:off x="1795" y="1932"/>
                <a:ext cx="2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3" name="Line 1081"/>
              <p:cNvSpPr>
                <a:spLocks noChangeShapeType="1"/>
              </p:cNvSpPr>
              <p:nvPr/>
            </p:nvSpPr>
            <p:spPr bwMode="auto">
              <a:xfrm flipH="1">
                <a:off x="1774" y="1945"/>
                <a:ext cx="2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4" name="Freeform 1082"/>
              <p:cNvSpPr>
                <a:spLocks/>
              </p:cNvSpPr>
              <p:nvPr/>
            </p:nvSpPr>
            <p:spPr bwMode="auto">
              <a:xfrm>
                <a:off x="2043" y="1951"/>
                <a:ext cx="63" cy="42"/>
              </a:xfrm>
              <a:custGeom>
                <a:avLst/>
                <a:gdLst/>
                <a:ahLst/>
                <a:cxnLst>
                  <a:cxn ang="0">
                    <a:pos x="32" y="0"/>
                  </a:cxn>
                  <a:cxn ang="0">
                    <a:pos x="48" y="3"/>
                  </a:cxn>
                  <a:cxn ang="0">
                    <a:pos x="59" y="11"/>
                  </a:cxn>
                  <a:cxn ang="0">
                    <a:pos x="63" y="21"/>
                  </a:cxn>
                  <a:cxn ang="0">
                    <a:pos x="59" y="32"/>
                  </a:cxn>
                  <a:cxn ang="0">
                    <a:pos x="48" y="39"/>
                  </a:cxn>
                  <a:cxn ang="0">
                    <a:pos x="32" y="42"/>
                  </a:cxn>
                  <a:cxn ang="0">
                    <a:pos x="20" y="41"/>
                  </a:cxn>
                  <a:cxn ang="0">
                    <a:pos x="9" y="36"/>
                  </a:cxn>
                  <a:cxn ang="0">
                    <a:pos x="3" y="30"/>
                  </a:cxn>
                  <a:cxn ang="0">
                    <a:pos x="0" y="21"/>
                  </a:cxn>
                  <a:cxn ang="0">
                    <a:pos x="5" y="11"/>
                  </a:cxn>
                  <a:cxn ang="0">
                    <a:pos x="17" y="3"/>
                  </a:cxn>
                  <a:cxn ang="0">
                    <a:pos x="32" y="0"/>
                  </a:cxn>
                </a:cxnLst>
                <a:rect l="0" t="0" r="r" b="b"/>
                <a:pathLst>
                  <a:path w="63" h="42">
                    <a:moveTo>
                      <a:pt x="32" y="0"/>
                    </a:moveTo>
                    <a:lnTo>
                      <a:pt x="48" y="3"/>
                    </a:lnTo>
                    <a:lnTo>
                      <a:pt x="59" y="11"/>
                    </a:lnTo>
                    <a:lnTo>
                      <a:pt x="63" y="21"/>
                    </a:lnTo>
                    <a:lnTo>
                      <a:pt x="59" y="32"/>
                    </a:lnTo>
                    <a:lnTo>
                      <a:pt x="48" y="39"/>
                    </a:lnTo>
                    <a:lnTo>
                      <a:pt x="32" y="42"/>
                    </a:lnTo>
                    <a:lnTo>
                      <a:pt x="20" y="41"/>
                    </a:lnTo>
                    <a:lnTo>
                      <a:pt x="9" y="36"/>
                    </a:lnTo>
                    <a:lnTo>
                      <a:pt x="3" y="30"/>
                    </a:lnTo>
                    <a:lnTo>
                      <a:pt x="0" y="21"/>
                    </a:lnTo>
                    <a:lnTo>
                      <a:pt x="5" y="11"/>
                    </a:lnTo>
                    <a:lnTo>
                      <a:pt x="17"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5" name="Line 1083"/>
              <p:cNvSpPr>
                <a:spLocks noChangeShapeType="1"/>
              </p:cNvSpPr>
              <p:nvPr/>
            </p:nvSpPr>
            <p:spPr bwMode="auto">
              <a:xfrm flipH="1" flipV="1">
                <a:off x="2102" y="1962"/>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6" name="Line 1084"/>
              <p:cNvSpPr>
                <a:spLocks noChangeShapeType="1"/>
              </p:cNvSpPr>
              <p:nvPr/>
            </p:nvSpPr>
            <p:spPr bwMode="auto">
              <a:xfrm flipH="1" flipV="1">
                <a:off x="2091" y="1954"/>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7" name="Line 1085"/>
              <p:cNvSpPr>
                <a:spLocks noChangeShapeType="1"/>
              </p:cNvSpPr>
              <p:nvPr/>
            </p:nvSpPr>
            <p:spPr bwMode="auto">
              <a:xfrm flipH="1" flipV="1">
                <a:off x="2075" y="195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8" name="Line 1086"/>
              <p:cNvSpPr>
                <a:spLocks noChangeShapeType="1"/>
              </p:cNvSpPr>
              <p:nvPr/>
            </p:nvSpPr>
            <p:spPr bwMode="auto">
              <a:xfrm flipH="1">
                <a:off x="2060" y="1951"/>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99" name="Line 1087"/>
              <p:cNvSpPr>
                <a:spLocks noChangeShapeType="1"/>
              </p:cNvSpPr>
              <p:nvPr/>
            </p:nvSpPr>
            <p:spPr bwMode="auto">
              <a:xfrm flipH="1">
                <a:off x="2048" y="1954"/>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0" name="Line 1088"/>
              <p:cNvSpPr>
                <a:spLocks noChangeShapeType="1"/>
              </p:cNvSpPr>
              <p:nvPr/>
            </p:nvSpPr>
            <p:spPr bwMode="auto">
              <a:xfrm flipH="1">
                <a:off x="2043" y="1962"/>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1" name="Line 1089"/>
              <p:cNvSpPr>
                <a:spLocks noChangeShapeType="1"/>
              </p:cNvSpPr>
              <p:nvPr/>
            </p:nvSpPr>
            <p:spPr bwMode="auto">
              <a:xfrm>
                <a:off x="2043" y="1972"/>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2" name="Line 1090"/>
              <p:cNvSpPr>
                <a:spLocks noChangeShapeType="1"/>
              </p:cNvSpPr>
              <p:nvPr/>
            </p:nvSpPr>
            <p:spPr bwMode="auto">
              <a:xfrm>
                <a:off x="2046" y="1981"/>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3" name="Line 1091"/>
              <p:cNvSpPr>
                <a:spLocks noChangeShapeType="1"/>
              </p:cNvSpPr>
              <p:nvPr/>
            </p:nvSpPr>
            <p:spPr bwMode="auto">
              <a:xfrm>
                <a:off x="2052" y="1987"/>
                <a:ext cx="11"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4" name="Line 1092"/>
              <p:cNvSpPr>
                <a:spLocks noChangeShapeType="1"/>
              </p:cNvSpPr>
              <p:nvPr/>
            </p:nvSpPr>
            <p:spPr bwMode="auto">
              <a:xfrm>
                <a:off x="2063" y="1992"/>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5" name="Line 1093"/>
              <p:cNvSpPr>
                <a:spLocks noChangeShapeType="1"/>
              </p:cNvSpPr>
              <p:nvPr/>
            </p:nvSpPr>
            <p:spPr bwMode="auto">
              <a:xfrm flipV="1">
                <a:off x="2075" y="1990"/>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6" name="Line 1094"/>
              <p:cNvSpPr>
                <a:spLocks noChangeShapeType="1"/>
              </p:cNvSpPr>
              <p:nvPr/>
            </p:nvSpPr>
            <p:spPr bwMode="auto">
              <a:xfrm flipV="1">
                <a:off x="2091" y="1983"/>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7" name="Line 1095"/>
              <p:cNvSpPr>
                <a:spLocks noChangeShapeType="1"/>
              </p:cNvSpPr>
              <p:nvPr/>
            </p:nvSpPr>
            <p:spPr bwMode="auto">
              <a:xfrm flipV="1">
                <a:off x="2102" y="1972"/>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08" name="Rectangle 1096"/>
              <p:cNvSpPr>
                <a:spLocks noChangeArrowheads="1"/>
              </p:cNvSpPr>
              <p:nvPr/>
            </p:nvSpPr>
            <p:spPr bwMode="auto">
              <a:xfrm>
                <a:off x="2073" y="1969"/>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09" name="Line 1097"/>
              <p:cNvSpPr>
                <a:spLocks noChangeShapeType="1"/>
              </p:cNvSpPr>
              <p:nvPr/>
            </p:nvSpPr>
            <p:spPr bwMode="auto">
              <a:xfrm>
                <a:off x="1632" y="1632"/>
                <a:ext cx="15" cy="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0" name="Line 1098"/>
              <p:cNvSpPr>
                <a:spLocks noChangeShapeType="1"/>
              </p:cNvSpPr>
              <p:nvPr/>
            </p:nvSpPr>
            <p:spPr bwMode="auto">
              <a:xfrm>
                <a:off x="2006" y="1884"/>
                <a:ext cx="19"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1" name="Line 1099"/>
              <p:cNvSpPr>
                <a:spLocks noChangeShapeType="1"/>
              </p:cNvSpPr>
              <p:nvPr/>
            </p:nvSpPr>
            <p:spPr bwMode="auto">
              <a:xfrm>
                <a:off x="2025" y="1908"/>
                <a:ext cx="18"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2" name="Line 1100"/>
              <p:cNvSpPr>
                <a:spLocks noChangeShapeType="1"/>
              </p:cNvSpPr>
              <p:nvPr/>
            </p:nvSpPr>
            <p:spPr bwMode="auto">
              <a:xfrm>
                <a:off x="2043" y="1933"/>
                <a:ext cx="18"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3" name="Freeform 1101"/>
              <p:cNvSpPr>
                <a:spLocks/>
              </p:cNvSpPr>
              <p:nvPr/>
            </p:nvSpPr>
            <p:spPr bwMode="auto">
              <a:xfrm>
                <a:off x="1257" y="2048"/>
                <a:ext cx="419" cy="104"/>
              </a:xfrm>
              <a:custGeom>
                <a:avLst/>
                <a:gdLst/>
                <a:ahLst/>
                <a:cxnLst>
                  <a:cxn ang="0">
                    <a:pos x="210" y="0"/>
                  </a:cxn>
                  <a:cxn ang="0">
                    <a:pos x="251" y="2"/>
                  </a:cxn>
                  <a:cxn ang="0">
                    <a:pos x="290" y="5"/>
                  </a:cxn>
                  <a:cxn ang="0">
                    <a:pos x="326" y="9"/>
                  </a:cxn>
                  <a:cxn ang="0">
                    <a:pos x="358" y="15"/>
                  </a:cxn>
                  <a:cxn ang="0">
                    <a:pos x="383" y="23"/>
                  </a:cxn>
                  <a:cxn ang="0">
                    <a:pos x="402" y="32"/>
                  </a:cxn>
                  <a:cxn ang="0">
                    <a:pos x="414" y="41"/>
                  </a:cxn>
                  <a:cxn ang="0">
                    <a:pos x="419" y="51"/>
                  </a:cxn>
                  <a:cxn ang="0">
                    <a:pos x="414" y="62"/>
                  </a:cxn>
                  <a:cxn ang="0">
                    <a:pos x="402" y="72"/>
                  </a:cxn>
                  <a:cxn ang="0">
                    <a:pos x="383" y="81"/>
                  </a:cxn>
                  <a:cxn ang="0">
                    <a:pos x="358" y="89"/>
                  </a:cxn>
                  <a:cxn ang="0">
                    <a:pos x="326" y="95"/>
                  </a:cxn>
                  <a:cxn ang="0">
                    <a:pos x="290" y="99"/>
                  </a:cxn>
                  <a:cxn ang="0">
                    <a:pos x="251" y="102"/>
                  </a:cxn>
                  <a:cxn ang="0">
                    <a:pos x="210" y="104"/>
                  </a:cxn>
                  <a:cxn ang="0">
                    <a:pos x="168" y="102"/>
                  </a:cxn>
                  <a:cxn ang="0">
                    <a:pos x="129" y="99"/>
                  </a:cxn>
                  <a:cxn ang="0">
                    <a:pos x="93" y="95"/>
                  </a:cxn>
                  <a:cxn ang="0">
                    <a:pos x="62" y="89"/>
                  </a:cxn>
                  <a:cxn ang="0">
                    <a:pos x="36" y="81"/>
                  </a:cxn>
                  <a:cxn ang="0">
                    <a:pos x="17" y="72"/>
                  </a:cxn>
                  <a:cxn ang="0">
                    <a:pos x="5" y="62"/>
                  </a:cxn>
                  <a:cxn ang="0">
                    <a:pos x="0" y="51"/>
                  </a:cxn>
                  <a:cxn ang="0">
                    <a:pos x="5" y="41"/>
                  </a:cxn>
                  <a:cxn ang="0">
                    <a:pos x="17" y="32"/>
                  </a:cxn>
                  <a:cxn ang="0">
                    <a:pos x="36" y="23"/>
                  </a:cxn>
                  <a:cxn ang="0">
                    <a:pos x="62" y="15"/>
                  </a:cxn>
                  <a:cxn ang="0">
                    <a:pos x="93" y="9"/>
                  </a:cxn>
                  <a:cxn ang="0">
                    <a:pos x="129" y="5"/>
                  </a:cxn>
                  <a:cxn ang="0">
                    <a:pos x="168" y="2"/>
                  </a:cxn>
                  <a:cxn ang="0">
                    <a:pos x="210" y="0"/>
                  </a:cxn>
                </a:cxnLst>
                <a:rect l="0" t="0" r="r" b="b"/>
                <a:pathLst>
                  <a:path w="419" h="104">
                    <a:moveTo>
                      <a:pt x="210" y="0"/>
                    </a:moveTo>
                    <a:lnTo>
                      <a:pt x="251" y="2"/>
                    </a:lnTo>
                    <a:lnTo>
                      <a:pt x="290" y="5"/>
                    </a:lnTo>
                    <a:lnTo>
                      <a:pt x="326" y="9"/>
                    </a:lnTo>
                    <a:lnTo>
                      <a:pt x="358" y="15"/>
                    </a:lnTo>
                    <a:lnTo>
                      <a:pt x="383" y="23"/>
                    </a:lnTo>
                    <a:lnTo>
                      <a:pt x="402" y="32"/>
                    </a:lnTo>
                    <a:lnTo>
                      <a:pt x="414" y="41"/>
                    </a:lnTo>
                    <a:lnTo>
                      <a:pt x="419" y="51"/>
                    </a:lnTo>
                    <a:lnTo>
                      <a:pt x="414" y="62"/>
                    </a:lnTo>
                    <a:lnTo>
                      <a:pt x="402" y="72"/>
                    </a:lnTo>
                    <a:lnTo>
                      <a:pt x="383" y="81"/>
                    </a:lnTo>
                    <a:lnTo>
                      <a:pt x="358" y="89"/>
                    </a:lnTo>
                    <a:lnTo>
                      <a:pt x="326" y="95"/>
                    </a:lnTo>
                    <a:lnTo>
                      <a:pt x="290" y="99"/>
                    </a:lnTo>
                    <a:lnTo>
                      <a:pt x="251" y="102"/>
                    </a:lnTo>
                    <a:lnTo>
                      <a:pt x="210" y="104"/>
                    </a:lnTo>
                    <a:lnTo>
                      <a:pt x="168" y="102"/>
                    </a:lnTo>
                    <a:lnTo>
                      <a:pt x="129" y="99"/>
                    </a:lnTo>
                    <a:lnTo>
                      <a:pt x="93" y="95"/>
                    </a:lnTo>
                    <a:lnTo>
                      <a:pt x="62" y="89"/>
                    </a:lnTo>
                    <a:lnTo>
                      <a:pt x="36" y="81"/>
                    </a:lnTo>
                    <a:lnTo>
                      <a:pt x="17" y="72"/>
                    </a:lnTo>
                    <a:lnTo>
                      <a:pt x="5" y="62"/>
                    </a:lnTo>
                    <a:lnTo>
                      <a:pt x="0" y="51"/>
                    </a:lnTo>
                    <a:lnTo>
                      <a:pt x="5" y="41"/>
                    </a:lnTo>
                    <a:lnTo>
                      <a:pt x="17" y="32"/>
                    </a:lnTo>
                    <a:lnTo>
                      <a:pt x="36" y="23"/>
                    </a:lnTo>
                    <a:lnTo>
                      <a:pt x="62" y="15"/>
                    </a:lnTo>
                    <a:lnTo>
                      <a:pt x="93" y="9"/>
                    </a:lnTo>
                    <a:lnTo>
                      <a:pt x="129" y="5"/>
                    </a:lnTo>
                    <a:lnTo>
                      <a:pt x="168" y="2"/>
                    </a:lnTo>
                    <a:lnTo>
                      <a:pt x="210" y="0"/>
                    </a:lnTo>
                    <a:close/>
                  </a:path>
                </a:pathLst>
              </a:custGeom>
              <a:solidFill>
                <a:srgbClr val="FF985F"/>
              </a:solid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4" name="Line 1102"/>
              <p:cNvSpPr>
                <a:spLocks noChangeShapeType="1"/>
              </p:cNvSpPr>
              <p:nvPr/>
            </p:nvSpPr>
            <p:spPr bwMode="auto">
              <a:xfrm flipH="1" flipV="1">
                <a:off x="1671" y="2089"/>
                <a:ext cx="5"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5" name="Line 1103"/>
              <p:cNvSpPr>
                <a:spLocks noChangeShapeType="1"/>
              </p:cNvSpPr>
              <p:nvPr/>
            </p:nvSpPr>
            <p:spPr bwMode="auto">
              <a:xfrm flipH="1" flipV="1">
                <a:off x="1659" y="2080"/>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6" name="Line 1104"/>
              <p:cNvSpPr>
                <a:spLocks noChangeShapeType="1"/>
              </p:cNvSpPr>
              <p:nvPr/>
            </p:nvSpPr>
            <p:spPr bwMode="auto">
              <a:xfrm flipH="1" flipV="1">
                <a:off x="1640" y="2071"/>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7" name="Line 1105"/>
              <p:cNvSpPr>
                <a:spLocks noChangeShapeType="1"/>
              </p:cNvSpPr>
              <p:nvPr/>
            </p:nvSpPr>
            <p:spPr bwMode="auto">
              <a:xfrm flipH="1" flipV="1">
                <a:off x="1615" y="2063"/>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8" name="Line 1106"/>
              <p:cNvSpPr>
                <a:spLocks noChangeShapeType="1"/>
              </p:cNvSpPr>
              <p:nvPr/>
            </p:nvSpPr>
            <p:spPr bwMode="auto">
              <a:xfrm flipH="1" flipV="1">
                <a:off x="1583" y="2057"/>
                <a:ext cx="32"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19" name="Line 1107"/>
              <p:cNvSpPr>
                <a:spLocks noChangeShapeType="1"/>
              </p:cNvSpPr>
              <p:nvPr/>
            </p:nvSpPr>
            <p:spPr bwMode="auto">
              <a:xfrm flipH="1" flipV="1">
                <a:off x="1547" y="205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0" name="Line 1108"/>
              <p:cNvSpPr>
                <a:spLocks noChangeShapeType="1"/>
              </p:cNvSpPr>
              <p:nvPr/>
            </p:nvSpPr>
            <p:spPr bwMode="auto">
              <a:xfrm flipH="1" flipV="1">
                <a:off x="1508" y="2050"/>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1" name="Line 1109"/>
              <p:cNvSpPr>
                <a:spLocks noChangeShapeType="1"/>
              </p:cNvSpPr>
              <p:nvPr/>
            </p:nvSpPr>
            <p:spPr bwMode="auto">
              <a:xfrm flipH="1" flipV="1">
                <a:off x="1467" y="2048"/>
                <a:ext cx="41"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2" name="Line 1110"/>
              <p:cNvSpPr>
                <a:spLocks noChangeShapeType="1"/>
              </p:cNvSpPr>
              <p:nvPr/>
            </p:nvSpPr>
            <p:spPr bwMode="auto">
              <a:xfrm flipH="1">
                <a:off x="1425" y="2048"/>
                <a:ext cx="42"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3" name="Line 1111"/>
              <p:cNvSpPr>
                <a:spLocks noChangeShapeType="1"/>
              </p:cNvSpPr>
              <p:nvPr/>
            </p:nvSpPr>
            <p:spPr bwMode="auto">
              <a:xfrm flipH="1">
                <a:off x="1386" y="2050"/>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4" name="Line 1112"/>
              <p:cNvSpPr>
                <a:spLocks noChangeShapeType="1"/>
              </p:cNvSpPr>
              <p:nvPr/>
            </p:nvSpPr>
            <p:spPr bwMode="auto">
              <a:xfrm flipH="1">
                <a:off x="1350" y="205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5" name="Line 1113"/>
              <p:cNvSpPr>
                <a:spLocks noChangeShapeType="1"/>
              </p:cNvSpPr>
              <p:nvPr/>
            </p:nvSpPr>
            <p:spPr bwMode="auto">
              <a:xfrm flipH="1">
                <a:off x="1319" y="2057"/>
                <a:ext cx="31"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6" name="Line 1114"/>
              <p:cNvSpPr>
                <a:spLocks noChangeShapeType="1"/>
              </p:cNvSpPr>
              <p:nvPr/>
            </p:nvSpPr>
            <p:spPr bwMode="auto">
              <a:xfrm flipH="1">
                <a:off x="1293" y="2063"/>
                <a:ext cx="26"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7" name="Line 1115"/>
              <p:cNvSpPr>
                <a:spLocks noChangeShapeType="1"/>
              </p:cNvSpPr>
              <p:nvPr/>
            </p:nvSpPr>
            <p:spPr bwMode="auto">
              <a:xfrm flipH="1">
                <a:off x="1274" y="2071"/>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8" name="Line 1116"/>
              <p:cNvSpPr>
                <a:spLocks noChangeShapeType="1"/>
              </p:cNvSpPr>
              <p:nvPr/>
            </p:nvSpPr>
            <p:spPr bwMode="auto">
              <a:xfrm flipH="1">
                <a:off x="1262" y="2080"/>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29" name="Line 1117"/>
              <p:cNvSpPr>
                <a:spLocks noChangeShapeType="1"/>
              </p:cNvSpPr>
              <p:nvPr/>
            </p:nvSpPr>
            <p:spPr bwMode="auto">
              <a:xfrm flipH="1">
                <a:off x="1257" y="2089"/>
                <a:ext cx="5"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0" name="Line 1118"/>
              <p:cNvSpPr>
                <a:spLocks noChangeShapeType="1"/>
              </p:cNvSpPr>
              <p:nvPr/>
            </p:nvSpPr>
            <p:spPr bwMode="auto">
              <a:xfrm>
                <a:off x="1257" y="2099"/>
                <a:ext cx="5"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1" name="Line 1119"/>
              <p:cNvSpPr>
                <a:spLocks noChangeShapeType="1"/>
              </p:cNvSpPr>
              <p:nvPr/>
            </p:nvSpPr>
            <p:spPr bwMode="auto">
              <a:xfrm>
                <a:off x="1262" y="2110"/>
                <a:ext cx="12"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2" name="Line 1120"/>
              <p:cNvSpPr>
                <a:spLocks noChangeShapeType="1"/>
              </p:cNvSpPr>
              <p:nvPr/>
            </p:nvSpPr>
            <p:spPr bwMode="auto">
              <a:xfrm>
                <a:off x="1274" y="2120"/>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3" name="Line 1121"/>
              <p:cNvSpPr>
                <a:spLocks noChangeShapeType="1"/>
              </p:cNvSpPr>
              <p:nvPr/>
            </p:nvSpPr>
            <p:spPr bwMode="auto">
              <a:xfrm>
                <a:off x="1293" y="2129"/>
                <a:ext cx="26"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4" name="Line 1122"/>
              <p:cNvSpPr>
                <a:spLocks noChangeShapeType="1"/>
              </p:cNvSpPr>
              <p:nvPr/>
            </p:nvSpPr>
            <p:spPr bwMode="auto">
              <a:xfrm>
                <a:off x="1319" y="2137"/>
                <a:ext cx="31"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5" name="Line 1123"/>
              <p:cNvSpPr>
                <a:spLocks noChangeShapeType="1"/>
              </p:cNvSpPr>
              <p:nvPr/>
            </p:nvSpPr>
            <p:spPr bwMode="auto">
              <a:xfrm>
                <a:off x="1350" y="214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6" name="Line 1124"/>
              <p:cNvSpPr>
                <a:spLocks noChangeShapeType="1"/>
              </p:cNvSpPr>
              <p:nvPr/>
            </p:nvSpPr>
            <p:spPr bwMode="auto">
              <a:xfrm>
                <a:off x="1386" y="2147"/>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7" name="Line 1125"/>
              <p:cNvSpPr>
                <a:spLocks noChangeShapeType="1"/>
              </p:cNvSpPr>
              <p:nvPr/>
            </p:nvSpPr>
            <p:spPr bwMode="auto">
              <a:xfrm>
                <a:off x="1425" y="2150"/>
                <a:ext cx="42"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8" name="Line 1126"/>
              <p:cNvSpPr>
                <a:spLocks noChangeShapeType="1"/>
              </p:cNvSpPr>
              <p:nvPr/>
            </p:nvSpPr>
            <p:spPr bwMode="auto">
              <a:xfrm flipV="1">
                <a:off x="1467" y="2150"/>
                <a:ext cx="41"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39" name="Line 1127"/>
              <p:cNvSpPr>
                <a:spLocks noChangeShapeType="1"/>
              </p:cNvSpPr>
              <p:nvPr/>
            </p:nvSpPr>
            <p:spPr bwMode="auto">
              <a:xfrm flipV="1">
                <a:off x="1508" y="2147"/>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0" name="Line 1128"/>
              <p:cNvSpPr>
                <a:spLocks noChangeShapeType="1"/>
              </p:cNvSpPr>
              <p:nvPr/>
            </p:nvSpPr>
            <p:spPr bwMode="auto">
              <a:xfrm flipV="1">
                <a:off x="1547" y="214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1" name="Line 1129"/>
              <p:cNvSpPr>
                <a:spLocks noChangeShapeType="1"/>
              </p:cNvSpPr>
              <p:nvPr/>
            </p:nvSpPr>
            <p:spPr bwMode="auto">
              <a:xfrm flipV="1">
                <a:off x="1583" y="2137"/>
                <a:ext cx="32"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2" name="Line 1130"/>
              <p:cNvSpPr>
                <a:spLocks noChangeShapeType="1"/>
              </p:cNvSpPr>
              <p:nvPr/>
            </p:nvSpPr>
            <p:spPr bwMode="auto">
              <a:xfrm flipV="1">
                <a:off x="1615" y="2129"/>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3" name="Line 1131"/>
              <p:cNvSpPr>
                <a:spLocks noChangeShapeType="1"/>
              </p:cNvSpPr>
              <p:nvPr/>
            </p:nvSpPr>
            <p:spPr bwMode="auto">
              <a:xfrm flipV="1">
                <a:off x="1640" y="2120"/>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4" name="Line 1132"/>
              <p:cNvSpPr>
                <a:spLocks noChangeShapeType="1"/>
              </p:cNvSpPr>
              <p:nvPr/>
            </p:nvSpPr>
            <p:spPr bwMode="auto">
              <a:xfrm flipV="1">
                <a:off x="1659" y="2110"/>
                <a:ext cx="12"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5" name="Line 1133"/>
              <p:cNvSpPr>
                <a:spLocks noChangeShapeType="1"/>
              </p:cNvSpPr>
              <p:nvPr/>
            </p:nvSpPr>
            <p:spPr bwMode="auto">
              <a:xfrm flipV="1">
                <a:off x="1671" y="2099"/>
                <a:ext cx="5"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6" name="Freeform 1134"/>
              <p:cNvSpPr>
                <a:spLocks/>
              </p:cNvSpPr>
              <p:nvPr/>
            </p:nvSpPr>
            <p:spPr bwMode="auto">
              <a:xfrm>
                <a:off x="1422" y="2089"/>
                <a:ext cx="39" cy="48"/>
              </a:xfrm>
              <a:custGeom>
                <a:avLst/>
                <a:gdLst/>
                <a:ahLst/>
                <a:cxnLst>
                  <a:cxn ang="0">
                    <a:pos x="21" y="0"/>
                  </a:cxn>
                  <a:cxn ang="0">
                    <a:pos x="25" y="0"/>
                  </a:cxn>
                  <a:cxn ang="0">
                    <a:pos x="30" y="1"/>
                  </a:cxn>
                  <a:cxn ang="0">
                    <a:pos x="36" y="7"/>
                  </a:cxn>
                  <a:cxn ang="0">
                    <a:pos x="37" y="10"/>
                  </a:cxn>
                  <a:cxn ang="0">
                    <a:pos x="39" y="15"/>
                  </a:cxn>
                  <a:cxn ang="0">
                    <a:pos x="30" y="15"/>
                  </a:cxn>
                  <a:cxn ang="0">
                    <a:pos x="27" y="9"/>
                  </a:cxn>
                  <a:cxn ang="0">
                    <a:pos x="24" y="7"/>
                  </a:cxn>
                  <a:cxn ang="0">
                    <a:pos x="18" y="7"/>
                  </a:cxn>
                  <a:cxn ang="0">
                    <a:pos x="12" y="10"/>
                  </a:cxn>
                  <a:cxn ang="0">
                    <a:pos x="10" y="13"/>
                  </a:cxn>
                  <a:cxn ang="0">
                    <a:pos x="9" y="18"/>
                  </a:cxn>
                  <a:cxn ang="0">
                    <a:pos x="9" y="28"/>
                  </a:cxn>
                  <a:cxn ang="0">
                    <a:pos x="10" y="33"/>
                  </a:cxn>
                  <a:cxn ang="0">
                    <a:pos x="12" y="36"/>
                  </a:cxn>
                  <a:cxn ang="0">
                    <a:pos x="15" y="39"/>
                  </a:cxn>
                  <a:cxn ang="0">
                    <a:pos x="18" y="40"/>
                  </a:cxn>
                  <a:cxn ang="0">
                    <a:pos x="21" y="40"/>
                  </a:cxn>
                  <a:cxn ang="0">
                    <a:pos x="24" y="39"/>
                  </a:cxn>
                  <a:cxn ang="0">
                    <a:pos x="28" y="37"/>
                  </a:cxn>
                  <a:cxn ang="0">
                    <a:pos x="30" y="34"/>
                  </a:cxn>
                  <a:cxn ang="0">
                    <a:pos x="31" y="30"/>
                  </a:cxn>
                  <a:cxn ang="0">
                    <a:pos x="39" y="31"/>
                  </a:cxn>
                  <a:cxn ang="0">
                    <a:pos x="39" y="36"/>
                  </a:cxn>
                  <a:cxn ang="0">
                    <a:pos x="36" y="40"/>
                  </a:cxn>
                  <a:cxn ang="0">
                    <a:pos x="33" y="43"/>
                  </a:cxn>
                  <a:cxn ang="0">
                    <a:pos x="30" y="45"/>
                  </a:cxn>
                  <a:cxn ang="0">
                    <a:pos x="21" y="48"/>
                  </a:cxn>
                  <a:cxn ang="0">
                    <a:pos x="16" y="48"/>
                  </a:cxn>
                  <a:cxn ang="0">
                    <a:pos x="12" y="46"/>
                  </a:cxn>
                  <a:cxn ang="0">
                    <a:pos x="3" y="37"/>
                  </a:cxn>
                  <a:cxn ang="0">
                    <a:pos x="1" y="33"/>
                  </a:cxn>
                  <a:cxn ang="0">
                    <a:pos x="1" y="28"/>
                  </a:cxn>
                  <a:cxn ang="0">
                    <a:pos x="0" y="24"/>
                  </a:cxn>
                  <a:cxn ang="0">
                    <a:pos x="1" y="16"/>
                  </a:cxn>
                  <a:cxn ang="0">
                    <a:pos x="3" y="10"/>
                  </a:cxn>
                  <a:cxn ang="0">
                    <a:pos x="4" y="7"/>
                  </a:cxn>
                  <a:cxn ang="0">
                    <a:pos x="7" y="4"/>
                  </a:cxn>
                  <a:cxn ang="0">
                    <a:pos x="10" y="3"/>
                  </a:cxn>
                  <a:cxn ang="0">
                    <a:pos x="15" y="1"/>
                  </a:cxn>
                  <a:cxn ang="0">
                    <a:pos x="21" y="0"/>
                  </a:cxn>
                </a:cxnLst>
                <a:rect l="0" t="0" r="r" b="b"/>
                <a:pathLst>
                  <a:path w="39" h="48">
                    <a:moveTo>
                      <a:pt x="21" y="0"/>
                    </a:moveTo>
                    <a:lnTo>
                      <a:pt x="25" y="0"/>
                    </a:lnTo>
                    <a:lnTo>
                      <a:pt x="30" y="1"/>
                    </a:lnTo>
                    <a:lnTo>
                      <a:pt x="36" y="7"/>
                    </a:lnTo>
                    <a:lnTo>
                      <a:pt x="37" y="10"/>
                    </a:lnTo>
                    <a:lnTo>
                      <a:pt x="39" y="15"/>
                    </a:lnTo>
                    <a:lnTo>
                      <a:pt x="30" y="15"/>
                    </a:lnTo>
                    <a:lnTo>
                      <a:pt x="27" y="9"/>
                    </a:lnTo>
                    <a:lnTo>
                      <a:pt x="24" y="7"/>
                    </a:lnTo>
                    <a:lnTo>
                      <a:pt x="18" y="7"/>
                    </a:lnTo>
                    <a:lnTo>
                      <a:pt x="12" y="10"/>
                    </a:lnTo>
                    <a:lnTo>
                      <a:pt x="10" y="13"/>
                    </a:lnTo>
                    <a:lnTo>
                      <a:pt x="9" y="18"/>
                    </a:lnTo>
                    <a:lnTo>
                      <a:pt x="9" y="28"/>
                    </a:lnTo>
                    <a:lnTo>
                      <a:pt x="10" y="33"/>
                    </a:lnTo>
                    <a:lnTo>
                      <a:pt x="12" y="36"/>
                    </a:lnTo>
                    <a:lnTo>
                      <a:pt x="15" y="39"/>
                    </a:lnTo>
                    <a:lnTo>
                      <a:pt x="18" y="40"/>
                    </a:lnTo>
                    <a:lnTo>
                      <a:pt x="21" y="40"/>
                    </a:lnTo>
                    <a:lnTo>
                      <a:pt x="24" y="39"/>
                    </a:lnTo>
                    <a:lnTo>
                      <a:pt x="28" y="37"/>
                    </a:lnTo>
                    <a:lnTo>
                      <a:pt x="30" y="34"/>
                    </a:lnTo>
                    <a:lnTo>
                      <a:pt x="31" y="30"/>
                    </a:lnTo>
                    <a:lnTo>
                      <a:pt x="39" y="31"/>
                    </a:lnTo>
                    <a:lnTo>
                      <a:pt x="39" y="36"/>
                    </a:lnTo>
                    <a:lnTo>
                      <a:pt x="36" y="40"/>
                    </a:lnTo>
                    <a:lnTo>
                      <a:pt x="33" y="43"/>
                    </a:lnTo>
                    <a:lnTo>
                      <a:pt x="30" y="45"/>
                    </a:lnTo>
                    <a:lnTo>
                      <a:pt x="21" y="48"/>
                    </a:lnTo>
                    <a:lnTo>
                      <a:pt x="16" y="48"/>
                    </a:lnTo>
                    <a:lnTo>
                      <a:pt x="12" y="46"/>
                    </a:lnTo>
                    <a:lnTo>
                      <a:pt x="3" y="37"/>
                    </a:lnTo>
                    <a:lnTo>
                      <a:pt x="1" y="33"/>
                    </a:lnTo>
                    <a:lnTo>
                      <a:pt x="1" y="28"/>
                    </a:lnTo>
                    <a:lnTo>
                      <a:pt x="0" y="24"/>
                    </a:lnTo>
                    <a:lnTo>
                      <a:pt x="1" y="16"/>
                    </a:lnTo>
                    <a:lnTo>
                      <a:pt x="3" y="10"/>
                    </a:lnTo>
                    <a:lnTo>
                      <a:pt x="4" y="7"/>
                    </a:lnTo>
                    <a:lnTo>
                      <a:pt x="7" y="4"/>
                    </a:lnTo>
                    <a:lnTo>
                      <a:pt x="10" y="3"/>
                    </a:lnTo>
                    <a:lnTo>
                      <a:pt x="15"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7" name="Freeform 1135"/>
              <p:cNvSpPr>
                <a:spLocks/>
              </p:cNvSpPr>
              <p:nvPr/>
            </p:nvSpPr>
            <p:spPr bwMode="auto">
              <a:xfrm>
                <a:off x="1470" y="2072"/>
                <a:ext cx="34" cy="63"/>
              </a:xfrm>
              <a:custGeom>
                <a:avLst/>
                <a:gdLst/>
                <a:ahLst/>
                <a:cxnLst>
                  <a:cxn ang="0">
                    <a:pos x="0" y="0"/>
                  </a:cxn>
                  <a:cxn ang="0">
                    <a:pos x="7" y="0"/>
                  </a:cxn>
                  <a:cxn ang="0">
                    <a:pos x="7" y="24"/>
                  </a:cxn>
                  <a:cxn ang="0">
                    <a:pos x="13" y="18"/>
                  </a:cxn>
                  <a:cxn ang="0">
                    <a:pos x="16" y="17"/>
                  </a:cxn>
                  <a:cxn ang="0">
                    <a:pos x="24" y="17"/>
                  </a:cxn>
                  <a:cxn ang="0">
                    <a:pos x="28" y="18"/>
                  </a:cxn>
                  <a:cxn ang="0">
                    <a:pos x="31" y="21"/>
                  </a:cxn>
                  <a:cxn ang="0">
                    <a:pos x="32" y="24"/>
                  </a:cxn>
                  <a:cxn ang="0">
                    <a:pos x="34" y="29"/>
                  </a:cxn>
                  <a:cxn ang="0">
                    <a:pos x="34" y="63"/>
                  </a:cxn>
                  <a:cxn ang="0">
                    <a:pos x="27" y="63"/>
                  </a:cxn>
                  <a:cxn ang="0">
                    <a:pos x="27" y="35"/>
                  </a:cxn>
                  <a:cxn ang="0">
                    <a:pos x="25" y="30"/>
                  </a:cxn>
                  <a:cxn ang="0">
                    <a:pos x="25" y="27"/>
                  </a:cxn>
                  <a:cxn ang="0">
                    <a:pos x="22" y="24"/>
                  </a:cxn>
                  <a:cxn ang="0">
                    <a:pos x="16" y="24"/>
                  </a:cxn>
                  <a:cxn ang="0">
                    <a:pos x="13" y="26"/>
                  </a:cxn>
                  <a:cxn ang="0">
                    <a:pos x="12" y="26"/>
                  </a:cxn>
                  <a:cxn ang="0">
                    <a:pos x="10" y="27"/>
                  </a:cxn>
                  <a:cxn ang="0">
                    <a:pos x="7" y="33"/>
                  </a:cxn>
                  <a:cxn ang="0">
                    <a:pos x="7" y="63"/>
                  </a:cxn>
                  <a:cxn ang="0">
                    <a:pos x="0" y="63"/>
                  </a:cxn>
                  <a:cxn ang="0">
                    <a:pos x="0" y="0"/>
                  </a:cxn>
                </a:cxnLst>
                <a:rect l="0" t="0" r="r" b="b"/>
                <a:pathLst>
                  <a:path w="34" h="63">
                    <a:moveTo>
                      <a:pt x="0" y="0"/>
                    </a:moveTo>
                    <a:lnTo>
                      <a:pt x="7" y="0"/>
                    </a:lnTo>
                    <a:lnTo>
                      <a:pt x="7" y="24"/>
                    </a:lnTo>
                    <a:lnTo>
                      <a:pt x="13" y="18"/>
                    </a:lnTo>
                    <a:lnTo>
                      <a:pt x="16" y="17"/>
                    </a:lnTo>
                    <a:lnTo>
                      <a:pt x="24" y="17"/>
                    </a:lnTo>
                    <a:lnTo>
                      <a:pt x="28" y="18"/>
                    </a:lnTo>
                    <a:lnTo>
                      <a:pt x="31" y="21"/>
                    </a:lnTo>
                    <a:lnTo>
                      <a:pt x="32" y="24"/>
                    </a:lnTo>
                    <a:lnTo>
                      <a:pt x="34" y="29"/>
                    </a:lnTo>
                    <a:lnTo>
                      <a:pt x="34" y="63"/>
                    </a:lnTo>
                    <a:lnTo>
                      <a:pt x="27" y="63"/>
                    </a:lnTo>
                    <a:lnTo>
                      <a:pt x="27" y="35"/>
                    </a:lnTo>
                    <a:lnTo>
                      <a:pt x="25" y="30"/>
                    </a:lnTo>
                    <a:lnTo>
                      <a:pt x="25" y="27"/>
                    </a:lnTo>
                    <a:lnTo>
                      <a:pt x="22" y="24"/>
                    </a:lnTo>
                    <a:lnTo>
                      <a:pt x="16" y="24"/>
                    </a:lnTo>
                    <a:lnTo>
                      <a:pt x="13" y="26"/>
                    </a:lnTo>
                    <a:lnTo>
                      <a:pt x="12" y="26"/>
                    </a:lnTo>
                    <a:lnTo>
                      <a:pt x="10" y="27"/>
                    </a:lnTo>
                    <a:lnTo>
                      <a:pt x="7" y="33"/>
                    </a:lnTo>
                    <a:lnTo>
                      <a:pt x="7"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8" name="Line 1136"/>
              <p:cNvSpPr>
                <a:spLocks noChangeShapeType="1"/>
              </p:cNvSpPr>
              <p:nvPr/>
            </p:nvSpPr>
            <p:spPr bwMode="auto">
              <a:xfrm flipH="1">
                <a:off x="1697" y="1984"/>
                <a:ext cx="2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49" name="Line 1137"/>
              <p:cNvSpPr>
                <a:spLocks noChangeShapeType="1"/>
              </p:cNvSpPr>
              <p:nvPr/>
            </p:nvSpPr>
            <p:spPr bwMode="auto">
              <a:xfrm flipH="1">
                <a:off x="1667" y="1995"/>
                <a:ext cx="3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0" name="Line 1138"/>
              <p:cNvSpPr>
                <a:spLocks noChangeShapeType="1"/>
              </p:cNvSpPr>
              <p:nvPr/>
            </p:nvSpPr>
            <p:spPr bwMode="auto">
              <a:xfrm flipH="1">
                <a:off x="1634" y="2008"/>
                <a:ext cx="33"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1" name="Line 1139"/>
              <p:cNvSpPr>
                <a:spLocks noChangeShapeType="1"/>
              </p:cNvSpPr>
              <p:nvPr/>
            </p:nvSpPr>
            <p:spPr bwMode="auto">
              <a:xfrm flipH="1">
                <a:off x="1601" y="2022"/>
                <a:ext cx="3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2" name="Line 1140"/>
              <p:cNvSpPr>
                <a:spLocks noChangeShapeType="1"/>
              </p:cNvSpPr>
              <p:nvPr/>
            </p:nvSpPr>
            <p:spPr bwMode="auto">
              <a:xfrm flipH="1">
                <a:off x="1568" y="2038"/>
                <a:ext cx="3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3" name="Freeform 1141"/>
              <p:cNvSpPr>
                <a:spLocks/>
              </p:cNvSpPr>
              <p:nvPr/>
            </p:nvSpPr>
            <p:spPr bwMode="auto">
              <a:xfrm>
                <a:off x="1716" y="2080"/>
                <a:ext cx="63" cy="40"/>
              </a:xfrm>
              <a:custGeom>
                <a:avLst/>
                <a:gdLst/>
                <a:ahLst/>
                <a:cxnLst>
                  <a:cxn ang="0">
                    <a:pos x="31" y="0"/>
                  </a:cxn>
                  <a:cxn ang="0">
                    <a:pos x="48" y="3"/>
                  </a:cxn>
                  <a:cxn ang="0">
                    <a:pos x="58" y="10"/>
                  </a:cxn>
                  <a:cxn ang="0">
                    <a:pos x="63" y="19"/>
                  </a:cxn>
                  <a:cxn ang="0">
                    <a:pos x="58" y="30"/>
                  </a:cxn>
                  <a:cxn ang="0">
                    <a:pos x="48" y="37"/>
                  </a:cxn>
                  <a:cxn ang="0">
                    <a:pos x="31" y="40"/>
                  </a:cxn>
                  <a:cxn ang="0">
                    <a:pos x="15" y="37"/>
                  </a:cxn>
                  <a:cxn ang="0">
                    <a:pos x="5" y="30"/>
                  </a:cxn>
                  <a:cxn ang="0">
                    <a:pos x="0" y="19"/>
                  </a:cxn>
                  <a:cxn ang="0">
                    <a:pos x="5" y="10"/>
                  </a:cxn>
                  <a:cxn ang="0">
                    <a:pos x="15" y="3"/>
                  </a:cxn>
                  <a:cxn ang="0">
                    <a:pos x="31" y="0"/>
                  </a:cxn>
                </a:cxnLst>
                <a:rect l="0" t="0" r="r" b="b"/>
                <a:pathLst>
                  <a:path w="63" h="40">
                    <a:moveTo>
                      <a:pt x="31" y="0"/>
                    </a:moveTo>
                    <a:lnTo>
                      <a:pt x="48" y="3"/>
                    </a:lnTo>
                    <a:lnTo>
                      <a:pt x="58" y="10"/>
                    </a:lnTo>
                    <a:lnTo>
                      <a:pt x="63" y="19"/>
                    </a:lnTo>
                    <a:lnTo>
                      <a:pt x="58" y="30"/>
                    </a:lnTo>
                    <a:lnTo>
                      <a:pt x="48" y="37"/>
                    </a:lnTo>
                    <a:lnTo>
                      <a:pt x="31" y="40"/>
                    </a:lnTo>
                    <a:lnTo>
                      <a:pt x="15" y="37"/>
                    </a:lnTo>
                    <a:lnTo>
                      <a:pt x="5" y="30"/>
                    </a:lnTo>
                    <a:lnTo>
                      <a:pt x="0" y="19"/>
                    </a:lnTo>
                    <a:lnTo>
                      <a:pt x="5"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4" name="Line 1142"/>
              <p:cNvSpPr>
                <a:spLocks noChangeShapeType="1"/>
              </p:cNvSpPr>
              <p:nvPr/>
            </p:nvSpPr>
            <p:spPr bwMode="auto">
              <a:xfrm flipH="1" flipV="1">
                <a:off x="1774" y="209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5" name="Line 1143"/>
              <p:cNvSpPr>
                <a:spLocks noChangeShapeType="1"/>
              </p:cNvSpPr>
              <p:nvPr/>
            </p:nvSpPr>
            <p:spPr bwMode="auto">
              <a:xfrm flipH="1" flipV="1">
                <a:off x="1764" y="208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6" name="Line 1144"/>
              <p:cNvSpPr>
                <a:spLocks noChangeShapeType="1"/>
              </p:cNvSpPr>
              <p:nvPr/>
            </p:nvSpPr>
            <p:spPr bwMode="auto">
              <a:xfrm flipH="1" flipV="1">
                <a:off x="1747" y="208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7" name="Line 1145"/>
              <p:cNvSpPr>
                <a:spLocks noChangeShapeType="1"/>
              </p:cNvSpPr>
              <p:nvPr/>
            </p:nvSpPr>
            <p:spPr bwMode="auto">
              <a:xfrm flipH="1">
                <a:off x="1731" y="2080"/>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8" name="Line 1146"/>
              <p:cNvSpPr>
                <a:spLocks noChangeShapeType="1"/>
              </p:cNvSpPr>
              <p:nvPr/>
            </p:nvSpPr>
            <p:spPr bwMode="auto">
              <a:xfrm flipH="1">
                <a:off x="1721" y="208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59" name="Line 1147"/>
              <p:cNvSpPr>
                <a:spLocks noChangeShapeType="1"/>
              </p:cNvSpPr>
              <p:nvPr/>
            </p:nvSpPr>
            <p:spPr bwMode="auto">
              <a:xfrm flipH="1">
                <a:off x="1716" y="209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0" name="Line 1148"/>
              <p:cNvSpPr>
                <a:spLocks noChangeShapeType="1"/>
              </p:cNvSpPr>
              <p:nvPr/>
            </p:nvSpPr>
            <p:spPr bwMode="auto">
              <a:xfrm>
                <a:off x="1716" y="2099"/>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1" name="Line 1149"/>
              <p:cNvSpPr>
                <a:spLocks noChangeShapeType="1"/>
              </p:cNvSpPr>
              <p:nvPr/>
            </p:nvSpPr>
            <p:spPr bwMode="auto">
              <a:xfrm>
                <a:off x="1721" y="211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2" name="Line 1150"/>
              <p:cNvSpPr>
                <a:spLocks noChangeShapeType="1"/>
              </p:cNvSpPr>
              <p:nvPr/>
            </p:nvSpPr>
            <p:spPr bwMode="auto">
              <a:xfrm>
                <a:off x="1731" y="211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3" name="Line 1151"/>
              <p:cNvSpPr>
                <a:spLocks noChangeShapeType="1"/>
              </p:cNvSpPr>
              <p:nvPr/>
            </p:nvSpPr>
            <p:spPr bwMode="auto">
              <a:xfrm flipV="1">
                <a:off x="1747" y="211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4" name="Line 1152"/>
              <p:cNvSpPr>
                <a:spLocks noChangeShapeType="1"/>
              </p:cNvSpPr>
              <p:nvPr/>
            </p:nvSpPr>
            <p:spPr bwMode="auto">
              <a:xfrm flipV="1">
                <a:off x="1764" y="211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5" name="Line 1153"/>
              <p:cNvSpPr>
                <a:spLocks noChangeShapeType="1"/>
              </p:cNvSpPr>
              <p:nvPr/>
            </p:nvSpPr>
            <p:spPr bwMode="auto">
              <a:xfrm flipV="1">
                <a:off x="1774" y="2099"/>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6" name="Rectangle 1154"/>
              <p:cNvSpPr>
                <a:spLocks noChangeArrowheads="1"/>
              </p:cNvSpPr>
              <p:nvPr/>
            </p:nvSpPr>
            <p:spPr bwMode="auto">
              <a:xfrm>
                <a:off x="1746" y="2096"/>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67" name="Line 1155"/>
              <p:cNvSpPr>
                <a:spLocks noChangeShapeType="1"/>
              </p:cNvSpPr>
              <p:nvPr/>
            </p:nvSpPr>
            <p:spPr bwMode="auto">
              <a:xfrm>
                <a:off x="1747" y="1993"/>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8" name="Freeform 1156"/>
              <p:cNvSpPr>
                <a:spLocks/>
              </p:cNvSpPr>
              <p:nvPr/>
            </p:nvSpPr>
            <p:spPr bwMode="auto">
              <a:xfrm>
                <a:off x="1867" y="2048"/>
                <a:ext cx="417" cy="104"/>
              </a:xfrm>
              <a:custGeom>
                <a:avLst/>
                <a:gdLst/>
                <a:ahLst/>
                <a:cxnLst>
                  <a:cxn ang="0">
                    <a:pos x="208" y="0"/>
                  </a:cxn>
                  <a:cxn ang="0">
                    <a:pos x="249" y="2"/>
                  </a:cxn>
                  <a:cxn ang="0">
                    <a:pos x="288" y="5"/>
                  </a:cxn>
                  <a:cxn ang="0">
                    <a:pos x="324" y="9"/>
                  </a:cxn>
                  <a:cxn ang="0">
                    <a:pos x="356" y="15"/>
                  </a:cxn>
                  <a:cxn ang="0">
                    <a:pos x="381" y="23"/>
                  </a:cxn>
                  <a:cxn ang="0">
                    <a:pos x="400" y="32"/>
                  </a:cxn>
                  <a:cxn ang="0">
                    <a:pos x="412" y="41"/>
                  </a:cxn>
                  <a:cxn ang="0">
                    <a:pos x="417" y="51"/>
                  </a:cxn>
                  <a:cxn ang="0">
                    <a:pos x="412" y="62"/>
                  </a:cxn>
                  <a:cxn ang="0">
                    <a:pos x="400" y="72"/>
                  </a:cxn>
                  <a:cxn ang="0">
                    <a:pos x="381" y="81"/>
                  </a:cxn>
                  <a:cxn ang="0">
                    <a:pos x="356" y="89"/>
                  </a:cxn>
                  <a:cxn ang="0">
                    <a:pos x="324" y="95"/>
                  </a:cxn>
                  <a:cxn ang="0">
                    <a:pos x="288" y="99"/>
                  </a:cxn>
                  <a:cxn ang="0">
                    <a:pos x="249" y="102"/>
                  </a:cxn>
                  <a:cxn ang="0">
                    <a:pos x="208" y="104"/>
                  </a:cxn>
                  <a:cxn ang="0">
                    <a:pos x="166" y="102"/>
                  </a:cxn>
                  <a:cxn ang="0">
                    <a:pos x="127" y="99"/>
                  </a:cxn>
                  <a:cxn ang="0">
                    <a:pos x="91" y="95"/>
                  </a:cxn>
                  <a:cxn ang="0">
                    <a:pos x="61" y="89"/>
                  </a:cxn>
                  <a:cxn ang="0">
                    <a:pos x="36" y="81"/>
                  </a:cxn>
                  <a:cxn ang="0">
                    <a:pos x="16" y="72"/>
                  </a:cxn>
                  <a:cxn ang="0">
                    <a:pos x="4" y="62"/>
                  </a:cxn>
                  <a:cxn ang="0">
                    <a:pos x="0" y="51"/>
                  </a:cxn>
                  <a:cxn ang="0">
                    <a:pos x="4" y="41"/>
                  </a:cxn>
                  <a:cxn ang="0">
                    <a:pos x="16" y="32"/>
                  </a:cxn>
                  <a:cxn ang="0">
                    <a:pos x="36" y="23"/>
                  </a:cxn>
                  <a:cxn ang="0">
                    <a:pos x="61" y="15"/>
                  </a:cxn>
                  <a:cxn ang="0">
                    <a:pos x="91" y="9"/>
                  </a:cxn>
                  <a:cxn ang="0">
                    <a:pos x="127" y="5"/>
                  </a:cxn>
                  <a:cxn ang="0">
                    <a:pos x="166" y="2"/>
                  </a:cxn>
                  <a:cxn ang="0">
                    <a:pos x="208" y="0"/>
                  </a:cxn>
                </a:cxnLst>
                <a:rect l="0" t="0" r="r" b="b"/>
                <a:pathLst>
                  <a:path w="417" h="104">
                    <a:moveTo>
                      <a:pt x="208" y="0"/>
                    </a:moveTo>
                    <a:lnTo>
                      <a:pt x="249" y="2"/>
                    </a:lnTo>
                    <a:lnTo>
                      <a:pt x="288" y="5"/>
                    </a:lnTo>
                    <a:lnTo>
                      <a:pt x="324" y="9"/>
                    </a:lnTo>
                    <a:lnTo>
                      <a:pt x="356" y="15"/>
                    </a:lnTo>
                    <a:lnTo>
                      <a:pt x="381" y="23"/>
                    </a:lnTo>
                    <a:lnTo>
                      <a:pt x="400" y="32"/>
                    </a:lnTo>
                    <a:lnTo>
                      <a:pt x="412" y="41"/>
                    </a:lnTo>
                    <a:lnTo>
                      <a:pt x="417" y="51"/>
                    </a:lnTo>
                    <a:lnTo>
                      <a:pt x="412" y="62"/>
                    </a:lnTo>
                    <a:lnTo>
                      <a:pt x="400" y="72"/>
                    </a:lnTo>
                    <a:lnTo>
                      <a:pt x="381" y="81"/>
                    </a:lnTo>
                    <a:lnTo>
                      <a:pt x="356" y="89"/>
                    </a:lnTo>
                    <a:lnTo>
                      <a:pt x="324" y="95"/>
                    </a:lnTo>
                    <a:lnTo>
                      <a:pt x="288" y="99"/>
                    </a:lnTo>
                    <a:lnTo>
                      <a:pt x="249" y="102"/>
                    </a:lnTo>
                    <a:lnTo>
                      <a:pt x="208" y="104"/>
                    </a:lnTo>
                    <a:lnTo>
                      <a:pt x="166" y="102"/>
                    </a:lnTo>
                    <a:lnTo>
                      <a:pt x="127" y="99"/>
                    </a:lnTo>
                    <a:lnTo>
                      <a:pt x="91" y="95"/>
                    </a:lnTo>
                    <a:lnTo>
                      <a:pt x="61" y="89"/>
                    </a:lnTo>
                    <a:lnTo>
                      <a:pt x="36" y="81"/>
                    </a:lnTo>
                    <a:lnTo>
                      <a:pt x="16" y="72"/>
                    </a:lnTo>
                    <a:lnTo>
                      <a:pt x="4" y="62"/>
                    </a:lnTo>
                    <a:lnTo>
                      <a:pt x="0" y="51"/>
                    </a:lnTo>
                    <a:lnTo>
                      <a:pt x="4" y="41"/>
                    </a:lnTo>
                    <a:lnTo>
                      <a:pt x="16" y="32"/>
                    </a:lnTo>
                    <a:lnTo>
                      <a:pt x="36" y="23"/>
                    </a:lnTo>
                    <a:lnTo>
                      <a:pt x="61" y="15"/>
                    </a:lnTo>
                    <a:lnTo>
                      <a:pt x="91" y="9"/>
                    </a:lnTo>
                    <a:lnTo>
                      <a:pt x="127" y="5"/>
                    </a:lnTo>
                    <a:lnTo>
                      <a:pt x="166" y="2"/>
                    </a:lnTo>
                    <a:lnTo>
                      <a:pt x="208" y="0"/>
                    </a:lnTo>
                    <a:close/>
                  </a:path>
                </a:pathLst>
              </a:custGeom>
              <a:solidFill>
                <a:srgbClr val="FF985F"/>
              </a:solid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69" name="Line 1157"/>
              <p:cNvSpPr>
                <a:spLocks noChangeShapeType="1"/>
              </p:cNvSpPr>
              <p:nvPr/>
            </p:nvSpPr>
            <p:spPr bwMode="auto">
              <a:xfrm flipH="1" flipV="1">
                <a:off x="2279" y="2089"/>
                <a:ext cx="5"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0" name="Line 1158"/>
              <p:cNvSpPr>
                <a:spLocks noChangeShapeType="1"/>
              </p:cNvSpPr>
              <p:nvPr/>
            </p:nvSpPr>
            <p:spPr bwMode="auto">
              <a:xfrm flipH="1" flipV="1">
                <a:off x="2267" y="2080"/>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1" name="Line 1159"/>
              <p:cNvSpPr>
                <a:spLocks noChangeShapeType="1"/>
              </p:cNvSpPr>
              <p:nvPr/>
            </p:nvSpPr>
            <p:spPr bwMode="auto">
              <a:xfrm flipH="1" flipV="1">
                <a:off x="2248" y="2071"/>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2" name="Line 1160"/>
              <p:cNvSpPr>
                <a:spLocks noChangeShapeType="1"/>
              </p:cNvSpPr>
              <p:nvPr/>
            </p:nvSpPr>
            <p:spPr bwMode="auto">
              <a:xfrm flipH="1" flipV="1">
                <a:off x="2223" y="2063"/>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3" name="Line 1161"/>
              <p:cNvSpPr>
                <a:spLocks noChangeShapeType="1"/>
              </p:cNvSpPr>
              <p:nvPr/>
            </p:nvSpPr>
            <p:spPr bwMode="auto">
              <a:xfrm flipH="1" flipV="1">
                <a:off x="2191" y="2057"/>
                <a:ext cx="32"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4" name="Line 1162"/>
              <p:cNvSpPr>
                <a:spLocks noChangeShapeType="1"/>
              </p:cNvSpPr>
              <p:nvPr/>
            </p:nvSpPr>
            <p:spPr bwMode="auto">
              <a:xfrm flipH="1" flipV="1">
                <a:off x="2155" y="205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5" name="Line 1163"/>
              <p:cNvSpPr>
                <a:spLocks noChangeShapeType="1"/>
              </p:cNvSpPr>
              <p:nvPr/>
            </p:nvSpPr>
            <p:spPr bwMode="auto">
              <a:xfrm flipH="1" flipV="1">
                <a:off x="2116" y="2050"/>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6" name="Line 1164"/>
              <p:cNvSpPr>
                <a:spLocks noChangeShapeType="1"/>
              </p:cNvSpPr>
              <p:nvPr/>
            </p:nvSpPr>
            <p:spPr bwMode="auto">
              <a:xfrm flipH="1" flipV="1">
                <a:off x="2075" y="2048"/>
                <a:ext cx="41"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7" name="Line 1165"/>
              <p:cNvSpPr>
                <a:spLocks noChangeShapeType="1"/>
              </p:cNvSpPr>
              <p:nvPr/>
            </p:nvSpPr>
            <p:spPr bwMode="auto">
              <a:xfrm flipH="1">
                <a:off x="2033" y="2048"/>
                <a:ext cx="42"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8" name="Line 1166"/>
              <p:cNvSpPr>
                <a:spLocks noChangeShapeType="1"/>
              </p:cNvSpPr>
              <p:nvPr/>
            </p:nvSpPr>
            <p:spPr bwMode="auto">
              <a:xfrm flipH="1">
                <a:off x="1994" y="2050"/>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79" name="Line 1167"/>
              <p:cNvSpPr>
                <a:spLocks noChangeShapeType="1"/>
              </p:cNvSpPr>
              <p:nvPr/>
            </p:nvSpPr>
            <p:spPr bwMode="auto">
              <a:xfrm flipH="1">
                <a:off x="1958" y="205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0" name="Line 1168"/>
              <p:cNvSpPr>
                <a:spLocks noChangeShapeType="1"/>
              </p:cNvSpPr>
              <p:nvPr/>
            </p:nvSpPr>
            <p:spPr bwMode="auto">
              <a:xfrm flipH="1">
                <a:off x="1928" y="2057"/>
                <a:ext cx="30"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1" name="Line 1169"/>
              <p:cNvSpPr>
                <a:spLocks noChangeShapeType="1"/>
              </p:cNvSpPr>
              <p:nvPr/>
            </p:nvSpPr>
            <p:spPr bwMode="auto">
              <a:xfrm flipH="1">
                <a:off x="1903" y="2063"/>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2" name="Line 1170"/>
              <p:cNvSpPr>
                <a:spLocks noChangeShapeType="1"/>
              </p:cNvSpPr>
              <p:nvPr/>
            </p:nvSpPr>
            <p:spPr bwMode="auto">
              <a:xfrm flipH="1">
                <a:off x="1883" y="2071"/>
                <a:ext cx="20"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3" name="Line 1171"/>
              <p:cNvSpPr>
                <a:spLocks noChangeShapeType="1"/>
              </p:cNvSpPr>
              <p:nvPr/>
            </p:nvSpPr>
            <p:spPr bwMode="auto">
              <a:xfrm flipH="1">
                <a:off x="1871" y="2080"/>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4" name="Line 1172"/>
              <p:cNvSpPr>
                <a:spLocks noChangeShapeType="1"/>
              </p:cNvSpPr>
              <p:nvPr/>
            </p:nvSpPr>
            <p:spPr bwMode="auto">
              <a:xfrm flipH="1">
                <a:off x="1867" y="2089"/>
                <a:ext cx="4"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5" name="Line 1173"/>
              <p:cNvSpPr>
                <a:spLocks noChangeShapeType="1"/>
              </p:cNvSpPr>
              <p:nvPr/>
            </p:nvSpPr>
            <p:spPr bwMode="auto">
              <a:xfrm>
                <a:off x="1867" y="2099"/>
                <a:ext cx="4"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6" name="Line 1174"/>
              <p:cNvSpPr>
                <a:spLocks noChangeShapeType="1"/>
              </p:cNvSpPr>
              <p:nvPr/>
            </p:nvSpPr>
            <p:spPr bwMode="auto">
              <a:xfrm>
                <a:off x="1871" y="2110"/>
                <a:ext cx="12"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7" name="Line 1175"/>
              <p:cNvSpPr>
                <a:spLocks noChangeShapeType="1"/>
              </p:cNvSpPr>
              <p:nvPr/>
            </p:nvSpPr>
            <p:spPr bwMode="auto">
              <a:xfrm>
                <a:off x="1883" y="2120"/>
                <a:ext cx="20"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8" name="Line 1176"/>
              <p:cNvSpPr>
                <a:spLocks noChangeShapeType="1"/>
              </p:cNvSpPr>
              <p:nvPr/>
            </p:nvSpPr>
            <p:spPr bwMode="auto">
              <a:xfrm>
                <a:off x="1903" y="2129"/>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89" name="Line 1177"/>
              <p:cNvSpPr>
                <a:spLocks noChangeShapeType="1"/>
              </p:cNvSpPr>
              <p:nvPr/>
            </p:nvSpPr>
            <p:spPr bwMode="auto">
              <a:xfrm>
                <a:off x="1928" y="2137"/>
                <a:ext cx="30"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0" name="Line 1178"/>
              <p:cNvSpPr>
                <a:spLocks noChangeShapeType="1"/>
              </p:cNvSpPr>
              <p:nvPr/>
            </p:nvSpPr>
            <p:spPr bwMode="auto">
              <a:xfrm>
                <a:off x="1958" y="214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1" name="Line 1179"/>
              <p:cNvSpPr>
                <a:spLocks noChangeShapeType="1"/>
              </p:cNvSpPr>
              <p:nvPr/>
            </p:nvSpPr>
            <p:spPr bwMode="auto">
              <a:xfrm>
                <a:off x="1994" y="2147"/>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2" name="Line 1180"/>
              <p:cNvSpPr>
                <a:spLocks noChangeShapeType="1"/>
              </p:cNvSpPr>
              <p:nvPr/>
            </p:nvSpPr>
            <p:spPr bwMode="auto">
              <a:xfrm>
                <a:off x="2033" y="2150"/>
                <a:ext cx="42"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3" name="Line 1181"/>
              <p:cNvSpPr>
                <a:spLocks noChangeShapeType="1"/>
              </p:cNvSpPr>
              <p:nvPr/>
            </p:nvSpPr>
            <p:spPr bwMode="auto">
              <a:xfrm flipV="1">
                <a:off x="2075" y="2150"/>
                <a:ext cx="41"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4" name="Line 1182"/>
              <p:cNvSpPr>
                <a:spLocks noChangeShapeType="1"/>
              </p:cNvSpPr>
              <p:nvPr/>
            </p:nvSpPr>
            <p:spPr bwMode="auto">
              <a:xfrm flipV="1">
                <a:off x="2116" y="2147"/>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5" name="Line 1183"/>
              <p:cNvSpPr>
                <a:spLocks noChangeShapeType="1"/>
              </p:cNvSpPr>
              <p:nvPr/>
            </p:nvSpPr>
            <p:spPr bwMode="auto">
              <a:xfrm flipV="1">
                <a:off x="2155" y="2143"/>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6" name="Line 1184"/>
              <p:cNvSpPr>
                <a:spLocks noChangeShapeType="1"/>
              </p:cNvSpPr>
              <p:nvPr/>
            </p:nvSpPr>
            <p:spPr bwMode="auto">
              <a:xfrm flipV="1">
                <a:off x="2191" y="2137"/>
                <a:ext cx="32"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7" name="Line 1185"/>
              <p:cNvSpPr>
                <a:spLocks noChangeShapeType="1"/>
              </p:cNvSpPr>
              <p:nvPr/>
            </p:nvSpPr>
            <p:spPr bwMode="auto">
              <a:xfrm flipV="1">
                <a:off x="2223" y="2129"/>
                <a:ext cx="25"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8" name="Line 1186"/>
              <p:cNvSpPr>
                <a:spLocks noChangeShapeType="1"/>
              </p:cNvSpPr>
              <p:nvPr/>
            </p:nvSpPr>
            <p:spPr bwMode="auto">
              <a:xfrm flipV="1">
                <a:off x="2248" y="2120"/>
                <a:ext cx="19"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99" name="Line 1187"/>
              <p:cNvSpPr>
                <a:spLocks noChangeShapeType="1"/>
              </p:cNvSpPr>
              <p:nvPr/>
            </p:nvSpPr>
            <p:spPr bwMode="auto">
              <a:xfrm flipV="1">
                <a:off x="2267" y="2110"/>
                <a:ext cx="12"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0" name="Line 1188"/>
              <p:cNvSpPr>
                <a:spLocks noChangeShapeType="1"/>
              </p:cNvSpPr>
              <p:nvPr/>
            </p:nvSpPr>
            <p:spPr bwMode="auto">
              <a:xfrm flipV="1">
                <a:off x="2279" y="2099"/>
                <a:ext cx="5"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1" name="Freeform 1189"/>
              <p:cNvSpPr>
                <a:spLocks/>
              </p:cNvSpPr>
              <p:nvPr/>
            </p:nvSpPr>
            <p:spPr bwMode="auto">
              <a:xfrm>
                <a:off x="2030" y="2089"/>
                <a:ext cx="39" cy="48"/>
              </a:xfrm>
              <a:custGeom>
                <a:avLst/>
                <a:gdLst/>
                <a:ahLst/>
                <a:cxnLst>
                  <a:cxn ang="0">
                    <a:pos x="21" y="0"/>
                  </a:cxn>
                  <a:cxn ang="0">
                    <a:pos x="25" y="0"/>
                  </a:cxn>
                  <a:cxn ang="0">
                    <a:pos x="30" y="1"/>
                  </a:cxn>
                  <a:cxn ang="0">
                    <a:pos x="36" y="7"/>
                  </a:cxn>
                  <a:cxn ang="0">
                    <a:pos x="37" y="10"/>
                  </a:cxn>
                  <a:cxn ang="0">
                    <a:pos x="39" y="15"/>
                  </a:cxn>
                  <a:cxn ang="0">
                    <a:pos x="30" y="15"/>
                  </a:cxn>
                  <a:cxn ang="0">
                    <a:pos x="27" y="9"/>
                  </a:cxn>
                  <a:cxn ang="0">
                    <a:pos x="24" y="7"/>
                  </a:cxn>
                  <a:cxn ang="0">
                    <a:pos x="18" y="7"/>
                  </a:cxn>
                  <a:cxn ang="0">
                    <a:pos x="12" y="10"/>
                  </a:cxn>
                  <a:cxn ang="0">
                    <a:pos x="10" y="13"/>
                  </a:cxn>
                  <a:cxn ang="0">
                    <a:pos x="9" y="18"/>
                  </a:cxn>
                  <a:cxn ang="0">
                    <a:pos x="9" y="28"/>
                  </a:cxn>
                  <a:cxn ang="0">
                    <a:pos x="10" y="33"/>
                  </a:cxn>
                  <a:cxn ang="0">
                    <a:pos x="12" y="36"/>
                  </a:cxn>
                  <a:cxn ang="0">
                    <a:pos x="15" y="39"/>
                  </a:cxn>
                  <a:cxn ang="0">
                    <a:pos x="18" y="40"/>
                  </a:cxn>
                  <a:cxn ang="0">
                    <a:pos x="21" y="40"/>
                  </a:cxn>
                  <a:cxn ang="0">
                    <a:pos x="24" y="39"/>
                  </a:cxn>
                  <a:cxn ang="0">
                    <a:pos x="28" y="37"/>
                  </a:cxn>
                  <a:cxn ang="0">
                    <a:pos x="30" y="34"/>
                  </a:cxn>
                  <a:cxn ang="0">
                    <a:pos x="31" y="30"/>
                  </a:cxn>
                  <a:cxn ang="0">
                    <a:pos x="39" y="31"/>
                  </a:cxn>
                  <a:cxn ang="0">
                    <a:pos x="39" y="36"/>
                  </a:cxn>
                  <a:cxn ang="0">
                    <a:pos x="36" y="40"/>
                  </a:cxn>
                  <a:cxn ang="0">
                    <a:pos x="33" y="43"/>
                  </a:cxn>
                  <a:cxn ang="0">
                    <a:pos x="30" y="45"/>
                  </a:cxn>
                  <a:cxn ang="0">
                    <a:pos x="21" y="48"/>
                  </a:cxn>
                  <a:cxn ang="0">
                    <a:pos x="16" y="48"/>
                  </a:cxn>
                  <a:cxn ang="0">
                    <a:pos x="12" y="46"/>
                  </a:cxn>
                  <a:cxn ang="0">
                    <a:pos x="3" y="37"/>
                  </a:cxn>
                  <a:cxn ang="0">
                    <a:pos x="1" y="33"/>
                  </a:cxn>
                  <a:cxn ang="0">
                    <a:pos x="1" y="28"/>
                  </a:cxn>
                  <a:cxn ang="0">
                    <a:pos x="0" y="24"/>
                  </a:cxn>
                  <a:cxn ang="0">
                    <a:pos x="1" y="16"/>
                  </a:cxn>
                  <a:cxn ang="0">
                    <a:pos x="3" y="10"/>
                  </a:cxn>
                  <a:cxn ang="0">
                    <a:pos x="4" y="7"/>
                  </a:cxn>
                  <a:cxn ang="0">
                    <a:pos x="7" y="4"/>
                  </a:cxn>
                  <a:cxn ang="0">
                    <a:pos x="10" y="3"/>
                  </a:cxn>
                  <a:cxn ang="0">
                    <a:pos x="15" y="1"/>
                  </a:cxn>
                  <a:cxn ang="0">
                    <a:pos x="21" y="0"/>
                  </a:cxn>
                </a:cxnLst>
                <a:rect l="0" t="0" r="r" b="b"/>
                <a:pathLst>
                  <a:path w="39" h="48">
                    <a:moveTo>
                      <a:pt x="21" y="0"/>
                    </a:moveTo>
                    <a:lnTo>
                      <a:pt x="25" y="0"/>
                    </a:lnTo>
                    <a:lnTo>
                      <a:pt x="30" y="1"/>
                    </a:lnTo>
                    <a:lnTo>
                      <a:pt x="36" y="7"/>
                    </a:lnTo>
                    <a:lnTo>
                      <a:pt x="37" y="10"/>
                    </a:lnTo>
                    <a:lnTo>
                      <a:pt x="39" y="15"/>
                    </a:lnTo>
                    <a:lnTo>
                      <a:pt x="30" y="15"/>
                    </a:lnTo>
                    <a:lnTo>
                      <a:pt x="27" y="9"/>
                    </a:lnTo>
                    <a:lnTo>
                      <a:pt x="24" y="7"/>
                    </a:lnTo>
                    <a:lnTo>
                      <a:pt x="18" y="7"/>
                    </a:lnTo>
                    <a:lnTo>
                      <a:pt x="12" y="10"/>
                    </a:lnTo>
                    <a:lnTo>
                      <a:pt x="10" y="13"/>
                    </a:lnTo>
                    <a:lnTo>
                      <a:pt x="9" y="18"/>
                    </a:lnTo>
                    <a:lnTo>
                      <a:pt x="9" y="28"/>
                    </a:lnTo>
                    <a:lnTo>
                      <a:pt x="10" y="33"/>
                    </a:lnTo>
                    <a:lnTo>
                      <a:pt x="12" y="36"/>
                    </a:lnTo>
                    <a:lnTo>
                      <a:pt x="15" y="39"/>
                    </a:lnTo>
                    <a:lnTo>
                      <a:pt x="18" y="40"/>
                    </a:lnTo>
                    <a:lnTo>
                      <a:pt x="21" y="40"/>
                    </a:lnTo>
                    <a:lnTo>
                      <a:pt x="24" y="39"/>
                    </a:lnTo>
                    <a:lnTo>
                      <a:pt x="28" y="37"/>
                    </a:lnTo>
                    <a:lnTo>
                      <a:pt x="30" y="34"/>
                    </a:lnTo>
                    <a:lnTo>
                      <a:pt x="31" y="30"/>
                    </a:lnTo>
                    <a:lnTo>
                      <a:pt x="39" y="31"/>
                    </a:lnTo>
                    <a:lnTo>
                      <a:pt x="39" y="36"/>
                    </a:lnTo>
                    <a:lnTo>
                      <a:pt x="36" y="40"/>
                    </a:lnTo>
                    <a:lnTo>
                      <a:pt x="33" y="43"/>
                    </a:lnTo>
                    <a:lnTo>
                      <a:pt x="30" y="45"/>
                    </a:lnTo>
                    <a:lnTo>
                      <a:pt x="21" y="48"/>
                    </a:lnTo>
                    <a:lnTo>
                      <a:pt x="16" y="48"/>
                    </a:lnTo>
                    <a:lnTo>
                      <a:pt x="12" y="46"/>
                    </a:lnTo>
                    <a:lnTo>
                      <a:pt x="3" y="37"/>
                    </a:lnTo>
                    <a:lnTo>
                      <a:pt x="1" y="33"/>
                    </a:lnTo>
                    <a:lnTo>
                      <a:pt x="1" y="28"/>
                    </a:lnTo>
                    <a:lnTo>
                      <a:pt x="0" y="24"/>
                    </a:lnTo>
                    <a:lnTo>
                      <a:pt x="1" y="16"/>
                    </a:lnTo>
                    <a:lnTo>
                      <a:pt x="3" y="10"/>
                    </a:lnTo>
                    <a:lnTo>
                      <a:pt x="4" y="7"/>
                    </a:lnTo>
                    <a:lnTo>
                      <a:pt x="7" y="4"/>
                    </a:lnTo>
                    <a:lnTo>
                      <a:pt x="10" y="3"/>
                    </a:lnTo>
                    <a:lnTo>
                      <a:pt x="15"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2" name="Freeform 1190"/>
              <p:cNvSpPr>
                <a:spLocks/>
              </p:cNvSpPr>
              <p:nvPr/>
            </p:nvSpPr>
            <p:spPr bwMode="auto">
              <a:xfrm>
                <a:off x="2078" y="2072"/>
                <a:ext cx="34" cy="63"/>
              </a:xfrm>
              <a:custGeom>
                <a:avLst/>
                <a:gdLst/>
                <a:ahLst/>
                <a:cxnLst>
                  <a:cxn ang="0">
                    <a:pos x="0" y="0"/>
                  </a:cxn>
                  <a:cxn ang="0">
                    <a:pos x="7" y="0"/>
                  </a:cxn>
                  <a:cxn ang="0">
                    <a:pos x="7" y="24"/>
                  </a:cxn>
                  <a:cxn ang="0">
                    <a:pos x="13" y="18"/>
                  </a:cxn>
                  <a:cxn ang="0">
                    <a:pos x="16" y="17"/>
                  </a:cxn>
                  <a:cxn ang="0">
                    <a:pos x="24" y="17"/>
                  </a:cxn>
                  <a:cxn ang="0">
                    <a:pos x="28" y="18"/>
                  </a:cxn>
                  <a:cxn ang="0">
                    <a:pos x="31" y="21"/>
                  </a:cxn>
                  <a:cxn ang="0">
                    <a:pos x="33" y="24"/>
                  </a:cxn>
                  <a:cxn ang="0">
                    <a:pos x="34" y="29"/>
                  </a:cxn>
                  <a:cxn ang="0">
                    <a:pos x="34" y="63"/>
                  </a:cxn>
                  <a:cxn ang="0">
                    <a:pos x="27" y="63"/>
                  </a:cxn>
                  <a:cxn ang="0">
                    <a:pos x="27" y="35"/>
                  </a:cxn>
                  <a:cxn ang="0">
                    <a:pos x="25" y="30"/>
                  </a:cxn>
                  <a:cxn ang="0">
                    <a:pos x="25" y="27"/>
                  </a:cxn>
                  <a:cxn ang="0">
                    <a:pos x="22" y="24"/>
                  </a:cxn>
                  <a:cxn ang="0">
                    <a:pos x="16" y="24"/>
                  </a:cxn>
                  <a:cxn ang="0">
                    <a:pos x="13" y="26"/>
                  </a:cxn>
                  <a:cxn ang="0">
                    <a:pos x="12" y="26"/>
                  </a:cxn>
                  <a:cxn ang="0">
                    <a:pos x="10" y="27"/>
                  </a:cxn>
                  <a:cxn ang="0">
                    <a:pos x="7" y="33"/>
                  </a:cxn>
                  <a:cxn ang="0">
                    <a:pos x="7" y="63"/>
                  </a:cxn>
                  <a:cxn ang="0">
                    <a:pos x="0" y="63"/>
                  </a:cxn>
                  <a:cxn ang="0">
                    <a:pos x="0" y="0"/>
                  </a:cxn>
                </a:cxnLst>
                <a:rect l="0" t="0" r="r" b="b"/>
                <a:pathLst>
                  <a:path w="34" h="63">
                    <a:moveTo>
                      <a:pt x="0" y="0"/>
                    </a:moveTo>
                    <a:lnTo>
                      <a:pt x="7" y="0"/>
                    </a:lnTo>
                    <a:lnTo>
                      <a:pt x="7" y="24"/>
                    </a:lnTo>
                    <a:lnTo>
                      <a:pt x="13" y="18"/>
                    </a:lnTo>
                    <a:lnTo>
                      <a:pt x="16" y="17"/>
                    </a:lnTo>
                    <a:lnTo>
                      <a:pt x="24" y="17"/>
                    </a:lnTo>
                    <a:lnTo>
                      <a:pt x="28" y="18"/>
                    </a:lnTo>
                    <a:lnTo>
                      <a:pt x="31" y="21"/>
                    </a:lnTo>
                    <a:lnTo>
                      <a:pt x="33" y="24"/>
                    </a:lnTo>
                    <a:lnTo>
                      <a:pt x="34" y="29"/>
                    </a:lnTo>
                    <a:lnTo>
                      <a:pt x="34" y="63"/>
                    </a:lnTo>
                    <a:lnTo>
                      <a:pt x="27" y="63"/>
                    </a:lnTo>
                    <a:lnTo>
                      <a:pt x="27" y="35"/>
                    </a:lnTo>
                    <a:lnTo>
                      <a:pt x="25" y="30"/>
                    </a:lnTo>
                    <a:lnTo>
                      <a:pt x="25" y="27"/>
                    </a:lnTo>
                    <a:lnTo>
                      <a:pt x="22" y="24"/>
                    </a:lnTo>
                    <a:lnTo>
                      <a:pt x="16" y="24"/>
                    </a:lnTo>
                    <a:lnTo>
                      <a:pt x="13" y="26"/>
                    </a:lnTo>
                    <a:lnTo>
                      <a:pt x="12" y="26"/>
                    </a:lnTo>
                    <a:lnTo>
                      <a:pt x="10" y="27"/>
                    </a:lnTo>
                    <a:lnTo>
                      <a:pt x="7" y="33"/>
                    </a:lnTo>
                    <a:lnTo>
                      <a:pt x="7"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3" name="Line 1191"/>
              <p:cNvSpPr>
                <a:spLocks noChangeShapeType="1"/>
              </p:cNvSpPr>
              <p:nvPr/>
            </p:nvSpPr>
            <p:spPr bwMode="auto">
              <a:xfrm>
                <a:off x="2075" y="1993"/>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4" name="Freeform 1192"/>
              <p:cNvSpPr>
                <a:spLocks/>
              </p:cNvSpPr>
              <p:nvPr/>
            </p:nvSpPr>
            <p:spPr bwMode="auto">
              <a:xfrm>
                <a:off x="2412" y="2080"/>
                <a:ext cx="63" cy="40"/>
              </a:xfrm>
              <a:custGeom>
                <a:avLst/>
                <a:gdLst/>
                <a:ahLst/>
                <a:cxnLst>
                  <a:cxn ang="0">
                    <a:pos x="32" y="0"/>
                  </a:cxn>
                  <a:cxn ang="0">
                    <a:pos x="47" y="3"/>
                  </a:cxn>
                  <a:cxn ang="0">
                    <a:pos x="59" y="10"/>
                  </a:cxn>
                  <a:cxn ang="0">
                    <a:pos x="63" y="19"/>
                  </a:cxn>
                  <a:cxn ang="0">
                    <a:pos x="60" y="28"/>
                  </a:cxn>
                  <a:cxn ang="0">
                    <a:pos x="54" y="34"/>
                  </a:cxn>
                  <a:cxn ang="0">
                    <a:pos x="44" y="39"/>
                  </a:cxn>
                  <a:cxn ang="0">
                    <a:pos x="32" y="40"/>
                  </a:cxn>
                  <a:cxn ang="0">
                    <a:pos x="15" y="37"/>
                  </a:cxn>
                  <a:cxn ang="0">
                    <a:pos x="5" y="30"/>
                  </a:cxn>
                  <a:cxn ang="0">
                    <a:pos x="0" y="19"/>
                  </a:cxn>
                  <a:cxn ang="0">
                    <a:pos x="5" y="10"/>
                  </a:cxn>
                  <a:cxn ang="0">
                    <a:pos x="15" y="3"/>
                  </a:cxn>
                  <a:cxn ang="0">
                    <a:pos x="32" y="0"/>
                  </a:cxn>
                </a:cxnLst>
                <a:rect l="0" t="0" r="r" b="b"/>
                <a:pathLst>
                  <a:path w="63" h="40">
                    <a:moveTo>
                      <a:pt x="32" y="0"/>
                    </a:moveTo>
                    <a:lnTo>
                      <a:pt x="47" y="3"/>
                    </a:lnTo>
                    <a:lnTo>
                      <a:pt x="59" y="10"/>
                    </a:lnTo>
                    <a:lnTo>
                      <a:pt x="63" y="19"/>
                    </a:lnTo>
                    <a:lnTo>
                      <a:pt x="60" y="28"/>
                    </a:lnTo>
                    <a:lnTo>
                      <a:pt x="54" y="34"/>
                    </a:lnTo>
                    <a:lnTo>
                      <a:pt x="44" y="39"/>
                    </a:lnTo>
                    <a:lnTo>
                      <a:pt x="32" y="40"/>
                    </a:lnTo>
                    <a:lnTo>
                      <a:pt x="15" y="37"/>
                    </a:lnTo>
                    <a:lnTo>
                      <a:pt x="5" y="30"/>
                    </a:lnTo>
                    <a:lnTo>
                      <a:pt x="0" y="19"/>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5" name="Line 1193"/>
              <p:cNvSpPr>
                <a:spLocks noChangeShapeType="1"/>
              </p:cNvSpPr>
              <p:nvPr/>
            </p:nvSpPr>
            <p:spPr bwMode="auto">
              <a:xfrm flipH="1" flipV="1">
                <a:off x="2471" y="2090"/>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6" name="Line 1194"/>
              <p:cNvSpPr>
                <a:spLocks noChangeShapeType="1"/>
              </p:cNvSpPr>
              <p:nvPr/>
            </p:nvSpPr>
            <p:spPr bwMode="auto">
              <a:xfrm flipH="1" flipV="1">
                <a:off x="2459" y="2083"/>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7" name="Line 1195"/>
              <p:cNvSpPr>
                <a:spLocks noChangeShapeType="1"/>
              </p:cNvSpPr>
              <p:nvPr/>
            </p:nvSpPr>
            <p:spPr bwMode="auto">
              <a:xfrm flipH="1" flipV="1">
                <a:off x="2444" y="2080"/>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8" name="Line 1196"/>
              <p:cNvSpPr>
                <a:spLocks noChangeShapeType="1"/>
              </p:cNvSpPr>
              <p:nvPr/>
            </p:nvSpPr>
            <p:spPr bwMode="auto">
              <a:xfrm flipH="1">
                <a:off x="2427" y="208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9" name="Line 1197"/>
              <p:cNvSpPr>
                <a:spLocks noChangeShapeType="1"/>
              </p:cNvSpPr>
              <p:nvPr/>
            </p:nvSpPr>
            <p:spPr bwMode="auto">
              <a:xfrm flipH="1">
                <a:off x="2417" y="208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0" name="Line 1198"/>
              <p:cNvSpPr>
                <a:spLocks noChangeShapeType="1"/>
              </p:cNvSpPr>
              <p:nvPr/>
            </p:nvSpPr>
            <p:spPr bwMode="auto">
              <a:xfrm flipH="1">
                <a:off x="2412" y="209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1" name="Line 1199"/>
              <p:cNvSpPr>
                <a:spLocks noChangeShapeType="1"/>
              </p:cNvSpPr>
              <p:nvPr/>
            </p:nvSpPr>
            <p:spPr bwMode="auto">
              <a:xfrm>
                <a:off x="2412" y="2099"/>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2" name="Line 1200"/>
              <p:cNvSpPr>
                <a:spLocks noChangeShapeType="1"/>
              </p:cNvSpPr>
              <p:nvPr/>
            </p:nvSpPr>
            <p:spPr bwMode="auto">
              <a:xfrm>
                <a:off x="2417" y="211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3" name="Line 1201"/>
              <p:cNvSpPr>
                <a:spLocks noChangeShapeType="1"/>
              </p:cNvSpPr>
              <p:nvPr/>
            </p:nvSpPr>
            <p:spPr bwMode="auto">
              <a:xfrm>
                <a:off x="2427" y="211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4" name="Line 1202"/>
              <p:cNvSpPr>
                <a:spLocks noChangeShapeType="1"/>
              </p:cNvSpPr>
              <p:nvPr/>
            </p:nvSpPr>
            <p:spPr bwMode="auto">
              <a:xfrm flipV="1">
                <a:off x="2444" y="2119"/>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5" name="Line 1203"/>
              <p:cNvSpPr>
                <a:spLocks noChangeShapeType="1"/>
              </p:cNvSpPr>
              <p:nvPr/>
            </p:nvSpPr>
            <p:spPr bwMode="auto">
              <a:xfrm flipV="1">
                <a:off x="2456" y="2114"/>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6" name="Line 1204"/>
              <p:cNvSpPr>
                <a:spLocks noChangeShapeType="1"/>
              </p:cNvSpPr>
              <p:nvPr/>
            </p:nvSpPr>
            <p:spPr bwMode="auto">
              <a:xfrm flipV="1">
                <a:off x="2466" y="2108"/>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7" name="Line 1205"/>
              <p:cNvSpPr>
                <a:spLocks noChangeShapeType="1"/>
              </p:cNvSpPr>
              <p:nvPr/>
            </p:nvSpPr>
            <p:spPr bwMode="auto">
              <a:xfrm flipV="1">
                <a:off x="2472" y="2099"/>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18" name="Rectangle 1206"/>
              <p:cNvSpPr>
                <a:spLocks noChangeArrowheads="1"/>
              </p:cNvSpPr>
              <p:nvPr/>
            </p:nvSpPr>
            <p:spPr bwMode="auto">
              <a:xfrm>
                <a:off x="2442" y="2096"/>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19" name="Line 1207"/>
              <p:cNvSpPr>
                <a:spLocks noChangeShapeType="1"/>
              </p:cNvSpPr>
              <p:nvPr/>
            </p:nvSpPr>
            <p:spPr bwMode="auto">
              <a:xfrm>
                <a:off x="2105" y="1981"/>
                <a:ext cx="2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0" name="Line 1208"/>
              <p:cNvSpPr>
                <a:spLocks noChangeShapeType="1"/>
              </p:cNvSpPr>
              <p:nvPr/>
            </p:nvSpPr>
            <p:spPr bwMode="auto">
              <a:xfrm>
                <a:off x="2130" y="1990"/>
                <a:ext cx="30"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322" name="Group 1410"/>
            <p:cNvGrpSpPr>
              <a:grpSpLocks/>
            </p:cNvGrpSpPr>
            <p:nvPr/>
          </p:nvGrpSpPr>
          <p:grpSpPr bwMode="auto">
            <a:xfrm>
              <a:off x="2159" y="1999"/>
              <a:ext cx="1116" cy="536"/>
              <a:chOff x="2160" y="1999"/>
              <a:chExt cx="1116" cy="536"/>
            </a:xfrm>
          </p:grpSpPr>
          <p:sp>
            <p:nvSpPr>
              <p:cNvPr id="40122" name="Line 1210"/>
              <p:cNvSpPr>
                <a:spLocks noChangeShapeType="1"/>
              </p:cNvSpPr>
              <p:nvPr/>
            </p:nvSpPr>
            <p:spPr bwMode="auto">
              <a:xfrm>
                <a:off x="2160" y="1999"/>
                <a:ext cx="3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3" name="Line 1211"/>
              <p:cNvSpPr>
                <a:spLocks noChangeShapeType="1"/>
              </p:cNvSpPr>
              <p:nvPr/>
            </p:nvSpPr>
            <p:spPr bwMode="auto">
              <a:xfrm>
                <a:off x="2194" y="2010"/>
                <a:ext cx="38"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4" name="Line 1212"/>
              <p:cNvSpPr>
                <a:spLocks noChangeShapeType="1"/>
              </p:cNvSpPr>
              <p:nvPr/>
            </p:nvSpPr>
            <p:spPr bwMode="auto">
              <a:xfrm>
                <a:off x="2232" y="2023"/>
                <a:ext cx="37"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5" name="Line 1213"/>
              <p:cNvSpPr>
                <a:spLocks noChangeShapeType="1"/>
              </p:cNvSpPr>
              <p:nvPr/>
            </p:nvSpPr>
            <p:spPr bwMode="auto">
              <a:xfrm>
                <a:off x="2269" y="2035"/>
                <a:ext cx="3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6" name="Line 1214"/>
              <p:cNvSpPr>
                <a:spLocks noChangeShapeType="1"/>
              </p:cNvSpPr>
              <p:nvPr/>
            </p:nvSpPr>
            <p:spPr bwMode="auto">
              <a:xfrm>
                <a:off x="2305" y="2048"/>
                <a:ext cx="30"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7" name="Line 1215"/>
              <p:cNvSpPr>
                <a:spLocks noChangeShapeType="1"/>
              </p:cNvSpPr>
              <p:nvPr/>
            </p:nvSpPr>
            <p:spPr bwMode="auto">
              <a:xfrm>
                <a:off x="2335" y="2059"/>
                <a:ext cx="2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8" name="Line 1216"/>
              <p:cNvSpPr>
                <a:spLocks noChangeShapeType="1"/>
              </p:cNvSpPr>
              <p:nvPr/>
            </p:nvSpPr>
            <p:spPr bwMode="auto">
              <a:xfrm>
                <a:off x="2364" y="2071"/>
                <a:ext cx="2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29" name="Line 1217"/>
              <p:cNvSpPr>
                <a:spLocks noChangeShapeType="1"/>
              </p:cNvSpPr>
              <p:nvPr/>
            </p:nvSpPr>
            <p:spPr bwMode="auto">
              <a:xfrm>
                <a:off x="2391" y="2081"/>
                <a:ext cx="23"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0" name="Freeform 1218"/>
              <p:cNvSpPr>
                <a:spLocks/>
              </p:cNvSpPr>
              <p:nvPr/>
            </p:nvSpPr>
            <p:spPr bwMode="auto">
              <a:xfrm>
                <a:off x="2412" y="2207"/>
                <a:ext cx="63" cy="41"/>
              </a:xfrm>
              <a:custGeom>
                <a:avLst/>
                <a:gdLst/>
                <a:ahLst/>
                <a:cxnLst>
                  <a:cxn ang="0">
                    <a:pos x="32" y="0"/>
                  </a:cxn>
                  <a:cxn ang="0">
                    <a:pos x="44" y="2"/>
                  </a:cxn>
                  <a:cxn ang="0">
                    <a:pos x="54" y="6"/>
                  </a:cxn>
                  <a:cxn ang="0">
                    <a:pos x="60" y="12"/>
                  </a:cxn>
                  <a:cxn ang="0">
                    <a:pos x="63" y="21"/>
                  </a:cxn>
                  <a:cxn ang="0">
                    <a:pos x="59" y="30"/>
                  </a:cxn>
                  <a:cxn ang="0">
                    <a:pos x="47" y="38"/>
                  </a:cxn>
                  <a:cxn ang="0">
                    <a:pos x="32" y="41"/>
                  </a:cxn>
                  <a:cxn ang="0">
                    <a:pos x="15" y="38"/>
                  </a:cxn>
                  <a:cxn ang="0">
                    <a:pos x="5" y="30"/>
                  </a:cxn>
                  <a:cxn ang="0">
                    <a:pos x="0" y="21"/>
                  </a:cxn>
                  <a:cxn ang="0">
                    <a:pos x="5" y="11"/>
                  </a:cxn>
                  <a:cxn ang="0">
                    <a:pos x="15" y="3"/>
                  </a:cxn>
                  <a:cxn ang="0">
                    <a:pos x="32" y="0"/>
                  </a:cxn>
                </a:cxnLst>
                <a:rect l="0" t="0" r="r" b="b"/>
                <a:pathLst>
                  <a:path w="63" h="41">
                    <a:moveTo>
                      <a:pt x="32" y="0"/>
                    </a:moveTo>
                    <a:lnTo>
                      <a:pt x="44" y="2"/>
                    </a:lnTo>
                    <a:lnTo>
                      <a:pt x="54" y="6"/>
                    </a:lnTo>
                    <a:lnTo>
                      <a:pt x="60" y="12"/>
                    </a:lnTo>
                    <a:lnTo>
                      <a:pt x="63" y="21"/>
                    </a:lnTo>
                    <a:lnTo>
                      <a:pt x="59" y="30"/>
                    </a:lnTo>
                    <a:lnTo>
                      <a:pt x="47" y="38"/>
                    </a:lnTo>
                    <a:lnTo>
                      <a:pt x="32" y="41"/>
                    </a:lnTo>
                    <a:lnTo>
                      <a:pt x="15" y="38"/>
                    </a:lnTo>
                    <a:lnTo>
                      <a:pt x="5" y="30"/>
                    </a:lnTo>
                    <a:lnTo>
                      <a:pt x="0" y="21"/>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1" name="Line 1219"/>
              <p:cNvSpPr>
                <a:spLocks noChangeShapeType="1"/>
              </p:cNvSpPr>
              <p:nvPr/>
            </p:nvSpPr>
            <p:spPr bwMode="auto">
              <a:xfrm flipH="1" flipV="1">
                <a:off x="2472" y="2219"/>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2" name="Line 1220"/>
              <p:cNvSpPr>
                <a:spLocks noChangeShapeType="1"/>
              </p:cNvSpPr>
              <p:nvPr/>
            </p:nvSpPr>
            <p:spPr bwMode="auto">
              <a:xfrm flipH="1" flipV="1">
                <a:off x="2466" y="2213"/>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3" name="Line 1221"/>
              <p:cNvSpPr>
                <a:spLocks noChangeShapeType="1"/>
              </p:cNvSpPr>
              <p:nvPr/>
            </p:nvSpPr>
            <p:spPr bwMode="auto">
              <a:xfrm flipH="1" flipV="1">
                <a:off x="2456" y="2209"/>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4" name="Line 1222"/>
              <p:cNvSpPr>
                <a:spLocks noChangeShapeType="1"/>
              </p:cNvSpPr>
              <p:nvPr/>
            </p:nvSpPr>
            <p:spPr bwMode="auto">
              <a:xfrm flipH="1" flipV="1">
                <a:off x="2444" y="2207"/>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5" name="Line 1223"/>
              <p:cNvSpPr>
                <a:spLocks noChangeShapeType="1"/>
              </p:cNvSpPr>
              <p:nvPr/>
            </p:nvSpPr>
            <p:spPr bwMode="auto">
              <a:xfrm flipH="1">
                <a:off x="2427" y="220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6" name="Line 1224"/>
              <p:cNvSpPr>
                <a:spLocks noChangeShapeType="1"/>
              </p:cNvSpPr>
              <p:nvPr/>
            </p:nvSpPr>
            <p:spPr bwMode="auto">
              <a:xfrm flipH="1">
                <a:off x="2417" y="221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7" name="Line 1225"/>
              <p:cNvSpPr>
                <a:spLocks noChangeShapeType="1"/>
              </p:cNvSpPr>
              <p:nvPr/>
            </p:nvSpPr>
            <p:spPr bwMode="auto">
              <a:xfrm flipH="1">
                <a:off x="2412" y="2218"/>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8" name="Line 1226"/>
              <p:cNvSpPr>
                <a:spLocks noChangeShapeType="1"/>
              </p:cNvSpPr>
              <p:nvPr/>
            </p:nvSpPr>
            <p:spPr bwMode="auto">
              <a:xfrm>
                <a:off x="2412" y="2228"/>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39" name="Line 1227"/>
              <p:cNvSpPr>
                <a:spLocks noChangeShapeType="1"/>
              </p:cNvSpPr>
              <p:nvPr/>
            </p:nvSpPr>
            <p:spPr bwMode="auto">
              <a:xfrm>
                <a:off x="2417" y="2237"/>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0" name="Line 1228"/>
              <p:cNvSpPr>
                <a:spLocks noChangeShapeType="1"/>
              </p:cNvSpPr>
              <p:nvPr/>
            </p:nvSpPr>
            <p:spPr bwMode="auto">
              <a:xfrm>
                <a:off x="2427" y="2245"/>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1" name="Line 1229"/>
              <p:cNvSpPr>
                <a:spLocks noChangeShapeType="1"/>
              </p:cNvSpPr>
              <p:nvPr/>
            </p:nvSpPr>
            <p:spPr bwMode="auto">
              <a:xfrm flipV="1">
                <a:off x="2444" y="2245"/>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2" name="Line 1230"/>
              <p:cNvSpPr>
                <a:spLocks noChangeShapeType="1"/>
              </p:cNvSpPr>
              <p:nvPr/>
            </p:nvSpPr>
            <p:spPr bwMode="auto">
              <a:xfrm flipV="1">
                <a:off x="2459" y="2237"/>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3" name="Line 1231"/>
              <p:cNvSpPr>
                <a:spLocks noChangeShapeType="1"/>
              </p:cNvSpPr>
              <p:nvPr/>
            </p:nvSpPr>
            <p:spPr bwMode="auto">
              <a:xfrm flipV="1">
                <a:off x="2471" y="2228"/>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4" name="Rectangle 1232"/>
              <p:cNvSpPr>
                <a:spLocks noChangeArrowheads="1"/>
              </p:cNvSpPr>
              <p:nvPr/>
            </p:nvSpPr>
            <p:spPr bwMode="auto">
              <a:xfrm>
                <a:off x="2442" y="2225"/>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45" name="Line 1233"/>
              <p:cNvSpPr>
                <a:spLocks noChangeShapeType="1"/>
              </p:cNvSpPr>
              <p:nvPr/>
            </p:nvSpPr>
            <p:spPr bwMode="auto">
              <a:xfrm>
                <a:off x="2444" y="2120"/>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6" name="Freeform 1234"/>
              <p:cNvSpPr>
                <a:spLocks/>
              </p:cNvSpPr>
              <p:nvPr/>
            </p:nvSpPr>
            <p:spPr bwMode="auto">
              <a:xfrm>
                <a:off x="2515" y="2176"/>
                <a:ext cx="419" cy="105"/>
              </a:xfrm>
              <a:custGeom>
                <a:avLst/>
                <a:gdLst/>
                <a:ahLst/>
                <a:cxnLst>
                  <a:cxn ang="0">
                    <a:pos x="210" y="0"/>
                  </a:cxn>
                  <a:cxn ang="0">
                    <a:pos x="251" y="1"/>
                  </a:cxn>
                  <a:cxn ang="0">
                    <a:pos x="290" y="4"/>
                  </a:cxn>
                  <a:cxn ang="0">
                    <a:pos x="326" y="9"/>
                  </a:cxn>
                  <a:cxn ang="0">
                    <a:pos x="357" y="15"/>
                  </a:cxn>
                  <a:cxn ang="0">
                    <a:pos x="383" y="24"/>
                  </a:cxn>
                  <a:cxn ang="0">
                    <a:pos x="402" y="33"/>
                  </a:cxn>
                  <a:cxn ang="0">
                    <a:pos x="414" y="42"/>
                  </a:cxn>
                  <a:cxn ang="0">
                    <a:pos x="419" y="52"/>
                  </a:cxn>
                  <a:cxn ang="0">
                    <a:pos x="414" y="63"/>
                  </a:cxn>
                  <a:cxn ang="0">
                    <a:pos x="402" y="72"/>
                  </a:cxn>
                  <a:cxn ang="0">
                    <a:pos x="383" y="81"/>
                  </a:cxn>
                  <a:cxn ang="0">
                    <a:pos x="357" y="90"/>
                  </a:cxn>
                  <a:cxn ang="0">
                    <a:pos x="326" y="96"/>
                  </a:cxn>
                  <a:cxn ang="0">
                    <a:pos x="290" y="100"/>
                  </a:cxn>
                  <a:cxn ang="0">
                    <a:pos x="251" y="103"/>
                  </a:cxn>
                  <a:cxn ang="0">
                    <a:pos x="210" y="105"/>
                  </a:cxn>
                  <a:cxn ang="0">
                    <a:pos x="168" y="103"/>
                  </a:cxn>
                  <a:cxn ang="0">
                    <a:pos x="129" y="100"/>
                  </a:cxn>
                  <a:cxn ang="0">
                    <a:pos x="93" y="96"/>
                  </a:cxn>
                  <a:cxn ang="0">
                    <a:pos x="62" y="90"/>
                  </a:cxn>
                  <a:cxn ang="0">
                    <a:pos x="36" y="81"/>
                  </a:cxn>
                  <a:cxn ang="0">
                    <a:pos x="17" y="72"/>
                  </a:cxn>
                  <a:cxn ang="0">
                    <a:pos x="5" y="63"/>
                  </a:cxn>
                  <a:cxn ang="0">
                    <a:pos x="0" y="52"/>
                  </a:cxn>
                  <a:cxn ang="0">
                    <a:pos x="5" y="42"/>
                  </a:cxn>
                  <a:cxn ang="0">
                    <a:pos x="17" y="33"/>
                  </a:cxn>
                  <a:cxn ang="0">
                    <a:pos x="36" y="24"/>
                  </a:cxn>
                  <a:cxn ang="0">
                    <a:pos x="62" y="15"/>
                  </a:cxn>
                  <a:cxn ang="0">
                    <a:pos x="93" y="9"/>
                  </a:cxn>
                  <a:cxn ang="0">
                    <a:pos x="129" y="4"/>
                  </a:cxn>
                  <a:cxn ang="0">
                    <a:pos x="168" y="1"/>
                  </a:cxn>
                  <a:cxn ang="0">
                    <a:pos x="210" y="0"/>
                  </a:cxn>
                </a:cxnLst>
                <a:rect l="0" t="0" r="r" b="b"/>
                <a:pathLst>
                  <a:path w="419" h="105">
                    <a:moveTo>
                      <a:pt x="210" y="0"/>
                    </a:moveTo>
                    <a:lnTo>
                      <a:pt x="251" y="1"/>
                    </a:lnTo>
                    <a:lnTo>
                      <a:pt x="290" y="4"/>
                    </a:lnTo>
                    <a:lnTo>
                      <a:pt x="326" y="9"/>
                    </a:lnTo>
                    <a:lnTo>
                      <a:pt x="357" y="15"/>
                    </a:lnTo>
                    <a:lnTo>
                      <a:pt x="383" y="24"/>
                    </a:lnTo>
                    <a:lnTo>
                      <a:pt x="402" y="33"/>
                    </a:lnTo>
                    <a:lnTo>
                      <a:pt x="414" y="42"/>
                    </a:lnTo>
                    <a:lnTo>
                      <a:pt x="419" y="52"/>
                    </a:lnTo>
                    <a:lnTo>
                      <a:pt x="414" y="63"/>
                    </a:lnTo>
                    <a:lnTo>
                      <a:pt x="402" y="72"/>
                    </a:lnTo>
                    <a:lnTo>
                      <a:pt x="383" y="81"/>
                    </a:lnTo>
                    <a:lnTo>
                      <a:pt x="357" y="90"/>
                    </a:lnTo>
                    <a:lnTo>
                      <a:pt x="326" y="96"/>
                    </a:lnTo>
                    <a:lnTo>
                      <a:pt x="290" y="100"/>
                    </a:lnTo>
                    <a:lnTo>
                      <a:pt x="251" y="103"/>
                    </a:lnTo>
                    <a:lnTo>
                      <a:pt x="210" y="105"/>
                    </a:lnTo>
                    <a:lnTo>
                      <a:pt x="168" y="103"/>
                    </a:lnTo>
                    <a:lnTo>
                      <a:pt x="129" y="100"/>
                    </a:lnTo>
                    <a:lnTo>
                      <a:pt x="93" y="96"/>
                    </a:lnTo>
                    <a:lnTo>
                      <a:pt x="62" y="90"/>
                    </a:lnTo>
                    <a:lnTo>
                      <a:pt x="36" y="81"/>
                    </a:lnTo>
                    <a:lnTo>
                      <a:pt x="17" y="72"/>
                    </a:lnTo>
                    <a:lnTo>
                      <a:pt x="5" y="63"/>
                    </a:lnTo>
                    <a:lnTo>
                      <a:pt x="0" y="52"/>
                    </a:lnTo>
                    <a:lnTo>
                      <a:pt x="5" y="42"/>
                    </a:lnTo>
                    <a:lnTo>
                      <a:pt x="17" y="33"/>
                    </a:lnTo>
                    <a:lnTo>
                      <a:pt x="36" y="24"/>
                    </a:lnTo>
                    <a:lnTo>
                      <a:pt x="62" y="15"/>
                    </a:lnTo>
                    <a:lnTo>
                      <a:pt x="93" y="9"/>
                    </a:lnTo>
                    <a:lnTo>
                      <a:pt x="129" y="4"/>
                    </a:lnTo>
                    <a:lnTo>
                      <a:pt x="168" y="1"/>
                    </a:lnTo>
                    <a:lnTo>
                      <a:pt x="210" y="0"/>
                    </a:lnTo>
                    <a:close/>
                  </a:path>
                </a:pathLst>
              </a:custGeom>
              <a:solidFill>
                <a:srgbClr val="FF7326"/>
              </a:solid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7" name="Line 1235"/>
              <p:cNvSpPr>
                <a:spLocks noChangeShapeType="1"/>
              </p:cNvSpPr>
              <p:nvPr/>
            </p:nvSpPr>
            <p:spPr bwMode="auto">
              <a:xfrm flipH="1" flipV="1">
                <a:off x="2929" y="2218"/>
                <a:ext cx="5" cy="10"/>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8" name="Line 1236"/>
              <p:cNvSpPr>
                <a:spLocks noChangeShapeType="1"/>
              </p:cNvSpPr>
              <p:nvPr/>
            </p:nvSpPr>
            <p:spPr bwMode="auto">
              <a:xfrm flipH="1" flipV="1">
                <a:off x="2917" y="2209"/>
                <a:ext cx="12"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49" name="Line 1237"/>
              <p:cNvSpPr>
                <a:spLocks noChangeShapeType="1"/>
              </p:cNvSpPr>
              <p:nvPr/>
            </p:nvSpPr>
            <p:spPr bwMode="auto">
              <a:xfrm flipH="1" flipV="1">
                <a:off x="2898" y="2200"/>
                <a:ext cx="19"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0" name="Line 1238"/>
              <p:cNvSpPr>
                <a:spLocks noChangeShapeType="1"/>
              </p:cNvSpPr>
              <p:nvPr/>
            </p:nvSpPr>
            <p:spPr bwMode="auto">
              <a:xfrm flipH="1" flipV="1">
                <a:off x="2872" y="2191"/>
                <a:ext cx="26"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1" name="Line 1239"/>
              <p:cNvSpPr>
                <a:spLocks noChangeShapeType="1"/>
              </p:cNvSpPr>
              <p:nvPr/>
            </p:nvSpPr>
            <p:spPr bwMode="auto">
              <a:xfrm flipH="1" flipV="1">
                <a:off x="2841" y="2185"/>
                <a:ext cx="31" cy="6"/>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2" name="Line 1240"/>
              <p:cNvSpPr>
                <a:spLocks noChangeShapeType="1"/>
              </p:cNvSpPr>
              <p:nvPr/>
            </p:nvSpPr>
            <p:spPr bwMode="auto">
              <a:xfrm flipH="1" flipV="1">
                <a:off x="2805" y="2180"/>
                <a:ext cx="36" cy="5"/>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3" name="Line 1241"/>
              <p:cNvSpPr>
                <a:spLocks noChangeShapeType="1"/>
              </p:cNvSpPr>
              <p:nvPr/>
            </p:nvSpPr>
            <p:spPr bwMode="auto">
              <a:xfrm flipH="1" flipV="1">
                <a:off x="2766" y="2177"/>
                <a:ext cx="39" cy="3"/>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4" name="Line 1242"/>
              <p:cNvSpPr>
                <a:spLocks noChangeShapeType="1"/>
              </p:cNvSpPr>
              <p:nvPr/>
            </p:nvSpPr>
            <p:spPr bwMode="auto">
              <a:xfrm flipH="1" flipV="1">
                <a:off x="2725" y="2176"/>
                <a:ext cx="41" cy="1"/>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5" name="Line 1243"/>
              <p:cNvSpPr>
                <a:spLocks noChangeShapeType="1"/>
              </p:cNvSpPr>
              <p:nvPr/>
            </p:nvSpPr>
            <p:spPr bwMode="auto">
              <a:xfrm flipH="1">
                <a:off x="2683" y="2176"/>
                <a:ext cx="42" cy="1"/>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6" name="Line 1244"/>
              <p:cNvSpPr>
                <a:spLocks noChangeShapeType="1"/>
              </p:cNvSpPr>
              <p:nvPr/>
            </p:nvSpPr>
            <p:spPr bwMode="auto">
              <a:xfrm flipH="1">
                <a:off x="2644" y="2177"/>
                <a:ext cx="39" cy="3"/>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7" name="Line 1245"/>
              <p:cNvSpPr>
                <a:spLocks noChangeShapeType="1"/>
              </p:cNvSpPr>
              <p:nvPr/>
            </p:nvSpPr>
            <p:spPr bwMode="auto">
              <a:xfrm flipH="1">
                <a:off x="2608" y="2180"/>
                <a:ext cx="36" cy="5"/>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8" name="Line 1246"/>
              <p:cNvSpPr>
                <a:spLocks noChangeShapeType="1"/>
              </p:cNvSpPr>
              <p:nvPr/>
            </p:nvSpPr>
            <p:spPr bwMode="auto">
              <a:xfrm flipH="1">
                <a:off x="2577" y="2185"/>
                <a:ext cx="31" cy="6"/>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59" name="Line 1247"/>
              <p:cNvSpPr>
                <a:spLocks noChangeShapeType="1"/>
              </p:cNvSpPr>
              <p:nvPr/>
            </p:nvSpPr>
            <p:spPr bwMode="auto">
              <a:xfrm flipH="1">
                <a:off x="2551" y="2191"/>
                <a:ext cx="26"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0" name="Line 1248"/>
              <p:cNvSpPr>
                <a:spLocks noChangeShapeType="1"/>
              </p:cNvSpPr>
              <p:nvPr/>
            </p:nvSpPr>
            <p:spPr bwMode="auto">
              <a:xfrm flipH="1">
                <a:off x="2532" y="2200"/>
                <a:ext cx="19"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1" name="Line 1249"/>
              <p:cNvSpPr>
                <a:spLocks noChangeShapeType="1"/>
              </p:cNvSpPr>
              <p:nvPr/>
            </p:nvSpPr>
            <p:spPr bwMode="auto">
              <a:xfrm flipH="1">
                <a:off x="2520" y="2209"/>
                <a:ext cx="12"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2" name="Line 1250"/>
              <p:cNvSpPr>
                <a:spLocks noChangeShapeType="1"/>
              </p:cNvSpPr>
              <p:nvPr/>
            </p:nvSpPr>
            <p:spPr bwMode="auto">
              <a:xfrm flipH="1">
                <a:off x="2515" y="2218"/>
                <a:ext cx="5" cy="10"/>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3" name="Line 1251"/>
              <p:cNvSpPr>
                <a:spLocks noChangeShapeType="1"/>
              </p:cNvSpPr>
              <p:nvPr/>
            </p:nvSpPr>
            <p:spPr bwMode="auto">
              <a:xfrm>
                <a:off x="2515" y="2228"/>
                <a:ext cx="5" cy="11"/>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4" name="Line 1252"/>
              <p:cNvSpPr>
                <a:spLocks noChangeShapeType="1"/>
              </p:cNvSpPr>
              <p:nvPr/>
            </p:nvSpPr>
            <p:spPr bwMode="auto">
              <a:xfrm>
                <a:off x="2520" y="2239"/>
                <a:ext cx="12"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5" name="Line 1253"/>
              <p:cNvSpPr>
                <a:spLocks noChangeShapeType="1"/>
              </p:cNvSpPr>
              <p:nvPr/>
            </p:nvSpPr>
            <p:spPr bwMode="auto">
              <a:xfrm>
                <a:off x="2532" y="2248"/>
                <a:ext cx="19"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6" name="Line 1254"/>
              <p:cNvSpPr>
                <a:spLocks noChangeShapeType="1"/>
              </p:cNvSpPr>
              <p:nvPr/>
            </p:nvSpPr>
            <p:spPr bwMode="auto">
              <a:xfrm>
                <a:off x="2551" y="2257"/>
                <a:ext cx="26"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7" name="Line 1255"/>
              <p:cNvSpPr>
                <a:spLocks noChangeShapeType="1"/>
              </p:cNvSpPr>
              <p:nvPr/>
            </p:nvSpPr>
            <p:spPr bwMode="auto">
              <a:xfrm>
                <a:off x="2577" y="2266"/>
                <a:ext cx="31" cy="6"/>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8" name="Line 1256"/>
              <p:cNvSpPr>
                <a:spLocks noChangeShapeType="1"/>
              </p:cNvSpPr>
              <p:nvPr/>
            </p:nvSpPr>
            <p:spPr bwMode="auto">
              <a:xfrm>
                <a:off x="2608" y="2272"/>
                <a:ext cx="36" cy="4"/>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69" name="Line 1257"/>
              <p:cNvSpPr>
                <a:spLocks noChangeShapeType="1"/>
              </p:cNvSpPr>
              <p:nvPr/>
            </p:nvSpPr>
            <p:spPr bwMode="auto">
              <a:xfrm>
                <a:off x="2644" y="2276"/>
                <a:ext cx="39" cy="3"/>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0" name="Line 1258"/>
              <p:cNvSpPr>
                <a:spLocks noChangeShapeType="1"/>
              </p:cNvSpPr>
              <p:nvPr/>
            </p:nvSpPr>
            <p:spPr bwMode="auto">
              <a:xfrm>
                <a:off x="2683" y="2279"/>
                <a:ext cx="42" cy="2"/>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1" name="Line 1259"/>
              <p:cNvSpPr>
                <a:spLocks noChangeShapeType="1"/>
              </p:cNvSpPr>
              <p:nvPr/>
            </p:nvSpPr>
            <p:spPr bwMode="auto">
              <a:xfrm flipV="1">
                <a:off x="2725" y="2279"/>
                <a:ext cx="41" cy="2"/>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2" name="Line 1260"/>
              <p:cNvSpPr>
                <a:spLocks noChangeShapeType="1"/>
              </p:cNvSpPr>
              <p:nvPr/>
            </p:nvSpPr>
            <p:spPr bwMode="auto">
              <a:xfrm flipV="1">
                <a:off x="2766" y="2276"/>
                <a:ext cx="39" cy="3"/>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3" name="Line 1261"/>
              <p:cNvSpPr>
                <a:spLocks noChangeShapeType="1"/>
              </p:cNvSpPr>
              <p:nvPr/>
            </p:nvSpPr>
            <p:spPr bwMode="auto">
              <a:xfrm flipV="1">
                <a:off x="2805" y="2272"/>
                <a:ext cx="36" cy="4"/>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4" name="Line 1262"/>
              <p:cNvSpPr>
                <a:spLocks noChangeShapeType="1"/>
              </p:cNvSpPr>
              <p:nvPr/>
            </p:nvSpPr>
            <p:spPr bwMode="auto">
              <a:xfrm flipV="1">
                <a:off x="2841" y="2266"/>
                <a:ext cx="31" cy="6"/>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5" name="Line 1263"/>
              <p:cNvSpPr>
                <a:spLocks noChangeShapeType="1"/>
              </p:cNvSpPr>
              <p:nvPr/>
            </p:nvSpPr>
            <p:spPr bwMode="auto">
              <a:xfrm flipV="1">
                <a:off x="2872" y="2257"/>
                <a:ext cx="26"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6" name="Line 1264"/>
              <p:cNvSpPr>
                <a:spLocks noChangeShapeType="1"/>
              </p:cNvSpPr>
              <p:nvPr/>
            </p:nvSpPr>
            <p:spPr bwMode="auto">
              <a:xfrm flipV="1">
                <a:off x="2898" y="2248"/>
                <a:ext cx="19"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7" name="Line 1265"/>
              <p:cNvSpPr>
                <a:spLocks noChangeShapeType="1"/>
              </p:cNvSpPr>
              <p:nvPr/>
            </p:nvSpPr>
            <p:spPr bwMode="auto">
              <a:xfrm flipV="1">
                <a:off x="2917" y="2239"/>
                <a:ext cx="12" cy="9"/>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8" name="Line 1266"/>
              <p:cNvSpPr>
                <a:spLocks noChangeShapeType="1"/>
              </p:cNvSpPr>
              <p:nvPr/>
            </p:nvSpPr>
            <p:spPr bwMode="auto">
              <a:xfrm flipV="1">
                <a:off x="2929" y="2228"/>
                <a:ext cx="5" cy="11"/>
              </a:xfrm>
              <a:prstGeom prst="line">
                <a:avLst/>
              </a:prstGeom>
              <a:noFill/>
              <a:ln w="12700">
                <a:solidFill>
                  <a:srgbClr val="FF73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79" name="Freeform 1267"/>
              <p:cNvSpPr>
                <a:spLocks/>
              </p:cNvSpPr>
              <p:nvPr/>
            </p:nvSpPr>
            <p:spPr bwMode="auto">
              <a:xfrm>
                <a:off x="2683" y="2200"/>
                <a:ext cx="36" cy="63"/>
              </a:xfrm>
              <a:custGeom>
                <a:avLst/>
                <a:gdLst/>
                <a:ahLst/>
                <a:cxnLst>
                  <a:cxn ang="0">
                    <a:pos x="0" y="0"/>
                  </a:cxn>
                  <a:cxn ang="0">
                    <a:pos x="9" y="0"/>
                  </a:cxn>
                  <a:cxn ang="0">
                    <a:pos x="9" y="24"/>
                  </a:cxn>
                  <a:cxn ang="0">
                    <a:pos x="15" y="18"/>
                  </a:cxn>
                  <a:cxn ang="0">
                    <a:pos x="18" y="16"/>
                  </a:cxn>
                  <a:cxn ang="0">
                    <a:pos x="25" y="16"/>
                  </a:cxn>
                  <a:cxn ang="0">
                    <a:pos x="30" y="18"/>
                  </a:cxn>
                  <a:cxn ang="0">
                    <a:pos x="31" y="21"/>
                  </a:cxn>
                  <a:cxn ang="0">
                    <a:pos x="34" y="24"/>
                  </a:cxn>
                  <a:cxn ang="0">
                    <a:pos x="36" y="28"/>
                  </a:cxn>
                  <a:cxn ang="0">
                    <a:pos x="36" y="63"/>
                  </a:cxn>
                  <a:cxn ang="0">
                    <a:pos x="27" y="63"/>
                  </a:cxn>
                  <a:cxn ang="0">
                    <a:pos x="27" y="28"/>
                  </a:cxn>
                  <a:cxn ang="0">
                    <a:pos x="22" y="24"/>
                  </a:cxn>
                  <a:cxn ang="0">
                    <a:pos x="16" y="24"/>
                  </a:cxn>
                  <a:cxn ang="0">
                    <a:pos x="13" y="25"/>
                  </a:cxn>
                  <a:cxn ang="0">
                    <a:pos x="9" y="30"/>
                  </a:cxn>
                  <a:cxn ang="0">
                    <a:pos x="9" y="63"/>
                  </a:cxn>
                  <a:cxn ang="0">
                    <a:pos x="0" y="63"/>
                  </a:cxn>
                  <a:cxn ang="0">
                    <a:pos x="0" y="0"/>
                  </a:cxn>
                </a:cxnLst>
                <a:rect l="0" t="0" r="r" b="b"/>
                <a:pathLst>
                  <a:path w="36" h="63">
                    <a:moveTo>
                      <a:pt x="0" y="0"/>
                    </a:moveTo>
                    <a:lnTo>
                      <a:pt x="9" y="0"/>
                    </a:lnTo>
                    <a:lnTo>
                      <a:pt x="9" y="24"/>
                    </a:lnTo>
                    <a:lnTo>
                      <a:pt x="15" y="18"/>
                    </a:lnTo>
                    <a:lnTo>
                      <a:pt x="18" y="16"/>
                    </a:lnTo>
                    <a:lnTo>
                      <a:pt x="25" y="16"/>
                    </a:lnTo>
                    <a:lnTo>
                      <a:pt x="30" y="18"/>
                    </a:lnTo>
                    <a:lnTo>
                      <a:pt x="31" y="21"/>
                    </a:lnTo>
                    <a:lnTo>
                      <a:pt x="34" y="24"/>
                    </a:lnTo>
                    <a:lnTo>
                      <a:pt x="36" y="28"/>
                    </a:lnTo>
                    <a:lnTo>
                      <a:pt x="36" y="63"/>
                    </a:lnTo>
                    <a:lnTo>
                      <a:pt x="27" y="63"/>
                    </a:lnTo>
                    <a:lnTo>
                      <a:pt x="27" y="28"/>
                    </a:lnTo>
                    <a:lnTo>
                      <a:pt x="22" y="24"/>
                    </a:lnTo>
                    <a:lnTo>
                      <a:pt x="16" y="24"/>
                    </a:lnTo>
                    <a:lnTo>
                      <a:pt x="13" y="25"/>
                    </a:lnTo>
                    <a:lnTo>
                      <a:pt x="9" y="30"/>
                    </a:lnTo>
                    <a:lnTo>
                      <a:pt x="9"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0" name="Freeform 1268"/>
              <p:cNvSpPr>
                <a:spLocks/>
              </p:cNvSpPr>
              <p:nvPr/>
            </p:nvSpPr>
            <p:spPr bwMode="auto">
              <a:xfrm>
                <a:off x="2732" y="2218"/>
                <a:ext cx="34" cy="46"/>
              </a:xfrm>
              <a:custGeom>
                <a:avLst/>
                <a:gdLst/>
                <a:ahLst/>
                <a:cxnLst>
                  <a:cxn ang="0">
                    <a:pos x="0" y="0"/>
                  </a:cxn>
                  <a:cxn ang="0">
                    <a:pos x="7" y="0"/>
                  </a:cxn>
                  <a:cxn ang="0">
                    <a:pos x="7" y="33"/>
                  </a:cxn>
                  <a:cxn ang="0">
                    <a:pos x="9" y="34"/>
                  </a:cxn>
                  <a:cxn ang="0">
                    <a:pos x="10" y="37"/>
                  </a:cxn>
                  <a:cxn ang="0">
                    <a:pos x="13" y="37"/>
                  </a:cxn>
                  <a:cxn ang="0">
                    <a:pos x="16" y="39"/>
                  </a:cxn>
                  <a:cxn ang="0">
                    <a:pos x="19" y="37"/>
                  </a:cxn>
                  <a:cxn ang="0">
                    <a:pos x="22" y="37"/>
                  </a:cxn>
                  <a:cxn ang="0">
                    <a:pos x="24" y="34"/>
                  </a:cxn>
                  <a:cxn ang="0">
                    <a:pos x="25" y="33"/>
                  </a:cxn>
                  <a:cxn ang="0">
                    <a:pos x="27" y="30"/>
                  </a:cxn>
                  <a:cxn ang="0">
                    <a:pos x="27" y="0"/>
                  </a:cxn>
                  <a:cxn ang="0">
                    <a:pos x="34" y="0"/>
                  </a:cxn>
                  <a:cxn ang="0">
                    <a:pos x="34" y="45"/>
                  </a:cxn>
                  <a:cxn ang="0">
                    <a:pos x="27" y="45"/>
                  </a:cxn>
                  <a:cxn ang="0">
                    <a:pos x="27" y="37"/>
                  </a:cxn>
                  <a:cxn ang="0">
                    <a:pos x="21" y="43"/>
                  </a:cxn>
                  <a:cxn ang="0">
                    <a:pos x="15" y="46"/>
                  </a:cxn>
                  <a:cxn ang="0">
                    <a:pos x="12" y="46"/>
                  </a:cxn>
                  <a:cxn ang="0">
                    <a:pos x="9" y="45"/>
                  </a:cxn>
                  <a:cxn ang="0">
                    <a:pos x="7" y="43"/>
                  </a:cxn>
                  <a:cxn ang="0">
                    <a:pos x="4" y="42"/>
                  </a:cxn>
                  <a:cxn ang="0">
                    <a:pos x="3" y="40"/>
                  </a:cxn>
                  <a:cxn ang="0">
                    <a:pos x="0" y="34"/>
                  </a:cxn>
                  <a:cxn ang="0">
                    <a:pos x="0" y="0"/>
                  </a:cxn>
                </a:cxnLst>
                <a:rect l="0" t="0" r="r" b="b"/>
                <a:pathLst>
                  <a:path w="34" h="46">
                    <a:moveTo>
                      <a:pt x="0" y="0"/>
                    </a:moveTo>
                    <a:lnTo>
                      <a:pt x="7" y="0"/>
                    </a:lnTo>
                    <a:lnTo>
                      <a:pt x="7" y="33"/>
                    </a:lnTo>
                    <a:lnTo>
                      <a:pt x="9" y="34"/>
                    </a:lnTo>
                    <a:lnTo>
                      <a:pt x="10" y="37"/>
                    </a:lnTo>
                    <a:lnTo>
                      <a:pt x="13" y="37"/>
                    </a:lnTo>
                    <a:lnTo>
                      <a:pt x="16" y="39"/>
                    </a:lnTo>
                    <a:lnTo>
                      <a:pt x="19" y="37"/>
                    </a:lnTo>
                    <a:lnTo>
                      <a:pt x="22" y="37"/>
                    </a:lnTo>
                    <a:lnTo>
                      <a:pt x="24" y="34"/>
                    </a:lnTo>
                    <a:lnTo>
                      <a:pt x="25" y="33"/>
                    </a:lnTo>
                    <a:lnTo>
                      <a:pt x="27" y="30"/>
                    </a:lnTo>
                    <a:lnTo>
                      <a:pt x="27" y="0"/>
                    </a:lnTo>
                    <a:lnTo>
                      <a:pt x="34" y="0"/>
                    </a:lnTo>
                    <a:lnTo>
                      <a:pt x="34" y="45"/>
                    </a:lnTo>
                    <a:lnTo>
                      <a:pt x="27" y="45"/>
                    </a:lnTo>
                    <a:lnTo>
                      <a:pt x="27" y="37"/>
                    </a:lnTo>
                    <a:lnTo>
                      <a:pt x="21" y="43"/>
                    </a:lnTo>
                    <a:lnTo>
                      <a:pt x="15" y="46"/>
                    </a:lnTo>
                    <a:lnTo>
                      <a:pt x="12" y="46"/>
                    </a:lnTo>
                    <a:lnTo>
                      <a:pt x="9" y="45"/>
                    </a:lnTo>
                    <a:lnTo>
                      <a:pt x="7" y="43"/>
                    </a:lnTo>
                    <a:lnTo>
                      <a:pt x="4" y="42"/>
                    </a:lnTo>
                    <a:lnTo>
                      <a:pt x="3" y="40"/>
                    </a:lnTo>
                    <a:lnTo>
                      <a:pt x="0" y="34"/>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1" name="Line 1269"/>
              <p:cNvSpPr>
                <a:spLocks noChangeShapeType="1"/>
              </p:cNvSpPr>
              <p:nvPr/>
            </p:nvSpPr>
            <p:spPr bwMode="auto">
              <a:xfrm>
                <a:off x="2469" y="2111"/>
                <a:ext cx="2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2" name="Line 1270"/>
              <p:cNvSpPr>
                <a:spLocks noChangeShapeType="1"/>
              </p:cNvSpPr>
              <p:nvPr/>
            </p:nvSpPr>
            <p:spPr bwMode="auto">
              <a:xfrm>
                <a:off x="2493" y="2122"/>
                <a:ext cx="3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3" name="Line 1271"/>
              <p:cNvSpPr>
                <a:spLocks noChangeShapeType="1"/>
              </p:cNvSpPr>
              <p:nvPr/>
            </p:nvSpPr>
            <p:spPr bwMode="auto">
              <a:xfrm>
                <a:off x="2523" y="2135"/>
                <a:ext cx="31"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4" name="Line 1272"/>
              <p:cNvSpPr>
                <a:spLocks noChangeShapeType="1"/>
              </p:cNvSpPr>
              <p:nvPr/>
            </p:nvSpPr>
            <p:spPr bwMode="auto">
              <a:xfrm>
                <a:off x="2554" y="2150"/>
                <a:ext cx="35"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5" name="Line 1273"/>
              <p:cNvSpPr>
                <a:spLocks noChangeShapeType="1"/>
              </p:cNvSpPr>
              <p:nvPr/>
            </p:nvSpPr>
            <p:spPr bwMode="auto">
              <a:xfrm>
                <a:off x="2589" y="2165"/>
                <a:ext cx="34"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6" name="Freeform 1274"/>
              <p:cNvSpPr>
                <a:spLocks/>
              </p:cNvSpPr>
              <p:nvPr/>
            </p:nvSpPr>
            <p:spPr bwMode="auto">
              <a:xfrm>
                <a:off x="2235" y="2303"/>
                <a:ext cx="416" cy="105"/>
              </a:xfrm>
              <a:custGeom>
                <a:avLst/>
                <a:gdLst/>
                <a:ahLst/>
                <a:cxnLst>
                  <a:cxn ang="0">
                    <a:pos x="209" y="0"/>
                  </a:cxn>
                  <a:cxn ang="0">
                    <a:pos x="256" y="1"/>
                  </a:cxn>
                  <a:cxn ang="0">
                    <a:pos x="300" y="6"/>
                  </a:cxn>
                  <a:cxn ang="0">
                    <a:pos x="339" y="12"/>
                  </a:cxn>
                  <a:cxn ang="0">
                    <a:pos x="371" y="19"/>
                  </a:cxn>
                  <a:cxn ang="0">
                    <a:pos x="395" y="30"/>
                  </a:cxn>
                  <a:cxn ang="0">
                    <a:pos x="410" y="40"/>
                  </a:cxn>
                  <a:cxn ang="0">
                    <a:pos x="416" y="52"/>
                  </a:cxn>
                  <a:cxn ang="0">
                    <a:pos x="410" y="64"/>
                  </a:cxn>
                  <a:cxn ang="0">
                    <a:pos x="395" y="75"/>
                  </a:cxn>
                  <a:cxn ang="0">
                    <a:pos x="371" y="85"/>
                  </a:cxn>
                  <a:cxn ang="0">
                    <a:pos x="339" y="93"/>
                  </a:cxn>
                  <a:cxn ang="0">
                    <a:pos x="300" y="99"/>
                  </a:cxn>
                  <a:cxn ang="0">
                    <a:pos x="256" y="103"/>
                  </a:cxn>
                  <a:cxn ang="0">
                    <a:pos x="209" y="105"/>
                  </a:cxn>
                  <a:cxn ang="0">
                    <a:pos x="167" y="103"/>
                  </a:cxn>
                  <a:cxn ang="0">
                    <a:pos x="128" y="100"/>
                  </a:cxn>
                  <a:cxn ang="0">
                    <a:pos x="92" y="96"/>
                  </a:cxn>
                  <a:cxn ang="0">
                    <a:pos x="61" y="90"/>
                  </a:cxn>
                  <a:cxn ang="0">
                    <a:pos x="35" y="81"/>
                  </a:cxn>
                  <a:cxn ang="0">
                    <a:pos x="16" y="72"/>
                  </a:cxn>
                  <a:cxn ang="0">
                    <a:pos x="4" y="63"/>
                  </a:cxn>
                  <a:cxn ang="0">
                    <a:pos x="0" y="52"/>
                  </a:cxn>
                  <a:cxn ang="0">
                    <a:pos x="4" y="42"/>
                  </a:cxn>
                  <a:cxn ang="0">
                    <a:pos x="16" y="33"/>
                  </a:cxn>
                  <a:cxn ang="0">
                    <a:pos x="35" y="24"/>
                  </a:cxn>
                  <a:cxn ang="0">
                    <a:pos x="61" y="15"/>
                  </a:cxn>
                  <a:cxn ang="0">
                    <a:pos x="92" y="9"/>
                  </a:cxn>
                  <a:cxn ang="0">
                    <a:pos x="128" y="4"/>
                  </a:cxn>
                  <a:cxn ang="0">
                    <a:pos x="167" y="1"/>
                  </a:cxn>
                  <a:cxn ang="0">
                    <a:pos x="209" y="0"/>
                  </a:cxn>
                </a:cxnLst>
                <a:rect l="0" t="0" r="r" b="b"/>
                <a:pathLst>
                  <a:path w="416" h="105">
                    <a:moveTo>
                      <a:pt x="209" y="0"/>
                    </a:moveTo>
                    <a:lnTo>
                      <a:pt x="256" y="1"/>
                    </a:lnTo>
                    <a:lnTo>
                      <a:pt x="300" y="6"/>
                    </a:lnTo>
                    <a:lnTo>
                      <a:pt x="339" y="12"/>
                    </a:lnTo>
                    <a:lnTo>
                      <a:pt x="371" y="19"/>
                    </a:lnTo>
                    <a:lnTo>
                      <a:pt x="395" y="30"/>
                    </a:lnTo>
                    <a:lnTo>
                      <a:pt x="410" y="40"/>
                    </a:lnTo>
                    <a:lnTo>
                      <a:pt x="416" y="52"/>
                    </a:lnTo>
                    <a:lnTo>
                      <a:pt x="410" y="64"/>
                    </a:lnTo>
                    <a:lnTo>
                      <a:pt x="395" y="75"/>
                    </a:lnTo>
                    <a:lnTo>
                      <a:pt x="371" y="85"/>
                    </a:lnTo>
                    <a:lnTo>
                      <a:pt x="339" y="93"/>
                    </a:lnTo>
                    <a:lnTo>
                      <a:pt x="300" y="99"/>
                    </a:lnTo>
                    <a:lnTo>
                      <a:pt x="256" y="103"/>
                    </a:lnTo>
                    <a:lnTo>
                      <a:pt x="209" y="105"/>
                    </a:lnTo>
                    <a:lnTo>
                      <a:pt x="167" y="103"/>
                    </a:lnTo>
                    <a:lnTo>
                      <a:pt x="128" y="100"/>
                    </a:lnTo>
                    <a:lnTo>
                      <a:pt x="92" y="96"/>
                    </a:lnTo>
                    <a:lnTo>
                      <a:pt x="61" y="90"/>
                    </a:lnTo>
                    <a:lnTo>
                      <a:pt x="35" y="81"/>
                    </a:lnTo>
                    <a:lnTo>
                      <a:pt x="16" y="72"/>
                    </a:lnTo>
                    <a:lnTo>
                      <a:pt x="4" y="63"/>
                    </a:lnTo>
                    <a:lnTo>
                      <a:pt x="0" y="52"/>
                    </a:lnTo>
                    <a:lnTo>
                      <a:pt x="4" y="42"/>
                    </a:lnTo>
                    <a:lnTo>
                      <a:pt x="16" y="33"/>
                    </a:lnTo>
                    <a:lnTo>
                      <a:pt x="35" y="24"/>
                    </a:lnTo>
                    <a:lnTo>
                      <a:pt x="61" y="15"/>
                    </a:lnTo>
                    <a:lnTo>
                      <a:pt x="92" y="9"/>
                    </a:lnTo>
                    <a:lnTo>
                      <a:pt x="128" y="4"/>
                    </a:lnTo>
                    <a:lnTo>
                      <a:pt x="167" y="1"/>
                    </a:lnTo>
                    <a:lnTo>
                      <a:pt x="209" y="0"/>
                    </a:lnTo>
                    <a:close/>
                  </a:path>
                </a:pathLst>
              </a:custGeom>
              <a:solidFill>
                <a:srgbClr val="ABD6FF"/>
              </a:solid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7" name="Line 1275"/>
              <p:cNvSpPr>
                <a:spLocks noChangeShapeType="1"/>
              </p:cNvSpPr>
              <p:nvPr/>
            </p:nvSpPr>
            <p:spPr bwMode="auto">
              <a:xfrm flipH="1" flipV="1">
                <a:off x="2645" y="2343"/>
                <a:ext cx="6" cy="12"/>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8" name="Line 1276"/>
              <p:cNvSpPr>
                <a:spLocks noChangeShapeType="1"/>
              </p:cNvSpPr>
              <p:nvPr/>
            </p:nvSpPr>
            <p:spPr bwMode="auto">
              <a:xfrm flipH="1" flipV="1">
                <a:off x="2630" y="2333"/>
                <a:ext cx="15" cy="10"/>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89" name="Line 1277"/>
              <p:cNvSpPr>
                <a:spLocks noChangeShapeType="1"/>
              </p:cNvSpPr>
              <p:nvPr/>
            </p:nvSpPr>
            <p:spPr bwMode="auto">
              <a:xfrm flipH="1" flipV="1">
                <a:off x="2606" y="2322"/>
                <a:ext cx="24" cy="11"/>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0" name="Line 1278"/>
              <p:cNvSpPr>
                <a:spLocks noChangeShapeType="1"/>
              </p:cNvSpPr>
              <p:nvPr/>
            </p:nvSpPr>
            <p:spPr bwMode="auto">
              <a:xfrm flipH="1" flipV="1">
                <a:off x="2574" y="2315"/>
                <a:ext cx="32" cy="7"/>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1" name="Line 1279"/>
              <p:cNvSpPr>
                <a:spLocks noChangeShapeType="1"/>
              </p:cNvSpPr>
              <p:nvPr/>
            </p:nvSpPr>
            <p:spPr bwMode="auto">
              <a:xfrm flipH="1" flipV="1">
                <a:off x="2535" y="2309"/>
                <a:ext cx="39" cy="6"/>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2" name="Line 1280"/>
              <p:cNvSpPr>
                <a:spLocks noChangeShapeType="1"/>
              </p:cNvSpPr>
              <p:nvPr/>
            </p:nvSpPr>
            <p:spPr bwMode="auto">
              <a:xfrm flipH="1" flipV="1">
                <a:off x="2491" y="2304"/>
                <a:ext cx="44" cy="5"/>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3" name="Line 1281"/>
              <p:cNvSpPr>
                <a:spLocks noChangeShapeType="1"/>
              </p:cNvSpPr>
              <p:nvPr/>
            </p:nvSpPr>
            <p:spPr bwMode="auto">
              <a:xfrm flipH="1" flipV="1">
                <a:off x="2444" y="2303"/>
                <a:ext cx="47" cy="1"/>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4" name="Line 1282"/>
              <p:cNvSpPr>
                <a:spLocks noChangeShapeType="1"/>
              </p:cNvSpPr>
              <p:nvPr/>
            </p:nvSpPr>
            <p:spPr bwMode="auto">
              <a:xfrm flipH="1">
                <a:off x="2402" y="2303"/>
                <a:ext cx="42" cy="1"/>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5" name="Line 1283"/>
              <p:cNvSpPr>
                <a:spLocks noChangeShapeType="1"/>
              </p:cNvSpPr>
              <p:nvPr/>
            </p:nvSpPr>
            <p:spPr bwMode="auto">
              <a:xfrm flipH="1">
                <a:off x="2363" y="2304"/>
                <a:ext cx="39" cy="3"/>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6" name="Line 1284"/>
              <p:cNvSpPr>
                <a:spLocks noChangeShapeType="1"/>
              </p:cNvSpPr>
              <p:nvPr/>
            </p:nvSpPr>
            <p:spPr bwMode="auto">
              <a:xfrm flipH="1">
                <a:off x="2327" y="2307"/>
                <a:ext cx="36" cy="5"/>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7" name="Line 1285"/>
              <p:cNvSpPr>
                <a:spLocks noChangeShapeType="1"/>
              </p:cNvSpPr>
              <p:nvPr/>
            </p:nvSpPr>
            <p:spPr bwMode="auto">
              <a:xfrm flipH="1">
                <a:off x="2296" y="2312"/>
                <a:ext cx="31" cy="6"/>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8" name="Line 1286"/>
              <p:cNvSpPr>
                <a:spLocks noChangeShapeType="1"/>
              </p:cNvSpPr>
              <p:nvPr/>
            </p:nvSpPr>
            <p:spPr bwMode="auto">
              <a:xfrm flipH="1">
                <a:off x="2270" y="2318"/>
                <a:ext cx="26"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99" name="Line 1287"/>
              <p:cNvSpPr>
                <a:spLocks noChangeShapeType="1"/>
              </p:cNvSpPr>
              <p:nvPr/>
            </p:nvSpPr>
            <p:spPr bwMode="auto">
              <a:xfrm flipH="1">
                <a:off x="2251" y="2327"/>
                <a:ext cx="19"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0" name="Line 1288"/>
              <p:cNvSpPr>
                <a:spLocks noChangeShapeType="1"/>
              </p:cNvSpPr>
              <p:nvPr/>
            </p:nvSpPr>
            <p:spPr bwMode="auto">
              <a:xfrm flipH="1">
                <a:off x="2239" y="2336"/>
                <a:ext cx="12"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1" name="Line 1289"/>
              <p:cNvSpPr>
                <a:spLocks noChangeShapeType="1"/>
              </p:cNvSpPr>
              <p:nvPr/>
            </p:nvSpPr>
            <p:spPr bwMode="auto">
              <a:xfrm flipH="1">
                <a:off x="2235" y="2345"/>
                <a:ext cx="4" cy="10"/>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2" name="Line 1290"/>
              <p:cNvSpPr>
                <a:spLocks noChangeShapeType="1"/>
              </p:cNvSpPr>
              <p:nvPr/>
            </p:nvSpPr>
            <p:spPr bwMode="auto">
              <a:xfrm>
                <a:off x="2235" y="2355"/>
                <a:ext cx="4" cy="11"/>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3" name="Line 1291"/>
              <p:cNvSpPr>
                <a:spLocks noChangeShapeType="1"/>
              </p:cNvSpPr>
              <p:nvPr/>
            </p:nvSpPr>
            <p:spPr bwMode="auto">
              <a:xfrm>
                <a:off x="2239" y="2366"/>
                <a:ext cx="12"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4" name="Line 1292"/>
              <p:cNvSpPr>
                <a:spLocks noChangeShapeType="1"/>
              </p:cNvSpPr>
              <p:nvPr/>
            </p:nvSpPr>
            <p:spPr bwMode="auto">
              <a:xfrm>
                <a:off x="2251" y="2375"/>
                <a:ext cx="19"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5" name="Line 1293"/>
              <p:cNvSpPr>
                <a:spLocks noChangeShapeType="1"/>
              </p:cNvSpPr>
              <p:nvPr/>
            </p:nvSpPr>
            <p:spPr bwMode="auto">
              <a:xfrm>
                <a:off x="2270" y="2384"/>
                <a:ext cx="26" cy="9"/>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6" name="Line 1294"/>
              <p:cNvSpPr>
                <a:spLocks noChangeShapeType="1"/>
              </p:cNvSpPr>
              <p:nvPr/>
            </p:nvSpPr>
            <p:spPr bwMode="auto">
              <a:xfrm>
                <a:off x="2296" y="2393"/>
                <a:ext cx="31" cy="6"/>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7" name="Line 1295"/>
              <p:cNvSpPr>
                <a:spLocks noChangeShapeType="1"/>
              </p:cNvSpPr>
              <p:nvPr/>
            </p:nvSpPr>
            <p:spPr bwMode="auto">
              <a:xfrm>
                <a:off x="2327" y="2399"/>
                <a:ext cx="36" cy="4"/>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8" name="Line 1296"/>
              <p:cNvSpPr>
                <a:spLocks noChangeShapeType="1"/>
              </p:cNvSpPr>
              <p:nvPr/>
            </p:nvSpPr>
            <p:spPr bwMode="auto">
              <a:xfrm>
                <a:off x="2363" y="2403"/>
                <a:ext cx="39" cy="3"/>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09" name="Line 1297"/>
              <p:cNvSpPr>
                <a:spLocks noChangeShapeType="1"/>
              </p:cNvSpPr>
              <p:nvPr/>
            </p:nvSpPr>
            <p:spPr bwMode="auto">
              <a:xfrm>
                <a:off x="2402" y="2406"/>
                <a:ext cx="42" cy="2"/>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0" name="Line 1298"/>
              <p:cNvSpPr>
                <a:spLocks noChangeShapeType="1"/>
              </p:cNvSpPr>
              <p:nvPr/>
            </p:nvSpPr>
            <p:spPr bwMode="auto">
              <a:xfrm flipV="1">
                <a:off x="2444" y="2406"/>
                <a:ext cx="47" cy="2"/>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1" name="Line 1299"/>
              <p:cNvSpPr>
                <a:spLocks noChangeShapeType="1"/>
              </p:cNvSpPr>
              <p:nvPr/>
            </p:nvSpPr>
            <p:spPr bwMode="auto">
              <a:xfrm flipV="1">
                <a:off x="2491" y="2402"/>
                <a:ext cx="44" cy="4"/>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2" name="Line 1300"/>
              <p:cNvSpPr>
                <a:spLocks noChangeShapeType="1"/>
              </p:cNvSpPr>
              <p:nvPr/>
            </p:nvSpPr>
            <p:spPr bwMode="auto">
              <a:xfrm flipV="1">
                <a:off x="2535" y="2396"/>
                <a:ext cx="39" cy="6"/>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3" name="Line 1301"/>
              <p:cNvSpPr>
                <a:spLocks noChangeShapeType="1"/>
              </p:cNvSpPr>
              <p:nvPr/>
            </p:nvSpPr>
            <p:spPr bwMode="auto">
              <a:xfrm flipV="1">
                <a:off x="2574" y="2388"/>
                <a:ext cx="32" cy="8"/>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4" name="Line 1302"/>
              <p:cNvSpPr>
                <a:spLocks noChangeShapeType="1"/>
              </p:cNvSpPr>
              <p:nvPr/>
            </p:nvSpPr>
            <p:spPr bwMode="auto">
              <a:xfrm flipV="1">
                <a:off x="2606" y="2378"/>
                <a:ext cx="24" cy="10"/>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5" name="Line 1303"/>
              <p:cNvSpPr>
                <a:spLocks noChangeShapeType="1"/>
              </p:cNvSpPr>
              <p:nvPr/>
            </p:nvSpPr>
            <p:spPr bwMode="auto">
              <a:xfrm flipV="1">
                <a:off x="2630" y="2367"/>
                <a:ext cx="15" cy="11"/>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6" name="Line 1304"/>
              <p:cNvSpPr>
                <a:spLocks noChangeShapeType="1"/>
              </p:cNvSpPr>
              <p:nvPr/>
            </p:nvSpPr>
            <p:spPr bwMode="auto">
              <a:xfrm flipV="1">
                <a:off x="2645" y="2355"/>
                <a:ext cx="6" cy="12"/>
              </a:xfrm>
              <a:prstGeom prst="line">
                <a:avLst/>
              </a:prstGeom>
              <a:noFill/>
              <a:ln w="12700">
                <a:solidFill>
                  <a:srgbClr val="ABD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7" name="Freeform 1305"/>
              <p:cNvSpPr>
                <a:spLocks noEditPoints="1"/>
              </p:cNvSpPr>
              <p:nvPr/>
            </p:nvSpPr>
            <p:spPr bwMode="auto">
              <a:xfrm>
                <a:off x="2427" y="2327"/>
                <a:ext cx="9" cy="63"/>
              </a:xfrm>
              <a:custGeom>
                <a:avLst/>
                <a:gdLst/>
                <a:ahLst/>
                <a:cxnLst>
                  <a:cxn ang="0">
                    <a:pos x="0" y="18"/>
                  </a:cxn>
                  <a:cxn ang="0">
                    <a:pos x="9" y="18"/>
                  </a:cxn>
                  <a:cxn ang="0">
                    <a:pos x="9" y="63"/>
                  </a:cxn>
                  <a:cxn ang="0">
                    <a:pos x="0" y="63"/>
                  </a:cxn>
                  <a:cxn ang="0">
                    <a:pos x="0" y="18"/>
                  </a:cxn>
                  <a:cxn ang="0">
                    <a:pos x="0" y="0"/>
                  </a:cxn>
                  <a:cxn ang="0">
                    <a:pos x="9" y="0"/>
                  </a:cxn>
                  <a:cxn ang="0">
                    <a:pos x="9" y="9"/>
                  </a:cxn>
                  <a:cxn ang="0">
                    <a:pos x="0" y="9"/>
                  </a:cxn>
                  <a:cxn ang="0">
                    <a:pos x="0" y="0"/>
                  </a:cxn>
                </a:cxnLst>
                <a:rect l="0" t="0" r="r" b="b"/>
                <a:pathLst>
                  <a:path w="9" h="63">
                    <a:moveTo>
                      <a:pt x="0" y="18"/>
                    </a:moveTo>
                    <a:lnTo>
                      <a:pt x="9" y="18"/>
                    </a:lnTo>
                    <a:lnTo>
                      <a:pt x="9" y="63"/>
                    </a:lnTo>
                    <a:lnTo>
                      <a:pt x="0" y="63"/>
                    </a:lnTo>
                    <a:lnTo>
                      <a:pt x="0" y="18"/>
                    </a:lnTo>
                    <a:close/>
                    <a:moveTo>
                      <a:pt x="0" y="0"/>
                    </a:moveTo>
                    <a:lnTo>
                      <a:pt x="9" y="0"/>
                    </a:lnTo>
                    <a:lnTo>
                      <a:pt x="9"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8" name="Freeform 1306"/>
              <p:cNvSpPr>
                <a:spLocks/>
              </p:cNvSpPr>
              <p:nvPr/>
            </p:nvSpPr>
            <p:spPr bwMode="auto">
              <a:xfrm>
                <a:off x="2442" y="2328"/>
                <a:ext cx="23" cy="63"/>
              </a:xfrm>
              <a:custGeom>
                <a:avLst/>
                <a:gdLst/>
                <a:ahLst/>
                <a:cxnLst>
                  <a:cxn ang="0">
                    <a:pos x="14" y="0"/>
                  </a:cxn>
                  <a:cxn ang="0">
                    <a:pos x="14" y="17"/>
                  </a:cxn>
                  <a:cxn ang="0">
                    <a:pos x="21" y="17"/>
                  </a:cxn>
                  <a:cxn ang="0">
                    <a:pos x="21" y="24"/>
                  </a:cxn>
                  <a:cxn ang="0">
                    <a:pos x="14" y="24"/>
                  </a:cxn>
                  <a:cxn ang="0">
                    <a:pos x="14" y="54"/>
                  </a:cxn>
                  <a:cxn ang="0">
                    <a:pos x="17" y="54"/>
                  </a:cxn>
                  <a:cxn ang="0">
                    <a:pos x="17" y="56"/>
                  </a:cxn>
                  <a:cxn ang="0">
                    <a:pos x="21" y="56"/>
                  </a:cxn>
                  <a:cxn ang="0">
                    <a:pos x="23" y="63"/>
                  </a:cxn>
                  <a:cxn ang="0">
                    <a:pos x="14" y="63"/>
                  </a:cxn>
                  <a:cxn ang="0">
                    <a:pos x="12" y="62"/>
                  </a:cxn>
                  <a:cxn ang="0">
                    <a:pos x="11" y="62"/>
                  </a:cxn>
                  <a:cxn ang="0">
                    <a:pos x="8" y="60"/>
                  </a:cxn>
                  <a:cxn ang="0">
                    <a:pos x="6" y="59"/>
                  </a:cxn>
                  <a:cxn ang="0">
                    <a:pos x="6" y="24"/>
                  </a:cxn>
                  <a:cxn ang="0">
                    <a:pos x="0" y="24"/>
                  </a:cxn>
                  <a:cxn ang="0">
                    <a:pos x="0" y="17"/>
                  </a:cxn>
                  <a:cxn ang="0">
                    <a:pos x="6" y="17"/>
                  </a:cxn>
                  <a:cxn ang="0">
                    <a:pos x="6" y="5"/>
                  </a:cxn>
                  <a:cxn ang="0">
                    <a:pos x="14" y="0"/>
                  </a:cxn>
                </a:cxnLst>
                <a:rect l="0" t="0" r="r" b="b"/>
                <a:pathLst>
                  <a:path w="23" h="63">
                    <a:moveTo>
                      <a:pt x="14" y="0"/>
                    </a:moveTo>
                    <a:lnTo>
                      <a:pt x="14" y="17"/>
                    </a:lnTo>
                    <a:lnTo>
                      <a:pt x="21" y="17"/>
                    </a:lnTo>
                    <a:lnTo>
                      <a:pt x="21" y="24"/>
                    </a:lnTo>
                    <a:lnTo>
                      <a:pt x="14" y="24"/>
                    </a:lnTo>
                    <a:lnTo>
                      <a:pt x="14" y="54"/>
                    </a:lnTo>
                    <a:lnTo>
                      <a:pt x="17" y="54"/>
                    </a:lnTo>
                    <a:lnTo>
                      <a:pt x="17" y="56"/>
                    </a:lnTo>
                    <a:lnTo>
                      <a:pt x="21" y="56"/>
                    </a:lnTo>
                    <a:lnTo>
                      <a:pt x="23" y="63"/>
                    </a:lnTo>
                    <a:lnTo>
                      <a:pt x="14" y="63"/>
                    </a:lnTo>
                    <a:lnTo>
                      <a:pt x="12" y="62"/>
                    </a:lnTo>
                    <a:lnTo>
                      <a:pt x="11" y="62"/>
                    </a:lnTo>
                    <a:lnTo>
                      <a:pt x="8" y="60"/>
                    </a:lnTo>
                    <a:lnTo>
                      <a:pt x="6" y="59"/>
                    </a:lnTo>
                    <a:lnTo>
                      <a:pt x="6" y="24"/>
                    </a:lnTo>
                    <a:lnTo>
                      <a:pt x="0" y="24"/>
                    </a:lnTo>
                    <a:lnTo>
                      <a:pt x="0" y="17"/>
                    </a:lnTo>
                    <a:lnTo>
                      <a:pt x="6" y="17"/>
                    </a:lnTo>
                    <a:lnTo>
                      <a:pt x="6" y="5"/>
                    </a:lnTo>
                    <a:lnTo>
                      <a:pt x="1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19" name="Line 1307"/>
              <p:cNvSpPr>
                <a:spLocks noChangeShapeType="1"/>
              </p:cNvSpPr>
              <p:nvPr/>
            </p:nvSpPr>
            <p:spPr bwMode="auto">
              <a:xfrm>
                <a:off x="2444" y="2248"/>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0" name="Freeform 1308"/>
              <p:cNvSpPr>
                <a:spLocks/>
              </p:cNvSpPr>
              <p:nvPr/>
            </p:nvSpPr>
            <p:spPr bwMode="auto">
              <a:xfrm>
                <a:off x="2693" y="2336"/>
                <a:ext cx="63" cy="40"/>
              </a:xfrm>
              <a:custGeom>
                <a:avLst/>
                <a:gdLst/>
                <a:ahLst/>
                <a:cxnLst>
                  <a:cxn ang="0">
                    <a:pos x="32" y="0"/>
                  </a:cxn>
                  <a:cxn ang="0">
                    <a:pos x="48" y="3"/>
                  </a:cxn>
                  <a:cxn ang="0">
                    <a:pos x="58" y="10"/>
                  </a:cxn>
                  <a:cxn ang="0">
                    <a:pos x="63" y="19"/>
                  </a:cxn>
                  <a:cxn ang="0">
                    <a:pos x="58" y="30"/>
                  </a:cxn>
                  <a:cxn ang="0">
                    <a:pos x="48" y="37"/>
                  </a:cxn>
                  <a:cxn ang="0">
                    <a:pos x="32" y="40"/>
                  </a:cxn>
                  <a:cxn ang="0">
                    <a:pos x="15" y="37"/>
                  </a:cxn>
                  <a:cxn ang="0">
                    <a:pos x="5" y="30"/>
                  </a:cxn>
                  <a:cxn ang="0">
                    <a:pos x="0" y="19"/>
                  </a:cxn>
                  <a:cxn ang="0">
                    <a:pos x="5" y="10"/>
                  </a:cxn>
                  <a:cxn ang="0">
                    <a:pos x="15" y="3"/>
                  </a:cxn>
                  <a:cxn ang="0">
                    <a:pos x="32" y="0"/>
                  </a:cxn>
                </a:cxnLst>
                <a:rect l="0" t="0" r="r" b="b"/>
                <a:pathLst>
                  <a:path w="63" h="40">
                    <a:moveTo>
                      <a:pt x="32" y="0"/>
                    </a:moveTo>
                    <a:lnTo>
                      <a:pt x="48" y="3"/>
                    </a:lnTo>
                    <a:lnTo>
                      <a:pt x="58" y="10"/>
                    </a:lnTo>
                    <a:lnTo>
                      <a:pt x="63" y="19"/>
                    </a:lnTo>
                    <a:lnTo>
                      <a:pt x="58" y="30"/>
                    </a:lnTo>
                    <a:lnTo>
                      <a:pt x="48" y="37"/>
                    </a:lnTo>
                    <a:lnTo>
                      <a:pt x="32" y="40"/>
                    </a:lnTo>
                    <a:lnTo>
                      <a:pt x="15" y="37"/>
                    </a:lnTo>
                    <a:lnTo>
                      <a:pt x="5" y="30"/>
                    </a:lnTo>
                    <a:lnTo>
                      <a:pt x="0" y="19"/>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1" name="Line 1309"/>
              <p:cNvSpPr>
                <a:spLocks noChangeShapeType="1"/>
              </p:cNvSpPr>
              <p:nvPr/>
            </p:nvSpPr>
            <p:spPr bwMode="auto">
              <a:xfrm flipH="1" flipV="1">
                <a:off x="2751" y="234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2" name="Line 1310"/>
              <p:cNvSpPr>
                <a:spLocks noChangeShapeType="1"/>
              </p:cNvSpPr>
              <p:nvPr/>
            </p:nvSpPr>
            <p:spPr bwMode="auto">
              <a:xfrm flipH="1" flipV="1">
                <a:off x="2741" y="233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3" name="Line 1311"/>
              <p:cNvSpPr>
                <a:spLocks noChangeShapeType="1"/>
              </p:cNvSpPr>
              <p:nvPr/>
            </p:nvSpPr>
            <p:spPr bwMode="auto">
              <a:xfrm flipH="1" flipV="1">
                <a:off x="2725" y="233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4" name="Line 1312"/>
              <p:cNvSpPr>
                <a:spLocks noChangeShapeType="1"/>
              </p:cNvSpPr>
              <p:nvPr/>
            </p:nvSpPr>
            <p:spPr bwMode="auto">
              <a:xfrm flipH="1">
                <a:off x="2708" y="233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5" name="Line 1313"/>
              <p:cNvSpPr>
                <a:spLocks noChangeShapeType="1"/>
              </p:cNvSpPr>
              <p:nvPr/>
            </p:nvSpPr>
            <p:spPr bwMode="auto">
              <a:xfrm flipH="1">
                <a:off x="2698" y="233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6" name="Line 1314"/>
              <p:cNvSpPr>
                <a:spLocks noChangeShapeType="1"/>
              </p:cNvSpPr>
              <p:nvPr/>
            </p:nvSpPr>
            <p:spPr bwMode="auto">
              <a:xfrm flipH="1">
                <a:off x="2693" y="234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7" name="Line 1315"/>
              <p:cNvSpPr>
                <a:spLocks noChangeShapeType="1"/>
              </p:cNvSpPr>
              <p:nvPr/>
            </p:nvSpPr>
            <p:spPr bwMode="auto">
              <a:xfrm>
                <a:off x="2693" y="235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8" name="Line 1316"/>
              <p:cNvSpPr>
                <a:spLocks noChangeShapeType="1"/>
              </p:cNvSpPr>
              <p:nvPr/>
            </p:nvSpPr>
            <p:spPr bwMode="auto">
              <a:xfrm>
                <a:off x="2698" y="236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29" name="Line 1317"/>
              <p:cNvSpPr>
                <a:spLocks noChangeShapeType="1"/>
              </p:cNvSpPr>
              <p:nvPr/>
            </p:nvSpPr>
            <p:spPr bwMode="auto">
              <a:xfrm>
                <a:off x="2708" y="237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0" name="Line 1318"/>
              <p:cNvSpPr>
                <a:spLocks noChangeShapeType="1"/>
              </p:cNvSpPr>
              <p:nvPr/>
            </p:nvSpPr>
            <p:spPr bwMode="auto">
              <a:xfrm flipV="1">
                <a:off x="2725" y="237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1" name="Line 1319"/>
              <p:cNvSpPr>
                <a:spLocks noChangeShapeType="1"/>
              </p:cNvSpPr>
              <p:nvPr/>
            </p:nvSpPr>
            <p:spPr bwMode="auto">
              <a:xfrm flipV="1">
                <a:off x="2741" y="236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2" name="Line 1320"/>
              <p:cNvSpPr>
                <a:spLocks noChangeShapeType="1"/>
              </p:cNvSpPr>
              <p:nvPr/>
            </p:nvSpPr>
            <p:spPr bwMode="auto">
              <a:xfrm flipV="1">
                <a:off x="2751" y="235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3" name="Rectangle 1321"/>
              <p:cNvSpPr>
                <a:spLocks noChangeArrowheads="1"/>
              </p:cNvSpPr>
              <p:nvPr/>
            </p:nvSpPr>
            <p:spPr bwMode="auto">
              <a:xfrm>
                <a:off x="2723" y="2352"/>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34" name="Line 1322"/>
              <p:cNvSpPr>
                <a:spLocks noChangeShapeType="1"/>
              </p:cNvSpPr>
              <p:nvPr/>
            </p:nvSpPr>
            <p:spPr bwMode="auto">
              <a:xfrm>
                <a:off x="2457" y="2245"/>
                <a:ext cx="1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5" name="Line 1323"/>
              <p:cNvSpPr>
                <a:spLocks noChangeShapeType="1"/>
              </p:cNvSpPr>
              <p:nvPr/>
            </p:nvSpPr>
            <p:spPr bwMode="auto">
              <a:xfrm>
                <a:off x="2468" y="2257"/>
                <a:ext cx="13"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6" name="Line 1324"/>
              <p:cNvSpPr>
                <a:spLocks noChangeShapeType="1"/>
              </p:cNvSpPr>
              <p:nvPr/>
            </p:nvSpPr>
            <p:spPr bwMode="auto">
              <a:xfrm>
                <a:off x="2481" y="2270"/>
                <a:ext cx="1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7" name="Line 1325"/>
              <p:cNvSpPr>
                <a:spLocks noChangeShapeType="1"/>
              </p:cNvSpPr>
              <p:nvPr/>
            </p:nvSpPr>
            <p:spPr bwMode="auto">
              <a:xfrm>
                <a:off x="2496" y="2281"/>
                <a:ext cx="2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8" name="Line 1326"/>
              <p:cNvSpPr>
                <a:spLocks noChangeShapeType="1"/>
              </p:cNvSpPr>
              <p:nvPr/>
            </p:nvSpPr>
            <p:spPr bwMode="auto">
              <a:xfrm>
                <a:off x="2521" y="2291"/>
                <a:ext cx="23"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39" name="Line 1327"/>
              <p:cNvSpPr>
                <a:spLocks noChangeShapeType="1"/>
              </p:cNvSpPr>
              <p:nvPr/>
            </p:nvSpPr>
            <p:spPr bwMode="auto">
              <a:xfrm>
                <a:off x="2544" y="2295"/>
                <a:ext cx="2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0" name="Line 1328"/>
              <p:cNvSpPr>
                <a:spLocks noChangeShapeType="1"/>
              </p:cNvSpPr>
              <p:nvPr/>
            </p:nvSpPr>
            <p:spPr bwMode="auto">
              <a:xfrm flipV="1">
                <a:off x="2565" y="2292"/>
                <a:ext cx="19"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1" name="Line 1329"/>
              <p:cNvSpPr>
                <a:spLocks noChangeShapeType="1"/>
              </p:cNvSpPr>
              <p:nvPr/>
            </p:nvSpPr>
            <p:spPr bwMode="auto">
              <a:xfrm flipV="1">
                <a:off x="2584" y="2291"/>
                <a:ext cx="2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2" name="Line 1330"/>
              <p:cNvSpPr>
                <a:spLocks noChangeShapeType="1"/>
              </p:cNvSpPr>
              <p:nvPr/>
            </p:nvSpPr>
            <p:spPr bwMode="auto">
              <a:xfrm flipV="1">
                <a:off x="2605" y="2289"/>
                <a:ext cx="19"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3" name="Line 1331"/>
              <p:cNvSpPr>
                <a:spLocks noChangeShapeType="1"/>
              </p:cNvSpPr>
              <p:nvPr/>
            </p:nvSpPr>
            <p:spPr bwMode="auto">
              <a:xfrm>
                <a:off x="2624" y="2289"/>
                <a:ext cx="23"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4" name="Line 1332"/>
              <p:cNvSpPr>
                <a:spLocks noChangeShapeType="1"/>
              </p:cNvSpPr>
              <p:nvPr/>
            </p:nvSpPr>
            <p:spPr bwMode="auto">
              <a:xfrm>
                <a:off x="2647" y="2294"/>
                <a:ext cx="2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5" name="Line 1333"/>
              <p:cNvSpPr>
                <a:spLocks noChangeShapeType="1"/>
              </p:cNvSpPr>
              <p:nvPr/>
            </p:nvSpPr>
            <p:spPr bwMode="auto">
              <a:xfrm>
                <a:off x="2672" y="2303"/>
                <a:ext cx="1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6" name="Line 1334"/>
              <p:cNvSpPr>
                <a:spLocks noChangeShapeType="1"/>
              </p:cNvSpPr>
              <p:nvPr/>
            </p:nvSpPr>
            <p:spPr bwMode="auto">
              <a:xfrm>
                <a:off x="2687" y="2313"/>
                <a:ext cx="14"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7" name="Line 1335"/>
              <p:cNvSpPr>
                <a:spLocks noChangeShapeType="1"/>
              </p:cNvSpPr>
              <p:nvPr/>
            </p:nvSpPr>
            <p:spPr bwMode="auto">
              <a:xfrm>
                <a:off x="2701" y="2327"/>
                <a:ext cx="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8" name="Freeform 1336"/>
              <p:cNvSpPr>
                <a:spLocks/>
              </p:cNvSpPr>
              <p:nvPr/>
            </p:nvSpPr>
            <p:spPr bwMode="auto">
              <a:xfrm>
                <a:off x="2400" y="2432"/>
                <a:ext cx="417" cy="103"/>
              </a:xfrm>
              <a:custGeom>
                <a:avLst/>
                <a:gdLst/>
                <a:ahLst/>
                <a:cxnLst>
                  <a:cxn ang="0">
                    <a:pos x="208" y="0"/>
                  </a:cxn>
                  <a:cxn ang="0">
                    <a:pos x="250" y="1"/>
                  </a:cxn>
                  <a:cxn ang="0">
                    <a:pos x="289" y="4"/>
                  </a:cxn>
                  <a:cxn ang="0">
                    <a:pos x="325" y="9"/>
                  </a:cxn>
                  <a:cxn ang="0">
                    <a:pos x="356" y="15"/>
                  </a:cxn>
                  <a:cxn ang="0">
                    <a:pos x="381" y="22"/>
                  </a:cxn>
                  <a:cxn ang="0">
                    <a:pos x="401" y="31"/>
                  </a:cxn>
                  <a:cxn ang="0">
                    <a:pos x="413" y="42"/>
                  </a:cxn>
                  <a:cxn ang="0">
                    <a:pos x="417" y="52"/>
                  </a:cxn>
                  <a:cxn ang="0">
                    <a:pos x="413" y="63"/>
                  </a:cxn>
                  <a:cxn ang="0">
                    <a:pos x="401" y="72"/>
                  </a:cxn>
                  <a:cxn ang="0">
                    <a:pos x="381" y="81"/>
                  </a:cxn>
                  <a:cxn ang="0">
                    <a:pos x="356" y="88"/>
                  </a:cxn>
                  <a:cxn ang="0">
                    <a:pos x="325" y="94"/>
                  </a:cxn>
                  <a:cxn ang="0">
                    <a:pos x="289" y="99"/>
                  </a:cxn>
                  <a:cxn ang="0">
                    <a:pos x="250" y="102"/>
                  </a:cxn>
                  <a:cxn ang="0">
                    <a:pos x="208" y="103"/>
                  </a:cxn>
                  <a:cxn ang="0">
                    <a:pos x="166" y="102"/>
                  </a:cxn>
                  <a:cxn ang="0">
                    <a:pos x="127" y="99"/>
                  </a:cxn>
                  <a:cxn ang="0">
                    <a:pos x="91" y="94"/>
                  </a:cxn>
                  <a:cxn ang="0">
                    <a:pos x="62" y="88"/>
                  </a:cxn>
                  <a:cxn ang="0">
                    <a:pos x="36" y="81"/>
                  </a:cxn>
                  <a:cxn ang="0">
                    <a:pos x="17" y="72"/>
                  </a:cxn>
                  <a:cxn ang="0">
                    <a:pos x="5" y="63"/>
                  </a:cxn>
                  <a:cxn ang="0">
                    <a:pos x="0" y="52"/>
                  </a:cxn>
                  <a:cxn ang="0">
                    <a:pos x="5" y="42"/>
                  </a:cxn>
                  <a:cxn ang="0">
                    <a:pos x="17" y="31"/>
                  </a:cxn>
                  <a:cxn ang="0">
                    <a:pos x="36" y="22"/>
                  </a:cxn>
                  <a:cxn ang="0">
                    <a:pos x="62" y="15"/>
                  </a:cxn>
                  <a:cxn ang="0">
                    <a:pos x="91" y="9"/>
                  </a:cxn>
                  <a:cxn ang="0">
                    <a:pos x="127" y="4"/>
                  </a:cxn>
                  <a:cxn ang="0">
                    <a:pos x="166" y="1"/>
                  </a:cxn>
                  <a:cxn ang="0">
                    <a:pos x="208" y="0"/>
                  </a:cxn>
                </a:cxnLst>
                <a:rect l="0" t="0" r="r" b="b"/>
                <a:pathLst>
                  <a:path w="417" h="103">
                    <a:moveTo>
                      <a:pt x="208" y="0"/>
                    </a:moveTo>
                    <a:lnTo>
                      <a:pt x="250" y="1"/>
                    </a:lnTo>
                    <a:lnTo>
                      <a:pt x="289" y="4"/>
                    </a:lnTo>
                    <a:lnTo>
                      <a:pt x="325" y="9"/>
                    </a:lnTo>
                    <a:lnTo>
                      <a:pt x="356" y="15"/>
                    </a:lnTo>
                    <a:lnTo>
                      <a:pt x="381" y="22"/>
                    </a:lnTo>
                    <a:lnTo>
                      <a:pt x="401" y="31"/>
                    </a:lnTo>
                    <a:lnTo>
                      <a:pt x="413" y="42"/>
                    </a:lnTo>
                    <a:lnTo>
                      <a:pt x="417" y="52"/>
                    </a:lnTo>
                    <a:lnTo>
                      <a:pt x="413" y="63"/>
                    </a:lnTo>
                    <a:lnTo>
                      <a:pt x="401" y="72"/>
                    </a:lnTo>
                    <a:lnTo>
                      <a:pt x="381" y="81"/>
                    </a:lnTo>
                    <a:lnTo>
                      <a:pt x="356" y="88"/>
                    </a:lnTo>
                    <a:lnTo>
                      <a:pt x="325" y="94"/>
                    </a:lnTo>
                    <a:lnTo>
                      <a:pt x="289" y="99"/>
                    </a:lnTo>
                    <a:lnTo>
                      <a:pt x="250" y="102"/>
                    </a:lnTo>
                    <a:lnTo>
                      <a:pt x="208" y="103"/>
                    </a:lnTo>
                    <a:lnTo>
                      <a:pt x="166" y="102"/>
                    </a:lnTo>
                    <a:lnTo>
                      <a:pt x="127" y="99"/>
                    </a:lnTo>
                    <a:lnTo>
                      <a:pt x="91" y="94"/>
                    </a:lnTo>
                    <a:lnTo>
                      <a:pt x="62" y="88"/>
                    </a:lnTo>
                    <a:lnTo>
                      <a:pt x="36" y="81"/>
                    </a:lnTo>
                    <a:lnTo>
                      <a:pt x="17" y="72"/>
                    </a:lnTo>
                    <a:lnTo>
                      <a:pt x="5" y="63"/>
                    </a:lnTo>
                    <a:lnTo>
                      <a:pt x="0" y="52"/>
                    </a:lnTo>
                    <a:lnTo>
                      <a:pt x="5" y="42"/>
                    </a:lnTo>
                    <a:lnTo>
                      <a:pt x="17" y="31"/>
                    </a:lnTo>
                    <a:lnTo>
                      <a:pt x="36" y="22"/>
                    </a:lnTo>
                    <a:lnTo>
                      <a:pt x="62" y="15"/>
                    </a:lnTo>
                    <a:lnTo>
                      <a:pt x="91" y="9"/>
                    </a:lnTo>
                    <a:lnTo>
                      <a:pt x="127" y="4"/>
                    </a:lnTo>
                    <a:lnTo>
                      <a:pt x="166" y="1"/>
                    </a:lnTo>
                    <a:lnTo>
                      <a:pt x="208" y="0"/>
                    </a:lnTo>
                    <a:close/>
                  </a:path>
                </a:pathLst>
              </a:custGeom>
              <a:solidFill>
                <a:srgbClr val="D9EDFF"/>
              </a:solid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9" name="Line 1337"/>
              <p:cNvSpPr>
                <a:spLocks noChangeShapeType="1"/>
              </p:cNvSpPr>
              <p:nvPr/>
            </p:nvSpPr>
            <p:spPr bwMode="auto">
              <a:xfrm flipH="1" flipV="1">
                <a:off x="2813" y="2474"/>
                <a:ext cx="4" cy="10"/>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0" name="Line 1338"/>
              <p:cNvSpPr>
                <a:spLocks noChangeShapeType="1"/>
              </p:cNvSpPr>
              <p:nvPr/>
            </p:nvSpPr>
            <p:spPr bwMode="auto">
              <a:xfrm flipH="1" flipV="1">
                <a:off x="2801" y="2463"/>
                <a:ext cx="12"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1" name="Line 1339"/>
              <p:cNvSpPr>
                <a:spLocks noChangeShapeType="1"/>
              </p:cNvSpPr>
              <p:nvPr/>
            </p:nvSpPr>
            <p:spPr bwMode="auto">
              <a:xfrm flipH="1" flipV="1">
                <a:off x="2781" y="2454"/>
                <a:ext cx="20"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2" name="Line 1340"/>
              <p:cNvSpPr>
                <a:spLocks noChangeShapeType="1"/>
              </p:cNvSpPr>
              <p:nvPr/>
            </p:nvSpPr>
            <p:spPr bwMode="auto">
              <a:xfrm flipH="1" flipV="1">
                <a:off x="2756" y="2447"/>
                <a:ext cx="25"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3" name="Line 1341"/>
              <p:cNvSpPr>
                <a:spLocks noChangeShapeType="1"/>
              </p:cNvSpPr>
              <p:nvPr/>
            </p:nvSpPr>
            <p:spPr bwMode="auto">
              <a:xfrm flipH="1" flipV="1">
                <a:off x="2725" y="2441"/>
                <a:ext cx="31"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4" name="Line 1342"/>
              <p:cNvSpPr>
                <a:spLocks noChangeShapeType="1"/>
              </p:cNvSpPr>
              <p:nvPr/>
            </p:nvSpPr>
            <p:spPr bwMode="auto">
              <a:xfrm flipH="1" flipV="1">
                <a:off x="2689" y="243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5" name="Line 1343"/>
              <p:cNvSpPr>
                <a:spLocks noChangeShapeType="1"/>
              </p:cNvSpPr>
              <p:nvPr/>
            </p:nvSpPr>
            <p:spPr bwMode="auto">
              <a:xfrm flipH="1" flipV="1">
                <a:off x="2650" y="2433"/>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6" name="Line 1344"/>
              <p:cNvSpPr>
                <a:spLocks noChangeShapeType="1"/>
              </p:cNvSpPr>
              <p:nvPr/>
            </p:nvSpPr>
            <p:spPr bwMode="auto">
              <a:xfrm flipH="1" flipV="1">
                <a:off x="2608" y="2432"/>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7" name="Line 1345"/>
              <p:cNvSpPr>
                <a:spLocks noChangeShapeType="1"/>
              </p:cNvSpPr>
              <p:nvPr/>
            </p:nvSpPr>
            <p:spPr bwMode="auto">
              <a:xfrm flipH="1">
                <a:off x="2566" y="2432"/>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8" name="Line 1346"/>
              <p:cNvSpPr>
                <a:spLocks noChangeShapeType="1"/>
              </p:cNvSpPr>
              <p:nvPr/>
            </p:nvSpPr>
            <p:spPr bwMode="auto">
              <a:xfrm flipH="1">
                <a:off x="2527" y="2433"/>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59" name="Line 1347"/>
              <p:cNvSpPr>
                <a:spLocks noChangeShapeType="1"/>
              </p:cNvSpPr>
              <p:nvPr/>
            </p:nvSpPr>
            <p:spPr bwMode="auto">
              <a:xfrm flipH="1">
                <a:off x="2491" y="243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0" name="Line 1348"/>
              <p:cNvSpPr>
                <a:spLocks noChangeShapeType="1"/>
              </p:cNvSpPr>
              <p:nvPr/>
            </p:nvSpPr>
            <p:spPr bwMode="auto">
              <a:xfrm flipH="1">
                <a:off x="2462" y="2441"/>
                <a:ext cx="29"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1" name="Line 1349"/>
              <p:cNvSpPr>
                <a:spLocks noChangeShapeType="1"/>
              </p:cNvSpPr>
              <p:nvPr/>
            </p:nvSpPr>
            <p:spPr bwMode="auto">
              <a:xfrm flipH="1">
                <a:off x="2436" y="2447"/>
                <a:ext cx="26"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2" name="Line 1350"/>
              <p:cNvSpPr>
                <a:spLocks noChangeShapeType="1"/>
              </p:cNvSpPr>
              <p:nvPr/>
            </p:nvSpPr>
            <p:spPr bwMode="auto">
              <a:xfrm flipH="1">
                <a:off x="2417" y="245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3" name="Line 1351"/>
              <p:cNvSpPr>
                <a:spLocks noChangeShapeType="1"/>
              </p:cNvSpPr>
              <p:nvPr/>
            </p:nvSpPr>
            <p:spPr bwMode="auto">
              <a:xfrm flipH="1">
                <a:off x="2405" y="2463"/>
                <a:ext cx="12"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4" name="Line 1352"/>
              <p:cNvSpPr>
                <a:spLocks noChangeShapeType="1"/>
              </p:cNvSpPr>
              <p:nvPr/>
            </p:nvSpPr>
            <p:spPr bwMode="auto">
              <a:xfrm flipH="1">
                <a:off x="2400" y="2474"/>
                <a:ext cx="5" cy="10"/>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5" name="Line 1353"/>
              <p:cNvSpPr>
                <a:spLocks noChangeShapeType="1"/>
              </p:cNvSpPr>
              <p:nvPr/>
            </p:nvSpPr>
            <p:spPr bwMode="auto">
              <a:xfrm>
                <a:off x="2400" y="2484"/>
                <a:ext cx="5"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6" name="Line 1354"/>
              <p:cNvSpPr>
                <a:spLocks noChangeShapeType="1"/>
              </p:cNvSpPr>
              <p:nvPr/>
            </p:nvSpPr>
            <p:spPr bwMode="auto">
              <a:xfrm>
                <a:off x="2405" y="2495"/>
                <a:ext cx="12"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7" name="Line 1355"/>
              <p:cNvSpPr>
                <a:spLocks noChangeShapeType="1"/>
              </p:cNvSpPr>
              <p:nvPr/>
            </p:nvSpPr>
            <p:spPr bwMode="auto">
              <a:xfrm>
                <a:off x="2417" y="250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8" name="Line 1356"/>
              <p:cNvSpPr>
                <a:spLocks noChangeShapeType="1"/>
              </p:cNvSpPr>
              <p:nvPr/>
            </p:nvSpPr>
            <p:spPr bwMode="auto">
              <a:xfrm>
                <a:off x="2436" y="2513"/>
                <a:ext cx="26"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69" name="Line 1357"/>
              <p:cNvSpPr>
                <a:spLocks noChangeShapeType="1"/>
              </p:cNvSpPr>
              <p:nvPr/>
            </p:nvSpPr>
            <p:spPr bwMode="auto">
              <a:xfrm>
                <a:off x="2462" y="2520"/>
                <a:ext cx="29"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0" name="Line 1358"/>
              <p:cNvSpPr>
                <a:spLocks noChangeShapeType="1"/>
              </p:cNvSpPr>
              <p:nvPr/>
            </p:nvSpPr>
            <p:spPr bwMode="auto">
              <a:xfrm>
                <a:off x="2491" y="252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1" name="Line 1359"/>
              <p:cNvSpPr>
                <a:spLocks noChangeShapeType="1"/>
              </p:cNvSpPr>
              <p:nvPr/>
            </p:nvSpPr>
            <p:spPr bwMode="auto">
              <a:xfrm>
                <a:off x="2527" y="2531"/>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2" name="Line 1360"/>
              <p:cNvSpPr>
                <a:spLocks noChangeShapeType="1"/>
              </p:cNvSpPr>
              <p:nvPr/>
            </p:nvSpPr>
            <p:spPr bwMode="auto">
              <a:xfrm>
                <a:off x="2566" y="2534"/>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3" name="Line 1361"/>
              <p:cNvSpPr>
                <a:spLocks noChangeShapeType="1"/>
              </p:cNvSpPr>
              <p:nvPr/>
            </p:nvSpPr>
            <p:spPr bwMode="auto">
              <a:xfrm flipV="1">
                <a:off x="2608" y="2534"/>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4" name="Line 1362"/>
              <p:cNvSpPr>
                <a:spLocks noChangeShapeType="1"/>
              </p:cNvSpPr>
              <p:nvPr/>
            </p:nvSpPr>
            <p:spPr bwMode="auto">
              <a:xfrm flipV="1">
                <a:off x="2650" y="2531"/>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5" name="Line 1363"/>
              <p:cNvSpPr>
                <a:spLocks noChangeShapeType="1"/>
              </p:cNvSpPr>
              <p:nvPr/>
            </p:nvSpPr>
            <p:spPr bwMode="auto">
              <a:xfrm flipV="1">
                <a:off x="2689" y="252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6" name="Line 1364"/>
              <p:cNvSpPr>
                <a:spLocks noChangeShapeType="1"/>
              </p:cNvSpPr>
              <p:nvPr/>
            </p:nvSpPr>
            <p:spPr bwMode="auto">
              <a:xfrm flipV="1">
                <a:off x="2725" y="2520"/>
                <a:ext cx="31"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7" name="Line 1365"/>
              <p:cNvSpPr>
                <a:spLocks noChangeShapeType="1"/>
              </p:cNvSpPr>
              <p:nvPr/>
            </p:nvSpPr>
            <p:spPr bwMode="auto">
              <a:xfrm flipV="1">
                <a:off x="2756" y="2513"/>
                <a:ext cx="25"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8" name="Line 1366"/>
              <p:cNvSpPr>
                <a:spLocks noChangeShapeType="1"/>
              </p:cNvSpPr>
              <p:nvPr/>
            </p:nvSpPr>
            <p:spPr bwMode="auto">
              <a:xfrm flipV="1">
                <a:off x="2781" y="2504"/>
                <a:ext cx="20"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79" name="Line 1367"/>
              <p:cNvSpPr>
                <a:spLocks noChangeShapeType="1"/>
              </p:cNvSpPr>
              <p:nvPr/>
            </p:nvSpPr>
            <p:spPr bwMode="auto">
              <a:xfrm flipV="1">
                <a:off x="2801" y="2495"/>
                <a:ext cx="12"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0" name="Line 1368"/>
              <p:cNvSpPr>
                <a:spLocks noChangeShapeType="1"/>
              </p:cNvSpPr>
              <p:nvPr/>
            </p:nvSpPr>
            <p:spPr bwMode="auto">
              <a:xfrm flipV="1">
                <a:off x="2813" y="2484"/>
                <a:ext cx="4"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1" name="Freeform 1369"/>
              <p:cNvSpPr>
                <a:spLocks noEditPoints="1"/>
              </p:cNvSpPr>
              <p:nvPr/>
            </p:nvSpPr>
            <p:spPr bwMode="auto">
              <a:xfrm>
                <a:off x="2596" y="2456"/>
                <a:ext cx="9" cy="63"/>
              </a:xfrm>
              <a:custGeom>
                <a:avLst/>
                <a:gdLst/>
                <a:ahLst/>
                <a:cxnLst>
                  <a:cxn ang="0">
                    <a:pos x="0" y="18"/>
                  </a:cxn>
                  <a:cxn ang="0">
                    <a:pos x="9" y="18"/>
                  </a:cxn>
                  <a:cxn ang="0">
                    <a:pos x="9" y="63"/>
                  </a:cxn>
                  <a:cxn ang="0">
                    <a:pos x="0" y="63"/>
                  </a:cxn>
                  <a:cxn ang="0">
                    <a:pos x="0" y="18"/>
                  </a:cxn>
                  <a:cxn ang="0">
                    <a:pos x="0" y="0"/>
                  </a:cxn>
                  <a:cxn ang="0">
                    <a:pos x="9" y="0"/>
                  </a:cxn>
                  <a:cxn ang="0">
                    <a:pos x="9" y="9"/>
                  </a:cxn>
                  <a:cxn ang="0">
                    <a:pos x="0" y="9"/>
                  </a:cxn>
                  <a:cxn ang="0">
                    <a:pos x="0" y="0"/>
                  </a:cxn>
                </a:cxnLst>
                <a:rect l="0" t="0" r="r" b="b"/>
                <a:pathLst>
                  <a:path w="9" h="63">
                    <a:moveTo>
                      <a:pt x="0" y="18"/>
                    </a:moveTo>
                    <a:lnTo>
                      <a:pt x="9" y="18"/>
                    </a:lnTo>
                    <a:lnTo>
                      <a:pt x="9" y="63"/>
                    </a:lnTo>
                    <a:lnTo>
                      <a:pt x="0" y="63"/>
                    </a:lnTo>
                    <a:lnTo>
                      <a:pt x="0" y="18"/>
                    </a:lnTo>
                    <a:close/>
                    <a:moveTo>
                      <a:pt x="0" y="0"/>
                    </a:moveTo>
                    <a:lnTo>
                      <a:pt x="9" y="0"/>
                    </a:lnTo>
                    <a:lnTo>
                      <a:pt x="9"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2" name="Rectangle 1370"/>
              <p:cNvSpPr>
                <a:spLocks noChangeArrowheads="1"/>
              </p:cNvSpPr>
              <p:nvPr/>
            </p:nvSpPr>
            <p:spPr bwMode="auto">
              <a:xfrm>
                <a:off x="2615" y="2456"/>
                <a:ext cx="9"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83" name="Line 1371"/>
              <p:cNvSpPr>
                <a:spLocks noChangeShapeType="1"/>
              </p:cNvSpPr>
              <p:nvPr/>
            </p:nvSpPr>
            <p:spPr bwMode="auto">
              <a:xfrm flipH="1">
                <a:off x="2692" y="2373"/>
                <a:ext cx="1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4" name="Line 1372"/>
              <p:cNvSpPr>
                <a:spLocks noChangeShapeType="1"/>
              </p:cNvSpPr>
              <p:nvPr/>
            </p:nvSpPr>
            <p:spPr bwMode="auto">
              <a:xfrm flipH="1">
                <a:off x="2672" y="2390"/>
                <a:ext cx="20"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5" name="Line 1373"/>
              <p:cNvSpPr>
                <a:spLocks noChangeShapeType="1"/>
              </p:cNvSpPr>
              <p:nvPr/>
            </p:nvSpPr>
            <p:spPr bwMode="auto">
              <a:xfrm flipH="1">
                <a:off x="2654" y="2411"/>
                <a:ext cx="18"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6" name="Freeform 1374"/>
              <p:cNvSpPr>
                <a:spLocks/>
              </p:cNvSpPr>
              <p:nvPr/>
            </p:nvSpPr>
            <p:spPr bwMode="auto">
              <a:xfrm>
                <a:off x="2857" y="2432"/>
                <a:ext cx="419" cy="103"/>
              </a:xfrm>
              <a:custGeom>
                <a:avLst/>
                <a:gdLst/>
                <a:ahLst/>
                <a:cxnLst>
                  <a:cxn ang="0">
                    <a:pos x="210" y="0"/>
                  </a:cxn>
                  <a:cxn ang="0">
                    <a:pos x="251" y="1"/>
                  </a:cxn>
                  <a:cxn ang="0">
                    <a:pos x="290" y="4"/>
                  </a:cxn>
                  <a:cxn ang="0">
                    <a:pos x="326" y="9"/>
                  </a:cxn>
                  <a:cxn ang="0">
                    <a:pos x="358" y="15"/>
                  </a:cxn>
                  <a:cxn ang="0">
                    <a:pos x="383" y="22"/>
                  </a:cxn>
                  <a:cxn ang="0">
                    <a:pos x="402" y="31"/>
                  </a:cxn>
                  <a:cxn ang="0">
                    <a:pos x="414" y="42"/>
                  </a:cxn>
                  <a:cxn ang="0">
                    <a:pos x="419" y="52"/>
                  </a:cxn>
                  <a:cxn ang="0">
                    <a:pos x="414" y="63"/>
                  </a:cxn>
                  <a:cxn ang="0">
                    <a:pos x="402" y="72"/>
                  </a:cxn>
                  <a:cxn ang="0">
                    <a:pos x="383" y="81"/>
                  </a:cxn>
                  <a:cxn ang="0">
                    <a:pos x="358" y="88"/>
                  </a:cxn>
                  <a:cxn ang="0">
                    <a:pos x="326" y="94"/>
                  </a:cxn>
                  <a:cxn ang="0">
                    <a:pos x="290" y="99"/>
                  </a:cxn>
                  <a:cxn ang="0">
                    <a:pos x="251" y="102"/>
                  </a:cxn>
                  <a:cxn ang="0">
                    <a:pos x="210" y="103"/>
                  </a:cxn>
                  <a:cxn ang="0">
                    <a:pos x="168" y="102"/>
                  </a:cxn>
                  <a:cxn ang="0">
                    <a:pos x="129" y="99"/>
                  </a:cxn>
                  <a:cxn ang="0">
                    <a:pos x="93" y="94"/>
                  </a:cxn>
                  <a:cxn ang="0">
                    <a:pos x="62" y="88"/>
                  </a:cxn>
                  <a:cxn ang="0">
                    <a:pos x="36" y="81"/>
                  </a:cxn>
                  <a:cxn ang="0">
                    <a:pos x="17" y="72"/>
                  </a:cxn>
                  <a:cxn ang="0">
                    <a:pos x="5" y="63"/>
                  </a:cxn>
                  <a:cxn ang="0">
                    <a:pos x="0" y="52"/>
                  </a:cxn>
                  <a:cxn ang="0">
                    <a:pos x="5" y="42"/>
                  </a:cxn>
                  <a:cxn ang="0">
                    <a:pos x="17" y="31"/>
                  </a:cxn>
                  <a:cxn ang="0">
                    <a:pos x="36" y="22"/>
                  </a:cxn>
                  <a:cxn ang="0">
                    <a:pos x="62" y="15"/>
                  </a:cxn>
                  <a:cxn ang="0">
                    <a:pos x="93" y="9"/>
                  </a:cxn>
                  <a:cxn ang="0">
                    <a:pos x="129" y="4"/>
                  </a:cxn>
                  <a:cxn ang="0">
                    <a:pos x="168" y="1"/>
                  </a:cxn>
                  <a:cxn ang="0">
                    <a:pos x="210" y="0"/>
                  </a:cxn>
                </a:cxnLst>
                <a:rect l="0" t="0" r="r" b="b"/>
                <a:pathLst>
                  <a:path w="419" h="103">
                    <a:moveTo>
                      <a:pt x="210" y="0"/>
                    </a:moveTo>
                    <a:lnTo>
                      <a:pt x="251" y="1"/>
                    </a:lnTo>
                    <a:lnTo>
                      <a:pt x="290" y="4"/>
                    </a:lnTo>
                    <a:lnTo>
                      <a:pt x="326" y="9"/>
                    </a:lnTo>
                    <a:lnTo>
                      <a:pt x="358" y="15"/>
                    </a:lnTo>
                    <a:lnTo>
                      <a:pt x="383" y="22"/>
                    </a:lnTo>
                    <a:lnTo>
                      <a:pt x="402" y="31"/>
                    </a:lnTo>
                    <a:lnTo>
                      <a:pt x="414" y="42"/>
                    </a:lnTo>
                    <a:lnTo>
                      <a:pt x="419" y="52"/>
                    </a:lnTo>
                    <a:lnTo>
                      <a:pt x="414" y="63"/>
                    </a:lnTo>
                    <a:lnTo>
                      <a:pt x="402" y="72"/>
                    </a:lnTo>
                    <a:lnTo>
                      <a:pt x="383" y="81"/>
                    </a:lnTo>
                    <a:lnTo>
                      <a:pt x="358" y="88"/>
                    </a:lnTo>
                    <a:lnTo>
                      <a:pt x="326" y="94"/>
                    </a:lnTo>
                    <a:lnTo>
                      <a:pt x="290" y="99"/>
                    </a:lnTo>
                    <a:lnTo>
                      <a:pt x="251" y="102"/>
                    </a:lnTo>
                    <a:lnTo>
                      <a:pt x="210" y="103"/>
                    </a:lnTo>
                    <a:lnTo>
                      <a:pt x="168" y="102"/>
                    </a:lnTo>
                    <a:lnTo>
                      <a:pt x="129" y="99"/>
                    </a:lnTo>
                    <a:lnTo>
                      <a:pt x="93" y="94"/>
                    </a:lnTo>
                    <a:lnTo>
                      <a:pt x="62" y="88"/>
                    </a:lnTo>
                    <a:lnTo>
                      <a:pt x="36" y="81"/>
                    </a:lnTo>
                    <a:lnTo>
                      <a:pt x="17" y="72"/>
                    </a:lnTo>
                    <a:lnTo>
                      <a:pt x="5" y="63"/>
                    </a:lnTo>
                    <a:lnTo>
                      <a:pt x="0" y="52"/>
                    </a:lnTo>
                    <a:lnTo>
                      <a:pt x="5" y="42"/>
                    </a:lnTo>
                    <a:lnTo>
                      <a:pt x="17" y="31"/>
                    </a:lnTo>
                    <a:lnTo>
                      <a:pt x="36" y="22"/>
                    </a:lnTo>
                    <a:lnTo>
                      <a:pt x="62" y="15"/>
                    </a:lnTo>
                    <a:lnTo>
                      <a:pt x="93" y="9"/>
                    </a:lnTo>
                    <a:lnTo>
                      <a:pt x="129" y="4"/>
                    </a:lnTo>
                    <a:lnTo>
                      <a:pt x="168" y="1"/>
                    </a:lnTo>
                    <a:lnTo>
                      <a:pt x="210" y="0"/>
                    </a:lnTo>
                    <a:close/>
                  </a:path>
                </a:pathLst>
              </a:custGeom>
              <a:solidFill>
                <a:srgbClr val="D9EDFF"/>
              </a:solid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7" name="Line 1375"/>
              <p:cNvSpPr>
                <a:spLocks noChangeShapeType="1"/>
              </p:cNvSpPr>
              <p:nvPr/>
            </p:nvSpPr>
            <p:spPr bwMode="auto">
              <a:xfrm flipH="1" flipV="1">
                <a:off x="3271" y="2474"/>
                <a:ext cx="5" cy="10"/>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8" name="Line 1376"/>
              <p:cNvSpPr>
                <a:spLocks noChangeShapeType="1"/>
              </p:cNvSpPr>
              <p:nvPr/>
            </p:nvSpPr>
            <p:spPr bwMode="auto">
              <a:xfrm flipH="1" flipV="1">
                <a:off x="3259" y="2463"/>
                <a:ext cx="12"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89" name="Line 1377"/>
              <p:cNvSpPr>
                <a:spLocks noChangeShapeType="1"/>
              </p:cNvSpPr>
              <p:nvPr/>
            </p:nvSpPr>
            <p:spPr bwMode="auto">
              <a:xfrm flipH="1" flipV="1">
                <a:off x="3240" y="245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0" name="Line 1378"/>
              <p:cNvSpPr>
                <a:spLocks noChangeShapeType="1"/>
              </p:cNvSpPr>
              <p:nvPr/>
            </p:nvSpPr>
            <p:spPr bwMode="auto">
              <a:xfrm flipH="1" flipV="1">
                <a:off x="3215" y="2447"/>
                <a:ext cx="25"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1" name="Line 1379"/>
              <p:cNvSpPr>
                <a:spLocks noChangeShapeType="1"/>
              </p:cNvSpPr>
              <p:nvPr/>
            </p:nvSpPr>
            <p:spPr bwMode="auto">
              <a:xfrm flipH="1" flipV="1">
                <a:off x="3183" y="2441"/>
                <a:ext cx="32"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2" name="Line 1380"/>
              <p:cNvSpPr>
                <a:spLocks noChangeShapeType="1"/>
              </p:cNvSpPr>
              <p:nvPr/>
            </p:nvSpPr>
            <p:spPr bwMode="auto">
              <a:xfrm flipH="1" flipV="1">
                <a:off x="3147" y="243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3" name="Line 1381"/>
              <p:cNvSpPr>
                <a:spLocks noChangeShapeType="1"/>
              </p:cNvSpPr>
              <p:nvPr/>
            </p:nvSpPr>
            <p:spPr bwMode="auto">
              <a:xfrm flipH="1" flipV="1">
                <a:off x="3108" y="2433"/>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4" name="Line 1382"/>
              <p:cNvSpPr>
                <a:spLocks noChangeShapeType="1"/>
              </p:cNvSpPr>
              <p:nvPr/>
            </p:nvSpPr>
            <p:spPr bwMode="auto">
              <a:xfrm flipH="1" flipV="1">
                <a:off x="3067" y="2432"/>
                <a:ext cx="41"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5" name="Line 1383"/>
              <p:cNvSpPr>
                <a:spLocks noChangeShapeType="1"/>
              </p:cNvSpPr>
              <p:nvPr/>
            </p:nvSpPr>
            <p:spPr bwMode="auto">
              <a:xfrm flipH="1">
                <a:off x="3025" y="2432"/>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6" name="Line 1384"/>
              <p:cNvSpPr>
                <a:spLocks noChangeShapeType="1"/>
              </p:cNvSpPr>
              <p:nvPr/>
            </p:nvSpPr>
            <p:spPr bwMode="auto">
              <a:xfrm flipH="1">
                <a:off x="2986" y="2433"/>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7" name="Line 1385"/>
              <p:cNvSpPr>
                <a:spLocks noChangeShapeType="1"/>
              </p:cNvSpPr>
              <p:nvPr/>
            </p:nvSpPr>
            <p:spPr bwMode="auto">
              <a:xfrm flipH="1">
                <a:off x="2950" y="243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8" name="Line 1386"/>
              <p:cNvSpPr>
                <a:spLocks noChangeShapeType="1"/>
              </p:cNvSpPr>
              <p:nvPr/>
            </p:nvSpPr>
            <p:spPr bwMode="auto">
              <a:xfrm flipH="1">
                <a:off x="2919" y="2441"/>
                <a:ext cx="31"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99" name="Line 1387"/>
              <p:cNvSpPr>
                <a:spLocks noChangeShapeType="1"/>
              </p:cNvSpPr>
              <p:nvPr/>
            </p:nvSpPr>
            <p:spPr bwMode="auto">
              <a:xfrm flipH="1">
                <a:off x="2893" y="2447"/>
                <a:ext cx="26"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0" name="Line 1388"/>
              <p:cNvSpPr>
                <a:spLocks noChangeShapeType="1"/>
              </p:cNvSpPr>
              <p:nvPr/>
            </p:nvSpPr>
            <p:spPr bwMode="auto">
              <a:xfrm flipH="1">
                <a:off x="2874" y="245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1" name="Line 1389"/>
              <p:cNvSpPr>
                <a:spLocks noChangeShapeType="1"/>
              </p:cNvSpPr>
              <p:nvPr/>
            </p:nvSpPr>
            <p:spPr bwMode="auto">
              <a:xfrm flipH="1">
                <a:off x="2862" y="2463"/>
                <a:ext cx="12"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2" name="Line 1390"/>
              <p:cNvSpPr>
                <a:spLocks noChangeShapeType="1"/>
              </p:cNvSpPr>
              <p:nvPr/>
            </p:nvSpPr>
            <p:spPr bwMode="auto">
              <a:xfrm flipH="1">
                <a:off x="2857" y="2474"/>
                <a:ext cx="5" cy="10"/>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3" name="Line 1391"/>
              <p:cNvSpPr>
                <a:spLocks noChangeShapeType="1"/>
              </p:cNvSpPr>
              <p:nvPr/>
            </p:nvSpPr>
            <p:spPr bwMode="auto">
              <a:xfrm>
                <a:off x="2857" y="2484"/>
                <a:ext cx="5"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4" name="Line 1392"/>
              <p:cNvSpPr>
                <a:spLocks noChangeShapeType="1"/>
              </p:cNvSpPr>
              <p:nvPr/>
            </p:nvSpPr>
            <p:spPr bwMode="auto">
              <a:xfrm>
                <a:off x="2862" y="2495"/>
                <a:ext cx="12"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5" name="Line 1393"/>
              <p:cNvSpPr>
                <a:spLocks noChangeShapeType="1"/>
              </p:cNvSpPr>
              <p:nvPr/>
            </p:nvSpPr>
            <p:spPr bwMode="auto">
              <a:xfrm>
                <a:off x="2874" y="250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6" name="Line 1394"/>
              <p:cNvSpPr>
                <a:spLocks noChangeShapeType="1"/>
              </p:cNvSpPr>
              <p:nvPr/>
            </p:nvSpPr>
            <p:spPr bwMode="auto">
              <a:xfrm>
                <a:off x="2893" y="2513"/>
                <a:ext cx="26"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7" name="Line 1395"/>
              <p:cNvSpPr>
                <a:spLocks noChangeShapeType="1"/>
              </p:cNvSpPr>
              <p:nvPr/>
            </p:nvSpPr>
            <p:spPr bwMode="auto">
              <a:xfrm>
                <a:off x="2919" y="2520"/>
                <a:ext cx="31"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8" name="Line 1396"/>
              <p:cNvSpPr>
                <a:spLocks noChangeShapeType="1"/>
              </p:cNvSpPr>
              <p:nvPr/>
            </p:nvSpPr>
            <p:spPr bwMode="auto">
              <a:xfrm>
                <a:off x="2950" y="252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09" name="Line 1397"/>
              <p:cNvSpPr>
                <a:spLocks noChangeShapeType="1"/>
              </p:cNvSpPr>
              <p:nvPr/>
            </p:nvSpPr>
            <p:spPr bwMode="auto">
              <a:xfrm>
                <a:off x="2986" y="2531"/>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0" name="Line 1398"/>
              <p:cNvSpPr>
                <a:spLocks noChangeShapeType="1"/>
              </p:cNvSpPr>
              <p:nvPr/>
            </p:nvSpPr>
            <p:spPr bwMode="auto">
              <a:xfrm>
                <a:off x="3025" y="2534"/>
                <a:ext cx="42"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1" name="Line 1399"/>
              <p:cNvSpPr>
                <a:spLocks noChangeShapeType="1"/>
              </p:cNvSpPr>
              <p:nvPr/>
            </p:nvSpPr>
            <p:spPr bwMode="auto">
              <a:xfrm flipV="1">
                <a:off x="3067" y="2534"/>
                <a:ext cx="41" cy="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2" name="Line 1400"/>
              <p:cNvSpPr>
                <a:spLocks noChangeShapeType="1"/>
              </p:cNvSpPr>
              <p:nvPr/>
            </p:nvSpPr>
            <p:spPr bwMode="auto">
              <a:xfrm flipV="1">
                <a:off x="3108" y="2531"/>
                <a:ext cx="39" cy="3"/>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3" name="Line 1401"/>
              <p:cNvSpPr>
                <a:spLocks noChangeShapeType="1"/>
              </p:cNvSpPr>
              <p:nvPr/>
            </p:nvSpPr>
            <p:spPr bwMode="auto">
              <a:xfrm flipV="1">
                <a:off x="3147" y="2526"/>
                <a:ext cx="36" cy="5"/>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4" name="Line 1402"/>
              <p:cNvSpPr>
                <a:spLocks noChangeShapeType="1"/>
              </p:cNvSpPr>
              <p:nvPr/>
            </p:nvSpPr>
            <p:spPr bwMode="auto">
              <a:xfrm flipV="1">
                <a:off x="3183" y="2520"/>
                <a:ext cx="32" cy="6"/>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5" name="Line 1403"/>
              <p:cNvSpPr>
                <a:spLocks noChangeShapeType="1"/>
              </p:cNvSpPr>
              <p:nvPr/>
            </p:nvSpPr>
            <p:spPr bwMode="auto">
              <a:xfrm flipV="1">
                <a:off x="3215" y="2513"/>
                <a:ext cx="25" cy="7"/>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6" name="Line 1404"/>
              <p:cNvSpPr>
                <a:spLocks noChangeShapeType="1"/>
              </p:cNvSpPr>
              <p:nvPr/>
            </p:nvSpPr>
            <p:spPr bwMode="auto">
              <a:xfrm flipV="1">
                <a:off x="3240" y="2504"/>
                <a:ext cx="19"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7" name="Line 1405"/>
              <p:cNvSpPr>
                <a:spLocks noChangeShapeType="1"/>
              </p:cNvSpPr>
              <p:nvPr/>
            </p:nvSpPr>
            <p:spPr bwMode="auto">
              <a:xfrm flipV="1">
                <a:off x="3259" y="2495"/>
                <a:ext cx="12" cy="9"/>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8" name="Line 1406"/>
              <p:cNvSpPr>
                <a:spLocks noChangeShapeType="1"/>
              </p:cNvSpPr>
              <p:nvPr/>
            </p:nvSpPr>
            <p:spPr bwMode="auto">
              <a:xfrm flipV="1">
                <a:off x="3271" y="2484"/>
                <a:ext cx="5" cy="11"/>
              </a:xfrm>
              <a:prstGeom prst="line">
                <a:avLst/>
              </a:prstGeom>
              <a:noFill/>
              <a:ln w="12700">
                <a:solidFill>
                  <a:srgbClr val="D9ED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19" name="Freeform 1407"/>
              <p:cNvSpPr>
                <a:spLocks noEditPoints="1"/>
              </p:cNvSpPr>
              <p:nvPr/>
            </p:nvSpPr>
            <p:spPr bwMode="auto">
              <a:xfrm>
                <a:off x="3053" y="2456"/>
                <a:ext cx="9" cy="63"/>
              </a:xfrm>
              <a:custGeom>
                <a:avLst/>
                <a:gdLst/>
                <a:ahLst/>
                <a:cxnLst>
                  <a:cxn ang="0">
                    <a:pos x="0" y="18"/>
                  </a:cxn>
                  <a:cxn ang="0">
                    <a:pos x="9" y="18"/>
                  </a:cxn>
                  <a:cxn ang="0">
                    <a:pos x="9" y="63"/>
                  </a:cxn>
                  <a:cxn ang="0">
                    <a:pos x="0" y="63"/>
                  </a:cxn>
                  <a:cxn ang="0">
                    <a:pos x="0" y="18"/>
                  </a:cxn>
                  <a:cxn ang="0">
                    <a:pos x="0" y="0"/>
                  </a:cxn>
                  <a:cxn ang="0">
                    <a:pos x="9" y="0"/>
                  </a:cxn>
                  <a:cxn ang="0">
                    <a:pos x="9" y="9"/>
                  </a:cxn>
                  <a:cxn ang="0">
                    <a:pos x="0" y="9"/>
                  </a:cxn>
                  <a:cxn ang="0">
                    <a:pos x="0" y="0"/>
                  </a:cxn>
                </a:cxnLst>
                <a:rect l="0" t="0" r="r" b="b"/>
                <a:pathLst>
                  <a:path w="9" h="63">
                    <a:moveTo>
                      <a:pt x="0" y="18"/>
                    </a:moveTo>
                    <a:lnTo>
                      <a:pt x="9" y="18"/>
                    </a:lnTo>
                    <a:lnTo>
                      <a:pt x="9" y="63"/>
                    </a:lnTo>
                    <a:lnTo>
                      <a:pt x="0" y="63"/>
                    </a:lnTo>
                    <a:lnTo>
                      <a:pt x="0" y="18"/>
                    </a:lnTo>
                    <a:close/>
                    <a:moveTo>
                      <a:pt x="0" y="0"/>
                    </a:moveTo>
                    <a:lnTo>
                      <a:pt x="9" y="0"/>
                    </a:lnTo>
                    <a:lnTo>
                      <a:pt x="9"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0" name="Rectangle 1408"/>
              <p:cNvSpPr>
                <a:spLocks noChangeArrowheads="1"/>
              </p:cNvSpPr>
              <p:nvPr/>
            </p:nvSpPr>
            <p:spPr bwMode="auto">
              <a:xfrm>
                <a:off x="3073" y="2456"/>
                <a:ext cx="9"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21" name="Line 1409"/>
              <p:cNvSpPr>
                <a:spLocks noChangeShapeType="1"/>
              </p:cNvSpPr>
              <p:nvPr/>
            </p:nvSpPr>
            <p:spPr bwMode="auto">
              <a:xfrm>
                <a:off x="2753" y="2367"/>
                <a:ext cx="2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523" name="Group 1611"/>
            <p:cNvGrpSpPr>
              <a:grpSpLocks/>
            </p:cNvGrpSpPr>
            <p:nvPr/>
          </p:nvGrpSpPr>
          <p:grpSpPr bwMode="auto">
            <a:xfrm>
              <a:off x="588" y="2120"/>
              <a:ext cx="2361" cy="544"/>
              <a:chOff x="588" y="2120"/>
              <a:chExt cx="2362" cy="544"/>
            </a:xfrm>
          </p:grpSpPr>
          <p:sp>
            <p:nvSpPr>
              <p:cNvPr id="40323" name="Line 1411"/>
              <p:cNvSpPr>
                <a:spLocks noChangeShapeType="1"/>
              </p:cNvSpPr>
              <p:nvPr/>
            </p:nvSpPr>
            <p:spPr bwMode="auto">
              <a:xfrm>
                <a:off x="2778" y="2376"/>
                <a:ext cx="30"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4" name="Line 1412"/>
              <p:cNvSpPr>
                <a:spLocks noChangeShapeType="1"/>
              </p:cNvSpPr>
              <p:nvPr/>
            </p:nvSpPr>
            <p:spPr bwMode="auto">
              <a:xfrm>
                <a:off x="2808" y="2387"/>
                <a:ext cx="3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5" name="Line 1413"/>
              <p:cNvSpPr>
                <a:spLocks noChangeShapeType="1"/>
              </p:cNvSpPr>
              <p:nvPr/>
            </p:nvSpPr>
            <p:spPr bwMode="auto">
              <a:xfrm>
                <a:off x="2843" y="2399"/>
                <a:ext cx="107" cy="4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6" name="Freeform 1414"/>
              <p:cNvSpPr>
                <a:spLocks/>
              </p:cNvSpPr>
              <p:nvPr/>
            </p:nvSpPr>
            <p:spPr bwMode="auto">
              <a:xfrm>
                <a:off x="1047" y="2207"/>
                <a:ext cx="63" cy="41"/>
              </a:xfrm>
              <a:custGeom>
                <a:avLst/>
                <a:gdLst/>
                <a:ahLst/>
                <a:cxnLst>
                  <a:cxn ang="0">
                    <a:pos x="31" y="0"/>
                  </a:cxn>
                  <a:cxn ang="0">
                    <a:pos x="48" y="3"/>
                  </a:cxn>
                  <a:cxn ang="0">
                    <a:pos x="58" y="11"/>
                  </a:cxn>
                  <a:cxn ang="0">
                    <a:pos x="63" y="21"/>
                  </a:cxn>
                  <a:cxn ang="0">
                    <a:pos x="58" y="30"/>
                  </a:cxn>
                  <a:cxn ang="0">
                    <a:pos x="48" y="38"/>
                  </a:cxn>
                  <a:cxn ang="0">
                    <a:pos x="31" y="41"/>
                  </a:cxn>
                  <a:cxn ang="0">
                    <a:pos x="15" y="38"/>
                  </a:cxn>
                  <a:cxn ang="0">
                    <a:pos x="4" y="30"/>
                  </a:cxn>
                  <a:cxn ang="0">
                    <a:pos x="0" y="21"/>
                  </a:cxn>
                  <a:cxn ang="0">
                    <a:pos x="4" y="11"/>
                  </a:cxn>
                  <a:cxn ang="0">
                    <a:pos x="15" y="3"/>
                  </a:cxn>
                  <a:cxn ang="0">
                    <a:pos x="31" y="0"/>
                  </a:cxn>
                </a:cxnLst>
                <a:rect l="0" t="0" r="r" b="b"/>
                <a:pathLst>
                  <a:path w="63" h="41">
                    <a:moveTo>
                      <a:pt x="31" y="0"/>
                    </a:moveTo>
                    <a:lnTo>
                      <a:pt x="48" y="3"/>
                    </a:lnTo>
                    <a:lnTo>
                      <a:pt x="58" y="11"/>
                    </a:lnTo>
                    <a:lnTo>
                      <a:pt x="63" y="21"/>
                    </a:lnTo>
                    <a:lnTo>
                      <a:pt x="58" y="30"/>
                    </a:lnTo>
                    <a:lnTo>
                      <a:pt x="48" y="38"/>
                    </a:lnTo>
                    <a:lnTo>
                      <a:pt x="31" y="41"/>
                    </a:lnTo>
                    <a:lnTo>
                      <a:pt x="15" y="38"/>
                    </a:lnTo>
                    <a:lnTo>
                      <a:pt x="4" y="30"/>
                    </a:lnTo>
                    <a:lnTo>
                      <a:pt x="0" y="21"/>
                    </a:lnTo>
                    <a:lnTo>
                      <a:pt x="4"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7" name="Line 1415"/>
              <p:cNvSpPr>
                <a:spLocks noChangeShapeType="1"/>
              </p:cNvSpPr>
              <p:nvPr/>
            </p:nvSpPr>
            <p:spPr bwMode="auto">
              <a:xfrm flipH="1" flipV="1">
                <a:off x="1105" y="2218"/>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8" name="Line 1416"/>
              <p:cNvSpPr>
                <a:spLocks noChangeShapeType="1"/>
              </p:cNvSpPr>
              <p:nvPr/>
            </p:nvSpPr>
            <p:spPr bwMode="auto">
              <a:xfrm flipH="1" flipV="1">
                <a:off x="1095" y="221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29" name="Line 1417"/>
              <p:cNvSpPr>
                <a:spLocks noChangeShapeType="1"/>
              </p:cNvSpPr>
              <p:nvPr/>
            </p:nvSpPr>
            <p:spPr bwMode="auto">
              <a:xfrm flipH="1" flipV="1">
                <a:off x="1078" y="220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0" name="Line 1418"/>
              <p:cNvSpPr>
                <a:spLocks noChangeShapeType="1"/>
              </p:cNvSpPr>
              <p:nvPr/>
            </p:nvSpPr>
            <p:spPr bwMode="auto">
              <a:xfrm flipH="1">
                <a:off x="1062" y="220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1" name="Line 1419"/>
              <p:cNvSpPr>
                <a:spLocks noChangeShapeType="1"/>
              </p:cNvSpPr>
              <p:nvPr/>
            </p:nvSpPr>
            <p:spPr bwMode="auto">
              <a:xfrm flipH="1">
                <a:off x="1051" y="2210"/>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2" name="Line 1420"/>
              <p:cNvSpPr>
                <a:spLocks noChangeShapeType="1"/>
              </p:cNvSpPr>
              <p:nvPr/>
            </p:nvSpPr>
            <p:spPr bwMode="auto">
              <a:xfrm flipH="1">
                <a:off x="1047" y="2218"/>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3" name="Line 1421"/>
              <p:cNvSpPr>
                <a:spLocks noChangeShapeType="1"/>
              </p:cNvSpPr>
              <p:nvPr/>
            </p:nvSpPr>
            <p:spPr bwMode="auto">
              <a:xfrm>
                <a:off x="1047" y="2228"/>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4" name="Line 1422"/>
              <p:cNvSpPr>
                <a:spLocks noChangeShapeType="1"/>
              </p:cNvSpPr>
              <p:nvPr/>
            </p:nvSpPr>
            <p:spPr bwMode="auto">
              <a:xfrm>
                <a:off x="1051" y="2237"/>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5" name="Line 1423"/>
              <p:cNvSpPr>
                <a:spLocks noChangeShapeType="1"/>
              </p:cNvSpPr>
              <p:nvPr/>
            </p:nvSpPr>
            <p:spPr bwMode="auto">
              <a:xfrm>
                <a:off x="1062" y="2245"/>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6" name="Line 1424"/>
              <p:cNvSpPr>
                <a:spLocks noChangeShapeType="1"/>
              </p:cNvSpPr>
              <p:nvPr/>
            </p:nvSpPr>
            <p:spPr bwMode="auto">
              <a:xfrm flipV="1">
                <a:off x="1078" y="2245"/>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7" name="Line 1425"/>
              <p:cNvSpPr>
                <a:spLocks noChangeShapeType="1"/>
              </p:cNvSpPr>
              <p:nvPr/>
            </p:nvSpPr>
            <p:spPr bwMode="auto">
              <a:xfrm flipV="1">
                <a:off x="1095" y="2237"/>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8" name="Line 1426"/>
              <p:cNvSpPr>
                <a:spLocks noChangeShapeType="1"/>
              </p:cNvSpPr>
              <p:nvPr/>
            </p:nvSpPr>
            <p:spPr bwMode="auto">
              <a:xfrm flipV="1">
                <a:off x="1105" y="2228"/>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39" name="Rectangle 1427"/>
              <p:cNvSpPr>
                <a:spLocks noChangeArrowheads="1"/>
              </p:cNvSpPr>
              <p:nvPr/>
            </p:nvSpPr>
            <p:spPr bwMode="auto">
              <a:xfrm>
                <a:off x="1077" y="2225"/>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40" name="Line 1428"/>
              <p:cNvSpPr>
                <a:spLocks noChangeShapeType="1"/>
              </p:cNvSpPr>
              <p:nvPr/>
            </p:nvSpPr>
            <p:spPr bwMode="auto">
              <a:xfrm flipH="1">
                <a:off x="1725" y="2120"/>
                <a:ext cx="1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1" name="Line 1429"/>
              <p:cNvSpPr>
                <a:spLocks noChangeShapeType="1"/>
              </p:cNvSpPr>
              <p:nvPr/>
            </p:nvSpPr>
            <p:spPr bwMode="auto">
              <a:xfrm flipH="1">
                <a:off x="1712" y="2132"/>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2" name="Line 1430"/>
              <p:cNvSpPr>
                <a:spLocks noChangeShapeType="1"/>
              </p:cNvSpPr>
              <p:nvPr/>
            </p:nvSpPr>
            <p:spPr bwMode="auto">
              <a:xfrm flipH="1">
                <a:off x="1695" y="2144"/>
                <a:ext cx="17"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3" name="Line 1431"/>
              <p:cNvSpPr>
                <a:spLocks noChangeShapeType="1"/>
              </p:cNvSpPr>
              <p:nvPr/>
            </p:nvSpPr>
            <p:spPr bwMode="auto">
              <a:xfrm flipH="1">
                <a:off x="1667" y="2152"/>
                <a:ext cx="28"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4" name="Line 1432"/>
              <p:cNvSpPr>
                <a:spLocks noChangeShapeType="1"/>
              </p:cNvSpPr>
              <p:nvPr/>
            </p:nvSpPr>
            <p:spPr bwMode="auto">
              <a:xfrm flipH="1">
                <a:off x="1629" y="2164"/>
                <a:ext cx="3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5" name="Line 1433"/>
              <p:cNvSpPr>
                <a:spLocks noChangeShapeType="1"/>
              </p:cNvSpPr>
              <p:nvPr/>
            </p:nvSpPr>
            <p:spPr bwMode="auto">
              <a:xfrm flipH="1">
                <a:off x="1588" y="2174"/>
                <a:ext cx="41"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 name="Line 1434"/>
              <p:cNvSpPr>
                <a:spLocks noChangeShapeType="1"/>
              </p:cNvSpPr>
              <p:nvPr/>
            </p:nvSpPr>
            <p:spPr bwMode="auto">
              <a:xfrm flipH="1">
                <a:off x="1538" y="2183"/>
                <a:ext cx="5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7" name="Line 1435"/>
              <p:cNvSpPr>
                <a:spLocks noChangeShapeType="1"/>
              </p:cNvSpPr>
              <p:nvPr/>
            </p:nvSpPr>
            <p:spPr bwMode="auto">
              <a:xfrm flipH="1">
                <a:off x="1488" y="2191"/>
                <a:ext cx="5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8" name="Line 1436"/>
              <p:cNvSpPr>
                <a:spLocks noChangeShapeType="1"/>
              </p:cNvSpPr>
              <p:nvPr/>
            </p:nvSpPr>
            <p:spPr bwMode="auto">
              <a:xfrm flipH="1">
                <a:off x="1434" y="2198"/>
                <a:ext cx="54"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9" name="Line 1437"/>
              <p:cNvSpPr>
                <a:spLocks noChangeShapeType="1"/>
              </p:cNvSpPr>
              <p:nvPr/>
            </p:nvSpPr>
            <p:spPr bwMode="auto">
              <a:xfrm flipH="1">
                <a:off x="1378" y="2204"/>
                <a:ext cx="5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0" name="Line 1438"/>
              <p:cNvSpPr>
                <a:spLocks noChangeShapeType="1"/>
              </p:cNvSpPr>
              <p:nvPr/>
            </p:nvSpPr>
            <p:spPr bwMode="auto">
              <a:xfrm flipH="1">
                <a:off x="1323" y="2210"/>
                <a:ext cx="55"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1" name="Line 1439"/>
              <p:cNvSpPr>
                <a:spLocks noChangeShapeType="1"/>
              </p:cNvSpPr>
              <p:nvPr/>
            </p:nvSpPr>
            <p:spPr bwMode="auto">
              <a:xfrm flipH="1">
                <a:off x="1271" y="2215"/>
                <a:ext cx="52"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2" name="Line 1440"/>
              <p:cNvSpPr>
                <a:spLocks noChangeShapeType="1"/>
              </p:cNvSpPr>
              <p:nvPr/>
            </p:nvSpPr>
            <p:spPr bwMode="auto">
              <a:xfrm flipH="1">
                <a:off x="1223" y="2219"/>
                <a:ext cx="48"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3" name="Line 1441"/>
              <p:cNvSpPr>
                <a:spLocks noChangeShapeType="1"/>
              </p:cNvSpPr>
              <p:nvPr/>
            </p:nvSpPr>
            <p:spPr bwMode="auto">
              <a:xfrm flipH="1">
                <a:off x="1178" y="2222"/>
                <a:ext cx="4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4" name="Line 1442"/>
              <p:cNvSpPr>
                <a:spLocks noChangeShapeType="1"/>
              </p:cNvSpPr>
              <p:nvPr/>
            </p:nvSpPr>
            <p:spPr bwMode="auto">
              <a:xfrm flipH="1">
                <a:off x="1139" y="2225"/>
                <a:ext cx="39"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5" name="Line 1443"/>
              <p:cNvSpPr>
                <a:spLocks noChangeShapeType="1"/>
              </p:cNvSpPr>
              <p:nvPr/>
            </p:nvSpPr>
            <p:spPr bwMode="auto">
              <a:xfrm flipH="1">
                <a:off x="1110" y="2227"/>
                <a:ext cx="29"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6" name="Freeform 1444"/>
              <p:cNvSpPr>
                <a:spLocks/>
              </p:cNvSpPr>
              <p:nvPr/>
            </p:nvSpPr>
            <p:spPr bwMode="auto">
              <a:xfrm>
                <a:off x="1716" y="2207"/>
                <a:ext cx="63" cy="41"/>
              </a:xfrm>
              <a:custGeom>
                <a:avLst/>
                <a:gdLst/>
                <a:ahLst/>
                <a:cxnLst>
                  <a:cxn ang="0">
                    <a:pos x="31" y="0"/>
                  </a:cxn>
                  <a:cxn ang="0">
                    <a:pos x="48" y="3"/>
                  </a:cxn>
                  <a:cxn ang="0">
                    <a:pos x="58" y="11"/>
                  </a:cxn>
                  <a:cxn ang="0">
                    <a:pos x="63" y="21"/>
                  </a:cxn>
                  <a:cxn ang="0">
                    <a:pos x="58" y="30"/>
                  </a:cxn>
                  <a:cxn ang="0">
                    <a:pos x="48" y="38"/>
                  </a:cxn>
                  <a:cxn ang="0">
                    <a:pos x="31" y="41"/>
                  </a:cxn>
                  <a:cxn ang="0">
                    <a:pos x="15" y="38"/>
                  </a:cxn>
                  <a:cxn ang="0">
                    <a:pos x="5" y="30"/>
                  </a:cxn>
                  <a:cxn ang="0">
                    <a:pos x="0" y="21"/>
                  </a:cxn>
                  <a:cxn ang="0">
                    <a:pos x="5" y="11"/>
                  </a:cxn>
                  <a:cxn ang="0">
                    <a:pos x="15" y="3"/>
                  </a:cxn>
                  <a:cxn ang="0">
                    <a:pos x="31" y="0"/>
                  </a:cxn>
                </a:cxnLst>
                <a:rect l="0" t="0" r="r" b="b"/>
                <a:pathLst>
                  <a:path w="63" h="41">
                    <a:moveTo>
                      <a:pt x="31" y="0"/>
                    </a:moveTo>
                    <a:lnTo>
                      <a:pt x="48" y="3"/>
                    </a:lnTo>
                    <a:lnTo>
                      <a:pt x="58" y="11"/>
                    </a:lnTo>
                    <a:lnTo>
                      <a:pt x="63" y="21"/>
                    </a:lnTo>
                    <a:lnTo>
                      <a:pt x="58" y="30"/>
                    </a:lnTo>
                    <a:lnTo>
                      <a:pt x="48" y="38"/>
                    </a:lnTo>
                    <a:lnTo>
                      <a:pt x="31" y="41"/>
                    </a:lnTo>
                    <a:lnTo>
                      <a:pt x="15" y="38"/>
                    </a:lnTo>
                    <a:lnTo>
                      <a:pt x="5" y="30"/>
                    </a:lnTo>
                    <a:lnTo>
                      <a:pt x="0" y="21"/>
                    </a:lnTo>
                    <a:lnTo>
                      <a:pt x="5"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7" name="Line 1445"/>
              <p:cNvSpPr>
                <a:spLocks noChangeShapeType="1"/>
              </p:cNvSpPr>
              <p:nvPr/>
            </p:nvSpPr>
            <p:spPr bwMode="auto">
              <a:xfrm flipH="1" flipV="1">
                <a:off x="1774" y="2218"/>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8" name="Line 1446"/>
              <p:cNvSpPr>
                <a:spLocks noChangeShapeType="1"/>
              </p:cNvSpPr>
              <p:nvPr/>
            </p:nvSpPr>
            <p:spPr bwMode="auto">
              <a:xfrm flipH="1" flipV="1">
                <a:off x="1764" y="221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59" name="Line 1447"/>
              <p:cNvSpPr>
                <a:spLocks noChangeShapeType="1"/>
              </p:cNvSpPr>
              <p:nvPr/>
            </p:nvSpPr>
            <p:spPr bwMode="auto">
              <a:xfrm flipH="1" flipV="1">
                <a:off x="1747" y="220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0" name="Line 1448"/>
              <p:cNvSpPr>
                <a:spLocks noChangeShapeType="1"/>
              </p:cNvSpPr>
              <p:nvPr/>
            </p:nvSpPr>
            <p:spPr bwMode="auto">
              <a:xfrm flipH="1">
                <a:off x="1731" y="2207"/>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1" name="Line 1449"/>
              <p:cNvSpPr>
                <a:spLocks noChangeShapeType="1"/>
              </p:cNvSpPr>
              <p:nvPr/>
            </p:nvSpPr>
            <p:spPr bwMode="auto">
              <a:xfrm flipH="1">
                <a:off x="1721" y="221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2" name="Line 1450"/>
              <p:cNvSpPr>
                <a:spLocks noChangeShapeType="1"/>
              </p:cNvSpPr>
              <p:nvPr/>
            </p:nvSpPr>
            <p:spPr bwMode="auto">
              <a:xfrm flipH="1">
                <a:off x="1716" y="2218"/>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3" name="Line 1451"/>
              <p:cNvSpPr>
                <a:spLocks noChangeShapeType="1"/>
              </p:cNvSpPr>
              <p:nvPr/>
            </p:nvSpPr>
            <p:spPr bwMode="auto">
              <a:xfrm>
                <a:off x="1716" y="2228"/>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4" name="Line 1452"/>
              <p:cNvSpPr>
                <a:spLocks noChangeShapeType="1"/>
              </p:cNvSpPr>
              <p:nvPr/>
            </p:nvSpPr>
            <p:spPr bwMode="auto">
              <a:xfrm>
                <a:off x="1721" y="2237"/>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5" name="Line 1453"/>
              <p:cNvSpPr>
                <a:spLocks noChangeShapeType="1"/>
              </p:cNvSpPr>
              <p:nvPr/>
            </p:nvSpPr>
            <p:spPr bwMode="auto">
              <a:xfrm>
                <a:off x="1731" y="2245"/>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6" name="Line 1454"/>
              <p:cNvSpPr>
                <a:spLocks noChangeShapeType="1"/>
              </p:cNvSpPr>
              <p:nvPr/>
            </p:nvSpPr>
            <p:spPr bwMode="auto">
              <a:xfrm flipV="1">
                <a:off x="1747" y="2245"/>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7" name="Line 1455"/>
              <p:cNvSpPr>
                <a:spLocks noChangeShapeType="1"/>
              </p:cNvSpPr>
              <p:nvPr/>
            </p:nvSpPr>
            <p:spPr bwMode="auto">
              <a:xfrm flipV="1">
                <a:off x="1764" y="2237"/>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8" name="Line 1456"/>
              <p:cNvSpPr>
                <a:spLocks noChangeShapeType="1"/>
              </p:cNvSpPr>
              <p:nvPr/>
            </p:nvSpPr>
            <p:spPr bwMode="auto">
              <a:xfrm flipV="1">
                <a:off x="1774" y="2228"/>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69" name="Rectangle 1457"/>
              <p:cNvSpPr>
                <a:spLocks noChangeArrowheads="1"/>
              </p:cNvSpPr>
              <p:nvPr/>
            </p:nvSpPr>
            <p:spPr bwMode="auto">
              <a:xfrm>
                <a:off x="1746" y="2225"/>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70" name="Line 1458"/>
              <p:cNvSpPr>
                <a:spLocks noChangeShapeType="1"/>
              </p:cNvSpPr>
              <p:nvPr/>
            </p:nvSpPr>
            <p:spPr bwMode="auto">
              <a:xfrm>
                <a:off x="1747" y="2120"/>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1" name="Freeform 1459"/>
              <p:cNvSpPr>
                <a:spLocks/>
              </p:cNvSpPr>
              <p:nvPr/>
            </p:nvSpPr>
            <p:spPr bwMode="auto">
              <a:xfrm>
                <a:off x="588" y="2303"/>
                <a:ext cx="417" cy="105"/>
              </a:xfrm>
              <a:custGeom>
                <a:avLst/>
                <a:gdLst/>
                <a:ahLst/>
                <a:cxnLst>
                  <a:cxn ang="0">
                    <a:pos x="209" y="0"/>
                  </a:cxn>
                  <a:cxn ang="0">
                    <a:pos x="257" y="1"/>
                  </a:cxn>
                  <a:cxn ang="0">
                    <a:pos x="300" y="6"/>
                  </a:cxn>
                  <a:cxn ang="0">
                    <a:pos x="339" y="12"/>
                  </a:cxn>
                  <a:cxn ang="0">
                    <a:pos x="372" y="19"/>
                  </a:cxn>
                  <a:cxn ang="0">
                    <a:pos x="396" y="30"/>
                  </a:cxn>
                  <a:cxn ang="0">
                    <a:pos x="411" y="40"/>
                  </a:cxn>
                  <a:cxn ang="0">
                    <a:pos x="417" y="52"/>
                  </a:cxn>
                  <a:cxn ang="0">
                    <a:pos x="411" y="64"/>
                  </a:cxn>
                  <a:cxn ang="0">
                    <a:pos x="396" y="75"/>
                  </a:cxn>
                  <a:cxn ang="0">
                    <a:pos x="372" y="85"/>
                  </a:cxn>
                  <a:cxn ang="0">
                    <a:pos x="339" y="93"/>
                  </a:cxn>
                  <a:cxn ang="0">
                    <a:pos x="300" y="99"/>
                  </a:cxn>
                  <a:cxn ang="0">
                    <a:pos x="257" y="103"/>
                  </a:cxn>
                  <a:cxn ang="0">
                    <a:pos x="209" y="105"/>
                  </a:cxn>
                  <a:cxn ang="0">
                    <a:pos x="168" y="103"/>
                  </a:cxn>
                  <a:cxn ang="0">
                    <a:pos x="129" y="100"/>
                  </a:cxn>
                  <a:cxn ang="0">
                    <a:pos x="93" y="96"/>
                  </a:cxn>
                  <a:cxn ang="0">
                    <a:pos x="61" y="90"/>
                  </a:cxn>
                  <a:cxn ang="0">
                    <a:pos x="36" y="81"/>
                  </a:cxn>
                  <a:cxn ang="0">
                    <a:pos x="17" y="72"/>
                  </a:cxn>
                  <a:cxn ang="0">
                    <a:pos x="5" y="63"/>
                  </a:cxn>
                  <a:cxn ang="0">
                    <a:pos x="0" y="52"/>
                  </a:cxn>
                  <a:cxn ang="0">
                    <a:pos x="5" y="42"/>
                  </a:cxn>
                  <a:cxn ang="0">
                    <a:pos x="17" y="33"/>
                  </a:cxn>
                  <a:cxn ang="0">
                    <a:pos x="36" y="24"/>
                  </a:cxn>
                  <a:cxn ang="0">
                    <a:pos x="61" y="15"/>
                  </a:cxn>
                  <a:cxn ang="0">
                    <a:pos x="93" y="9"/>
                  </a:cxn>
                  <a:cxn ang="0">
                    <a:pos x="129" y="4"/>
                  </a:cxn>
                  <a:cxn ang="0">
                    <a:pos x="168" y="1"/>
                  </a:cxn>
                  <a:cxn ang="0">
                    <a:pos x="209" y="0"/>
                  </a:cxn>
                </a:cxnLst>
                <a:rect l="0" t="0" r="r" b="b"/>
                <a:pathLst>
                  <a:path w="417" h="105">
                    <a:moveTo>
                      <a:pt x="209" y="0"/>
                    </a:moveTo>
                    <a:lnTo>
                      <a:pt x="257" y="1"/>
                    </a:lnTo>
                    <a:lnTo>
                      <a:pt x="300" y="6"/>
                    </a:lnTo>
                    <a:lnTo>
                      <a:pt x="339" y="12"/>
                    </a:lnTo>
                    <a:lnTo>
                      <a:pt x="372" y="19"/>
                    </a:lnTo>
                    <a:lnTo>
                      <a:pt x="396" y="30"/>
                    </a:lnTo>
                    <a:lnTo>
                      <a:pt x="411" y="40"/>
                    </a:lnTo>
                    <a:lnTo>
                      <a:pt x="417" y="52"/>
                    </a:lnTo>
                    <a:lnTo>
                      <a:pt x="411" y="64"/>
                    </a:lnTo>
                    <a:lnTo>
                      <a:pt x="396" y="75"/>
                    </a:lnTo>
                    <a:lnTo>
                      <a:pt x="372" y="85"/>
                    </a:lnTo>
                    <a:lnTo>
                      <a:pt x="339" y="93"/>
                    </a:lnTo>
                    <a:lnTo>
                      <a:pt x="300" y="99"/>
                    </a:lnTo>
                    <a:lnTo>
                      <a:pt x="257" y="103"/>
                    </a:lnTo>
                    <a:lnTo>
                      <a:pt x="209" y="105"/>
                    </a:lnTo>
                    <a:lnTo>
                      <a:pt x="168" y="103"/>
                    </a:lnTo>
                    <a:lnTo>
                      <a:pt x="129" y="100"/>
                    </a:lnTo>
                    <a:lnTo>
                      <a:pt x="93" y="96"/>
                    </a:lnTo>
                    <a:lnTo>
                      <a:pt x="61" y="90"/>
                    </a:lnTo>
                    <a:lnTo>
                      <a:pt x="36" y="81"/>
                    </a:lnTo>
                    <a:lnTo>
                      <a:pt x="17" y="72"/>
                    </a:lnTo>
                    <a:lnTo>
                      <a:pt x="5" y="63"/>
                    </a:lnTo>
                    <a:lnTo>
                      <a:pt x="0" y="52"/>
                    </a:lnTo>
                    <a:lnTo>
                      <a:pt x="5" y="42"/>
                    </a:lnTo>
                    <a:lnTo>
                      <a:pt x="17" y="33"/>
                    </a:lnTo>
                    <a:lnTo>
                      <a:pt x="36" y="24"/>
                    </a:lnTo>
                    <a:lnTo>
                      <a:pt x="61" y="15"/>
                    </a:lnTo>
                    <a:lnTo>
                      <a:pt x="93" y="9"/>
                    </a:lnTo>
                    <a:lnTo>
                      <a:pt x="129" y="4"/>
                    </a:lnTo>
                    <a:lnTo>
                      <a:pt x="168" y="1"/>
                    </a:lnTo>
                    <a:lnTo>
                      <a:pt x="209" y="0"/>
                    </a:lnTo>
                    <a:close/>
                  </a:path>
                </a:pathLst>
              </a:custGeom>
              <a:solidFill>
                <a:srgbClr val="E2FF48"/>
              </a:solid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2" name="Line 1460"/>
              <p:cNvSpPr>
                <a:spLocks noChangeShapeType="1"/>
              </p:cNvSpPr>
              <p:nvPr/>
            </p:nvSpPr>
            <p:spPr bwMode="auto">
              <a:xfrm flipH="1" flipV="1">
                <a:off x="999" y="2343"/>
                <a:ext cx="6" cy="12"/>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3" name="Line 1461"/>
              <p:cNvSpPr>
                <a:spLocks noChangeShapeType="1"/>
              </p:cNvSpPr>
              <p:nvPr/>
            </p:nvSpPr>
            <p:spPr bwMode="auto">
              <a:xfrm flipH="1" flipV="1">
                <a:off x="984" y="2333"/>
                <a:ext cx="15" cy="10"/>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4" name="Line 1462"/>
              <p:cNvSpPr>
                <a:spLocks noChangeShapeType="1"/>
              </p:cNvSpPr>
              <p:nvPr/>
            </p:nvSpPr>
            <p:spPr bwMode="auto">
              <a:xfrm flipH="1" flipV="1">
                <a:off x="960" y="2322"/>
                <a:ext cx="24" cy="11"/>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5" name="Line 1463"/>
              <p:cNvSpPr>
                <a:spLocks noChangeShapeType="1"/>
              </p:cNvSpPr>
              <p:nvPr/>
            </p:nvSpPr>
            <p:spPr bwMode="auto">
              <a:xfrm flipH="1" flipV="1">
                <a:off x="927" y="2315"/>
                <a:ext cx="33" cy="7"/>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6" name="Line 1464"/>
              <p:cNvSpPr>
                <a:spLocks noChangeShapeType="1"/>
              </p:cNvSpPr>
              <p:nvPr/>
            </p:nvSpPr>
            <p:spPr bwMode="auto">
              <a:xfrm flipH="1" flipV="1">
                <a:off x="888" y="2309"/>
                <a:ext cx="39" cy="6"/>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7" name="Line 1465"/>
              <p:cNvSpPr>
                <a:spLocks noChangeShapeType="1"/>
              </p:cNvSpPr>
              <p:nvPr/>
            </p:nvSpPr>
            <p:spPr bwMode="auto">
              <a:xfrm flipH="1" flipV="1">
                <a:off x="845" y="2304"/>
                <a:ext cx="43" cy="5"/>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8" name="Line 1466"/>
              <p:cNvSpPr>
                <a:spLocks noChangeShapeType="1"/>
              </p:cNvSpPr>
              <p:nvPr/>
            </p:nvSpPr>
            <p:spPr bwMode="auto">
              <a:xfrm flipH="1" flipV="1">
                <a:off x="797" y="2303"/>
                <a:ext cx="48" cy="1"/>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79" name="Line 1467"/>
              <p:cNvSpPr>
                <a:spLocks noChangeShapeType="1"/>
              </p:cNvSpPr>
              <p:nvPr/>
            </p:nvSpPr>
            <p:spPr bwMode="auto">
              <a:xfrm flipH="1">
                <a:off x="756" y="2303"/>
                <a:ext cx="41" cy="1"/>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0" name="Line 1468"/>
              <p:cNvSpPr>
                <a:spLocks noChangeShapeType="1"/>
              </p:cNvSpPr>
              <p:nvPr/>
            </p:nvSpPr>
            <p:spPr bwMode="auto">
              <a:xfrm flipH="1">
                <a:off x="717" y="2304"/>
                <a:ext cx="39" cy="3"/>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1" name="Line 1469"/>
              <p:cNvSpPr>
                <a:spLocks noChangeShapeType="1"/>
              </p:cNvSpPr>
              <p:nvPr/>
            </p:nvSpPr>
            <p:spPr bwMode="auto">
              <a:xfrm flipH="1">
                <a:off x="681" y="2307"/>
                <a:ext cx="36" cy="5"/>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2" name="Line 1470"/>
              <p:cNvSpPr>
                <a:spLocks noChangeShapeType="1"/>
              </p:cNvSpPr>
              <p:nvPr/>
            </p:nvSpPr>
            <p:spPr bwMode="auto">
              <a:xfrm flipH="1">
                <a:off x="649" y="2312"/>
                <a:ext cx="32" cy="6"/>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3" name="Line 1471"/>
              <p:cNvSpPr>
                <a:spLocks noChangeShapeType="1"/>
              </p:cNvSpPr>
              <p:nvPr/>
            </p:nvSpPr>
            <p:spPr bwMode="auto">
              <a:xfrm flipH="1">
                <a:off x="624" y="2318"/>
                <a:ext cx="25"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4" name="Line 1472"/>
              <p:cNvSpPr>
                <a:spLocks noChangeShapeType="1"/>
              </p:cNvSpPr>
              <p:nvPr/>
            </p:nvSpPr>
            <p:spPr bwMode="auto">
              <a:xfrm flipH="1">
                <a:off x="605" y="2327"/>
                <a:ext cx="19"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5" name="Line 1473"/>
              <p:cNvSpPr>
                <a:spLocks noChangeShapeType="1"/>
              </p:cNvSpPr>
              <p:nvPr/>
            </p:nvSpPr>
            <p:spPr bwMode="auto">
              <a:xfrm flipH="1">
                <a:off x="593" y="2336"/>
                <a:ext cx="12"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6" name="Line 1474"/>
              <p:cNvSpPr>
                <a:spLocks noChangeShapeType="1"/>
              </p:cNvSpPr>
              <p:nvPr/>
            </p:nvSpPr>
            <p:spPr bwMode="auto">
              <a:xfrm flipH="1">
                <a:off x="588" y="2345"/>
                <a:ext cx="5" cy="10"/>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7" name="Line 1475"/>
              <p:cNvSpPr>
                <a:spLocks noChangeShapeType="1"/>
              </p:cNvSpPr>
              <p:nvPr/>
            </p:nvSpPr>
            <p:spPr bwMode="auto">
              <a:xfrm>
                <a:off x="588" y="2355"/>
                <a:ext cx="5" cy="11"/>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8" name="Line 1476"/>
              <p:cNvSpPr>
                <a:spLocks noChangeShapeType="1"/>
              </p:cNvSpPr>
              <p:nvPr/>
            </p:nvSpPr>
            <p:spPr bwMode="auto">
              <a:xfrm>
                <a:off x="593" y="2366"/>
                <a:ext cx="12"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89" name="Line 1477"/>
              <p:cNvSpPr>
                <a:spLocks noChangeShapeType="1"/>
              </p:cNvSpPr>
              <p:nvPr/>
            </p:nvSpPr>
            <p:spPr bwMode="auto">
              <a:xfrm>
                <a:off x="605" y="2375"/>
                <a:ext cx="19"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0" name="Line 1478"/>
              <p:cNvSpPr>
                <a:spLocks noChangeShapeType="1"/>
              </p:cNvSpPr>
              <p:nvPr/>
            </p:nvSpPr>
            <p:spPr bwMode="auto">
              <a:xfrm>
                <a:off x="624" y="2384"/>
                <a:ext cx="25" cy="9"/>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1" name="Line 1479"/>
              <p:cNvSpPr>
                <a:spLocks noChangeShapeType="1"/>
              </p:cNvSpPr>
              <p:nvPr/>
            </p:nvSpPr>
            <p:spPr bwMode="auto">
              <a:xfrm>
                <a:off x="649" y="2393"/>
                <a:ext cx="32" cy="6"/>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2" name="Line 1480"/>
              <p:cNvSpPr>
                <a:spLocks noChangeShapeType="1"/>
              </p:cNvSpPr>
              <p:nvPr/>
            </p:nvSpPr>
            <p:spPr bwMode="auto">
              <a:xfrm>
                <a:off x="681" y="2399"/>
                <a:ext cx="36" cy="4"/>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3" name="Line 1481"/>
              <p:cNvSpPr>
                <a:spLocks noChangeShapeType="1"/>
              </p:cNvSpPr>
              <p:nvPr/>
            </p:nvSpPr>
            <p:spPr bwMode="auto">
              <a:xfrm>
                <a:off x="717" y="2403"/>
                <a:ext cx="39" cy="3"/>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4" name="Line 1482"/>
              <p:cNvSpPr>
                <a:spLocks noChangeShapeType="1"/>
              </p:cNvSpPr>
              <p:nvPr/>
            </p:nvSpPr>
            <p:spPr bwMode="auto">
              <a:xfrm>
                <a:off x="756" y="2406"/>
                <a:ext cx="41" cy="2"/>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5" name="Line 1483"/>
              <p:cNvSpPr>
                <a:spLocks noChangeShapeType="1"/>
              </p:cNvSpPr>
              <p:nvPr/>
            </p:nvSpPr>
            <p:spPr bwMode="auto">
              <a:xfrm flipV="1">
                <a:off x="797" y="2406"/>
                <a:ext cx="48" cy="2"/>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6" name="Line 1484"/>
              <p:cNvSpPr>
                <a:spLocks noChangeShapeType="1"/>
              </p:cNvSpPr>
              <p:nvPr/>
            </p:nvSpPr>
            <p:spPr bwMode="auto">
              <a:xfrm flipV="1">
                <a:off x="845" y="2402"/>
                <a:ext cx="43" cy="4"/>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7" name="Line 1485"/>
              <p:cNvSpPr>
                <a:spLocks noChangeShapeType="1"/>
              </p:cNvSpPr>
              <p:nvPr/>
            </p:nvSpPr>
            <p:spPr bwMode="auto">
              <a:xfrm flipV="1">
                <a:off x="888" y="2396"/>
                <a:ext cx="39" cy="6"/>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8" name="Line 1486"/>
              <p:cNvSpPr>
                <a:spLocks noChangeShapeType="1"/>
              </p:cNvSpPr>
              <p:nvPr/>
            </p:nvSpPr>
            <p:spPr bwMode="auto">
              <a:xfrm flipV="1">
                <a:off x="927" y="2388"/>
                <a:ext cx="33" cy="8"/>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99" name="Line 1487"/>
              <p:cNvSpPr>
                <a:spLocks noChangeShapeType="1"/>
              </p:cNvSpPr>
              <p:nvPr/>
            </p:nvSpPr>
            <p:spPr bwMode="auto">
              <a:xfrm flipV="1">
                <a:off x="960" y="2378"/>
                <a:ext cx="24" cy="10"/>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0" name="Line 1488"/>
              <p:cNvSpPr>
                <a:spLocks noChangeShapeType="1"/>
              </p:cNvSpPr>
              <p:nvPr/>
            </p:nvSpPr>
            <p:spPr bwMode="auto">
              <a:xfrm flipV="1">
                <a:off x="984" y="2367"/>
                <a:ext cx="15" cy="11"/>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1" name="Line 1489"/>
              <p:cNvSpPr>
                <a:spLocks noChangeShapeType="1"/>
              </p:cNvSpPr>
              <p:nvPr/>
            </p:nvSpPr>
            <p:spPr bwMode="auto">
              <a:xfrm flipV="1">
                <a:off x="999" y="2355"/>
                <a:ext cx="6" cy="12"/>
              </a:xfrm>
              <a:prstGeom prst="line">
                <a:avLst/>
              </a:prstGeom>
              <a:noFill/>
              <a:ln w="12700">
                <a:solidFill>
                  <a:srgbClr val="E2FF4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2" name="Freeform 1490"/>
              <p:cNvSpPr>
                <a:spLocks/>
              </p:cNvSpPr>
              <p:nvPr/>
            </p:nvSpPr>
            <p:spPr bwMode="auto">
              <a:xfrm>
                <a:off x="756" y="2343"/>
                <a:ext cx="35" cy="47"/>
              </a:xfrm>
              <a:custGeom>
                <a:avLst/>
                <a:gdLst/>
                <a:ahLst/>
                <a:cxnLst>
                  <a:cxn ang="0">
                    <a:pos x="20" y="0"/>
                  </a:cxn>
                  <a:cxn ang="0">
                    <a:pos x="25" y="0"/>
                  </a:cxn>
                  <a:cxn ang="0">
                    <a:pos x="31" y="3"/>
                  </a:cxn>
                  <a:cxn ang="0">
                    <a:pos x="34" y="9"/>
                  </a:cxn>
                  <a:cxn ang="0">
                    <a:pos x="35" y="11"/>
                  </a:cxn>
                  <a:cxn ang="0">
                    <a:pos x="35" y="47"/>
                  </a:cxn>
                  <a:cxn ang="0">
                    <a:pos x="26" y="47"/>
                  </a:cxn>
                  <a:cxn ang="0">
                    <a:pos x="26" y="14"/>
                  </a:cxn>
                  <a:cxn ang="0">
                    <a:pos x="25" y="11"/>
                  </a:cxn>
                  <a:cxn ang="0">
                    <a:pos x="22" y="8"/>
                  </a:cxn>
                  <a:cxn ang="0">
                    <a:pos x="14" y="8"/>
                  </a:cxn>
                  <a:cxn ang="0">
                    <a:pos x="10" y="12"/>
                  </a:cxn>
                  <a:cxn ang="0">
                    <a:pos x="8" y="15"/>
                  </a:cxn>
                  <a:cxn ang="0">
                    <a:pos x="8" y="47"/>
                  </a:cxn>
                  <a:cxn ang="0">
                    <a:pos x="0" y="47"/>
                  </a:cxn>
                  <a:cxn ang="0">
                    <a:pos x="0" y="2"/>
                  </a:cxn>
                  <a:cxn ang="0">
                    <a:pos x="8" y="2"/>
                  </a:cxn>
                  <a:cxn ang="0">
                    <a:pos x="8" y="8"/>
                  </a:cxn>
                  <a:cxn ang="0">
                    <a:pos x="11" y="3"/>
                  </a:cxn>
                  <a:cxn ang="0">
                    <a:pos x="20" y="0"/>
                  </a:cxn>
                </a:cxnLst>
                <a:rect l="0" t="0" r="r" b="b"/>
                <a:pathLst>
                  <a:path w="35" h="47">
                    <a:moveTo>
                      <a:pt x="20" y="0"/>
                    </a:moveTo>
                    <a:lnTo>
                      <a:pt x="25" y="0"/>
                    </a:lnTo>
                    <a:lnTo>
                      <a:pt x="31" y="3"/>
                    </a:lnTo>
                    <a:lnTo>
                      <a:pt x="34" y="9"/>
                    </a:lnTo>
                    <a:lnTo>
                      <a:pt x="35" y="11"/>
                    </a:lnTo>
                    <a:lnTo>
                      <a:pt x="35" y="47"/>
                    </a:lnTo>
                    <a:lnTo>
                      <a:pt x="26" y="47"/>
                    </a:lnTo>
                    <a:lnTo>
                      <a:pt x="26" y="14"/>
                    </a:lnTo>
                    <a:lnTo>
                      <a:pt x="25" y="11"/>
                    </a:lnTo>
                    <a:lnTo>
                      <a:pt x="22" y="8"/>
                    </a:lnTo>
                    <a:lnTo>
                      <a:pt x="14" y="8"/>
                    </a:lnTo>
                    <a:lnTo>
                      <a:pt x="10" y="12"/>
                    </a:lnTo>
                    <a:lnTo>
                      <a:pt x="8" y="15"/>
                    </a:lnTo>
                    <a:lnTo>
                      <a:pt x="8" y="47"/>
                    </a:lnTo>
                    <a:lnTo>
                      <a:pt x="0" y="47"/>
                    </a:lnTo>
                    <a:lnTo>
                      <a:pt x="0" y="2"/>
                    </a:lnTo>
                    <a:lnTo>
                      <a:pt x="8" y="2"/>
                    </a:lnTo>
                    <a:lnTo>
                      <a:pt x="8" y="8"/>
                    </a:lnTo>
                    <a:lnTo>
                      <a:pt x="11" y="3"/>
                    </a:lnTo>
                    <a:lnTo>
                      <a:pt x="2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3" name="Freeform 1491"/>
              <p:cNvSpPr>
                <a:spLocks noEditPoints="1"/>
              </p:cNvSpPr>
              <p:nvPr/>
            </p:nvSpPr>
            <p:spPr bwMode="auto">
              <a:xfrm>
                <a:off x="802" y="2343"/>
                <a:ext cx="40" cy="48"/>
              </a:xfrm>
              <a:custGeom>
                <a:avLst/>
                <a:gdLst/>
                <a:ahLst/>
                <a:cxnLst>
                  <a:cxn ang="0">
                    <a:pos x="18" y="8"/>
                  </a:cxn>
                  <a:cxn ang="0">
                    <a:pos x="13" y="9"/>
                  </a:cxn>
                  <a:cxn ang="0">
                    <a:pos x="9" y="14"/>
                  </a:cxn>
                  <a:cxn ang="0">
                    <a:pos x="9" y="18"/>
                  </a:cxn>
                  <a:cxn ang="0">
                    <a:pos x="7" y="24"/>
                  </a:cxn>
                  <a:cxn ang="0">
                    <a:pos x="9" y="29"/>
                  </a:cxn>
                  <a:cxn ang="0">
                    <a:pos x="9" y="33"/>
                  </a:cxn>
                  <a:cxn ang="0">
                    <a:pos x="15" y="39"/>
                  </a:cxn>
                  <a:cxn ang="0">
                    <a:pos x="18" y="41"/>
                  </a:cxn>
                  <a:cxn ang="0">
                    <a:pos x="21" y="41"/>
                  </a:cxn>
                  <a:cxn ang="0">
                    <a:pos x="27" y="38"/>
                  </a:cxn>
                  <a:cxn ang="0">
                    <a:pos x="31" y="33"/>
                  </a:cxn>
                  <a:cxn ang="0">
                    <a:pos x="33" y="29"/>
                  </a:cxn>
                  <a:cxn ang="0">
                    <a:pos x="33" y="18"/>
                  </a:cxn>
                  <a:cxn ang="0">
                    <a:pos x="31" y="15"/>
                  </a:cxn>
                  <a:cxn ang="0">
                    <a:pos x="28" y="11"/>
                  </a:cxn>
                  <a:cxn ang="0">
                    <a:pos x="27" y="9"/>
                  </a:cxn>
                  <a:cxn ang="0">
                    <a:pos x="24" y="8"/>
                  </a:cxn>
                  <a:cxn ang="0">
                    <a:pos x="18" y="8"/>
                  </a:cxn>
                  <a:cxn ang="0">
                    <a:pos x="15" y="0"/>
                  </a:cxn>
                  <a:cxn ang="0">
                    <a:pos x="25" y="0"/>
                  </a:cxn>
                  <a:cxn ang="0">
                    <a:pos x="28" y="2"/>
                  </a:cxn>
                  <a:cxn ang="0">
                    <a:pos x="33" y="3"/>
                  </a:cxn>
                  <a:cxn ang="0">
                    <a:pos x="36" y="6"/>
                  </a:cxn>
                  <a:cxn ang="0">
                    <a:pos x="39" y="11"/>
                  </a:cxn>
                  <a:cxn ang="0">
                    <a:pos x="40" y="17"/>
                  </a:cxn>
                  <a:cxn ang="0">
                    <a:pos x="40" y="29"/>
                  </a:cxn>
                  <a:cxn ang="0">
                    <a:pos x="39" y="33"/>
                  </a:cxn>
                  <a:cxn ang="0">
                    <a:pos x="34" y="42"/>
                  </a:cxn>
                  <a:cxn ang="0">
                    <a:pos x="31" y="45"/>
                  </a:cxn>
                  <a:cxn ang="0">
                    <a:pos x="27" y="47"/>
                  </a:cxn>
                  <a:cxn ang="0">
                    <a:pos x="21" y="48"/>
                  </a:cxn>
                  <a:cxn ang="0">
                    <a:pos x="16" y="48"/>
                  </a:cxn>
                  <a:cxn ang="0">
                    <a:pos x="12" y="47"/>
                  </a:cxn>
                  <a:cxn ang="0">
                    <a:pos x="3" y="38"/>
                  </a:cxn>
                  <a:cxn ang="0">
                    <a:pos x="0" y="29"/>
                  </a:cxn>
                  <a:cxn ang="0">
                    <a:pos x="0" y="18"/>
                  </a:cxn>
                  <a:cxn ang="0">
                    <a:pos x="3" y="9"/>
                  </a:cxn>
                  <a:cxn ang="0">
                    <a:pos x="6" y="6"/>
                  </a:cxn>
                  <a:cxn ang="0">
                    <a:pos x="15" y="0"/>
                  </a:cxn>
                </a:cxnLst>
                <a:rect l="0" t="0" r="r" b="b"/>
                <a:pathLst>
                  <a:path w="40" h="48">
                    <a:moveTo>
                      <a:pt x="18" y="8"/>
                    </a:moveTo>
                    <a:lnTo>
                      <a:pt x="13" y="9"/>
                    </a:lnTo>
                    <a:lnTo>
                      <a:pt x="9" y="14"/>
                    </a:lnTo>
                    <a:lnTo>
                      <a:pt x="9" y="18"/>
                    </a:lnTo>
                    <a:lnTo>
                      <a:pt x="7" y="24"/>
                    </a:lnTo>
                    <a:lnTo>
                      <a:pt x="9" y="29"/>
                    </a:lnTo>
                    <a:lnTo>
                      <a:pt x="9" y="33"/>
                    </a:lnTo>
                    <a:lnTo>
                      <a:pt x="15" y="39"/>
                    </a:lnTo>
                    <a:lnTo>
                      <a:pt x="18" y="41"/>
                    </a:lnTo>
                    <a:lnTo>
                      <a:pt x="21" y="41"/>
                    </a:lnTo>
                    <a:lnTo>
                      <a:pt x="27" y="38"/>
                    </a:lnTo>
                    <a:lnTo>
                      <a:pt x="31" y="33"/>
                    </a:lnTo>
                    <a:lnTo>
                      <a:pt x="33" y="29"/>
                    </a:lnTo>
                    <a:lnTo>
                      <a:pt x="33" y="18"/>
                    </a:lnTo>
                    <a:lnTo>
                      <a:pt x="31" y="15"/>
                    </a:lnTo>
                    <a:lnTo>
                      <a:pt x="28" y="11"/>
                    </a:lnTo>
                    <a:lnTo>
                      <a:pt x="27" y="9"/>
                    </a:lnTo>
                    <a:lnTo>
                      <a:pt x="24" y="8"/>
                    </a:lnTo>
                    <a:lnTo>
                      <a:pt x="18" y="8"/>
                    </a:lnTo>
                    <a:close/>
                    <a:moveTo>
                      <a:pt x="15" y="0"/>
                    </a:moveTo>
                    <a:lnTo>
                      <a:pt x="25" y="0"/>
                    </a:lnTo>
                    <a:lnTo>
                      <a:pt x="28" y="2"/>
                    </a:lnTo>
                    <a:lnTo>
                      <a:pt x="33" y="3"/>
                    </a:lnTo>
                    <a:lnTo>
                      <a:pt x="36" y="6"/>
                    </a:lnTo>
                    <a:lnTo>
                      <a:pt x="39" y="11"/>
                    </a:lnTo>
                    <a:lnTo>
                      <a:pt x="40" y="17"/>
                    </a:lnTo>
                    <a:lnTo>
                      <a:pt x="40" y="29"/>
                    </a:lnTo>
                    <a:lnTo>
                      <a:pt x="39" y="33"/>
                    </a:lnTo>
                    <a:lnTo>
                      <a:pt x="34" y="42"/>
                    </a:lnTo>
                    <a:lnTo>
                      <a:pt x="31" y="45"/>
                    </a:lnTo>
                    <a:lnTo>
                      <a:pt x="27" y="47"/>
                    </a:lnTo>
                    <a:lnTo>
                      <a:pt x="21" y="48"/>
                    </a:lnTo>
                    <a:lnTo>
                      <a:pt x="16" y="48"/>
                    </a:lnTo>
                    <a:lnTo>
                      <a:pt x="12" y="47"/>
                    </a:lnTo>
                    <a:lnTo>
                      <a:pt x="3" y="38"/>
                    </a:lnTo>
                    <a:lnTo>
                      <a:pt x="0" y="29"/>
                    </a:lnTo>
                    <a:lnTo>
                      <a:pt x="0" y="18"/>
                    </a:lnTo>
                    <a:lnTo>
                      <a:pt x="3" y="9"/>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4" name="Line 1492"/>
              <p:cNvSpPr>
                <a:spLocks noChangeShapeType="1"/>
              </p:cNvSpPr>
              <p:nvPr/>
            </p:nvSpPr>
            <p:spPr bwMode="auto">
              <a:xfrm flipH="1">
                <a:off x="1027" y="2240"/>
                <a:ext cx="2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5" name="Line 1493"/>
              <p:cNvSpPr>
                <a:spLocks noChangeShapeType="1"/>
              </p:cNvSpPr>
              <p:nvPr/>
            </p:nvSpPr>
            <p:spPr bwMode="auto">
              <a:xfrm flipH="1">
                <a:off x="998" y="2251"/>
                <a:ext cx="2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6" name="Line 1494"/>
              <p:cNvSpPr>
                <a:spLocks noChangeShapeType="1"/>
              </p:cNvSpPr>
              <p:nvPr/>
            </p:nvSpPr>
            <p:spPr bwMode="auto">
              <a:xfrm flipH="1">
                <a:off x="965" y="2263"/>
                <a:ext cx="3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7" name="Line 1495"/>
              <p:cNvSpPr>
                <a:spLocks noChangeShapeType="1"/>
              </p:cNvSpPr>
              <p:nvPr/>
            </p:nvSpPr>
            <p:spPr bwMode="auto">
              <a:xfrm flipH="1">
                <a:off x="932" y="2278"/>
                <a:ext cx="3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8" name="Line 1496"/>
              <p:cNvSpPr>
                <a:spLocks noChangeShapeType="1"/>
              </p:cNvSpPr>
              <p:nvPr/>
            </p:nvSpPr>
            <p:spPr bwMode="auto">
              <a:xfrm flipH="1">
                <a:off x="899" y="2294"/>
                <a:ext cx="3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09" name="Freeform 1497"/>
              <p:cNvSpPr>
                <a:spLocks/>
              </p:cNvSpPr>
              <p:nvPr/>
            </p:nvSpPr>
            <p:spPr bwMode="auto">
              <a:xfrm>
                <a:off x="1047" y="2336"/>
                <a:ext cx="63" cy="40"/>
              </a:xfrm>
              <a:custGeom>
                <a:avLst/>
                <a:gdLst/>
                <a:ahLst/>
                <a:cxnLst>
                  <a:cxn ang="0">
                    <a:pos x="31" y="0"/>
                  </a:cxn>
                  <a:cxn ang="0">
                    <a:pos x="48" y="3"/>
                  </a:cxn>
                  <a:cxn ang="0">
                    <a:pos x="58" y="10"/>
                  </a:cxn>
                  <a:cxn ang="0">
                    <a:pos x="63" y="19"/>
                  </a:cxn>
                  <a:cxn ang="0">
                    <a:pos x="58" y="30"/>
                  </a:cxn>
                  <a:cxn ang="0">
                    <a:pos x="48" y="37"/>
                  </a:cxn>
                  <a:cxn ang="0">
                    <a:pos x="31" y="40"/>
                  </a:cxn>
                  <a:cxn ang="0">
                    <a:pos x="15" y="37"/>
                  </a:cxn>
                  <a:cxn ang="0">
                    <a:pos x="4" y="30"/>
                  </a:cxn>
                  <a:cxn ang="0">
                    <a:pos x="0" y="19"/>
                  </a:cxn>
                  <a:cxn ang="0">
                    <a:pos x="4" y="10"/>
                  </a:cxn>
                  <a:cxn ang="0">
                    <a:pos x="15" y="3"/>
                  </a:cxn>
                  <a:cxn ang="0">
                    <a:pos x="31" y="0"/>
                  </a:cxn>
                </a:cxnLst>
                <a:rect l="0" t="0" r="r" b="b"/>
                <a:pathLst>
                  <a:path w="63" h="40">
                    <a:moveTo>
                      <a:pt x="31" y="0"/>
                    </a:moveTo>
                    <a:lnTo>
                      <a:pt x="48" y="3"/>
                    </a:lnTo>
                    <a:lnTo>
                      <a:pt x="58" y="10"/>
                    </a:lnTo>
                    <a:lnTo>
                      <a:pt x="63" y="19"/>
                    </a:lnTo>
                    <a:lnTo>
                      <a:pt x="58" y="30"/>
                    </a:lnTo>
                    <a:lnTo>
                      <a:pt x="48" y="37"/>
                    </a:lnTo>
                    <a:lnTo>
                      <a:pt x="31" y="40"/>
                    </a:lnTo>
                    <a:lnTo>
                      <a:pt x="15" y="37"/>
                    </a:lnTo>
                    <a:lnTo>
                      <a:pt x="4" y="30"/>
                    </a:lnTo>
                    <a:lnTo>
                      <a:pt x="0" y="19"/>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0" name="Line 1498"/>
              <p:cNvSpPr>
                <a:spLocks noChangeShapeType="1"/>
              </p:cNvSpPr>
              <p:nvPr/>
            </p:nvSpPr>
            <p:spPr bwMode="auto">
              <a:xfrm flipH="1" flipV="1">
                <a:off x="1105" y="234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1" name="Line 1499"/>
              <p:cNvSpPr>
                <a:spLocks noChangeShapeType="1"/>
              </p:cNvSpPr>
              <p:nvPr/>
            </p:nvSpPr>
            <p:spPr bwMode="auto">
              <a:xfrm flipH="1" flipV="1">
                <a:off x="1095" y="233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2" name="Line 1500"/>
              <p:cNvSpPr>
                <a:spLocks noChangeShapeType="1"/>
              </p:cNvSpPr>
              <p:nvPr/>
            </p:nvSpPr>
            <p:spPr bwMode="auto">
              <a:xfrm flipH="1" flipV="1">
                <a:off x="1078" y="233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3" name="Line 1501"/>
              <p:cNvSpPr>
                <a:spLocks noChangeShapeType="1"/>
              </p:cNvSpPr>
              <p:nvPr/>
            </p:nvSpPr>
            <p:spPr bwMode="auto">
              <a:xfrm flipH="1">
                <a:off x="1062" y="233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4" name="Line 1502"/>
              <p:cNvSpPr>
                <a:spLocks noChangeShapeType="1"/>
              </p:cNvSpPr>
              <p:nvPr/>
            </p:nvSpPr>
            <p:spPr bwMode="auto">
              <a:xfrm flipH="1">
                <a:off x="1051" y="2339"/>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5" name="Line 1503"/>
              <p:cNvSpPr>
                <a:spLocks noChangeShapeType="1"/>
              </p:cNvSpPr>
              <p:nvPr/>
            </p:nvSpPr>
            <p:spPr bwMode="auto">
              <a:xfrm flipH="1">
                <a:off x="1047" y="2346"/>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6" name="Line 1504"/>
              <p:cNvSpPr>
                <a:spLocks noChangeShapeType="1"/>
              </p:cNvSpPr>
              <p:nvPr/>
            </p:nvSpPr>
            <p:spPr bwMode="auto">
              <a:xfrm>
                <a:off x="1047" y="2355"/>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7" name="Line 1505"/>
              <p:cNvSpPr>
                <a:spLocks noChangeShapeType="1"/>
              </p:cNvSpPr>
              <p:nvPr/>
            </p:nvSpPr>
            <p:spPr bwMode="auto">
              <a:xfrm>
                <a:off x="1051" y="2366"/>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8" name="Line 1506"/>
              <p:cNvSpPr>
                <a:spLocks noChangeShapeType="1"/>
              </p:cNvSpPr>
              <p:nvPr/>
            </p:nvSpPr>
            <p:spPr bwMode="auto">
              <a:xfrm>
                <a:off x="1062" y="237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19" name="Line 1507"/>
              <p:cNvSpPr>
                <a:spLocks noChangeShapeType="1"/>
              </p:cNvSpPr>
              <p:nvPr/>
            </p:nvSpPr>
            <p:spPr bwMode="auto">
              <a:xfrm flipV="1">
                <a:off x="1078" y="237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0" name="Line 1508"/>
              <p:cNvSpPr>
                <a:spLocks noChangeShapeType="1"/>
              </p:cNvSpPr>
              <p:nvPr/>
            </p:nvSpPr>
            <p:spPr bwMode="auto">
              <a:xfrm flipV="1">
                <a:off x="1095" y="236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1" name="Line 1509"/>
              <p:cNvSpPr>
                <a:spLocks noChangeShapeType="1"/>
              </p:cNvSpPr>
              <p:nvPr/>
            </p:nvSpPr>
            <p:spPr bwMode="auto">
              <a:xfrm flipV="1">
                <a:off x="1105" y="235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2" name="Rectangle 1510"/>
              <p:cNvSpPr>
                <a:spLocks noChangeArrowheads="1"/>
              </p:cNvSpPr>
              <p:nvPr/>
            </p:nvSpPr>
            <p:spPr bwMode="auto">
              <a:xfrm>
                <a:off x="1077" y="2352"/>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23" name="Line 1511"/>
              <p:cNvSpPr>
                <a:spLocks noChangeShapeType="1"/>
              </p:cNvSpPr>
              <p:nvPr/>
            </p:nvSpPr>
            <p:spPr bwMode="auto">
              <a:xfrm>
                <a:off x="1078" y="2248"/>
                <a:ext cx="1" cy="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4" name="Freeform 1512"/>
              <p:cNvSpPr>
                <a:spLocks/>
              </p:cNvSpPr>
              <p:nvPr/>
            </p:nvSpPr>
            <p:spPr bwMode="auto">
              <a:xfrm>
                <a:off x="1673" y="2336"/>
                <a:ext cx="63" cy="40"/>
              </a:xfrm>
              <a:custGeom>
                <a:avLst/>
                <a:gdLst/>
                <a:ahLst/>
                <a:cxnLst>
                  <a:cxn ang="0">
                    <a:pos x="31" y="0"/>
                  </a:cxn>
                  <a:cxn ang="0">
                    <a:pos x="48" y="3"/>
                  </a:cxn>
                  <a:cxn ang="0">
                    <a:pos x="58" y="10"/>
                  </a:cxn>
                  <a:cxn ang="0">
                    <a:pos x="63" y="19"/>
                  </a:cxn>
                  <a:cxn ang="0">
                    <a:pos x="58" y="30"/>
                  </a:cxn>
                  <a:cxn ang="0">
                    <a:pos x="48" y="37"/>
                  </a:cxn>
                  <a:cxn ang="0">
                    <a:pos x="31" y="40"/>
                  </a:cxn>
                  <a:cxn ang="0">
                    <a:pos x="15" y="37"/>
                  </a:cxn>
                  <a:cxn ang="0">
                    <a:pos x="4" y="30"/>
                  </a:cxn>
                  <a:cxn ang="0">
                    <a:pos x="0" y="19"/>
                  </a:cxn>
                  <a:cxn ang="0">
                    <a:pos x="4" y="10"/>
                  </a:cxn>
                  <a:cxn ang="0">
                    <a:pos x="15" y="3"/>
                  </a:cxn>
                  <a:cxn ang="0">
                    <a:pos x="31" y="0"/>
                  </a:cxn>
                </a:cxnLst>
                <a:rect l="0" t="0" r="r" b="b"/>
                <a:pathLst>
                  <a:path w="63" h="40">
                    <a:moveTo>
                      <a:pt x="31" y="0"/>
                    </a:moveTo>
                    <a:lnTo>
                      <a:pt x="48" y="3"/>
                    </a:lnTo>
                    <a:lnTo>
                      <a:pt x="58" y="10"/>
                    </a:lnTo>
                    <a:lnTo>
                      <a:pt x="63" y="19"/>
                    </a:lnTo>
                    <a:lnTo>
                      <a:pt x="58" y="30"/>
                    </a:lnTo>
                    <a:lnTo>
                      <a:pt x="48" y="37"/>
                    </a:lnTo>
                    <a:lnTo>
                      <a:pt x="31" y="40"/>
                    </a:lnTo>
                    <a:lnTo>
                      <a:pt x="15" y="37"/>
                    </a:lnTo>
                    <a:lnTo>
                      <a:pt x="4" y="30"/>
                    </a:lnTo>
                    <a:lnTo>
                      <a:pt x="0" y="19"/>
                    </a:lnTo>
                    <a:lnTo>
                      <a:pt x="4" y="10"/>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5" name="Line 1513"/>
              <p:cNvSpPr>
                <a:spLocks noChangeShapeType="1"/>
              </p:cNvSpPr>
              <p:nvPr/>
            </p:nvSpPr>
            <p:spPr bwMode="auto">
              <a:xfrm flipH="1" flipV="1">
                <a:off x="1731" y="2346"/>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6" name="Line 1514"/>
              <p:cNvSpPr>
                <a:spLocks noChangeShapeType="1"/>
              </p:cNvSpPr>
              <p:nvPr/>
            </p:nvSpPr>
            <p:spPr bwMode="auto">
              <a:xfrm flipH="1" flipV="1">
                <a:off x="1721" y="2339"/>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7" name="Line 1515"/>
              <p:cNvSpPr>
                <a:spLocks noChangeShapeType="1"/>
              </p:cNvSpPr>
              <p:nvPr/>
            </p:nvSpPr>
            <p:spPr bwMode="auto">
              <a:xfrm flipH="1" flipV="1">
                <a:off x="1704" y="233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8" name="Line 1516"/>
              <p:cNvSpPr>
                <a:spLocks noChangeShapeType="1"/>
              </p:cNvSpPr>
              <p:nvPr/>
            </p:nvSpPr>
            <p:spPr bwMode="auto">
              <a:xfrm flipH="1">
                <a:off x="1688" y="2336"/>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29" name="Line 1517"/>
              <p:cNvSpPr>
                <a:spLocks noChangeShapeType="1"/>
              </p:cNvSpPr>
              <p:nvPr/>
            </p:nvSpPr>
            <p:spPr bwMode="auto">
              <a:xfrm flipH="1">
                <a:off x="1677" y="2339"/>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0" name="Line 1518"/>
              <p:cNvSpPr>
                <a:spLocks noChangeShapeType="1"/>
              </p:cNvSpPr>
              <p:nvPr/>
            </p:nvSpPr>
            <p:spPr bwMode="auto">
              <a:xfrm flipH="1">
                <a:off x="1673" y="2346"/>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1" name="Line 1519"/>
              <p:cNvSpPr>
                <a:spLocks noChangeShapeType="1"/>
              </p:cNvSpPr>
              <p:nvPr/>
            </p:nvSpPr>
            <p:spPr bwMode="auto">
              <a:xfrm>
                <a:off x="1673" y="2355"/>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2" name="Line 1520"/>
              <p:cNvSpPr>
                <a:spLocks noChangeShapeType="1"/>
              </p:cNvSpPr>
              <p:nvPr/>
            </p:nvSpPr>
            <p:spPr bwMode="auto">
              <a:xfrm>
                <a:off x="1677" y="2366"/>
                <a:ext cx="11"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3" name="Line 1521"/>
              <p:cNvSpPr>
                <a:spLocks noChangeShapeType="1"/>
              </p:cNvSpPr>
              <p:nvPr/>
            </p:nvSpPr>
            <p:spPr bwMode="auto">
              <a:xfrm>
                <a:off x="1688" y="237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4" name="Line 1522"/>
              <p:cNvSpPr>
                <a:spLocks noChangeShapeType="1"/>
              </p:cNvSpPr>
              <p:nvPr/>
            </p:nvSpPr>
            <p:spPr bwMode="auto">
              <a:xfrm flipV="1">
                <a:off x="1704" y="237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5" name="Line 1523"/>
              <p:cNvSpPr>
                <a:spLocks noChangeShapeType="1"/>
              </p:cNvSpPr>
              <p:nvPr/>
            </p:nvSpPr>
            <p:spPr bwMode="auto">
              <a:xfrm flipV="1">
                <a:off x="1721" y="236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6" name="Line 1524"/>
              <p:cNvSpPr>
                <a:spLocks noChangeShapeType="1"/>
              </p:cNvSpPr>
              <p:nvPr/>
            </p:nvSpPr>
            <p:spPr bwMode="auto">
              <a:xfrm flipV="1">
                <a:off x="1731" y="2355"/>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7" name="Rectangle 1525"/>
              <p:cNvSpPr>
                <a:spLocks noChangeArrowheads="1"/>
              </p:cNvSpPr>
              <p:nvPr/>
            </p:nvSpPr>
            <p:spPr bwMode="auto">
              <a:xfrm>
                <a:off x="1703" y="2352"/>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38" name="Line 1526"/>
              <p:cNvSpPr>
                <a:spLocks noChangeShapeType="1"/>
              </p:cNvSpPr>
              <p:nvPr/>
            </p:nvSpPr>
            <p:spPr bwMode="auto">
              <a:xfrm flipH="1">
                <a:off x="1734" y="2248"/>
                <a:ext cx="8"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39" name="Line 1527"/>
              <p:cNvSpPr>
                <a:spLocks noChangeShapeType="1"/>
              </p:cNvSpPr>
              <p:nvPr/>
            </p:nvSpPr>
            <p:spPr bwMode="auto">
              <a:xfrm flipH="1">
                <a:off x="1725" y="2269"/>
                <a:ext cx="9"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0" name="Line 1528"/>
              <p:cNvSpPr>
                <a:spLocks noChangeShapeType="1"/>
              </p:cNvSpPr>
              <p:nvPr/>
            </p:nvSpPr>
            <p:spPr bwMode="auto">
              <a:xfrm flipH="1">
                <a:off x="1718" y="2291"/>
                <a:ext cx="7"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1" name="Line 1529"/>
              <p:cNvSpPr>
                <a:spLocks noChangeShapeType="1"/>
              </p:cNvSpPr>
              <p:nvPr/>
            </p:nvSpPr>
            <p:spPr bwMode="auto">
              <a:xfrm flipH="1">
                <a:off x="1710" y="2315"/>
                <a:ext cx="8"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2" name="Freeform 1530"/>
              <p:cNvSpPr>
                <a:spLocks/>
              </p:cNvSpPr>
              <p:nvPr/>
            </p:nvSpPr>
            <p:spPr bwMode="auto">
              <a:xfrm>
                <a:off x="1777" y="2303"/>
                <a:ext cx="417" cy="105"/>
              </a:xfrm>
              <a:custGeom>
                <a:avLst/>
                <a:gdLst/>
                <a:ahLst/>
                <a:cxnLst>
                  <a:cxn ang="0">
                    <a:pos x="208" y="0"/>
                  </a:cxn>
                  <a:cxn ang="0">
                    <a:pos x="250" y="1"/>
                  </a:cxn>
                  <a:cxn ang="0">
                    <a:pos x="289" y="4"/>
                  </a:cxn>
                  <a:cxn ang="0">
                    <a:pos x="325" y="9"/>
                  </a:cxn>
                  <a:cxn ang="0">
                    <a:pos x="356" y="15"/>
                  </a:cxn>
                  <a:cxn ang="0">
                    <a:pos x="381" y="24"/>
                  </a:cxn>
                  <a:cxn ang="0">
                    <a:pos x="401" y="33"/>
                  </a:cxn>
                  <a:cxn ang="0">
                    <a:pos x="413" y="42"/>
                  </a:cxn>
                  <a:cxn ang="0">
                    <a:pos x="417" y="52"/>
                  </a:cxn>
                  <a:cxn ang="0">
                    <a:pos x="413" y="63"/>
                  </a:cxn>
                  <a:cxn ang="0">
                    <a:pos x="401" y="72"/>
                  </a:cxn>
                  <a:cxn ang="0">
                    <a:pos x="381" y="81"/>
                  </a:cxn>
                  <a:cxn ang="0">
                    <a:pos x="356" y="90"/>
                  </a:cxn>
                  <a:cxn ang="0">
                    <a:pos x="325" y="96"/>
                  </a:cxn>
                  <a:cxn ang="0">
                    <a:pos x="289" y="100"/>
                  </a:cxn>
                  <a:cxn ang="0">
                    <a:pos x="250" y="103"/>
                  </a:cxn>
                  <a:cxn ang="0">
                    <a:pos x="208" y="105"/>
                  </a:cxn>
                  <a:cxn ang="0">
                    <a:pos x="160" y="103"/>
                  </a:cxn>
                  <a:cxn ang="0">
                    <a:pos x="117" y="99"/>
                  </a:cxn>
                  <a:cxn ang="0">
                    <a:pos x="78" y="93"/>
                  </a:cxn>
                  <a:cxn ang="0">
                    <a:pos x="45" y="85"/>
                  </a:cxn>
                  <a:cxn ang="0">
                    <a:pos x="21" y="75"/>
                  </a:cxn>
                  <a:cxn ang="0">
                    <a:pos x="6" y="64"/>
                  </a:cxn>
                  <a:cxn ang="0">
                    <a:pos x="0" y="52"/>
                  </a:cxn>
                  <a:cxn ang="0">
                    <a:pos x="6" y="40"/>
                  </a:cxn>
                  <a:cxn ang="0">
                    <a:pos x="21" y="30"/>
                  </a:cxn>
                  <a:cxn ang="0">
                    <a:pos x="45" y="19"/>
                  </a:cxn>
                  <a:cxn ang="0">
                    <a:pos x="78" y="12"/>
                  </a:cxn>
                  <a:cxn ang="0">
                    <a:pos x="117" y="6"/>
                  </a:cxn>
                  <a:cxn ang="0">
                    <a:pos x="160" y="1"/>
                  </a:cxn>
                  <a:cxn ang="0">
                    <a:pos x="208" y="0"/>
                  </a:cxn>
                </a:cxnLst>
                <a:rect l="0" t="0" r="r" b="b"/>
                <a:pathLst>
                  <a:path w="417" h="105">
                    <a:moveTo>
                      <a:pt x="208" y="0"/>
                    </a:moveTo>
                    <a:lnTo>
                      <a:pt x="250" y="1"/>
                    </a:lnTo>
                    <a:lnTo>
                      <a:pt x="289" y="4"/>
                    </a:lnTo>
                    <a:lnTo>
                      <a:pt x="325" y="9"/>
                    </a:lnTo>
                    <a:lnTo>
                      <a:pt x="356" y="15"/>
                    </a:lnTo>
                    <a:lnTo>
                      <a:pt x="381" y="24"/>
                    </a:lnTo>
                    <a:lnTo>
                      <a:pt x="401" y="33"/>
                    </a:lnTo>
                    <a:lnTo>
                      <a:pt x="413" y="42"/>
                    </a:lnTo>
                    <a:lnTo>
                      <a:pt x="417" y="52"/>
                    </a:lnTo>
                    <a:lnTo>
                      <a:pt x="413" y="63"/>
                    </a:lnTo>
                    <a:lnTo>
                      <a:pt x="401" y="72"/>
                    </a:lnTo>
                    <a:lnTo>
                      <a:pt x="381" y="81"/>
                    </a:lnTo>
                    <a:lnTo>
                      <a:pt x="356" y="90"/>
                    </a:lnTo>
                    <a:lnTo>
                      <a:pt x="325" y="96"/>
                    </a:lnTo>
                    <a:lnTo>
                      <a:pt x="289" y="100"/>
                    </a:lnTo>
                    <a:lnTo>
                      <a:pt x="250" y="103"/>
                    </a:lnTo>
                    <a:lnTo>
                      <a:pt x="208" y="105"/>
                    </a:lnTo>
                    <a:lnTo>
                      <a:pt x="160" y="103"/>
                    </a:lnTo>
                    <a:lnTo>
                      <a:pt x="117" y="99"/>
                    </a:lnTo>
                    <a:lnTo>
                      <a:pt x="78" y="93"/>
                    </a:lnTo>
                    <a:lnTo>
                      <a:pt x="45" y="85"/>
                    </a:lnTo>
                    <a:lnTo>
                      <a:pt x="21" y="75"/>
                    </a:lnTo>
                    <a:lnTo>
                      <a:pt x="6" y="64"/>
                    </a:lnTo>
                    <a:lnTo>
                      <a:pt x="0" y="52"/>
                    </a:lnTo>
                    <a:lnTo>
                      <a:pt x="6" y="40"/>
                    </a:lnTo>
                    <a:lnTo>
                      <a:pt x="21" y="30"/>
                    </a:lnTo>
                    <a:lnTo>
                      <a:pt x="45" y="19"/>
                    </a:lnTo>
                    <a:lnTo>
                      <a:pt x="78" y="12"/>
                    </a:lnTo>
                    <a:lnTo>
                      <a:pt x="117" y="6"/>
                    </a:lnTo>
                    <a:lnTo>
                      <a:pt x="160" y="1"/>
                    </a:lnTo>
                    <a:lnTo>
                      <a:pt x="208" y="0"/>
                    </a:lnTo>
                    <a:close/>
                  </a:path>
                </a:pathLst>
              </a:custGeom>
              <a:solidFill>
                <a:srgbClr val="FF985F"/>
              </a:solid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3" name="Line 1531"/>
              <p:cNvSpPr>
                <a:spLocks noChangeShapeType="1"/>
              </p:cNvSpPr>
              <p:nvPr/>
            </p:nvSpPr>
            <p:spPr bwMode="auto">
              <a:xfrm flipH="1" flipV="1">
                <a:off x="2190" y="2345"/>
                <a:ext cx="4"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4" name="Line 1532"/>
              <p:cNvSpPr>
                <a:spLocks noChangeShapeType="1"/>
              </p:cNvSpPr>
              <p:nvPr/>
            </p:nvSpPr>
            <p:spPr bwMode="auto">
              <a:xfrm flipH="1" flipV="1">
                <a:off x="2178" y="2336"/>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5" name="Line 1533"/>
              <p:cNvSpPr>
                <a:spLocks noChangeShapeType="1"/>
              </p:cNvSpPr>
              <p:nvPr/>
            </p:nvSpPr>
            <p:spPr bwMode="auto">
              <a:xfrm flipH="1" flipV="1">
                <a:off x="2158" y="2327"/>
                <a:ext cx="20"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6" name="Line 1534"/>
              <p:cNvSpPr>
                <a:spLocks noChangeShapeType="1"/>
              </p:cNvSpPr>
              <p:nvPr/>
            </p:nvSpPr>
            <p:spPr bwMode="auto">
              <a:xfrm flipH="1" flipV="1">
                <a:off x="2133" y="2318"/>
                <a:ext cx="25"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7" name="Line 1535"/>
              <p:cNvSpPr>
                <a:spLocks noChangeShapeType="1"/>
              </p:cNvSpPr>
              <p:nvPr/>
            </p:nvSpPr>
            <p:spPr bwMode="auto">
              <a:xfrm flipH="1" flipV="1">
                <a:off x="2102" y="2312"/>
                <a:ext cx="31"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8" name="Line 1536"/>
              <p:cNvSpPr>
                <a:spLocks noChangeShapeType="1"/>
              </p:cNvSpPr>
              <p:nvPr/>
            </p:nvSpPr>
            <p:spPr bwMode="auto">
              <a:xfrm flipH="1" flipV="1">
                <a:off x="2066" y="2307"/>
                <a:ext cx="36" cy="5"/>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49" name="Line 1537"/>
              <p:cNvSpPr>
                <a:spLocks noChangeShapeType="1"/>
              </p:cNvSpPr>
              <p:nvPr/>
            </p:nvSpPr>
            <p:spPr bwMode="auto">
              <a:xfrm flipH="1" flipV="1">
                <a:off x="2027" y="2304"/>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0" name="Line 1538"/>
              <p:cNvSpPr>
                <a:spLocks noChangeShapeType="1"/>
              </p:cNvSpPr>
              <p:nvPr/>
            </p:nvSpPr>
            <p:spPr bwMode="auto">
              <a:xfrm flipH="1" flipV="1">
                <a:off x="1985" y="2303"/>
                <a:ext cx="42" cy="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1" name="Line 1539"/>
              <p:cNvSpPr>
                <a:spLocks noChangeShapeType="1"/>
              </p:cNvSpPr>
              <p:nvPr/>
            </p:nvSpPr>
            <p:spPr bwMode="auto">
              <a:xfrm flipH="1">
                <a:off x="1937" y="2303"/>
                <a:ext cx="48" cy="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2" name="Line 1540"/>
              <p:cNvSpPr>
                <a:spLocks noChangeShapeType="1"/>
              </p:cNvSpPr>
              <p:nvPr/>
            </p:nvSpPr>
            <p:spPr bwMode="auto">
              <a:xfrm flipH="1">
                <a:off x="1894" y="2304"/>
                <a:ext cx="43" cy="5"/>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3" name="Line 1541"/>
              <p:cNvSpPr>
                <a:spLocks noChangeShapeType="1"/>
              </p:cNvSpPr>
              <p:nvPr/>
            </p:nvSpPr>
            <p:spPr bwMode="auto">
              <a:xfrm flipH="1">
                <a:off x="1855" y="2309"/>
                <a:ext cx="39"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4" name="Line 1542"/>
              <p:cNvSpPr>
                <a:spLocks noChangeShapeType="1"/>
              </p:cNvSpPr>
              <p:nvPr/>
            </p:nvSpPr>
            <p:spPr bwMode="auto">
              <a:xfrm flipH="1">
                <a:off x="1822" y="2315"/>
                <a:ext cx="33" cy="7"/>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5" name="Line 1543"/>
              <p:cNvSpPr>
                <a:spLocks noChangeShapeType="1"/>
              </p:cNvSpPr>
              <p:nvPr/>
            </p:nvSpPr>
            <p:spPr bwMode="auto">
              <a:xfrm flipH="1">
                <a:off x="1798" y="2322"/>
                <a:ext cx="24"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6" name="Line 1544"/>
              <p:cNvSpPr>
                <a:spLocks noChangeShapeType="1"/>
              </p:cNvSpPr>
              <p:nvPr/>
            </p:nvSpPr>
            <p:spPr bwMode="auto">
              <a:xfrm flipH="1">
                <a:off x="1783" y="2333"/>
                <a:ext cx="15"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7" name="Line 1545"/>
              <p:cNvSpPr>
                <a:spLocks noChangeShapeType="1"/>
              </p:cNvSpPr>
              <p:nvPr/>
            </p:nvSpPr>
            <p:spPr bwMode="auto">
              <a:xfrm flipH="1">
                <a:off x="1777" y="2343"/>
                <a:ext cx="6" cy="1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8" name="Line 1546"/>
              <p:cNvSpPr>
                <a:spLocks noChangeShapeType="1"/>
              </p:cNvSpPr>
              <p:nvPr/>
            </p:nvSpPr>
            <p:spPr bwMode="auto">
              <a:xfrm>
                <a:off x="1777" y="2355"/>
                <a:ext cx="6" cy="1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59" name="Line 1547"/>
              <p:cNvSpPr>
                <a:spLocks noChangeShapeType="1"/>
              </p:cNvSpPr>
              <p:nvPr/>
            </p:nvSpPr>
            <p:spPr bwMode="auto">
              <a:xfrm>
                <a:off x="1783" y="2367"/>
                <a:ext cx="15"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0" name="Line 1548"/>
              <p:cNvSpPr>
                <a:spLocks noChangeShapeType="1"/>
              </p:cNvSpPr>
              <p:nvPr/>
            </p:nvSpPr>
            <p:spPr bwMode="auto">
              <a:xfrm>
                <a:off x="1798" y="2378"/>
                <a:ext cx="24" cy="10"/>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1" name="Line 1549"/>
              <p:cNvSpPr>
                <a:spLocks noChangeShapeType="1"/>
              </p:cNvSpPr>
              <p:nvPr/>
            </p:nvSpPr>
            <p:spPr bwMode="auto">
              <a:xfrm>
                <a:off x="1822" y="2388"/>
                <a:ext cx="33" cy="8"/>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2" name="Line 1550"/>
              <p:cNvSpPr>
                <a:spLocks noChangeShapeType="1"/>
              </p:cNvSpPr>
              <p:nvPr/>
            </p:nvSpPr>
            <p:spPr bwMode="auto">
              <a:xfrm>
                <a:off x="1855" y="2396"/>
                <a:ext cx="39"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3" name="Line 1551"/>
              <p:cNvSpPr>
                <a:spLocks noChangeShapeType="1"/>
              </p:cNvSpPr>
              <p:nvPr/>
            </p:nvSpPr>
            <p:spPr bwMode="auto">
              <a:xfrm>
                <a:off x="1894" y="2402"/>
                <a:ext cx="43"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4" name="Line 1552"/>
              <p:cNvSpPr>
                <a:spLocks noChangeShapeType="1"/>
              </p:cNvSpPr>
              <p:nvPr/>
            </p:nvSpPr>
            <p:spPr bwMode="auto">
              <a:xfrm>
                <a:off x="1937" y="2406"/>
                <a:ext cx="48"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5" name="Line 1553"/>
              <p:cNvSpPr>
                <a:spLocks noChangeShapeType="1"/>
              </p:cNvSpPr>
              <p:nvPr/>
            </p:nvSpPr>
            <p:spPr bwMode="auto">
              <a:xfrm flipV="1">
                <a:off x="1985" y="2406"/>
                <a:ext cx="42" cy="2"/>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6" name="Line 1554"/>
              <p:cNvSpPr>
                <a:spLocks noChangeShapeType="1"/>
              </p:cNvSpPr>
              <p:nvPr/>
            </p:nvSpPr>
            <p:spPr bwMode="auto">
              <a:xfrm flipV="1">
                <a:off x="2027" y="2403"/>
                <a:ext cx="39" cy="3"/>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7" name="Line 1555"/>
              <p:cNvSpPr>
                <a:spLocks noChangeShapeType="1"/>
              </p:cNvSpPr>
              <p:nvPr/>
            </p:nvSpPr>
            <p:spPr bwMode="auto">
              <a:xfrm flipV="1">
                <a:off x="2066" y="2399"/>
                <a:ext cx="36" cy="4"/>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8" name="Line 1556"/>
              <p:cNvSpPr>
                <a:spLocks noChangeShapeType="1"/>
              </p:cNvSpPr>
              <p:nvPr/>
            </p:nvSpPr>
            <p:spPr bwMode="auto">
              <a:xfrm flipV="1">
                <a:off x="2102" y="2393"/>
                <a:ext cx="31" cy="6"/>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69" name="Line 1557"/>
              <p:cNvSpPr>
                <a:spLocks noChangeShapeType="1"/>
              </p:cNvSpPr>
              <p:nvPr/>
            </p:nvSpPr>
            <p:spPr bwMode="auto">
              <a:xfrm flipV="1">
                <a:off x="2133" y="2384"/>
                <a:ext cx="25"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0" name="Line 1558"/>
              <p:cNvSpPr>
                <a:spLocks noChangeShapeType="1"/>
              </p:cNvSpPr>
              <p:nvPr/>
            </p:nvSpPr>
            <p:spPr bwMode="auto">
              <a:xfrm flipV="1">
                <a:off x="2158" y="2375"/>
                <a:ext cx="20"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1" name="Line 1559"/>
              <p:cNvSpPr>
                <a:spLocks noChangeShapeType="1"/>
              </p:cNvSpPr>
              <p:nvPr/>
            </p:nvSpPr>
            <p:spPr bwMode="auto">
              <a:xfrm flipV="1">
                <a:off x="2178" y="2366"/>
                <a:ext cx="12" cy="9"/>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2" name="Line 1560"/>
              <p:cNvSpPr>
                <a:spLocks noChangeShapeType="1"/>
              </p:cNvSpPr>
              <p:nvPr/>
            </p:nvSpPr>
            <p:spPr bwMode="auto">
              <a:xfrm flipV="1">
                <a:off x="2190" y="2355"/>
                <a:ext cx="4" cy="11"/>
              </a:xfrm>
              <a:prstGeom prst="line">
                <a:avLst/>
              </a:prstGeom>
              <a:noFill/>
              <a:ln w="12700">
                <a:solidFill>
                  <a:srgbClr val="FF985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3" name="Freeform 1561"/>
              <p:cNvSpPr>
                <a:spLocks/>
              </p:cNvSpPr>
              <p:nvPr/>
            </p:nvSpPr>
            <p:spPr bwMode="auto">
              <a:xfrm>
                <a:off x="1940" y="2343"/>
                <a:ext cx="39" cy="48"/>
              </a:xfrm>
              <a:custGeom>
                <a:avLst/>
                <a:gdLst/>
                <a:ahLst/>
                <a:cxnLst>
                  <a:cxn ang="0">
                    <a:pos x="21" y="0"/>
                  </a:cxn>
                  <a:cxn ang="0">
                    <a:pos x="26" y="0"/>
                  </a:cxn>
                  <a:cxn ang="0">
                    <a:pos x="30" y="2"/>
                  </a:cxn>
                  <a:cxn ang="0">
                    <a:pos x="36" y="8"/>
                  </a:cxn>
                  <a:cxn ang="0">
                    <a:pos x="38" y="11"/>
                  </a:cxn>
                  <a:cxn ang="0">
                    <a:pos x="39" y="15"/>
                  </a:cxn>
                  <a:cxn ang="0">
                    <a:pos x="30" y="15"/>
                  </a:cxn>
                  <a:cxn ang="0">
                    <a:pos x="27" y="9"/>
                  </a:cxn>
                  <a:cxn ang="0">
                    <a:pos x="24" y="8"/>
                  </a:cxn>
                  <a:cxn ang="0">
                    <a:pos x="18" y="8"/>
                  </a:cxn>
                  <a:cxn ang="0">
                    <a:pos x="12" y="11"/>
                  </a:cxn>
                  <a:cxn ang="0">
                    <a:pos x="11" y="14"/>
                  </a:cxn>
                  <a:cxn ang="0">
                    <a:pos x="9" y="18"/>
                  </a:cxn>
                  <a:cxn ang="0">
                    <a:pos x="9" y="29"/>
                  </a:cxn>
                  <a:cxn ang="0">
                    <a:pos x="11" y="33"/>
                  </a:cxn>
                  <a:cxn ang="0">
                    <a:pos x="12" y="36"/>
                  </a:cxn>
                  <a:cxn ang="0">
                    <a:pos x="15" y="39"/>
                  </a:cxn>
                  <a:cxn ang="0">
                    <a:pos x="18" y="41"/>
                  </a:cxn>
                  <a:cxn ang="0">
                    <a:pos x="21" y="41"/>
                  </a:cxn>
                  <a:cxn ang="0">
                    <a:pos x="24" y="39"/>
                  </a:cxn>
                  <a:cxn ang="0">
                    <a:pos x="29" y="38"/>
                  </a:cxn>
                  <a:cxn ang="0">
                    <a:pos x="30" y="35"/>
                  </a:cxn>
                  <a:cxn ang="0">
                    <a:pos x="32" y="30"/>
                  </a:cxn>
                  <a:cxn ang="0">
                    <a:pos x="39" y="32"/>
                  </a:cxn>
                  <a:cxn ang="0">
                    <a:pos x="39" y="36"/>
                  </a:cxn>
                  <a:cxn ang="0">
                    <a:pos x="36" y="41"/>
                  </a:cxn>
                  <a:cxn ang="0">
                    <a:pos x="33" y="44"/>
                  </a:cxn>
                  <a:cxn ang="0">
                    <a:pos x="30" y="45"/>
                  </a:cxn>
                  <a:cxn ang="0">
                    <a:pos x="21" y="48"/>
                  </a:cxn>
                  <a:cxn ang="0">
                    <a:pos x="17" y="48"/>
                  </a:cxn>
                  <a:cxn ang="0">
                    <a:pos x="12" y="47"/>
                  </a:cxn>
                  <a:cxn ang="0">
                    <a:pos x="3" y="38"/>
                  </a:cxn>
                  <a:cxn ang="0">
                    <a:pos x="2" y="33"/>
                  </a:cxn>
                  <a:cxn ang="0">
                    <a:pos x="2" y="29"/>
                  </a:cxn>
                  <a:cxn ang="0">
                    <a:pos x="0" y="24"/>
                  </a:cxn>
                  <a:cxn ang="0">
                    <a:pos x="2" y="17"/>
                  </a:cxn>
                  <a:cxn ang="0">
                    <a:pos x="3" y="11"/>
                  </a:cxn>
                  <a:cxn ang="0">
                    <a:pos x="5" y="8"/>
                  </a:cxn>
                  <a:cxn ang="0">
                    <a:pos x="8" y="5"/>
                  </a:cxn>
                  <a:cxn ang="0">
                    <a:pos x="11" y="3"/>
                  </a:cxn>
                  <a:cxn ang="0">
                    <a:pos x="15" y="2"/>
                  </a:cxn>
                  <a:cxn ang="0">
                    <a:pos x="21" y="0"/>
                  </a:cxn>
                </a:cxnLst>
                <a:rect l="0" t="0" r="r" b="b"/>
                <a:pathLst>
                  <a:path w="39" h="48">
                    <a:moveTo>
                      <a:pt x="21" y="0"/>
                    </a:moveTo>
                    <a:lnTo>
                      <a:pt x="26" y="0"/>
                    </a:lnTo>
                    <a:lnTo>
                      <a:pt x="30" y="2"/>
                    </a:lnTo>
                    <a:lnTo>
                      <a:pt x="36" y="8"/>
                    </a:lnTo>
                    <a:lnTo>
                      <a:pt x="38" y="11"/>
                    </a:lnTo>
                    <a:lnTo>
                      <a:pt x="39" y="15"/>
                    </a:lnTo>
                    <a:lnTo>
                      <a:pt x="30" y="15"/>
                    </a:lnTo>
                    <a:lnTo>
                      <a:pt x="27" y="9"/>
                    </a:lnTo>
                    <a:lnTo>
                      <a:pt x="24" y="8"/>
                    </a:lnTo>
                    <a:lnTo>
                      <a:pt x="18" y="8"/>
                    </a:lnTo>
                    <a:lnTo>
                      <a:pt x="12" y="11"/>
                    </a:lnTo>
                    <a:lnTo>
                      <a:pt x="11" y="14"/>
                    </a:lnTo>
                    <a:lnTo>
                      <a:pt x="9" y="18"/>
                    </a:lnTo>
                    <a:lnTo>
                      <a:pt x="9" y="29"/>
                    </a:lnTo>
                    <a:lnTo>
                      <a:pt x="11" y="33"/>
                    </a:lnTo>
                    <a:lnTo>
                      <a:pt x="12" y="36"/>
                    </a:lnTo>
                    <a:lnTo>
                      <a:pt x="15" y="39"/>
                    </a:lnTo>
                    <a:lnTo>
                      <a:pt x="18" y="41"/>
                    </a:lnTo>
                    <a:lnTo>
                      <a:pt x="21" y="41"/>
                    </a:lnTo>
                    <a:lnTo>
                      <a:pt x="24" y="39"/>
                    </a:lnTo>
                    <a:lnTo>
                      <a:pt x="29" y="38"/>
                    </a:lnTo>
                    <a:lnTo>
                      <a:pt x="30" y="35"/>
                    </a:lnTo>
                    <a:lnTo>
                      <a:pt x="32" y="30"/>
                    </a:lnTo>
                    <a:lnTo>
                      <a:pt x="39" y="32"/>
                    </a:lnTo>
                    <a:lnTo>
                      <a:pt x="39" y="36"/>
                    </a:lnTo>
                    <a:lnTo>
                      <a:pt x="36" y="41"/>
                    </a:lnTo>
                    <a:lnTo>
                      <a:pt x="33" y="44"/>
                    </a:lnTo>
                    <a:lnTo>
                      <a:pt x="30" y="45"/>
                    </a:lnTo>
                    <a:lnTo>
                      <a:pt x="21" y="48"/>
                    </a:lnTo>
                    <a:lnTo>
                      <a:pt x="17" y="48"/>
                    </a:lnTo>
                    <a:lnTo>
                      <a:pt x="12" y="47"/>
                    </a:lnTo>
                    <a:lnTo>
                      <a:pt x="3" y="38"/>
                    </a:lnTo>
                    <a:lnTo>
                      <a:pt x="2" y="33"/>
                    </a:lnTo>
                    <a:lnTo>
                      <a:pt x="2" y="29"/>
                    </a:lnTo>
                    <a:lnTo>
                      <a:pt x="0" y="24"/>
                    </a:lnTo>
                    <a:lnTo>
                      <a:pt x="2" y="17"/>
                    </a:lnTo>
                    <a:lnTo>
                      <a:pt x="3" y="11"/>
                    </a:lnTo>
                    <a:lnTo>
                      <a:pt x="5" y="8"/>
                    </a:lnTo>
                    <a:lnTo>
                      <a:pt x="8" y="5"/>
                    </a:lnTo>
                    <a:lnTo>
                      <a:pt x="11" y="3"/>
                    </a:lnTo>
                    <a:lnTo>
                      <a:pt x="15" y="2"/>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4" name="Freeform 1562"/>
              <p:cNvSpPr>
                <a:spLocks/>
              </p:cNvSpPr>
              <p:nvPr/>
            </p:nvSpPr>
            <p:spPr bwMode="auto">
              <a:xfrm>
                <a:off x="1988" y="2327"/>
                <a:ext cx="34" cy="63"/>
              </a:xfrm>
              <a:custGeom>
                <a:avLst/>
                <a:gdLst/>
                <a:ahLst/>
                <a:cxnLst>
                  <a:cxn ang="0">
                    <a:pos x="0" y="0"/>
                  </a:cxn>
                  <a:cxn ang="0">
                    <a:pos x="7" y="0"/>
                  </a:cxn>
                  <a:cxn ang="0">
                    <a:pos x="7" y="24"/>
                  </a:cxn>
                  <a:cxn ang="0">
                    <a:pos x="13" y="18"/>
                  </a:cxn>
                  <a:cxn ang="0">
                    <a:pos x="16" y="16"/>
                  </a:cxn>
                  <a:cxn ang="0">
                    <a:pos x="24" y="16"/>
                  </a:cxn>
                  <a:cxn ang="0">
                    <a:pos x="28" y="18"/>
                  </a:cxn>
                  <a:cxn ang="0">
                    <a:pos x="31" y="21"/>
                  </a:cxn>
                  <a:cxn ang="0">
                    <a:pos x="33" y="24"/>
                  </a:cxn>
                  <a:cxn ang="0">
                    <a:pos x="34" y="28"/>
                  </a:cxn>
                  <a:cxn ang="0">
                    <a:pos x="34" y="63"/>
                  </a:cxn>
                  <a:cxn ang="0">
                    <a:pos x="27" y="63"/>
                  </a:cxn>
                  <a:cxn ang="0">
                    <a:pos x="27" y="34"/>
                  </a:cxn>
                  <a:cxn ang="0">
                    <a:pos x="25" y="30"/>
                  </a:cxn>
                  <a:cxn ang="0">
                    <a:pos x="25" y="27"/>
                  </a:cxn>
                  <a:cxn ang="0">
                    <a:pos x="22" y="24"/>
                  </a:cxn>
                  <a:cxn ang="0">
                    <a:pos x="16" y="24"/>
                  </a:cxn>
                  <a:cxn ang="0">
                    <a:pos x="13" y="25"/>
                  </a:cxn>
                  <a:cxn ang="0">
                    <a:pos x="12" y="25"/>
                  </a:cxn>
                  <a:cxn ang="0">
                    <a:pos x="10" y="27"/>
                  </a:cxn>
                  <a:cxn ang="0">
                    <a:pos x="7" y="33"/>
                  </a:cxn>
                  <a:cxn ang="0">
                    <a:pos x="7" y="63"/>
                  </a:cxn>
                  <a:cxn ang="0">
                    <a:pos x="0" y="63"/>
                  </a:cxn>
                  <a:cxn ang="0">
                    <a:pos x="0" y="0"/>
                  </a:cxn>
                </a:cxnLst>
                <a:rect l="0" t="0" r="r" b="b"/>
                <a:pathLst>
                  <a:path w="34" h="63">
                    <a:moveTo>
                      <a:pt x="0" y="0"/>
                    </a:moveTo>
                    <a:lnTo>
                      <a:pt x="7" y="0"/>
                    </a:lnTo>
                    <a:lnTo>
                      <a:pt x="7" y="24"/>
                    </a:lnTo>
                    <a:lnTo>
                      <a:pt x="13" y="18"/>
                    </a:lnTo>
                    <a:lnTo>
                      <a:pt x="16" y="16"/>
                    </a:lnTo>
                    <a:lnTo>
                      <a:pt x="24" y="16"/>
                    </a:lnTo>
                    <a:lnTo>
                      <a:pt x="28" y="18"/>
                    </a:lnTo>
                    <a:lnTo>
                      <a:pt x="31" y="21"/>
                    </a:lnTo>
                    <a:lnTo>
                      <a:pt x="33" y="24"/>
                    </a:lnTo>
                    <a:lnTo>
                      <a:pt x="34" y="28"/>
                    </a:lnTo>
                    <a:lnTo>
                      <a:pt x="34" y="63"/>
                    </a:lnTo>
                    <a:lnTo>
                      <a:pt x="27" y="63"/>
                    </a:lnTo>
                    <a:lnTo>
                      <a:pt x="27" y="34"/>
                    </a:lnTo>
                    <a:lnTo>
                      <a:pt x="25" y="30"/>
                    </a:lnTo>
                    <a:lnTo>
                      <a:pt x="25" y="27"/>
                    </a:lnTo>
                    <a:lnTo>
                      <a:pt x="22" y="24"/>
                    </a:lnTo>
                    <a:lnTo>
                      <a:pt x="16" y="24"/>
                    </a:lnTo>
                    <a:lnTo>
                      <a:pt x="13" y="25"/>
                    </a:lnTo>
                    <a:lnTo>
                      <a:pt x="12" y="25"/>
                    </a:lnTo>
                    <a:lnTo>
                      <a:pt x="10" y="27"/>
                    </a:lnTo>
                    <a:lnTo>
                      <a:pt x="7" y="33"/>
                    </a:lnTo>
                    <a:lnTo>
                      <a:pt x="7" y="63"/>
                    </a:lnTo>
                    <a:lnTo>
                      <a:pt x="0" y="63"/>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5" name="Line 1563"/>
              <p:cNvSpPr>
                <a:spLocks noChangeShapeType="1"/>
              </p:cNvSpPr>
              <p:nvPr/>
            </p:nvSpPr>
            <p:spPr bwMode="auto">
              <a:xfrm>
                <a:off x="1771" y="2243"/>
                <a:ext cx="20"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6" name="Line 1564"/>
              <p:cNvSpPr>
                <a:spLocks noChangeShapeType="1"/>
              </p:cNvSpPr>
              <p:nvPr/>
            </p:nvSpPr>
            <p:spPr bwMode="auto">
              <a:xfrm>
                <a:off x="1791" y="2252"/>
                <a:ext cx="2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7" name="Line 1565"/>
              <p:cNvSpPr>
                <a:spLocks noChangeShapeType="1"/>
              </p:cNvSpPr>
              <p:nvPr/>
            </p:nvSpPr>
            <p:spPr bwMode="auto">
              <a:xfrm>
                <a:off x="1815" y="2264"/>
                <a:ext cx="80" cy="4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8" name="Freeform 1566"/>
              <p:cNvSpPr>
                <a:spLocks/>
              </p:cNvSpPr>
              <p:nvPr/>
            </p:nvSpPr>
            <p:spPr bwMode="auto">
              <a:xfrm>
                <a:off x="1673" y="2463"/>
                <a:ext cx="63" cy="41"/>
              </a:xfrm>
              <a:custGeom>
                <a:avLst/>
                <a:gdLst/>
                <a:ahLst/>
                <a:cxnLst>
                  <a:cxn ang="0">
                    <a:pos x="31" y="0"/>
                  </a:cxn>
                  <a:cxn ang="0">
                    <a:pos x="48" y="3"/>
                  </a:cxn>
                  <a:cxn ang="0">
                    <a:pos x="58" y="11"/>
                  </a:cxn>
                  <a:cxn ang="0">
                    <a:pos x="63" y="21"/>
                  </a:cxn>
                  <a:cxn ang="0">
                    <a:pos x="58" y="30"/>
                  </a:cxn>
                  <a:cxn ang="0">
                    <a:pos x="48" y="38"/>
                  </a:cxn>
                  <a:cxn ang="0">
                    <a:pos x="31" y="41"/>
                  </a:cxn>
                  <a:cxn ang="0">
                    <a:pos x="15" y="38"/>
                  </a:cxn>
                  <a:cxn ang="0">
                    <a:pos x="4" y="30"/>
                  </a:cxn>
                  <a:cxn ang="0">
                    <a:pos x="0" y="21"/>
                  </a:cxn>
                  <a:cxn ang="0">
                    <a:pos x="4" y="11"/>
                  </a:cxn>
                  <a:cxn ang="0">
                    <a:pos x="15" y="3"/>
                  </a:cxn>
                  <a:cxn ang="0">
                    <a:pos x="31" y="0"/>
                  </a:cxn>
                </a:cxnLst>
                <a:rect l="0" t="0" r="r" b="b"/>
                <a:pathLst>
                  <a:path w="63" h="41">
                    <a:moveTo>
                      <a:pt x="31" y="0"/>
                    </a:moveTo>
                    <a:lnTo>
                      <a:pt x="48" y="3"/>
                    </a:lnTo>
                    <a:lnTo>
                      <a:pt x="58" y="11"/>
                    </a:lnTo>
                    <a:lnTo>
                      <a:pt x="63" y="21"/>
                    </a:lnTo>
                    <a:lnTo>
                      <a:pt x="58" y="30"/>
                    </a:lnTo>
                    <a:lnTo>
                      <a:pt x="48" y="38"/>
                    </a:lnTo>
                    <a:lnTo>
                      <a:pt x="31" y="41"/>
                    </a:lnTo>
                    <a:lnTo>
                      <a:pt x="15" y="38"/>
                    </a:lnTo>
                    <a:lnTo>
                      <a:pt x="4" y="30"/>
                    </a:lnTo>
                    <a:lnTo>
                      <a:pt x="0" y="21"/>
                    </a:lnTo>
                    <a:lnTo>
                      <a:pt x="4"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79" name="Line 1567"/>
              <p:cNvSpPr>
                <a:spLocks noChangeShapeType="1"/>
              </p:cNvSpPr>
              <p:nvPr/>
            </p:nvSpPr>
            <p:spPr bwMode="auto">
              <a:xfrm flipH="1" flipV="1">
                <a:off x="1731" y="2474"/>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0" name="Line 1568"/>
              <p:cNvSpPr>
                <a:spLocks noChangeShapeType="1"/>
              </p:cNvSpPr>
              <p:nvPr/>
            </p:nvSpPr>
            <p:spPr bwMode="auto">
              <a:xfrm flipH="1" flipV="1">
                <a:off x="1721" y="2466"/>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1" name="Line 1569"/>
              <p:cNvSpPr>
                <a:spLocks noChangeShapeType="1"/>
              </p:cNvSpPr>
              <p:nvPr/>
            </p:nvSpPr>
            <p:spPr bwMode="auto">
              <a:xfrm flipH="1" flipV="1">
                <a:off x="1704" y="246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2" name="Line 1570"/>
              <p:cNvSpPr>
                <a:spLocks noChangeShapeType="1"/>
              </p:cNvSpPr>
              <p:nvPr/>
            </p:nvSpPr>
            <p:spPr bwMode="auto">
              <a:xfrm flipH="1">
                <a:off x="1688" y="246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3" name="Line 1571"/>
              <p:cNvSpPr>
                <a:spLocks noChangeShapeType="1"/>
              </p:cNvSpPr>
              <p:nvPr/>
            </p:nvSpPr>
            <p:spPr bwMode="auto">
              <a:xfrm flipH="1">
                <a:off x="1677" y="2466"/>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4" name="Line 1572"/>
              <p:cNvSpPr>
                <a:spLocks noChangeShapeType="1"/>
              </p:cNvSpPr>
              <p:nvPr/>
            </p:nvSpPr>
            <p:spPr bwMode="auto">
              <a:xfrm flipH="1">
                <a:off x="1673" y="2474"/>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5" name="Line 1573"/>
              <p:cNvSpPr>
                <a:spLocks noChangeShapeType="1"/>
              </p:cNvSpPr>
              <p:nvPr/>
            </p:nvSpPr>
            <p:spPr bwMode="auto">
              <a:xfrm>
                <a:off x="1673" y="2484"/>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6" name="Line 1574"/>
              <p:cNvSpPr>
                <a:spLocks noChangeShapeType="1"/>
              </p:cNvSpPr>
              <p:nvPr/>
            </p:nvSpPr>
            <p:spPr bwMode="auto">
              <a:xfrm>
                <a:off x="1677" y="2493"/>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7" name="Line 1575"/>
              <p:cNvSpPr>
                <a:spLocks noChangeShapeType="1"/>
              </p:cNvSpPr>
              <p:nvPr/>
            </p:nvSpPr>
            <p:spPr bwMode="auto">
              <a:xfrm>
                <a:off x="1688" y="250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8" name="Line 1576"/>
              <p:cNvSpPr>
                <a:spLocks noChangeShapeType="1"/>
              </p:cNvSpPr>
              <p:nvPr/>
            </p:nvSpPr>
            <p:spPr bwMode="auto">
              <a:xfrm flipV="1">
                <a:off x="1704" y="2501"/>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89" name="Line 1577"/>
              <p:cNvSpPr>
                <a:spLocks noChangeShapeType="1"/>
              </p:cNvSpPr>
              <p:nvPr/>
            </p:nvSpPr>
            <p:spPr bwMode="auto">
              <a:xfrm flipV="1">
                <a:off x="1721" y="249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0" name="Line 1578"/>
              <p:cNvSpPr>
                <a:spLocks noChangeShapeType="1"/>
              </p:cNvSpPr>
              <p:nvPr/>
            </p:nvSpPr>
            <p:spPr bwMode="auto">
              <a:xfrm flipV="1">
                <a:off x="1731" y="248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1" name="Rectangle 1579"/>
              <p:cNvSpPr>
                <a:spLocks noChangeArrowheads="1"/>
              </p:cNvSpPr>
              <p:nvPr/>
            </p:nvSpPr>
            <p:spPr bwMode="auto">
              <a:xfrm>
                <a:off x="1703" y="2481"/>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92" name="Line 1580"/>
              <p:cNvSpPr>
                <a:spLocks noChangeShapeType="1"/>
              </p:cNvSpPr>
              <p:nvPr/>
            </p:nvSpPr>
            <p:spPr bwMode="auto">
              <a:xfrm>
                <a:off x="1704" y="2376"/>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3" name="Freeform 1581"/>
              <p:cNvSpPr>
                <a:spLocks/>
              </p:cNvSpPr>
              <p:nvPr/>
            </p:nvSpPr>
            <p:spPr bwMode="auto">
              <a:xfrm>
                <a:off x="2067" y="2463"/>
                <a:ext cx="63" cy="41"/>
              </a:xfrm>
              <a:custGeom>
                <a:avLst/>
                <a:gdLst/>
                <a:ahLst/>
                <a:cxnLst>
                  <a:cxn ang="0">
                    <a:pos x="32" y="0"/>
                  </a:cxn>
                  <a:cxn ang="0">
                    <a:pos x="44" y="2"/>
                  </a:cxn>
                  <a:cxn ang="0">
                    <a:pos x="54" y="6"/>
                  </a:cxn>
                  <a:cxn ang="0">
                    <a:pos x="60" y="12"/>
                  </a:cxn>
                  <a:cxn ang="0">
                    <a:pos x="63" y="21"/>
                  </a:cxn>
                  <a:cxn ang="0">
                    <a:pos x="58" y="30"/>
                  </a:cxn>
                  <a:cxn ang="0">
                    <a:pos x="47" y="38"/>
                  </a:cxn>
                  <a:cxn ang="0">
                    <a:pos x="32" y="41"/>
                  </a:cxn>
                  <a:cxn ang="0">
                    <a:pos x="15" y="38"/>
                  </a:cxn>
                  <a:cxn ang="0">
                    <a:pos x="5" y="30"/>
                  </a:cxn>
                  <a:cxn ang="0">
                    <a:pos x="0" y="21"/>
                  </a:cxn>
                  <a:cxn ang="0">
                    <a:pos x="5" y="11"/>
                  </a:cxn>
                  <a:cxn ang="0">
                    <a:pos x="15" y="3"/>
                  </a:cxn>
                  <a:cxn ang="0">
                    <a:pos x="32" y="0"/>
                  </a:cxn>
                </a:cxnLst>
                <a:rect l="0" t="0" r="r" b="b"/>
                <a:pathLst>
                  <a:path w="63" h="41">
                    <a:moveTo>
                      <a:pt x="32" y="0"/>
                    </a:moveTo>
                    <a:lnTo>
                      <a:pt x="44" y="2"/>
                    </a:lnTo>
                    <a:lnTo>
                      <a:pt x="54" y="6"/>
                    </a:lnTo>
                    <a:lnTo>
                      <a:pt x="60" y="12"/>
                    </a:lnTo>
                    <a:lnTo>
                      <a:pt x="63" y="21"/>
                    </a:lnTo>
                    <a:lnTo>
                      <a:pt x="58" y="30"/>
                    </a:lnTo>
                    <a:lnTo>
                      <a:pt x="47" y="38"/>
                    </a:lnTo>
                    <a:lnTo>
                      <a:pt x="32" y="41"/>
                    </a:lnTo>
                    <a:lnTo>
                      <a:pt x="15" y="38"/>
                    </a:lnTo>
                    <a:lnTo>
                      <a:pt x="5" y="30"/>
                    </a:lnTo>
                    <a:lnTo>
                      <a:pt x="0" y="21"/>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4" name="Line 1582"/>
              <p:cNvSpPr>
                <a:spLocks noChangeShapeType="1"/>
              </p:cNvSpPr>
              <p:nvPr/>
            </p:nvSpPr>
            <p:spPr bwMode="auto">
              <a:xfrm flipH="1" flipV="1">
                <a:off x="2127" y="2475"/>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5" name="Line 1583"/>
              <p:cNvSpPr>
                <a:spLocks noChangeShapeType="1"/>
              </p:cNvSpPr>
              <p:nvPr/>
            </p:nvSpPr>
            <p:spPr bwMode="auto">
              <a:xfrm flipH="1" flipV="1">
                <a:off x="2121" y="2469"/>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6" name="Line 1584"/>
              <p:cNvSpPr>
                <a:spLocks noChangeShapeType="1"/>
              </p:cNvSpPr>
              <p:nvPr/>
            </p:nvSpPr>
            <p:spPr bwMode="auto">
              <a:xfrm flipH="1" flipV="1">
                <a:off x="2111" y="2465"/>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7" name="Line 1585"/>
              <p:cNvSpPr>
                <a:spLocks noChangeShapeType="1"/>
              </p:cNvSpPr>
              <p:nvPr/>
            </p:nvSpPr>
            <p:spPr bwMode="auto">
              <a:xfrm flipH="1" flipV="1">
                <a:off x="2099" y="2463"/>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8" name="Line 1586"/>
              <p:cNvSpPr>
                <a:spLocks noChangeShapeType="1"/>
              </p:cNvSpPr>
              <p:nvPr/>
            </p:nvSpPr>
            <p:spPr bwMode="auto">
              <a:xfrm flipH="1">
                <a:off x="2082" y="246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99" name="Line 1587"/>
              <p:cNvSpPr>
                <a:spLocks noChangeShapeType="1"/>
              </p:cNvSpPr>
              <p:nvPr/>
            </p:nvSpPr>
            <p:spPr bwMode="auto">
              <a:xfrm flipH="1">
                <a:off x="2072" y="2466"/>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0" name="Line 1588"/>
              <p:cNvSpPr>
                <a:spLocks noChangeShapeType="1"/>
              </p:cNvSpPr>
              <p:nvPr/>
            </p:nvSpPr>
            <p:spPr bwMode="auto">
              <a:xfrm flipH="1">
                <a:off x="2067" y="2474"/>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1" name="Line 1589"/>
              <p:cNvSpPr>
                <a:spLocks noChangeShapeType="1"/>
              </p:cNvSpPr>
              <p:nvPr/>
            </p:nvSpPr>
            <p:spPr bwMode="auto">
              <a:xfrm>
                <a:off x="2067" y="248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2" name="Line 1590"/>
              <p:cNvSpPr>
                <a:spLocks noChangeShapeType="1"/>
              </p:cNvSpPr>
              <p:nvPr/>
            </p:nvSpPr>
            <p:spPr bwMode="auto">
              <a:xfrm>
                <a:off x="2072" y="249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3" name="Line 1591"/>
              <p:cNvSpPr>
                <a:spLocks noChangeShapeType="1"/>
              </p:cNvSpPr>
              <p:nvPr/>
            </p:nvSpPr>
            <p:spPr bwMode="auto">
              <a:xfrm>
                <a:off x="2082" y="2501"/>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4" name="Line 1592"/>
              <p:cNvSpPr>
                <a:spLocks noChangeShapeType="1"/>
              </p:cNvSpPr>
              <p:nvPr/>
            </p:nvSpPr>
            <p:spPr bwMode="auto">
              <a:xfrm flipV="1">
                <a:off x="2099" y="2501"/>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5" name="Line 1593"/>
              <p:cNvSpPr>
                <a:spLocks noChangeShapeType="1"/>
              </p:cNvSpPr>
              <p:nvPr/>
            </p:nvSpPr>
            <p:spPr bwMode="auto">
              <a:xfrm flipV="1">
                <a:off x="2114" y="2493"/>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6" name="Line 1594"/>
              <p:cNvSpPr>
                <a:spLocks noChangeShapeType="1"/>
              </p:cNvSpPr>
              <p:nvPr/>
            </p:nvSpPr>
            <p:spPr bwMode="auto">
              <a:xfrm flipV="1">
                <a:off x="2125" y="248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7" name="Rectangle 1595"/>
              <p:cNvSpPr>
                <a:spLocks noChangeArrowheads="1"/>
              </p:cNvSpPr>
              <p:nvPr/>
            </p:nvSpPr>
            <p:spPr bwMode="auto">
              <a:xfrm>
                <a:off x="2097" y="2481"/>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08" name="Line 1596"/>
              <p:cNvSpPr>
                <a:spLocks noChangeShapeType="1"/>
              </p:cNvSpPr>
              <p:nvPr/>
            </p:nvSpPr>
            <p:spPr bwMode="auto">
              <a:xfrm>
                <a:off x="1719" y="2373"/>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09" name="Line 1597"/>
              <p:cNvSpPr>
                <a:spLocks noChangeShapeType="1"/>
              </p:cNvSpPr>
              <p:nvPr/>
            </p:nvSpPr>
            <p:spPr bwMode="auto">
              <a:xfrm>
                <a:off x="1736" y="2391"/>
                <a:ext cx="2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0" name="Line 1598"/>
              <p:cNvSpPr>
                <a:spLocks noChangeShapeType="1"/>
              </p:cNvSpPr>
              <p:nvPr/>
            </p:nvSpPr>
            <p:spPr bwMode="auto">
              <a:xfrm>
                <a:off x="1756" y="2408"/>
                <a:ext cx="47"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1" name="Line 1599"/>
              <p:cNvSpPr>
                <a:spLocks noChangeShapeType="1"/>
              </p:cNvSpPr>
              <p:nvPr/>
            </p:nvSpPr>
            <p:spPr bwMode="auto">
              <a:xfrm>
                <a:off x="1803" y="2430"/>
                <a:ext cx="4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2" name="Line 1600"/>
              <p:cNvSpPr>
                <a:spLocks noChangeShapeType="1"/>
              </p:cNvSpPr>
              <p:nvPr/>
            </p:nvSpPr>
            <p:spPr bwMode="auto">
              <a:xfrm>
                <a:off x="1852" y="2447"/>
                <a:ext cx="5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3" name="Line 1601"/>
              <p:cNvSpPr>
                <a:spLocks noChangeShapeType="1"/>
              </p:cNvSpPr>
              <p:nvPr/>
            </p:nvSpPr>
            <p:spPr bwMode="auto">
              <a:xfrm>
                <a:off x="1903" y="2460"/>
                <a:ext cx="48"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4" name="Line 1602"/>
              <p:cNvSpPr>
                <a:spLocks noChangeShapeType="1"/>
              </p:cNvSpPr>
              <p:nvPr/>
            </p:nvSpPr>
            <p:spPr bwMode="auto">
              <a:xfrm>
                <a:off x="1951" y="2471"/>
                <a:ext cx="44"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5" name="Line 1603"/>
              <p:cNvSpPr>
                <a:spLocks noChangeShapeType="1"/>
              </p:cNvSpPr>
              <p:nvPr/>
            </p:nvSpPr>
            <p:spPr bwMode="auto">
              <a:xfrm>
                <a:off x="1995" y="2477"/>
                <a:ext cx="41"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6" name="Line 1604"/>
              <p:cNvSpPr>
                <a:spLocks noChangeShapeType="1"/>
              </p:cNvSpPr>
              <p:nvPr/>
            </p:nvSpPr>
            <p:spPr bwMode="auto">
              <a:xfrm>
                <a:off x="2036" y="2481"/>
                <a:ext cx="31"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7" name="Freeform 1605"/>
              <p:cNvSpPr>
                <a:spLocks/>
              </p:cNvSpPr>
              <p:nvPr/>
            </p:nvSpPr>
            <p:spPr bwMode="auto">
              <a:xfrm>
                <a:off x="1328" y="2559"/>
                <a:ext cx="417" cy="105"/>
              </a:xfrm>
              <a:custGeom>
                <a:avLst/>
                <a:gdLst/>
                <a:ahLst/>
                <a:cxnLst>
                  <a:cxn ang="0">
                    <a:pos x="207" y="0"/>
                  </a:cxn>
                  <a:cxn ang="0">
                    <a:pos x="255" y="1"/>
                  </a:cxn>
                  <a:cxn ang="0">
                    <a:pos x="300" y="6"/>
                  </a:cxn>
                  <a:cxn ang="0">
                    <a:pos x="339" y="12"/>
                  </a:cxn>
                  <a:cxn ang="0">
                    <a:pos x="370" y="19"/>
                  </a:cxn>
                  <a:cxn ang="0">
                    <a:pos x="396" y="30"/>
                  </a:cxn>
                  <a:cxn ang="0">
                    <a:pos x="411" y="40"/>
                  </a:cxn>
                  <a:cxn ang="0">
                    <a:pos x="417" y="52"/>
                  </a:cxn>
                  <a:cxn ang="0">
                    <a:pos x="411" y="64"/>
                  </a:cxn>
                  <a:cxn ang="0">
                    <a:pos x="396" y="75"/>
                  </a:cxn>
                  <a:cxn ang="0">
                    <a:pos x="370" y="85"/>
                  </a:cxn>
                  <a:cxn ang="0">
                    <a:pos x="339" y="93"/>
                  </a:cxn>
                  <a:cxn ang="0">
                    <a:pos x="300" y="99"/>
                  </a:cxn>
                  <a:cxn ang="0">
                    <a:pos x="255" y="103"/>
                  </a:cxn>
                  <a:cxn ang="0">
                    <a:pos x="207" y="105"/>
                  </a:cxn>
                  <a:cxn ang="0">
                    <a:pos x="160" y="103"/>
                  </a:cxn>
                  <a:cxn ang="0">
                    <a:pos x="116" y="99"/>
                  </a:cxn>
                  <a:cxn ang="0">
                    <a:pos x="77" y="93"/>
                  </a:cxn>
                  <a:cxn ang="0">
                    <a:pos x="45" y="85"/>
                  </a:cxn>
                  <a:cxn ang="0">
                    <a:pos x="21" y="75"/>
                  </a:cxn>
                  <a:cxn ang="0">
                    <a:pos x="6" y="64"/>
                  </a:cxn>
                  <a:cxn ang="0">
                    <a:pos x="0" y="52"/>
                  </a:cxn>
                  <a:cxn ang="0">
                    <a:pos x="6" y="40"/>
                  </a:cxn>
                  <a:cxn ang="0">
                    <a:pos x="21" y="30"/>
                  </a:cxn>
                  <a:cxn ang="0">
                    <a:pos x="45" y="19"/>
                  </a:cxn>
                  <a:cxn ang="0">
                    <a:pos x="77" y="12"/>
                  </a:cxn>
                  <a:cxn ang="0">
                    <a:pos x="116" y="6"/>
                  </a:cxn>
                  <a:cxn ang="0">
                    <a:pos x="160" y="1"/>
                  </a:cxn>
                  <a:cxn ang="0">
                    <a:pos x="207" y="0"/>
                  </a:cxn>
                </a:cxnLst>
                <a:rect l="0" t="0" r="r" b="b"/>
                <a:pathLst>
                  <a:path w="417" h="105">
                    <a:moveTo>
                      <a:pt x="207" y="0"/>
                    </a:moveTo>
                    <a:lnTo>
                      <a:pt x="255" y="1"/>
                    </a:lnTo>
                    <a:lnTo>
                      <a:pt x="300" y="6"/>
                    </a:lnTo>
                    <a:lnTo>
                      <a:pt x="339" y="12"/>
                    </a:lnTo>
                    <a:lnTo>
                      <a:pt x="370" y="19"/>
                    </a:lnTo>
                    <a:lnTo>
                      <a:pt x="396" y="30"/>
                    </a:lnTo>
                    <a:lnTo>
                      <a:pt x="411" y="40"/>
                    </a:lnTo>
                    <a:lnTo>
                      <a:pt x="417" y="52"/>
                    </a:lnTo>
                    <a:lnTo>
                      <a:pt x="411" y="64"/>
                    </a:lnTo>
                    <a:lnTo>
                      <a:pt x="396" y="75"/>
                    </a:lnTo>
                    <a:lnTo>
                      <a:pt x="370" y="85"/>
                    </a:lnTo>
                    <a:lnTo>
                      <a:pt x="339" y="93"/>
                    </a:lnTo>
                    <a:lnTo>
                      <a:pt x="300" y="99"/>
                    </a:lnTo>
                    <a:lnTo>
                      <a:pt x="255" y="103"/>
                    </a:lnTo>
                    <a:lnTo>
                      <a:pt x="207" y="105"/>
                    </a:lnTo>
                    <a:lnTo>
                      <a:pt x="160" y="103"/>
                    </a:lnTo>
                    <a:lnTo>
                      <a:pt x="116" y="99"/>
                    </a:lnTo>
                    <a:lnTo>
                      <a:pt x="77" y="93"/>
                    </a:lnTo>
                    <a:lnTo>
                      <a:pt x="45" y="85"/>
                    </a:lnTo>
                    <a:lnTo>
                      <a:pt x="21" y="75"/>
                    </a:lnTo>
                    <a:lnTo>
                      <a:pt x="6" y="64"/>
                    </a:lnTo>
                    <a:lnTo>
                      <a:pt x="0" y="52"/>
                    </a:lnTo>
                    <a:lnTo>
                      <a:pt x="6" y="40"/>
                    </a:lnTo>
                    <a:lnTo>
                      <a:pt x="21" y="30"/>
                    </a:lnTo>
                    <a:lnTo>
                      <a:pt x="45" y="19"/>
                    </a:lnTo>
                    <a:lnTo>
                      <a:pt x="77" y="12"/>
                    </a:lnTo>
                    <a:lnTo>
                      <a:pt x="116" y="6"/>
                    </a:lnTo>
                    <a:lnTo>
                      <a:pt x="160" y="1"/>
                    </a:lnTo>
                    <a:lnTo>
                      <a:pt x="207"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8" name="Line 1606"/>
              <p:cNvSpPr>
                <a:spLocks noChangeShapeType="1"/>
              </p:cNvSpPr>
              <p:nvPr/>
            </p:nvSpPr>
            <p:spPr bwMode="auto">
              <a:xfrm flipH="1" flipV="1">
                <a:off x="1739" y="2599"/>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19" name="Line 1607"/>
              <p:cNvSpPr>
                <a:spLocks noChangeShapeType="1"/>
              </p:cNvSpPr>
              <p:nvPr/>
            </p:nvSpPr>
            <p:spPr bwMode="auto">
              <a:xfrm flipH="1" flipV="1">
                <a:off x="1724" y="2589"/>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0" name="Line 1608"/>
              <p:cNvSpPr>
                <a:spLocks noChangeShapeType="1"/>
              </p:cNvSpPr>
              <p:nvPr/>
            </p:nvSpPr>
            <p:spPr bwMode="auto">
              <a:xfrm flipH="1" flipV="1">
                <a:off x="1698" y="2578"/>
                <a:ext cx="26"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1" name="Line 1609"/>
              <p:cNvSpPr>
                <a:spLocks noChangeShapeType="1"/>
              </p:cNvSpPr>
              <p:nvPr/>
            </p:nvSpPr>
            <p:spPr bwMode="auto">
              <a:xfrm flipH="1" flipV="1">
                <a:off x="1667" y="2571"/>
                <a:ext cx="31"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2" name="Line 1610"/>
              <p:cNvSpPr>
                <a:spLocks noChangeShapeType="1"/>
              </p:cNvSpPr>
              <p:nvPr/>
            </p:nvSpPr>
            <p:spPr bwMode="auto">
              <a:xfrm flipH="1" flipV="1">
                <a:off x="1628" y="256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724" name="Group 1812"/>
            <p:cNvGrpSpPr>
              <a:grpSpLocks/>
            </p:cNvGrpSpPr>
            <p:nvPr/>
          </p:nvGrpSpPr>
          <p:grpSpPr bwMode="auto">
            <a:xfrm>
              <a:off x="1328" y="2492"/>
              <a:ext cx="1437" cy="428"/>
              <a:chOff x="1328" y="2492"/>
              <a:chExt cx="1437" cy="428"/>
            </a:xfrm>
          </p:grpSpPr>
          <p:sp>
            <p:nvSpPr>
              <p:cNvPr id="40524" name="Line 1612"/>
              <p:cNvSpPr>
                <a:spLocks noChangeShapeType="1"/>
              </p:cNvSpPr>
              <p:nvPr/>
            </p:nvSpPr>
            <p:spPr bwMode="auto">
              <a:xfrm flipH="1" flipV="1">
                <a:off x="1583" y="2560"/>
                <a:ext cx="45"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5" name="Line 1613"/>
              <p:cNvSpPr>
                <a:spLocks noChangeShapeType="1"/>
              </p:cNvSpPr>
              <p:nvPr/>
            </p:nvSpPr>
            <p:spPr bwMode="auto">
              <a:xfrm flipH="1" flipV="1">
                <a:off x="1535" y="2559"/>
                <a:ext cx="48"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6" name="Line 1614"/>
              <p:cNvSpPr>
                <a:spLocks noChangeShapeType="1"/>
              </p:cNvSpPr>
              <p:nvPr/>
            </p:nvSpPr>
            <p:spPr bwMode="auto">
              <a:xfrm flipH="1">
                <a:off x="1488" y="2559"/>
                <a:ext cx="47"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7" name="Line 1615"/>
              <p:cNvSpPr>
                <a:spLocks noChangeShapeType="1"/>
              </p:cNvSpPr>
              <p:nvPr/>
            </p:nvSpPr>
            <p:spPr bwMode="auto">
              <a:xfrm flipH="1">
                <a:off x="1444" y="2560"/>
                <a:ext cx="44"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8" name="Line 1616"/>
              <p:cNvSpPr>
                <a:spLocks noChangeShapeType="1"/>
              </p:cNvSpPr>
              <p:nvPr/>
            </p:nvSpPr>
            <p:spPr bwMode="auto">
              <a:xfrm flipH="1">
                <a:off x="1405" y="256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29" name="Line 1617"/>
              <p:cNvSpPr>
                <a:spLocks noChangeShapeType="1"/>
              </p:cNvSpPr>
              <p:nvPr/>
            </p:nvSpPr>
            <p:spPr bwMode="auto">
              <a:xfrm flipH="1">
                <a:off x="1373" y="2571"/>
                <a:ext cx="32"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0" name="Line 1618"/>
              <p:cNvSpPr>
                <a:spLocks noChangeShapeType="1"/>
              </p:cNvSpPr>
              <p:nvPr/>
            </p:nvSpPr>
            <p:spPr bwMode="auto">
              <a:xfrm flipH="1">
                <a:off x="1349" y="2578"/>
                <a:ext cx="2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1" name="Line 1619"/>
              <p:cNvSpPr>
                <a:spLocks noChangeShapeType="1"/>
              </p:cNvSpPr>
              <p:nvPr/>
            </p:nvSpPr>
            <p:spPr bwMode="auto">
              <a:xfrm flipH="1">
                <a:off x="1334" y="2589"/>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2" name="Line 1620"/>
              <p:cNvSpPr>
                <a:spLocks noChangeShapeType="1"/>
              </p:cNvSpPr>
              <p:nvPr/>
            </p:nvSpPr>
            <p:spPr bwMode="auto">
              <a:xfrm flipH="1">
                <a:off x="1328" y="2599"/>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3" name="Line 1621"/>
              <p:cNvSpPr>
                <a:spLocks noChangeShapeType="1"/>
              </p:cNvSpPr>
              <p:nvPr/>
            </p:nvSpPr>
            <p:spPr bwMode="auto">
              <a:xfrm>
                <a:off x="1328" y="261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4" name="Line 1622"/>
              <p:cNvSpPr>
                <a:spLocks noChangeShapeType="1"/>
              </p:cNvSpPr>
              <p:nvPr/>
            </p:nvSpPr>
            <p:spPr bwMode="auto">
              <a:xfrm>
                <a:off x="1334" y="2623"/>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5" name="Line 1623"/>
              <p:cNvSpPr>
                <a:spLocks noChangeShapeType="1"/>
              </p:cNvSpPr>
              <p:nvPr/>
            </p:nvSpPr>
            <p:spPr bwMode="auto">
              <a:xfrm>
                <a:off x="1349" y="2634"/>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6" name="Line 1624"/>
              <p:cNvSpPr>
                <a:spLocks noChangeShapeType="1"/>
              </p:cNvSpPr>
              <p:nvPr/>
            </p:nvSpPr>
            <p:spPr bwMode="auto">
              <a:xfrm>
                <a:off x="1373" y="2644"/>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7" name="Line 1625"/>
              <p:cNvSpPr>
                <a:spLocks noChangeShapeType="1"/>
              </p:cNvSpPr>
              <p:nvPr/>
            </p:nvSpPr>
            <p:spPr bwMode="auto">
              <a:xfrm>
                <a:off x="1405" y="2652"/>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8" name="Line 1626"/>
              <p:cNvSpPr>
                <a:spLocks noChangeShapeType="1"/>
              </p:cNvSpPr>
              <p:nvPr/>
            </p:nvSpPr>
            <p:spPr bwMode="auto">
              <a:xfrm>
                <a:off x="1444" y="2658"/>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39" name="Line 1627"/>
              <p:cNvSpPr>
                <a:spLocks noChangeShapeType="1"/>
              </p:cNvSpPr>
              <p:nvPr/>
            </p:nvSpPr>
            <p:spPr bwMode="auto">
              <a:xfrm>
                <a:off x="1488" y="2662"/>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0" name="Line 1628"/>
              <p:cNvSpPr>
                <a:spLocks noChangeShapeType="1"/>
              </p:cNvSpPr>
              <p:nvPr/>
            </p:nvSpPr>
            <p:spPr bwMode="auto">
              <a:xfrm flipV="1">
                <a:off x="1535" y="2662"/>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1" name="Line 1629"/>
              <p:cNvSpPr>
                <a:spLocks noChangeShapeType="1"/>
              </p:cNvSpPr>
              <p:nvPr/>
            </p:nvSpPr>
            <p:spPr bwMode="auto">
              <a:xfrm flipV="1">
                <a:off x="1583" y="2658"/>
                <a:ext cx="45"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2" name="Line 1630"/>
              <p:cNvSpPr>
                <a:spLocks noChangeShapeType="1"/>
              </p:cNvSpPr>
              <p:nvPr/>
            </p:nvSpPr>
            <p:spPr bwMode="auto">
              <a:xfrm flipV="1">
                <a:off x="1628" y="2652"/>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3" name="Line 1631"/>
              <p:cNvSpPr>
                <a:spLocks noChangeShapeType="1"/>
              </p:cNvSpPr>
              <p:nvPr/>
            </p:nvSpPr>
            <p:spPr bwMode="auto">
              <a:xfrm flipV="1">
                <a:off x="1667" y="2644"/>
                <a:ext cx="31"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4" name="Line 1632"/>
              <p:cNvSpPr>
                <a:spLocks noChangeShapeType="1"/>
              </p:cNvSpPr>
              <p:nvPr/>
            </p:nvSpPr>
            <p:spPr bwMode="auto">
              <a:xfrm flipV="1">
                <a:off x="1698" y="2634"/>
                <a:ext cx="26"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5" name="Line 1633"/>
              <p:cNvSpPr>
                <a:spLocks noChangeShapeType="1"/>
              </p:cNvSpPr>
              <p:nvPr/>
            </p:nvSpPr>
            <p:spPr bwMode="auto">
              <a:xfrm flipV="1">
                <a:off x="1724" y="2623"/>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6" name="Line 1634"/>
              <p:cNvSpPr>
                <a:spLocks noChangeShapeType="1"/>
              </p:cNvSpPr>
              <p:nvPr/>
            </p:nvSpPr>
            <p:spPr bwMode="auto">
              <a:xfrm flipV="1">
                <a:off x="1739" y="261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7" name="Freeform 1635"/>
              <p:cNvSpPr>
                <a:spLocks noEditPoints="1"/>
              </p:cNvSpPr>
              <p:nvPr/>
            </p:nvSpPr>
            <p:spPr bwMode="auto">
              <a:xfrm>
                <a:off x="1491" y="2583"/>
                <a:ext cx="38" cy="64"/>
              </a:xfrm>
              <a:custGeom>
                <a:avLst/>
                <a:gdLst/>
                <a:ahLst/>
                <a:cxnLst>
                  <a:cxn ang="0">
                    <a:pos x="16" y="24"/>
                  </a:cxn>
                  <a:cxn ang="0">
                    <a:pos x="13" y="25"/>
                  </a:cxn>
                  <a:cxn ang="0">
                    <a:pos x="9" y="30"/>
                  </a:cxn>
                  <a:cxn ang="0">
                    <a:pos x="9" y="34"/>
                  </a:cxn>
                  <a:cxn ang="0">
                    <a:pos x="7" y="40"/>
                  </a:cxn>
                  <a:cxn ang="0">
                    <a:pos x="7" y="45"/>
                  </a:cxn>
                  <a:cxn ang="0">
                    <a:pos x="9" y="49"/>
                  </a:cxn>
                  <a:cxn ang="0">
                    <a:pos x="11" y="52"/>
                  </a:cxn>
                  <a:cxn ang="0">
                    <a:pos x="13" y="55"/>
                  </a:cxn>
                  <a:cxn ang="0">
                    <a:pos x="16" y="57"/>
                  </a:cxn>
                  <a:cxn ang="0">
                    <a:pos x="22" y="57"/>
                  </a:cxn>
                  <a:cxn ang="0">
                    <a:pos x="25" y="55"/>
                  </a:cxn>
                  <a:cxn ang="0">
                    <a:pos x="29" y="46"/>
                  </a:cxn>
                  <a:cxn ang="0">
                    <a:pos x="29" y="36"/>
                  </a:cxn>
                  <a:cxn ang="0">
                    <a:pos x="28" y="31"/>
                  </a:cxn>
                  <a:cxn ang="0">
                    <a:pos x="25" y="25"/>
                  </a:cxn>
                  <a:cxn ang="0">
                    <a:pos x="22" y="24"/>
                  </a:cxn>
                  <a:cxn ang="0">
                    <a:pos x="16" y="24"/>
                  </a:cxn>
                  <a:cxn ang="0">
                    <a:pos x="29" y="0"/>
                  </a:cxn>
                  <a:cxn ang="0">
                    <a:pos x="38" y="0"/>
                  </a:cxn>
                  <a:cxn ang="0">
                    <a:pos x="38" y="63"/>
                  </a:cxn>
                  <a:cxn ang="0">
                    <a:pos x="29" y="63"/>
                  </a:cxn>
                  <a:cxn ang="0">
                    <a:pos x="29" y="55"/>
                  </a:cxn>
                  <a:cxn ang="0">
                    <a:pos x="28" y="58"/>
                  </a:cxn>
                  <a:cxn ang="0">
                    <a:pos x="25" y="61"/>
                  </a:cxn>
                  <a:cxn ang="0">
                    <a:pos x="19" y="64"/>
                  </a:cxn>
                  <a:cxn ang="0">
                    <a:pos x="13" y="63"/>
                  </a:cxn>
                  <a:cxn ang="0">
                    <a:pos x="9" y="61"/>
                  </a:cxn>
                  <a:cxn ang="0">
                    <a:pos x="6" y="58"/>
                  </a:cxn>
                  <a:cxn ang="0">
                    <a:pos x="1" y="49"/>
                  </a:cxn>
                  <a:cxn ang="0">
                    <a:pos x="0" y="45"/>
                  </a:cxn>
                  <a:cxn ang="0">
                    <a:pos x="0" y="31"/>
                  </a:cxn>
                  <a:cxn ang="0">
                    <a:pos x="3" y="25"/>
                  </a:cxn>
                  <a:cxn ang="0">
                    <a:pos x="6" y="21"/>
                  </a:cxn>
                  <a:cxn ang="0">
                    <a:pos x="14" y="16"/>
                  </a:cxn>
                  <a:cxn ang="0">
                    <a:pos x="22" y="16"/>
                  </a:cxn>
                  <a:cxn ang="0">
                    <a:pos x="25" y="18"/>
                  </a:cxn>
                  <a:cxn ang="0">
                    <a:pos x="28" y="21"/>
                  </a:cxn>
                  <a:cxn ang="0">
                    <a:pos x="29" y="24"/>
                  </a:cxn>
                  <a:cxn ang="0">
                    <a:pos x="29" y="0"/>
                  </a:cxn>
                </a:cxnLst>
                <a:rect l="0" t="0" r="r" b="b"/>
                <a:pathLst>
                  <a:path w="38" h="64">
                    <a:moveTo>
                      <a:pt x="16" y="24"/>
                    </a:moveTo>
                    <a:lnTo>
                      <a:pt x="13" y="25"/>
                    </a:lnTo>
                    <a:lnTo>
                      <a:pt x="9" y="30"/>
                    </a:lnTo>
                    <a:lnTo>
                      <a:pt x="9" y="34"/>
                    </a:lnTo>
                    <a:lnTo>
                      <a:pt x="7" y="40"/>
                    </a:lnTo>
                    <a:lnTo>
                      <a:pt x="7" y="45"/>
                    </a:lnTo>
                    <a:lnTo>
                      <a:pt x="9" y="49"/>
                    </a:lnTo>
                    <a:lnTo>
                      <a:pt x="11" y="52"/>
                    </a:lnTo>
                    <a:lnTo>
                      <a:pt x="13" y="55"/>
                    </a:lnTo>
                    <a:lnTo>
                      <a:pt x="16" y="57"/>
                    </a:lnTo>
                    <a:lnTo>
                      <a:pt x="22" y="57"/>
                    </a:lnTo>
                    <a:lnTo>
                      <a:pt x="25" y="55"/>
                    </a:lnTo>
                    <a:lnTo>
                      <a:pt x="29" y="46"/>
                    </a:lnTo>
                    <a:lnTo>
                      <a:pt x="29" y="36"/>
                    </a:lnTo>
                    <a:lnTo>
                      <a:pt x="28" y="31"/>
                    </a:lnTo>
                    <a:lnTo>
                      <a:pt x="25" y="25"/>
                    </a:lnTo>
                    <a:lnTo>
                      <a:pt x="22" y="24"/>
                    </a:lnTo>
                    <a:lnTo>
                      <a:pt x="16" y="24"/>
                    </a:lnTo>
                    <a:close/>
                    <a:moveTo>
                      <a:pt x="29" y="0"/>
                    </a:moveTo>
                    <a:lnTo>
                      <a:pt x="38" y="0"/>
                    </a:lnTo>
                    <a:lnTo>
                      <a:pt x="38" y="63"/>
                    </a:lnTo>
                    <a:lnTo>
                      <a:pt x="29" y="63"/>
                    </a:lnTo>
                    <a:lnTo>
                      <a:pt x="29" y="55"/>
                    </a:lnTo>
                    <a:lnTo>
                      <a:pt x="28" y="58"/>
                    </a:lnTo>
                    <a:lnTo>
                      <a:pt x="25" y="61"/>
                    </a:lnTo>
                    <a:lnTo>
                      <a:pt x="19" y="64"/>
                    </a:lnTo>
                    <a:lnTo>
                      <a:pt x="13" y="63"/>
                    </a:lnTo>
                    <a:lnTo>
                      <a:pt x="9" y="61"/>
                    </a:lnTo>
                    <a:lnTo>
                      <a:pt x="6" y="58"/>
                    </a:lnTo>
                    <a:lnTo>
                      <a:pt x="1" y="49"/>
                    </a:lnTo>
                    <a:lnTo>
                      <a:pt x="0" y="45"/>
                    </a:lnTo>
                    <a:lnTo>
                      <a:pt x="0" y="31"/>
                    </a:lnTo>
                    <a:lnTo>
                      <a:pt x="3" y="25"/>
                    </a:lnTo>
                    <a:lnTo>
                      <a:pt x="6" y="21"/>
                    </a:lnTo>
                    <a:lnTo>
                      <a:pt x="14" y="16"/>
                    </a:lnTo>
                    <a:lnTo>
                      <a:pt x="22" y="16"/>
                    </a:lnTo>
                    <a:lnTo>
                      <a:pt x="25" y="18"/>
                    </a:lnTo>
                    <a:lnTo>
                      <a:pt x="28" y="21"/>
                    </a:lnTo>
                    <a:lnTo>
                      <a:pt x="29" y="24"/>
                    </a:lnTo>
                    <a:lnTo>
                      <a:pt x="2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8" name="Freeform 1636"/>
              <p:cNvSpPr>
                <a:spLocks noEditPoints="1"/>
              </p:cNvSpPr>
              <p:nvPr/>
            </p:nvSpPr>
            <p:spPr bwMode="auto">
              <a:xfrm>
                <a:off x="1538" y="2599"/>
                <a:ext cx="42" cy="48"/>
              </a:xfrm>
              <a:custGeom>
                <a:avLst/>
                <a:gdLst/>
                <a:ahLst/>
                <a:cxnLst>
                  <a:cxn ang="0">
                    <a:pos x="17" y="8"/>
                  </a:cxn>
                  <a:cxn ang="0">
                    <a:pos x="12" y="11"/>
                  </a:cxn>
                  <a:cxn ang="0">
                    <a:pos x="11" y="12"/>
                  </a:cxn>
                  <a:cxn ang="0">
                    <a:pos x="9" y="15"/>
                  </a:cxn>
                  <a:cxn ang="0">
                    <a:pos x="9" y="18"/>
                  </a:cxn>
                  <a:cxn ang="0">
                    <a:pos x="35" y="18"/>
                  </a:cxn>
                  <a:cxn ang="0">
                    <a:pos x="35" y="15"/>
                  </a:cxn>
                  <a:cxn ang="0">
                    <a:pos x="33" y="14"/>
                  </a:cxn>
                  <a:cxn ang="0">
                    <a:pos x="32" y="11"/>
                  </a:cxn>
                  <a:cxn ang="0">
                    <a:pos x="26" y="8"/>
                  </a:cxn>
                  <a:cxn ang="0">
                    <a:pos x="17" y="8"/>
                  </a:cxn>
                  <a:cxn ang="0">
                    <a:pos x="15" y="0"/>
                  </a:cxn>
                  <a:cxn ang="0">
                    <a:pos x="27" y="0"/>
                  </a:cxn>
                  <a:cxn ang="0">
                    <a:pos x="33" y="3"/>
                  </a:cxn>
                  <a:cxn ang="0">
                    <a:pos x="38" y="6"/>
                  </a:cxn>
                  <a:cxn ang="0">
                    <a:pos x="41"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5"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5" y="18"/>
                    </a:lnTo>
                    <a:lnTo>
                      <a:pt x="35" y="15"/>
                    </a:lnTo>
                    <a:lnTo>
                      <a:pt x="33" y="14"/>
                    </a:lnTo>
                    <a:lnTo>
                      <a:pt x="32" y="11"/>
                    </a:lnTo>
                    <a:lnTo>
                      <a:pt x="26" y="8"/>
                    </a:lnTo>
                    <a:lnTo>
                      <a:pt x="17" y="8"/>
                    </a:lnTo>
                    <a:close/>
                    <a:moveTo>
                      <a:pt x="15" y="0"/>
                    </a:moveTo>
                    <a:lnTo>
                      <a:pt x="27" y="0"/>
                    </a:lnTo>
                    <a:lnTo>
                      <a:pt x="33" y="3"/>
                    </a:lnTo>
                    <a:lnTo>
                      <a:pt x="38" y="6"/>
                    </a:lnTo>
                    <a:lnTo>
                      <a:pt x="41"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5"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49" name="Line 1637"/>
              <p:cNvSpPr>
                <a:spLocks noChangeShapeType="1"/>
              </p:cNvSpPr>
              <p:nvPr/>
            </p:nvSpPr>
            <p:spPr bwMode="auto">
              <a:xfrm flipH="1">
                <a:off x="1667" y="2498"/>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0" name="Line 1638"/>
              <p:cNvSpPr>
                <a:spLocks noChangeShapeType="1"/>
              </p:cNvSpPr>
              <p:nvPr/>
            </p:nvSpPr>
            <p:spPr bwMode="auto">
              <a:xfrm flipH="1">
                <a:off x="1646" y="2511"/>
                <a:ext cx="21"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1" name="Line 1639"/>
              <p:cNvSpPr>
                <a:spLocks noChangeShapeType="1"/>
              </p:cNvSpPr>
              <p:nvPr/>
            </p:nvSpPr>
            <p:spPr bwMode="auto">
              <a:xfrm flipH="1">
                <a:off x="1622" y="2526"/>
                <a:ext cx="24"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2" name="Line 1640"/>
              <p:cNvSpPr>
                <a:spLocks noChangeShapeType="1"/>
              </p:cNvSpPr>
              <p:nvPr/>
            </p:nvSpPr>
            <p:spPr bwMode="auto">
              <a:xfrm flipH="1">
                <a:off x="1600" y="2544"/>
                <a:ext cx="2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3" name="Freeform 1641"/>
              <p:cNvSpPr>
                <a:spLocks/>
              </p:cNvSpPr>
              <p:nvPr/>
            </p:nvSpPr>
            <p:spPr bwMode="auto">
              <a:xfrm>
                <a:off x="1786" y="2590"/>
                <a:ext cx="63" cy="41"/>
              </a:xfrm>
              <a:custGeom>
                <a:avLst/>
                <a:gdLst/>
                <a:ahLst/>
                <a:cxnLst>
                  <a:cxn ang="0">
                    <a:pos x="32" y="0"/>
                  </a:cxn>
                  <a:cxn ang="0">
                    <a:pos x="44" y="2"/>
                  </a:cxn>
                  <a:cxn ang="0">
                    <a:pos x="54" y="6"/>
                  </a:cxn>
                  <a:cxn ang="0">
                    <a:pos x="60" y="12"/>
                  </a:cxn>
                  <a:cxn ang="0">
                    <a:pos x="63" y="21"/>
                  </a:cxn>
                  <a:cxn ang="0">
                    <a:pos x="59" y="30"/>
                  </a:cxn>
                  <a:cxn ang="0">
                    <a:pos x="47" y="38"/>
                  </a:cxn>
                  <a:cxn ang="0">
                    <a:pos x="32" y="41"/>
                  </a:cxn>
                  <a:cxn ang="0">
                    <a:pos x="15" y="38"/>
                  </a:cxn>
                  <a:cxn ang="0">
                    <a:pos x="5" y="30"/>
                  </a:cxn>
                  <a:cxn ang="0">
                    <a:pos x="0" y="21"/>
                  </a:cxn>
                  <a:cxn ang="0">
                    <a:pos x="5" y="11"/>
                  </a:cxn>
                  <a:cxn ang="0">
                    <a:pos x="15" y="3"/>
                  </a:cxn>
                  <a:cxn ang="0">
                    <a:pos x="32" y="0"/>
                  </a:cxn>
                </a:cxnLst>
                <a:rect l="0" t="0" r="r" b="b"/>
                <a:pathLst>
                  <a:path w="63" h="41">
                    <a:moveTo>
                      <a:pt x="32" y="0"/>
                    </a:moveTo>
                    <a:lnTo>
                      <a:pt x="44" y="2"/>
                    </a:lnTo>
                    <a:lnTo>
                      <a:pt x="54" y="6"/>
                    </a:lnTo>
                    <a:lnTo>
                      <a:pt x="60" y="12"/>
                    </a:lnTo>
                    <a:lnTo>
                      <a:pt x="63" y="21"/>
                    </a:lnTo>
                    <a:lnTo>
                      <a:pt x="59" y="30"/>
                    </a:lnTo>
                    <a:lnTo>
                      <a:pt x="47" y="38"/>
                    </a:lnTo>
                    <a:lnTo>
                      <a:pt x="32" y="41"/>
                    </a:lnTo>
                    <a:lnTo>
                      <a:pt x="15" y="38"/>
                    </a:lnTo>
                    <a:lnTo>
                      <a:pt x="5" y="30"/>
                    </a:lnTo>
                    <a:lnTo>
                      <a:pt x="0" y="21"/>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4" name="Line 1642"/>
              <p:cNvSpPr>
                <a:spLocks noChangeShapeType="1"/>
              </p:cNvSpPr>
              <p:nvPr/>
            </p:nvSpPr>
            <p:spPr bwMode="auto">
              <a:xfrm flipH="1" flipV="1">
                <a:off x="1846" y="2602"/>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5" name="Line 1643"/>
              <p:cNvSpPr>
                <a:spLocks noChangeShapeType="1"/>
              </p:cNvSpPr>
              <p:nvPr/>
            </p:nvSpPr>
            <p:spPr bwMode="auto">
              <a:xfrm flipH="1" flipV="1">
                <a:off x="1840" y="2596"/>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6" name="Line 1644"/>
              <p:cNvSpPr>
                <a:spLocks noChangeShapeType="1"/>
              </p:cNvSpPr>
              <p:nvPr/>
            </p:nvSpPr>
            <p:spPr bwMode="auto">
              <a:xfrm flipH="1" flipV="1">
                <a:off x="1830" y="2592"/>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7" name="Line 1645"/>
              <p:cNvSpPr>
                <a:spLocks noChangeShapeType="1"/>
              </p:cNvSpPr>
              <p:nvPr/>
            </p:nvSpPr>
            <p:spPr bwMode="auto">
              <a:xfrm flipH="1" flipV="1">
                <a:off x="1818" y="2590"/>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8" name="Line 1646"/>
              <p:cNvSpPr>
                <a:spLocks noChangeShapeType="1"/>
              </p:cNvSpPr>
              <p:nvPr/>
            </p:nvSpPr>
            <p:spPr bwMode="auto">
              <a:xfrm flipH="1">
                <a:off x="1801" y="259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59" name="Line 1647"/>
              <p:cNvSpPr>
                <a:spLocks noChangeShapeType="1"/>
              </p:cNvSpPr>
              <p:nvPr/>
            </p:nvSpPr>
            <p:spPr bwMode="auto">
              <a:xfrm flipH="1">
                <a:off x="1791" y="259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0" name="Line 1648"/>
              <p:cNvSpPr>
                <a:spLocks noChangeShapeType="1"/>
              </p:cNvSpPr>
              <p:nvPr/>
            </p:nvSpPr>
            <p:spPr bwMode="auto">
              <a:xfrm flipH="1">
                <a:off x="1786" y="2601"/>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1" name="Line 1649"/>
              <p:cNvSpPr>
                <a:spLocks noChangeShapeType="1"/>
              </p:cNvSpPr>
              <p:nvPr/>
            </p:nvSpPr>
            <p:spPr bwMode="auto">
              <a:xfrm>
                <a:off x="1786" y="2611"/>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2" name="Line 1650"/>
              <p:cNvSpPr>
                <a:spLocks noChangeShapeType="1"/>
              </p:cNvSpPr>
              <p:nvPr/>
            </p:nvSpPr>
            <p:spPr bwMode="auto">
              <a:xfrm>
                <a:off x="1791" y="262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3" name="Line 1651"/>
              <p:cNvSpPr>
                <a:spLocks noChangeShapeType="1"/>
              </p:cNvSpPr>
              <p:nvPr/>
            </p:nvSpPr>
            <p:spPr bwMode="auto">
              <a:xfrm>
                <a:off x="1801" y="2628"/>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4" name="Line 1652"/>
              <p:cNvSpPr>
                <a:spLocks noChangeShapeType="1"/>
              </p:cNvSpPr>
              <p:nvPr/>
            </p:nvSpPr>
            <p:spPr bwMode="auto">
              <a:xfrm flipV="1">
                <a:off x="1818" y="2628"/>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5" name="Line 1653"/>
              <p:cNvSpPr>
                <a:spLocks noChangeShapeType="1"/>
              </p:cNvSpPr>
              <p:nvPr/>
            </p:nvSpPr>
            <p:spPr bwMode="auto">
              <a:xfrm flipV="1">
                <a:off x="1833" y="2620"/>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6" name="Line 1654"/>
              <p:cNvSpPr>
                <a:spLocks noChangeShapeType="1"/>
              </p:cNvSpPr>
              <p:nvPr/>
            </p:nvSpPr>
            <p:spPr bwMode="auto">
              <a:xfrm flipV="1">
                <a:off x="1845" y="2611"/>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7" name="Rectangle 1655"/>
              <p:cNvSpPr>
                <a:spLocks noChangeArrowheads="1"/>
              </p:cNvSpPr>
              <p:nvPr/>
            </p:nvSpPr>
            <p:spPr bwMode="auto">
              <a:xfrm>
                <a:off x="1816" y="2608"/>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68" name="Line 1656"/>
              <p:cNvSpPr>
                <a:spLocks noChangeShapeType="1"/>
              </p:cNvSpPr>
              <p:nvPr/>
            </p:nvSpPr>
            <p:spPr bwMode="auto">
              <a:xfrm>
                <a:off x="1719" y="2501"/>
                <a:ext cx="1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69" name="Line 1657"/>
              <p:cNvSpPr>
                <a:spLocks noChangeShapeType="1"/>
              </p:cNvSpPr>
              <p:nvPr/>
            </p:nvSpPr>
            <p:spPr bwMode="auto">
              <a:xfrm>
                <a:off x="1734" y="2517"/>
                <a:ext cx="36"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0" name="Line 1658"/>
              <p:cNvSpPr>
                <a:spLocks noChangeShapeType="1"/>
              </p:cNvSpPr>
              <p:nvPr/>
            </p:nvSpPr>
            <p:spPr bwMode="auto">
              <a:xfrm>
                <a:off x="1770" y="2556"/>
                <a:ext cx="1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1" name="Line 1659"/>
              <p:cNvSpPr>
                <a:spLocks noChangeShapeType="1"/>
              </p:cNvSpPr>
              <p:nvPr/>
            </p:nvSpPr>
            <p:spPr bwMode="auto">
              <a:xfrm>
                <a:off x="1786" y="2577"/>
                <a:ext cx="17"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2" name="Freeform 1660"/>
              <p:cNvSpPr>
                <a:spLocks/>
              </p:cNvSpPr>
              <p:nvPr/>
            </p:nvSpPr>
            <p:spPr bwMode="auto">
              <a:xfrm>
                <a:off x="1889" y="2559"/>
                <a:ext cx="419" cy="105"/>
              </a:xfrm>
              <a:custGeom>
                <a:avLst/>
                <a:gdLst/>
                <a:ahLst/>
                <a:cxnLst>
                  <a:cxn ang="0">
                    <a:pos x="210" y="0"/>
                  </a:cxn>
                  <a:cxn ang="0">
                    <a:pos x="251" y="1"/>
                  </a:cxn>
                  <a:cxn ang="0">
                    <a:pos x="290" y="4"/>
                  </a:cxn>
                  <a:cxn ang="0">
                    <a:pos x="326" y="9"/>
                  </a:cxn>
                  <a:cxn ang="0">
                    <a:pos x="357" y="15"/>
                  </a:cxn>
                  <a:cxn ang="0">
                    <a:pos x="383" y="24"/>
                  </a:cxn>
                  <a:cxn ang="0">
                    <a:pos x="402" y="33"/>
                  </a:cxn>
                  <a:cxn ang="0">
                    <a:pos x="414" y="42"/>
                  </a:cxn>
                  <a:cxn ang="0">
                    <a:pos x="419" y="52"/>
                  </a:cxn>
                  <a:cxn ang="0">
                    <a:pos x="414" y="63"/>
                  </a:cxn>
                  <a:cxn ang="0">
                    <a:pos x="402" y="72"/>
                  </a:cxn>
                  <a:cxn ang="0">
                    <a:pos x="383" y="81"/>
                  </a:cxn>
                  <a:cxn ang="0">
                    <a:pos x="357" y="90"/>
                  </a:cxn>
                  <a:cxn ang="0">
                    <a:pos x="326" y="96"/>
                  </a:cxn>
                  <a:cxn ang="0">
                    <a:pos x="290" y="100"/>
                  </a:cxn>
                  <a:cxn ang="0">
                    <a:pos x="251" y="103"/>
                  </a:cxn>
                  <a:cxn ang="0">
                    <a:pos x="210" y="105"/>
                  </a:cxn>
                  <a:cxn ang="0">
                    <a:pos x="168" y="103"/>
                  </a:cxn>
                  <a:cxn ang="0">
                    <a:pos x="129" y="100"/>
                  </a:cxn>
                  <a:cxn ang="0">
                    <a:pos x="93" y="96"/>
                  </a:cxn>
                  <a:cxn ang="0">
                    <a:pos x="62" y="90"/>
                  </a:cxn>
                  <a:cxn ang="0">
                    <a:pos x="36" y="81"/>
                  </a:cxn>
                  <a:cxn ang="0">
                    <a:pos x="17" y="72"/>
                  </a:cxn>
                  <a:cxn ang="0">
                    <a:pos x="5" y="63"/>
                  </a:cxn>
                  <a:cxn ang="0">
                    <a:pos x="0" y="52"/>
                  </a:cxn>
                  <a:cxn ang="0">
                    <a:pos x="5" y="42"/>
                  </a:cxn>
                  <a:cxn ang="0">
                    <a:pos x="17" y="33"/>
                  </a:cxn>
                  <a:cxn ang="0">
                    <a:pos x="36" y="24"/>
                  </a:cxn>
                  <a:cxn ang="0">
                    <a:pos x="62" y="15"/>
                  </a:cxn>
                  <a:cxn ang="0">
                    <a:pos x="93" y="9"/>
                  </a:cxn>
                  <a:cxn ang="0">
                    <a:pos x="129" y="4"/>
                  </a:cxn>
                  <a:cxn ang="0">
                    <a:pos x="168" y="1"/>
                  </a:cxn>
                  <a:cxn ang="0">
                    <a:pos x="210" y="0"/>
                  </a:cxn>
                </a:cxnLst>
                <a:rect l="0" t="0" r="r" b="b"/>
                <a:pathLst>
                  <a:path w="419" h="105">
                    <a:moveTo>
                      <a:pt x="210" y="0"/>
                    </a:moveTo>
                    <a:lnTo>
                      <a:pt x="251" y="1"/>
                    </a:lnTo>
                    <a:lnTo>
                      <a:pt x="290" y="4"/>
                    </a:lnTo>
                    <a:lnTo>
                      <a:pt x="326" y="9"/>
                    </a:lnTo>
                    <a:lnTo>
                      <a:pt x="357" y="15"/>
                    </a:lnTo>
                    <a:lnTo>
                      <a:pt x="383" y="24"/>
                    </a:lnTo>
                    <a:lnTo>
                      <a:pt x="402" y="33"/>
                    </a:lnTo>
                    <a:lnTo>
                      <a:pt x="414" y="42"/>
                    </a:lnTo>
                    <a:lnTo>
                      <a:pt x="419" y="52"/>
                    </a:lnTo>
                    <a:lnTo>
                      <a:pt x="414" y="63"/>
                    </a:lnTo>
                    <a:lnTo>
                      <a:pt x="402" y="72"/>
                    </a:lnTo>
                    <a:lnTo>
                      <a:pt x="383" y="81"/>
                    </a:lnTo>
                    <a:lnTo>
                      <a:pt x="357" y="90"/>
                    </a:lnTo>
                    <a:lnTo>
                      <a:pt x="326" y="96"/>
                    </a:lnTo>
                    <a:lnTo>
                      <a:pt x="290" y="100"/>
                    </a:lnTo>
                    <a:lnTo>
                      <a:pt x="251" y="103"/>
                    </a:lnTo>
                    <a:lnTo>
                      <a:pt x="210" y="105"/>
                    </a:lnTo>
                    <a:lnTo>
                      <a:pt x="168" y="103"/>
                    </a:lnTo>
                    <a:lnTo>
                      <a:pt x="129" y="100"/>
                    </a:lnTo>
                    <a:lnTo>
                      <a:pt x="93" y="96"/>
                    </a:lnTo>
                    <a:lnTo>
                      <a:pt x="62" y="90"/>
                    </a:lnTo>
                    <a:lnTo>
                      <a:pt x="36" y="81"/>
                    </a:lnTo>
                    <a:lnTo>
                      <a:pt x="17" y="72"/>
                    </a:lnTo>
                    <a:lnTo>
                      <a:pt x="5" y="63"/>
                    </a:lnTo>
                    <a:lnTo>
                      <a:pt x="0" y="52"/>
                    </a:lnTo>
                    <a:lnTo>
                      <a:pt x="5" y="42"/>
                    </a:lnTo>
                    <a:lnTo>
                      <a:pt x="17" y="33"/>
                    </a:lnTo>
                    <a:lnTo>
                      <a:pt x="36" y="24"/>
                    </a:lnTo>
                    <a:lnTo>
                      <a:pt x="62" y="15"/>
                    </a:lnTo>
                    <a:lnTo>
                      <a:pt x="93" y="9"/>
                    </a:lnTo>
                    <a:lnTo>
                      <a:pt x="129" y="4"/>
                    </a:lnTo>
                    <a:lnTo>
                      <a:pt x="168" y="1"/>
                    </a:lnTo>
                    <a:lnTo>
                      <a:pt x="210"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3" name="Line 1661"/>
              <p:cNvSpPr>
                <a:spLocks noChangeShapeType="1"/>
              </p:cNvSpPr>
              <p:nvPr/>
            </p:nvSpPr>
            <p:spPr bwMode="auto">
              <a:xfrm flipH="1" flipV="1">
                <a:off x="2303" y="2601"/>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4" name="Line 1662"/>
              <p:cNvSpPr>
                <a:spLocks noChangeShapeType="1"/>
              </p:cNvSpPr>
              <p:nvPr/>
            </p:nvSpPr>
            <p:spPr bwMode="auto">
              <a:xfrm flipH="1" flipV="1">
                <a:off x="2291" y="2592"/>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5" name="Line 1663"/>
              <p:cNvSpPr>
                <a:spLocks noChangeShapeType="1"/>
              </p:cNvSpPr>
              <p:nvPr/>
            </p:nvSpPr>
            <p:spPr bwMode="auto">
              <a:xfrm flipH="1" flipV="1">
                <a:off x="2272" y="2583"/>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6" name="Line 1664"/>
              <p:cNvSpPr>
                <a:spLocks noChangeShapeType="1"/>
              </p:cNvSpPr>
              <p:nvPr/>
            </p:nvSpPr>
            <p:spPr bwMode="auto">
              <a:xfrm flipH="1" flipV="1">
                <a:off x="2246" y="2574"/>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7" name="Line 1665"/>
              <p:cNvSpPr>
                <a:spLocks noChangeShapeType="1"/>
              </p:cNvSpPr>
              <p:nvPr/>
            </p:nvSpPr>
            <p:spPr bwMode="auto">
              <a:xfrm flipH="1" flipV="1">
                <a:off x="2215" y="2568"/>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8" name="Line 1666"/>
              <p:cNvSpPr>
                <a:spLocks noChangeShapeType="1"/>
              </p:cNvSpPr>
              <p:nvPr/>
            </p:nvSpPr>
            <p:spPr bwMode="auto">
              <a:xfrm flipH="1" flipV="1">
                <a:off x="2179" y="2563"/>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79" name="Line 1667"/>
              <p:cNvSpPr>
                <a:spLocks noChangeShapeType="1"/>
              </p:cNvSpPr>
              <p:nvPr/>
            </p:nvSpPr>
            <p:spPr bwMode="auto">
              <a:xfrm flipH="1" flipV="1">
                <a:off x="2140" y="2560"/>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0" name="Line 1668"/>
              <p:cNvSpPr>
                <a:spLocks noChangeShapeType="1"/>
              </p:cNvSpPr>
              <p:nvPr/>
            </p:nvSpPr>
            <p:spPr bwMode="auto">
              <a:xfrm flipH="1" flipV="1">
                <a:off x="2099" y="2559"/>
                <a:ext cx="41"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1" name="Line 1669"/>
              <p:cNvSpPr>
                <a:spLocks noChangeShapeType="1"/>
              </p:cNvSpPr>
              <p:nvPr/>
            </p:nvSpPr>
            <p:spPr bwMode="auto">
              <a:xfrm flipH="1">
                <a:off x="2057" y="2559"/>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2" name="Line 1670"/>
              <p:cNvSpPr>
                <a:spLocks noChangeShapeType="1"/>
              </p:cNvSpPr>
              <p:nvPr/>
            </p:nvSpPr>
            <p:spPr bwMode="auto">
              <a:xfrm flipH="1">
                <a:off x="2018" y="2560"/>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3" name="Line 1671"/>
              <p:cNvSpPr>
                <a:spLocks noChangeShapeType="1"/>
              </p:cNvSpPr>
              <p:nvPr/>
            </p:nvSpPr>
            <p:spPr bwMode="auto">
              <a:xfrm flipH="1">
                <a:off x="1982" y="2563"/>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4" name="Line 1672"/>
              <p:cNvSpPr>
                <a:spLocks noChangeShapeType="1"/>
              </p:cNvSpPr>
              <p:nvPr/>
            </p:nvSpPr>
            <p:spPr bwMode="auto">
              <a:xfrm flipH="1">
                <a:off x="1951" y="2568"/>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5" name="Line 1673"/>
              <p:cNvSpPr>
                <a:spLocks noChangeShapeType="1"/>
              </p:cNvSpPr>
              <p:nvPr/>
            </p:nvSpPr>
            <p:spPr bwMode="auto">
              <a:xfrm flipH="1">
                <a:off x="1925" y="2574"/>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6" name="Line 1674"/>
              <p:cNvSpPr>
                <a:spLocks noChangeShapeType="1"/>
              </p:cNvSpPr>
              <p:nvPr/>
            </p:nvSpPr>
            <p:spPr bwMode="auto">
              <a:xfrm flipH="1">
                <a:off x="1906" y="2583"/>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7" name="Line 1675"/>
              <p:cNvSpPr>
                <a:spLocks noChangeShapeType="1"/>
              </p:cNvSpPr>
              <p:nvPr/>
            </p:nvSpPr>
            <p:spPr bwMode="auto">
              <a:xfrm flipH="1">
                <a:off x="1894" y="2592"/>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8" name="Line 1676"/>
              <p:cNvSpPr>
                <a:spLocks noChangeShapeType="1"/>
              </p:cNvSpPr>
              <p:nvPr/>
            </p:nvSpPr>
            <p:spPr bwMode="auto">
              <a:xfrm flipH="1">
                <a:off x="1889" y="2601"/>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89" name="Line 1677"/>
              <p:cNvSpPr>
                <a:spLocks noChangeShapeType="1"/>
              </p:cNvSpPr>
              <p:nvPr/>
            </p:nvSpPr>
            <p:spPr bwMode="auto">
              <a:xfrm>
                <a:off x="1889" y="2611"/>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0" name="Line 1678"/>
              <p:cNvSpPr>
                <a:spLocks noChangeShapeType="1"/>
              </p:cNvSpPr>
              <p:nvPr/>
            </p:nvSpPr>
            <p:spPr bwMode="auto">
              <a:xfrm>
                <a:off x="1894" y="2622"/>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1" name="Line 1679"/>
              <p:cNvSpPr>
                <a:spLocks noChangeShapeType="1"/>
              </p:cNvSpPr>
              <p:nvPr/>
            </p:nvSpPr>
            <p:spPr bwMode="auto">
              <a:xfrm>
                <a:off x="1906" y="263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2" name="Line 1680"/>
              <p:cNvSpPr>
                <a:spLocks noChangeShapeType="1"/>
              </p:cNvSpPr>
              <p:nvPr/>
            </p:nvSpPr>
            <p:spPr bwMode="auto">
              <a:xfrm>
                <a:off x="1925" y="2640"/>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3" name="Line 1681"/>
              <p:cNvSpPr>
                <a:spLocks noChangeShapeType="1"/>
              </p:cNvSpPr>
              <p:nvPr/>
            </p:nvSpPr>
            <p:spPr bwMode="auto">
              <a:xfrm>
                <a:off x="1951" y="2649"/>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4" name="Line 1682"/>
              <p:cNvSpPr>
                <a:spLocks noChangeShapeType="1"/>
              </p:cNvSpPr>
              <p:nvPr/>
            </p:nvSpPr>
            <p:spPr bwMode="auto">
              <a:xfrm>
                <a:off x="1982" y="2655"/>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5" name="Line 1683"/>
              <p:cNvSpPr>
                <a:spLocks noChangeShapeType="1"/>
              </p:cNvSpPr>
              <p:nvPr/>
            </p:nvSpPr>
            <p:spPr bwMode="auto">
              <a:xfrm>
                <a:off x="2018" y="2659"/>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6" name="Line 1684"/>
              <p:cNvSpPr>
                <a:spLocks noChangeShapeType="1"/>
              </p:cNvSpPr>
              <p:nvPr/>
            </p:nvSpPr>
            <p:spPr bwMode="auto">
              <a:xfrm>
                <a:off x="2057" y="2662"/>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7" name="Line 1685"/>
              <p:cNvSpPr>
                <a:spLocks noChangeShapeType="1"/>
              </p:cNvSpPr>
              <p:nvPr/>
            </p:nvSpPr>
            <p:spPr bwMode="auto">
              <a:xfrm flipV="1">
                <a:off x="2099" y="2662"/>
                <a:ext cx="41"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8" name="Line 1686"/>
              <p:cNvSpPr>
                <a:spLocks noChangeShapeType="1"/>
              </p:cNvSpPr>
              <p:nvPr/>
            </p:nvSpPr>
            <p:spPr bwMode="auto">
              <a:xfrm flipV="1">
                <a:off x="2140" y="2659"/>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99" name="Line 1687"/>
              <p:cNvSpPr>
                <a:spLocks noChangeShapeType="1"/>
              </p:cNvSpPr>
              <p:nvPr/>
            </p:nvSpPr>
            <p:spPr bwMode="auto">
              <a:xfrm flipV="1">
                <a:off x="2179" y="2655"/>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0" name="Line 1688"/>
              <p:cNvSpPr>
                <a:spLocks noChangeShapeType="1"/>
              </p:cNvSpPr>
              <p:nvPr/>
            </p:nvSpPr>
            <p:spPr bwMode="auto">
              <a:xfrm flipV="1">
                <a:off x="2215" y="2649"/>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1" name="Line 1689"/>
              <p:cNvSpPr>
                <a:spLocks noChangeShapeType="1"/>
              </p:cNvSpPr>
              <p:nvPr/>
            </p:nvSpPr>
            <p:spPr bwMode="auto">
              <a:xfrm flipV="1">
                <a:off x="2246" y="2640"/>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2" name="Line 1690"/>
              <p:cNvSpPr>
                <a:spLocks noChangeShapeType="1"/>
              </p:cNvSpPr>
              <p:nvPr/>
            </p:nvSpPr>
            <p:spPr bwMode="auto">
              <a:xfrm flipV="1">
                <a:off x="2272" y="263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3" name="Line 1691"/>
              <p:cNvSpPr>
                <a:spLocks noChangeShapeType="1"/>
              </p:cNvSpPr>
              <p:nvPr/>
            </p:nvSpPr>
            <p:spPr bwMode="auto">
              <a:xfrm flipV="1">
                <a:off x="2291" y="2622"/>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4" name="Line 1692"/>
              <p:cNvSpPr>
                <a:spLocks noChangeShapeType="1"/>
              </p:cNvSpPr>
              <p:nvPr/>
            </p:nvSpPr>
            <p:spPr bwMode="auto">
              <a:xfrm flipV="1">
                <a:off x="2303" y="2611"/>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5" name="Freeform 1693"/>
              <p:cNvSpPr>
                <a:spLocks noEditPoints="1"/>
              </p:cNvSpPr>
              <p:nvPr/>
            </p:nvSpPr>
            <p:spPr bwMode="auto">
              <a:xfrm>
                <a:off x="2052" y="2583"/>
                <a:ext cx="39" cy="64"/>
              </a:xfrm>
              <a:custGeom>
                <a:avLst/>
                <a:gdLst/>
                <a:ahLst/>
                <a:cxnLst>
                  <a:cxn ang="0">
                    <a:pos x="17" y="24"/>
                  </a:cxn>
                  <a:cxn ang="0">
                    <a:pos x="14" y="25"/>
                  </a:cxn>
                  <a:cxn ang="0">
                    <a:pos x="9" y="30"/>
                  </a:cxn>
                  <a:cxn ang="0">
                    <a:pos x="9" y="34"/>
                  </a:cxn>
                  <a:cxn ang="0">
                    <a:pos x="8" y="40"/>
                  </a:cxn>
                  <a:cxn ang="0">
                    <a:pos x="8" y="45"/>
                  </a:cxn>
                  <a:cxn ang="0">
                    <a:pos x="9" y="49"/>
                  </a:cxn>
                  <a:cxn ang="0">
                    <a:pos x="12" y="52"/>
                  </a:cxn>
                  <a:cxn ang="0">
                    <a:pos x="14" y="55"/>
                  </a:cxn>
                  <a:cxn ang="0">
                    <a:pos x="17" y="57"/>
                  </a:cxn>
                  <a:cxn ang="0">
                    <a:pos x="23" y="57"/>
                  </a:cxn>
                  <a:cxn ang="0">
                    <a:pos x="26" y="55"/>
                  </a:cxn>
                  <a:cxn ang="0">
                    <a:pos x="30" y="46"/>
                  </a:cxn>
                  <a:cxn ang="0">
                    <a:pos x="30" y="36"/>
                  </a:cxn>
                  <a:cxn ang="0">
                    <a:pos x="29" y="31"/>
                  </a:cxn>
                  <a:cxn ang="0">
                    <a:pos x="26" y="25"/>
                  </a:cxn>
                  <a:cxn ang="0">
                    <a:pos x="23" y="24"/>
                  </a:cxn>
                  <a:cxn ang="0">
                    <a:pos x="17" y="24"/>
                  </a:cxn>
                  <a:cxn ang="0">
                    <a:pos x="30" y="0"/>
                  </a:cxn>
                  <a:cxn ang="0">
                    <a:pos x="39" y="0"/>
                  </a:cxn>
                  <a:cxn ang="0">
                    <a:pos x="39" y="63"/>
                  </a:cxn>
                  <a:cxn ang="0">
                    <a:pos x="30" y="63"/>
                  </a:cxn>
                  <a:cxn ang="0">
                    <a:pos x="30" y="55"/>
                  </a:cxn>
                  <a:cxn ang="0">
                    <a:pos x="29" y="58"/>
                  </a:cxn>
                  <a:cxn ang="0">
                    <a:pos x="26" y="61"/>
                  </a:cxn>
                  <a:cxn ang="0">
                    <a:pos x="20" y="64"/>
                  </a:cxn>
                  <a:cxn ang="0">
                    <a:pos x="14" y="63"/>
                  </a:cxn>
                  <a:cxn ang="0">
                    <a:pos x="9" y="61"/>
                  </a:cxn>
                  <a:cxn ang="0">
                    <a:pos x="6" y="58"/>
                  </a:cxn>
                  <a:cxn ang="0">
                    <a:pos x="2" y="49"/>
                  </a:cxn>
                  <a:cxn ang="0">
                    <a:pos x="0" y="45"/>
                  </a:cxn>
                  <a:cxn ang="0">
                    <a:pos x="0" y="31"/>
                  </a:cxn>
                  <a:cxn ang="0">
                    <a:pos x="3" y="25"/>
                  </a:cxn>
                  <a:cxn ang="0">
                    <a:pos x="6" y="21"/>
                  </a:cxn>
                  <a:cxn ang="0">
                    <a:pos x="15" y="16"/>
                  </a:cxn>
                  <a:cxn ang="0">
                    <a:pos x="23" y="16"/>
                  </a:cxn>
                  <a:cxn ang="0">
                    <a:pos x="26" y="18"/>
                  </a:cxn>
                  <a:cxn ang="0">
                    <a:pos x="29" y="21"/>
                  </a:cxn>
                  <a:cxn ang="0">
                    <a:pos x="30" y="24"/>
                  </a:cxn>
                  <a:cxn ang="0">
                    <a:pos x="30" y="0"/>
                  </a:cxn>
                </a:cxnLst>
                <a:rect l="0" t="0" r="r" b="b"/>
                <a:pathLst>
                  <a:path w="39" h="64">
                    <a:moveTo>
                      <a:pt x="17" y="24"/>
                    </a:moveTo>
                    <a:lnTo>
                      <a:pt x="14" y="25"/>
                    </a:lnTo>
                    <a:lnTo>
                      <a:pt x="9" y="30"/>
                    </a:lnTo>
                    <a:lnTo>
                      <a:pt x="9" y="34"/>
                    </a:lnTo>
                    <a:lnTo>
                      <a:pt x="8" y="40"/>
                    </a:lnTo>
                    <a:lnTo>
                      <a:pt x="8" y="45"/>
                    </a:lnTo>
                    <a:lnTo>
                      <a:pt x="9" y="49"/>
                    </a:lnTo>
                    <a:lnTo>
                      <a:pt x="12" y="52"/>
                    </a:lnTo>
                    <a:lnTo>
                      <a:pt x="14" y="55"/>
                    </a:lnTo>
                    <a:lnTo>
                      <a:pt x="17" y="57"/>
                    </a:lnTo>
                    <a:lnTo>
                      <a:pt x="23" y="57"/>
                    </a:lnTo>
                    <a:lnTo>
                      <a:pt x="26" y="55"/>
                    </a:lnTo>
                    <a:lnTo>
                      <a:pt x="30" y="46"/>
                    </a:lnTo>
                    <a:lnTo>
                      <a:pt x="30" y="36"/>
                    </a:lnTo>
                    <a:lnTo>
                      <a:pt x="29" y="31"/>
                    </a:lnTo>
                    <a:lnTo>
                      <a:pt x="26" y="25"/>
                    </a:lnTo>
                    <a:lnTo>
                      <a:pt x="23" y="24"/>
                    </a:lnTo>
                    <a:lnTo>
                      <a:pt x="17" y="24"/>
                    </a:lnTo>
                    <a:close/>
                    <a:moveTo>
                      <a:pt x="30" y="0"/>
                    </a:moveTo>
                    <a:lnTo>
                      <a:pt x="39" y="0"/>
                    </a:lnTo>
                    <a:lnTo>
                      <a:pt x="39" y="63"/>
                    </a:lnTo>
                    <a:lnTo>
                      <a:pt x="30" y="63"/>
                    </a:lnTo>
                    <a:lnTo>
                      <a:pt x="30" y="55"/>
                    </a:lnTo>
                    <a:lnTo>
                      <a:pt x="29" y="58"/>
                    </a:lnTo>
                    <a:lnTo>
                      <a:pt x="26" y="61"/>
                    </a:lnTo>
                    <a:lnTo>
                      <a:pt x="20" y="64"/>
                    </a:lnTo>
                    <a:lnTo>
                      <a:pt x="14" y="63"/>
                    </a:lnTo>
                    <a:lnTo>
                      <a:pt x="9" y="61"/>
                    </a:lnTo>
                    <a:lnTo>
                      <a:pt x="6" y="58"/>
                    </a:lnTo>
                    <a:lnTo>
                      <a:pt x="2" y="49"/>
                    </a:lnTo>
                    <a:lnTo>
                      <a:pt x="0" y="45"/>
                    </a:lnTo>
                    <a:lnTo>
                      <a:pt x="0" y="31"/>
                    </a:lnTo>
                    <a:lnTo>
                      <a:pt x="3" y="25"/>
                    </a:lnTo>
                    <a:lnTo>
                      <a:pt x="6" y="21"/>
                    </a:lnTo>
                    <a:lnTo>
                      <a:pt x="15" y="16"/>
                    </a:lnTo>
                    <a:lnTo>
                      <a:pt x="23" y="16"/>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6" name="Freeform 1694"/>
              <p:cNvSpPr>
                <a:spLocks noEditPoints="1"/>
              </p:cNvSpPr>
              <p:nvPr/>
            </p:nvSpPr>
            <p:spPr bwMode="auto">
              <a:xfrm>
                <a:off x="2100" y="2599"/>
                <a:ext cx="42" cy="48"/>
              </a:xfrm>
              <a:custGeom>
                <a:avLst/>
                <a:gdLst/>
                <a:ahLst/>
                <a:cxnLst>
                  <a:cxn ang="0">
                    <a:pos x="16" y="8"/>
                  </a:cxn>
                  <a:cxn ang="0">
                    <a:pos x="12" y="11"/>
                  </a:cxn>
                  <a:cxn ang="0">
                    <a:pos x="11" y="12"/>
                  </a:cxn>
                  <a:cxn ang="0">
                    <a:pos x="9" y="15"/>
                  </a:cxn>
                  <a:cxn ang="0">
                    <a:pos x="9" y="18"/>
                  </a:cxn>
                  <a:cxn ang="0">
                    <a:pos x="34" y="18"/>
                  </a:cxn>
                  <a:cxn ang="0">
                    <a:pos x="34" y="15"/>
                  </a:cxn>
                  <a:cxn ang="0">
                    <a:pos x="33" y="14"/>
                  </a:cxn>
                  <a:cxn ang="0">
                    <a:pos x="31" y="11"/>
                  </a:cxn>
                  <a:cxn ang="0">
                    <a:pos x="25" y="8"/>
                  </a:cxn>
                  <a:cxn ang="0">
                    <a:pos x="16" y="8"/>
                  </a:cxn>
                  <a:cxn ang="0">
                    <a:pos x="15" y="0"/>
                  </a:cxn>
                  <a:cxn ang="0">
                    <a:pos x="27" y="0"/>
                  </a:cxn>
                  <a:cxn ang="0">
                    <a:pos x="33" y="3"/>
                  </a:cxn>
                  <a:cxn ang="0">
                    <a:pos x="37" y="6"/>
                  </a:cxn>
                  <a:cxn ang="0">
                    <a:pos x="40" y="11"/>
                  </a:cxn>
                  <a:cxn ang="0">
                    <a:pos x="42" y="17"/>
                  </a:cxn>
                  <a:cxn ang="0">
                    <a:pos x="42" y="26"/>
                  </a:cxn>
                  <a:cxn ang="0">
                    <a:pos x="9" y="26"/>
                  </a:cxn>
                  <a:cxn ang="0">
                    <a:pos x="9" y="30"/>
                  </a:cxn>
                  <a:cxn ang="0">
                    <a:pos x="11" y="33"/>
                  </a:cxn>
                  <a:cxn ang="0">
                    <a:pos x="16" y="39"/>
                  </a:cxn>
                  <a:cxn ang="0">
                    <a:pos x="19" y="41"/>
                  </a:cxn>
                  <a:cxn ang="0">
                    <a:pos x="22" y="41"/>
                  </a:cxn>
                  <a:cxn ang="0">
                    <a:pos x="27" y="39"/>
                  </a:cxn>
                  <a:cxn ang="0">
                    <a:pos x="30" y="39"/>
                  </a:cxn>
                  <a:cxn ang="0">
                    <a:pos x="33" y="36"/>
                  </a:cxn>
                  <a:cxn ang="0">
                    <a:pos x="34" y="33"/>
                  </a:cxn>
                  <a:cxn ang="0">
                    <a:pos x="42" y="35"/>
                  </a:cxn>
                  <a:cxn ang="0">
                    <a:pos x="39" y="39"/>
                  </a:cxn>
                  <a:cxn ang="0">
                    <a:pos x="31" y="47"/>
                  </a:cxn>
                  <a:cxn ang="0">
                    <a:pos x="27" y="47"/>
                  </a:cxn>
                  <a:cxn ang="0">
                    <a:pos x="22"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6" y="8"/>
                    </a:moveTo>
                    <a:lnTo>
                      <a:pt x="12" y="11"/>
                    </a:lnTo>
                    <a:lnTo>
                      <a:pt x="11" y="12"/>
                    </a:lnTo>
                    <a:lnTo>
                      <a:pt x="9" y="15"/>
                    </a:lnTo>
                    <a:lnTo>
                      <a:pt x="9" y="18"/>
                    </a:lnTo>
                    <a:lnTo>
                      <a:pt x="34" y="18"/>
                    </a:lnTo>
                    <a:lnTo>
                      <a:pt x="34" y="15"/>
                    </a:lnTo>
                    <a:lnTo>
                      <a:pt x="33" y="14"/>
                    </a:lnTo>
                    <a:lnTo>
                      <a:pt x="31" y="11"/>
                    </a:lnTo>
                    <a:lnTo>
                      <a:pt x="25" y="8"/>
                    </a:lnTo>
                    <a:lnTo>
                      <a:pt x="16" y="8"/>
                    </a:lnTo>
                    <a:close/>
                    <a:moveTo>
                      <a:pt x="15" y="0"/>
                    </a:moveTo>
                    <a:lnTo>
                      <a:pt x="27" y="0"/>
                    </a:lnTo>
                    <a:lnTo>
                      <a:pt x="33" y="3"/>
                    </a:lnTo>
                    <a:lnTo>
                      <a:pt x="37" y="6"/>
                    </a:lnTo>
                    <a:lnTo>
                      <a:pt x="40" y="11"/>
                    </a:lnTo>
                    <a:lnTo>
                      <a:pt x="42" y="17"/>
                    </a:lnTo>
                    <a:lnTo>
                      <a:pt x="42" y="26"/>
                    </a:lnTo>
                    <a:lnTo>
                      <a:pt x="9" y="26"/>
                    </a:lnTo>
                    <a:lnTo>
                      <a:pt x="9" y="30"/>
                    </a:lnTo>
                    <a:lnTo>
                      <a:pt x="11" y="33"/>
                    </a:lnTo>
                    <a:lnTo>
                      <a:pt x="16" y="39"/>
                    </a:lnTo>
                    <a:lnTo>
                      <a:pt x="19" y="41"/>
                    </a:lnTo>
                    <a:lnTo>
                      <a:pt x="22" y="41"/>
                    </a:lnTo>
                    <a:lnTo>
                      <a:pt x="27" y="39"/>
                    </a:lnTo>
                    <a:lnTo>
                      <a:pt x="30" y="39"/>
                    </a:lnTo>
                    <a:lnTo>
                      <a:pt x="33" y="36"/>
                    </a:lnTo>
                    <a:lnTo>
                      <a:pt x="34" y="33"/>
                    </a:lnTo>
                    <a:lnTo>
                      <a:pt x="42" y="35"/>
                    </a:lnTo>
                    <a:lnTo>
                      <a:pt x="39" y="39"/>
                    </a:lnTo>
                    <a:lnTo>
                      <a:pt x="31" y="47"/>
                    </a:lnTo>
                    <a:lnTo>
                      <a:pt x="27" y="47"/>
                    </a:lnTo>
                    <a:lnTo>
                      <a:pt x="22"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7" name="Line 1695"/>
              <p:cNvSpPr>
                <a:spLocks noChangeShapeType="1"/>
              </p:cNvSpPr>
              <p:nvPr/>
            </p:nvSpPr>
            <p:spPr bwMode="auto">
              <a:xfrm>
                <a:off x="2099" y="2504"/>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8" name="Freeform 1696"/>
              <p:cNvSpPr>
                <a:spLocks/>
              </p:cNvSpPr>
              <p:nvPr/>
            </p:nvSpPr>
            <p:spPr bwMode="auto">
              <a:xfrm>
                <a:off x="2348" y="2559"/>
                <a:ext cx="417" cy="105"/>
              </a:xfrm>
              <a:custGeom>
                <a:avLst/>
                <a:gdLst/>
                <a:ahLst/>
                <a:cxnLst>
                  <a:cxn ang="0">
                    <a:pos x="208" y="0"/>
                  </a:cxn>
                  <a:cxn ang="0">
                    <a:pos x="256" y="1"/>
                  </a:cxn>
                  <a:cxn ang="0">
                    <a:pos x="300" y="6"/>
                  </a:cxn>
                  <a:cxn ang="0">
                    <a:pos x="339" y="12"/>
                  </a:cxn>
                  <a:cxn ang="0">
                    <a:pos x="371" y="19"/>
                  </a:cxn>
                  <a:cxn ang="0">
                    <a:pos x="396" y="30"/>
                  </a:cxn>
                  <a:cxn ang="0">
                    <a:pos x="411" y="40"/>
                  </a:cxn>
                  <a:cxn ang="0">
                    <a:pos x="417" y="52"/>
                  </a:cxn>
                  <a:cxn ang="0">
                    <a:pos x="411" y="64"/>
                  </a:cxn>
                  <a:cxn ang="0">
                    <a:pos x="396" y="75"/>
                  </a:cxn>
                  <a:cxn ang="0">
                    <a:pos x="371" y="85"/>
                  </a:cxn>
                  <a:cxn ang="0">
                    <a:pos x="339" y="93"/>
                  </a:cxn>
                  <a:cxn ang="0">
                    <a:pos x="300" y="99"/>
                  </a:cxn>
                  <a:cxn ang="0">
                    <a:pos x="256" y="103"/>
                  </a:cxn>
                  <a:cxn ang="0">
                    <a:pos x="208" y="105"/>
                  </a:cxn>
                  <a:cxn ang="0">
                    <a:pos x="160" y="103"/>
                  </a:cxn>
                  <a:cxn ang="0">
                    <a:pos x="117" y="99"/>
                  </a:cxn>
                  <a:cxn ang="0">
                    <a:pos x="78" y="93"/>
                  </a:cxn>
                  <a:cxn ang="0">
                    <a:pos x="45" y="85"/>
                  </a:cxn>
                  <a:cxn ang="0">
                    <a:pos x="21" y="75"/>
                  </a:cxn>
                  <a:cxn ang="0">
                    <a:pos x="6" y="64"/>
                  </a:cxn>
                  <a:cxn ang="0">
                    <a:pos x="0" y="52"/>
                  </a:cxn>
                  <a:cxn ang="0">
                    <a:pos x="6" y="40"/>
                  </a:cxn>
                  <a:cxn ang="0">
                    <a:pos x="21" y="30"/>
                  </a:cxn>
                  <a:cxn ang="0">
                    <a:pos x="45" y="19"/>
                  </a:cxn>
                  <a:cxn ang="0">
                    <a:pos x="78" y="12"/>
                  </a:cxn>
                  <a:cxn ang="0">
                    <a:pos x="117" y="6"/>
                  </a:cxn>
                  <a:cxn ang="0">
                    <a:pos x="160" y="1"/>
                  </a:cxn>
                  <a:cxn ang="0">
                    <a:pos x="208" y="0"/>
                  </a:cxn>
                </a:cxnLst>
                <a:rect l="0" t="0" r="r" b="b"/>
                <a:pathLst>
                  <a:path w="417" h="105">
                    <a:moveTo>
                      <a:pt x="208" y="0"/>
                    </a:moveTo>
                    <a:lnTo>
                      <a:pt x="256" y="1"/>
                    </a:lnTo>
                    <a:lnTo>
                      <a:pt x="300" y="6"/>
                    </a:lnTo>
                    <a:lnTo>
                      <a:pt x="339" y="12"/>
                    </a:lnTo>
                    <a:lnTo>
                      <a:pt x="371" y="19"/>
                    </a:lnTo>
                    <a:lnTo>
                      <a:pt x="396" y="30"/>
                    </a:lnTo>
                    <a:lnTo>
                      <a:pt x="411" y="40"/>
                    </a:lnTo>
                    <a:lnTo>
                      <a:pt x="417" y="52"/>
                    </a:lnTo>
                    <a:lnTo>
                      <a:pt x="411" y="64"/>
                    </a:lnTo>
                    <a:lnTo>
                      <a:pt x="396" y="75"/>
                    </a:lnTo>
                    <a:lnTo>
                      <a:pt x="371" y="85"/>
                    </a:lnTo>
                    <a:lnTo>
                      <a:pt x="339" y="93"/>
                    </a:lnTo>
                    <a:lnTo>
                      <a:pt x="300" y="99"/>
                    </a:lnTo>
                    <a:lnTo>
                      <a:pt x="256" y="103"/>
                    </a:lnTo>
                    <a:lnTo>
                      <a:pt x="208" y="105"/>
                    </a:lnTo>
                    <a:lnTo>
                      <a:pt x="160" y="103"/>
                    </a:lnTo>
                    <a:lnTo>
                      <a:pt x="117" y="99"/>
                    </a:lnTo>
                    <a:lnTo>
                      <a:pt x="78" y="93"/>
                    </a:lnTo>
                    <a:lnTo>
                      <a:pt x="45" y="85"/>
                    </a:lnTo>
                    <a:lnTo>
                      <a:pt x="21" y="75"/>
                    </a:lnTo>
                    <a:lnTo>
                      <a:pt x="6" y="64"/>
                    </a:lnTo>
                    <a:lnTo>
                      <a:pt x="0" y="52"/>
                    </a:lnTo>
                    <a:lnTo>
                      <a:pt x="6" y="40"/>
                    </a:lnTo>
                    <a:lnTo>
                      <a:pt x="21" y="30"/>
                    </a:lnTo>
                    <a:lnTo>
                      <a:pt x="45" y="19"/>
                    </a:lnTo>
                    <a:lnTo>
                      <a:pt x="78" y="12"/>
                    </a:lnTo>
                    <a:lnTo>
                      <a:pt x="117" y="6"/>
                    </a:lnTo>
                    <a:lnTo>
                      <a:pt x="160" y="1"/>
                    </a:lnTo>
                    <a:lnTo>
                      <a:pt x="208"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09" name="Line 1697"/>
              <p:cNvSpPr>
                <a:spLocks noChangeShapeType="1"/>
              </p:cNvSpPr>
              <p:nvPr/>
            </p:nvSpPr>
            <p:spPr bwMode="auto">
              <a:xfrm flipH="1" flipV="1">
                <a:off x="2759" y="2599"/>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0" name="Line 1698"/>
              <p:cNvSpPr>
                <a:spLocks noChangeShapeType="1"/>
              </p:cNvSpPr>
              <p:nvPr/>
            </p:nvSpPr>
            <p:spPr bwMode="auto">
              <a:xfrm flipH="1" flipV="1">
                <a:off x="2744" y="2589"/>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1" name="Line 1699"/>
              <p:cNvSpPr>
                <a:spLocks noChangeShapeType="1"/>
              </p:cNvSpPr>
              <p:nvPr/>
            </p:nvSpPr>
            <p:spPr bwMode="auto">
              <a:xfrm flipH="1" flipV="1">
                <a:off x="2719" y="2578"/>
                <a:ext cx="2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2" name="Line 1700"/>
              <p:cNvSpPr>
                <a:spLocks noChangeShapeType="1"/>
              </p:cNvSpPr>
              <p:nvPr/>
            </p:nvSpPr>
            <p:spPr bwMode="auto">
              <a:xfrm flipH="1" flipV="1">
                <a:off x="2687" y="2571"/>
                <a:ext cx="32"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3" name="Line 1701"/>
              <p:cNvSpPr>
                <a:spLocks noChangeShapeType="1"/>
              </p:cNvSpPr>
              <p:nvPr/>
            </p:nvSpPr>
            <p:spPr bwMode="auto">
              <a:xfrm flipH="1" flipV="1">
                <a:off x="2648" y="256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4" name="Line 1702"/>
              <p:cNvSpPr>
                <a:spLocks noChangeShapeType="1"/>
              </p:cNvSpPr>
              <p:nvPr/>
            </p:nvSpPr>
            <p:spPr bwMode="auto">
              <a:xfrm flipH="1" flipV="1">
                <a:off x="2604" y="2560"/>
                <a:ext cx="44"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5" name="Line 1703"/>
              <p:cNvSpPr>
                <a:spLocks noChangeShapeType="1"/>
              </p:cNvSpPr>
              <p:nvPr/>
            </p:nvSpPr>
            <p:spPr bwMode="auto">
              <a:xfrm flipH="1" flipV="1">
                <a:off x="2556" y="2559"/>
                <a:ext cx="48"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6" name="Line 1704"/>
              <p:cNvSpPr>
                <a:spLocks noChangeShapeType="1"/>
              </p:cNvSpPr>
              <p:nvPr/>
            </p:nvSpPr>
            <p:spPr bwMode="auto">
              <a:xfrm flipH="1">
                <a:off x="2508" y="2559"/>
                <a:ext cx="48"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7" name="Line 1705"/>
              <p:cNvSpPr>
                <a:spLocks noChangeShapeType="1"/>
              </p:cNvSpPr>
              <p:nvPr/>
            </p:nvSpPr>
            <p:spPr bwMode="auto">
              <a:xfrm flipH="1">
                <a:off x="2465" y="2560"/>
                <a:ext cx="43"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8" name="Line 1706"/>
              <p:cNvSpPr>
                <a:spLocks noChangeShapeType="1"/>
              </p:cNvSpPr>
              <p:nvPr/>
            </p:nvSpPr>
            <p:spPr bwMode="auto">
              <a:xfrm flipH="1">
                <a:off x="2426" y="256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19" name="Line 1707"/>
              <p:cNvSpPr>
                <a:spLocks noChangeShapeType="1"/>
              </p:cNvSpPr>
              <p:nvPr/>
            </p:nvSpPr>
            <p:spPr bwMode="auto">
              <a:xfrm flipH="1">
                <a:off x="2393" y="2571"/>
                <a:ext cx="33"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0" name="Line 1708"/>
              <p:cNvSpPr>
                <a:spLocks noChangeShapeType="1"/>
              </p:cNvSpPr>
              <p:nvPr/>
            </p:nvSpPr>
            <p:spPr bwMode="auto">
              <a:xfrm flipH="1">
                <a:off x="2369" y="2578"/>
                <a:ext cx="2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1" name="Line 1709"/>
              <p:cNvSpPr>
                <a:spLocks noChangeShapeType="1"/>
              </p:cNvSpPr>
              <p:nvPr/>
            </p:nvSpPr>
            <p:spPr bwMode="auto">
              <a:xfrm flipH="1">
                <a:off x="2354" y="2589"/>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2" name="Line 1710"/>
              <p:cNvSpPr>
                <a:spLocks noChangeShapeType="1"/>
              </p:cNvSpPr>
              <p:nvPr/>
            </p:nvSpPr>
            <p:spPr bwMode="auto">
              <a:xfrm flipH="1">
                <a:off x="2348" y="2599"/>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3" name="Line 1711"/>
              <p:cNvSpPr>
                <a:spLocks noChangeShapeType="1"/>
              </p:cNvSpPr>
              <p:nvPr/>
            </p:nvSpPr>
            <p:spPr bwMode="auto">
              <a:xfrm>
                <a:off x="2348" y="261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4" name="Line 1712"/>
              <p:cNvSpPr>
                <a:spLocks noChangeShapeType="1"/>
              </p:cNvSpPr>
              <p:nvPr/>
            </p:nvSpPr>
            <p:spPr bwMode="auto">
              <a:xfrm>
                <a:off x="2354" y="2623"/>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5" name="Line 1713"/>
              <p:cNvSpPr>
                <a:spLocks noChangeShapeType="1"/>
              </p:cNvSpPr>
              <p:nvPr/>
            </p:nvSpPr>
            <p:spPr bwMode="auto">
              <a:xfrm>
                <a:off x="2369" y="2634"/>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6" name="Line 1714"/>
              <p:cNvSpPr>
                <a:spLocks noChangeShapeType="1"/>
              </p:cNvSpPr>
              <p:nvPr/>
            </p:nvSpPr>
            <p:spPr bwMode="auto">
              <a:xfrm>
                <a:off x="2393" y="2644"/>
                <a:ext cx="33"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7" name="Line 1715"/>
              <p:cNvSpPr>
                <a:spLocks noChangeShapeType="1"/>
              </p:cNvSpPr>
              <p:nvPr/>
            </p:nvSpPr>
            <p:spPr bwMode="auto">
              <a:xfrm>
                <a:off x="2426" y="2652"/>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8" name="Line 1716"/>
              <p:cNvSpPr>
                <a:spLocks noChangeShapeType="1"/>
              </p:cNvSpPr>
              <p:nvPr/>
            </p:nvSpPr>
            <p:spPr bwMode="auto">
              <a:xfrm>
                <a:off x="2465" y="2658"/>
                <a:ext cx="43"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29" name="Line 1717"/>
              <p:cNvSpPr>
                <a:spLocks noChangeShapeType="1"/>
              </p:cNvSpPr>
              <p:nvPr/>
            </p:nvSpPr>
            <p:spPr bwMode="auto">
              <a:xfrm>
                <a:off x="2508" y="2662"/>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0" name="Line 1718"/>
              <p:cNvSpPr>
                <a:spLocks noChangeShapeType="1"/>
              </p:cNvSpPr>
              <p:nvPr/>
            </p:nvSpPr>
            <p:spPr bwMode="auto">
              <a:xfrm flipV="1">
                <a:off x="2556" y="2662"/>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1" name="Line 1719"/>
              <p:cNvSpPr>
                <a:spLocks noChangeShapeType="1"/>
              </p:cNvSpPr>
              <p:nvPr/>
            </p:nvSpPr>
            <p:spPr bwMode="auto">
              <a:xfrm flipV="1">
                <a:off x="2604" y="2658"/>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2" name="Line 1720"/>
              <p:cNvSpPr>
                <a:spLocks noChangeShapeType="1"/>
              </p:cNvSpPr>
              <p:nvPr/>
            </p:nvSpPr>
            <p:spPr bwMode="auto">
              <a:xfrm flipV="1">
                <a:off x="2648" y="2652"/>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3" name="Line 1721"/>
              <p:cNvSpPr>
                <a:spLocks noChangeShapeType="1"/>
              </p:cNvSpPr>
              <p:nvPr/>
            </p:nvSpPr>
            <p:spPr bwMode="auto">
              <a:xfrm flipV="1">
                <a:off x="2687" y="2644"/>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4" name="Line 1722"/>
              <p:cNvSpPr>
                <a:spLocks noChangeShapeType="1"/>
              </p:cNvSpPr>
              <p:nvPr/>
            </p:nvSpPr>
            <p:spPr bwMode="auto">
              <a:xfrm flipV="1">
                <a:off x="2719" y="2634"/>
                <a:ext cx="2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5" name="Line 1723"/>
              <p:cNvSpPr>
                <a:spLocks noChangeShapeType="1"/>
              </p:cNvSpPr>
              <p:nvPr/>
            </p:nvSpPr>
            <p:spPr bwMode="auto">
              <a:xfrm flipV="1">
                <a:off x="2744" y="2623"/>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6" name="Line 1724"/>
              <p:cNvSpPr>
                <a:spLocks noChangeShapeType="1"/>
              </p:cNvSpPr>
              <p:nvPr/>
            </p:nvSpPr>
            <p:spPr bwMode="auto">
              <a:xfrm flipV="1">
                <a:off x="2759" y="261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7" name="Freeform 1725"/>
              <p:cNvSpPr>
                <a:spLocks noEditPoints="1"/>
              </p:cNvSpPr>
              <p:nvPr/>
            </p:nvSpPr>
            <p:spPr bwMode="auto">
              <a:xfrm>
                <a:off x="2509" y="2583"/>
                <a:ext cx="39" cy="64"/>
              </a:xfrm>
              <a:custGeom>
                <a:avLst/>
                <a:gdLst/>
                <a:ahLst/>
                <a:cxnLst>
                  <a:cxn ang="0">
                    <a:pos x="17" y="24"/>
                  </a:cxn>
                  <a:cxn ang="0">
                    <a:pos x="14" y="25"/>
                  </a:cxn>
                  <a:cxn ang="0">
                    <a:pos x="9" y="30"/>
                  </a:cxn>
                  <a:cxn ang="0">
                    <a:pos x="9" y="34"/>
                  </a:cxn>
                  <a:cxn ang="0">
                    <a:pos x="8" y="40"/>
                  </a:cxn>
                  <a:cxn ang="0">
                    <a:pos x="8" y="45"/>
                  </a:cxn>
                  <a:cxn ang="0">
                    <a:pos x="9" y="49"/>
                  </a:cxn>
                  <a:cxn ang="0">
                    <a:pos x="12" y="52"/>
                  </a:cxn>
                  <a:cxn ang="0">
                    <a:pos x="14" y="55"/>
                  </a:cxn>
                  <a:cxn ang="0">
                    <a:pos x="17" y="57"/>
                  </a:cxn>
                  <a:cxn ang="0">
                    <a:pos x="23" y="57"/>
                  </a:cxn>
                  <a:cxn ang="0">
                    <a:pos x="26" y="55"/>
                  </a:cxn>
                  <a:cxn ang="0">
                    <a:pos x="30" y="46"/>
                  </a:cxn>
                  <a:cxn ang="0">
                    <a:pos x="30" y="36"/>
                  </a:cxn>
                  <a:cxn ang="0">
                    <a:pos x="29" y="31"/>
                  </a:cxn>
                  <a:cxn ang="0">
                    <a:pos x="26" y="25"/>
                  </a:cxn>
                  <a:cxn ang="0">
                    <a:pos x="23" y="24"/>
                  </a:cxn>
                  <a:cxn ang="0">
                    <a:pos x="17" y="24"/>
                  </a:cxn>
                  <a:cxn ang="0">
                    <a:pos x="30" y="0"/>
                  </a:cxn>
                  <a:cxn ang="0">
                    <a:pos x="39" y="0"/>
                  </a:cxn>
                  <a:cxn ang="0">
                    <a:pos x="39" y="63"/>
                  </a:cxn>
                  <a:cxn ang="0">
                    <a:pos x="30" y="63"/>
                  </a:cxn>
                  <a:cxn ang="0">
                    <a:pos x="30" y="55"/>
                  </a:cxn>
                  <a:cxn ang="0">
                    <a:pos x="29" y="58"/>
                  </a:cxn>
                  <a:cxn ang="0">
                    <a:pos x="26" y="61"/>
                  </a:cxn>
                  <a:cxn ang="0">
                    <a:pos x="20" y="64"/>
                  </a:cxn>
                  <a:cxn ang="0">
                    <a:pos x="14" y="63"/>
                  </a:cxn>
                  <a:cxn ang="0">
                    <a:pos x="9" y="61"/>
                  </a:cxn>
                  <a:cxn ang="0">
                    <a:pos x="6" y="58"/>
                  </a:cxn>
                  <a:cxn ang="0">
                    <a:pos x="2" y="49"/>
                  </a:cxn>
                  <a:cxn ang="0">
                    <a:pos x="0" y="45"/>
                  </a:cxn>
                  <a:cxn ang="0">
                    <a:pos x="0" y="31"/>
                  </a:cxn>
                  <a:cxn ang="0">
                    <a:pos x="3" y="25"/>
                  </a:cxn>
                  <a:cxn ang="0">
                    <a:pos x="6" y="21"/>
                  </a:cxn>
                  <a:cxn ang="0">
                    <a:pos x="15" y="16"/>
                  </a:cxn>
                  <a:cxn ang="0">
                    <a:pos x="23" y="16"/>
                  </a:cxn>
                  <a:cxn ang="0">
                    <a:pos x="26" y="18"/>
                  </a:cxn>
                  <a:cxn ang="0">
                    <a:pos x="29" y="21"/>
                  </a:cxn>
                  <a:cxn ang="0">
                    <a:pos x="30" y="24"/>
                  </a:cxn>
                  <a:cxn ang="0">
                    <a:pos x="30" y="0"/>
                  </a:cxn>
                </a:cxnLst>
                <a:rect l="0" t="0" r="r" b="b"/>
                <a:pathLst>
                  <a:path w="39" h="64">
                    <a:moveTo>
                      <a:pt x="17" y="24"/>
                    </a:moveTo>
                    <a:lnTo>
                      <a:pt x="14" y="25"/>
                    </a:lnTo>
                    <a:lnTo>
                      <a:pt x="9" y="30"/>
                    </a:lnTo>
                    <a:lnTo>
                      <a:pt x="9" y="34"/>
                    </a:lnTo>
                    <a:lnTo>
                      <a:pt x="8" y="40"/>
                    </a:lnTo>
                    <a:lnTo>
                      <a:pt x="8" y="45"/>
                    </a:lnTo>
                    <a:lnTo>
                      <a:pt x="9" y="49"/>
                    </a:lnTo>
                    <a:lnTo>
                      <a:pt x="12" y="52"/>
                    </a:lnTo>
                    <a:lnTo>
                      <a:pt x="14" y="55"/>
                    </a:lnTo>
                    <a:lnTo>
                      <a:pt x="17" y="57"/>
                    </a:lnTo>
                    <a:lnTo>
                      <a:pt x="23" y="57"/>
                    </a:lnTo>
                    <a:lnTo>
                      <a:pt x="26" y="55"/>
                    </a:lnTo>
                    <a:lnTo>
                      <a:pt x="30" y="46"/>
                    </a:lnTo>
                    <a:lnTo>
                      <a:pt x="30" y="36"/>
                    </a:lnTo>
                    <a:lnTo>
                      <a:pt x="29" y="31"/>
                    </a:lnTo>
                    <a:lnTo>
                      <a:pt x="26" y="25"/>
                    </a:lnTo>
                    <a:lnTo>
                      <a:pt x="23" y="24"/>
                    </a:lnTo>
                    <a:lnTo>
                      <a:pt x="17" y="24"/>
                    </a:lnTo>
                    <a:close/>
                    <a:moveTo>
                      <a:pt x="30" y="0"/>
                    </a:moveTo>
                    <a:lnTo>
                      <a:pt x="39" y="0"/>
                    </a:lnTo>
                    <a:lnTo>
                      <a:pt x="39" y="63"/>
                    </a:lnTo>
                    <a:lnTo>
                      <a:pt x="30" y="63"/>
                    </a:lnTo>
                    <a:lnTo>
                      <a:pt x="30" y="55"/>
                    </a:lnTo>
                    <a:lnTo>
                      <a:pt x="29" y="58"/>
                    </a:lnTo>
                    <a:lnTo>
                      <a:pt x="26" y="61"/>
                    </a:lnTo>
                    <a:lnTo>
                      <a:pt x="20" y="64"/>
                    </a:lnTo>
                    <a:lnTo>
                      <a:pt x="14" y="63"/>
                    </a:lnTo>
                    <a:lnTo>
                      <a:pt x="9" y="61"/>
                    </a:lnTo>
                    <a:lnTo>
                      <a:pt x="6" y="58"/>
                    </a:lnTo>
                    <a:lnTo>
                      <a:pt x="2" y="49"/>
                    </a:lnTo>
                    <a:lnTo>
                      <a:pt x="0" y="45"/>
                    </a:lnTo>
                    <a:lnTo>
                      <a:pt x="0" y="31"/>
                    </a:lnTo>
                    <a:lnTo>
                      <a:pt x="3" y="25"/>
                    </a:lnTo>
                    <a:lnTo>
                      <a:pt x="6" y="21"/>
                    </a:lnTo>
                    <a:lnTo>
                      <a:pt x="15" y="16"/>
                    </a:lnTo>
                    <a:lnTo>
                      <a:pt x="23" y="16"/>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8" name="Freeform 1726"/>
              <p:cNvSpPr>
                <a:spLocks noEditPoints="1"/>
              </p:cNvSpPr>
              <p:nvPr/>
            </p:nvSpPr>
            <p:spPr bwMode="auto">
              <a:xfrm>
                <a:off x="2557" y="2599"/>
                <a:ext cx="42" cy="48"/>
              </a:xfrm>
              <a:custGeom>
                <a:avLst/>
                <a:gdLst/>
                <a:ahLst/>
                <a:cxnLst>
                  <a:cxn ang="0">
                    <a:pos x="17" y="8"/>
                  </a:cxn>
                  <a:cxn ang="0">
                    <a:pos x="12" y="11"/>
                  </a:cxn>
                  <a:cxn ang="0">
                    <a:pos x="11" y="12"/>
                  </a:cxn>
                  <a:cxn ang="0">
                    <a:pos x="9" y="15"/>
                  </a:cxn>
                  <a:cxn ang="0">
                    <a:pos x="9" y="18"/>
                  </a:cxn>
                  <a:cxn ang="0">
                    <a:pos x="35" y="18"/>
                  </a:cxn>
                  <a:cxn ang="0">
                    <a:pos x="35" y="15"/>
                  </a:cxn>
                  <a:cxn ang="0">
                    <a:pos x="33" y="14"/>
                  </a:cxn>
                  <a:cxn ang="0">
                    <a:pos x="32" y="11"/>
                  </a:cxn>
                  <a:cxn ang="0">
                    <a:pos x="26" y="8"/>
                  </a:cxn>
                  <a:cxn ang="0">
                    <a:pos x="17" y="8"/>
                  </a:cxn>
                  <a:cxn ang="0">
                    <a:pos x="15" y="0"/>
                  </a:cxn>
                  <a:cxn ang="0">
                    <a:pos x="27" y="0"/>
                  </a:cxn>
                  <a:cxn ang="0">
                    <a:pos x="33" y="3"/>
                  </a:cxn>
                  <a:cxn ang="0">
                    <a:pos x="38" y="6"/>
                  </a:cxn>
                  <a:cxn ang="0">
                    <a:pos x="41"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5"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5" y="18"/>
                    </a:lnTo>
                    <a:lnTo>
                      <a:pt x="35" y="15"/>
                    </a:lnTo>
                    <a:lnTo>
                      <a:pt x="33" y="14"/>
                    </a:lnTo>
                    <a:lnTo>
                      <a:pt x="32" y="11"/>
                    </a:lnTo>
                    <a:lnTo>
                      <a:pt x="26" y="8"/>
                    </a:lnTo>
                    <a:lnTo>
                      <a:pt x="17" y="8"/>
                    </a:lnTo>
                    <a:close/>
                    <a:moveTo>
                      <a:pt x="15" y="0"/>
                    </a:moveTo>
                    <a:lnTo>
                      <a:pt x="27" y="0"/>
                    </a:lnTo>
                    <a:lnTo>
                      <a:pt x="33" y="3"/>
                    </a:lnTo>
                    <a:lnTo>
                      <a:pt x="38" y="6"/>
                    </a:lnTo>
                    <a:lnTo>
                      <a:pt x="41"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5"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39" name="Line 1727"/>
              <p:cNvSpPr>
                <a:spLocks noChangeShapeType="1"/>
              </p:cNvSpPr>
              <p:nvPr/>
            </p:nvSpPr>
            <p:spPr bwMode="auto">
              <a:xfrm>
                <a:off x="2127" y="2492"/>
                <a:ext cx="2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0" name="Line 1728"/>
              <p:cNvSpPr>
                <a:spLocks noChangeShapeType="1"/>
              </p:cNvSpPr>
              <p:nvPr/>
            </p:nvSpPr>
            <p:spPr bwMode="auto">
              <a:xfrm>
                <a:off x="2155" y="2501"/>
                <a:ext cx="3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1" name="Line 1729"/>
              <p:cNvSpPr>
                <a:spLocks noChangeShapeType="1"/>
              </p:cNvSpPr>
              <p:nvPr/>
            </p:nvSpPr>
            <p:spPr bwMode="auto">
              <a:xfrm>
                <a:off x="2193" y="2511"/>
                <a:ext cx="40"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2" name="Line 1730"/>
              <p:cNvSpPr>
                <a:spLocks noChangeShapeType="1"/>
              </p:cNvSpPr>
              <p:nvPr/>
            </p:nvSpPr>
            <p:spPr bwMode="auto">
              <a:xfrm>
                <a:off x="2233" y="2522"/>
                <a:ext cx="4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3" name="Line 1731"/>
              <p:cNvSpPr>
                <a:spLocks noChangeShapeType="1"/>
              </p:cNvSpPr>
              <p:nvPr/>
            </p:nvSpPr>
            <p:spPr bwMode="auto">
              <a:xfrm>
                <a:off x="2278" y="2535"/>
                <a:ext cx="4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4" name="Line 1732"/>
              <p:cNvSpPr>
                <a:spLocks noChangeShapeType="1"/>
              </p:cNvSpPr>
              <p:nvPr/>
            </p:nvSpPr>
            <p:spPr bwMode="auto">
              <a:xfrm>
                <a:off x="2324" y="2547"/>
                <a:ext cx="4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5" name="Line 1733"/>
              <p:cNvSpPr>
                <a:spLocks noChangeShapeType="1"/>
              </p:cNvSpPr>
              <p:nvPr/>
            </p:nvSpPr>
            <p:spPr bwMode="auto">
              <a:xfrm>
                <a:off x="2370" y="2560"/>
                <a:ext cx="44"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6" name="Freeform 1734"/>
              <p:cNvSpPr>
                <a:spLocks/>
              </p:cNvSpPr>
              <p:nvPr/>
            </p:nvSpPr>
            <p:spPr bwMode="auto">
              <a:xfrm>
                <a:off x="1644" y="2719"/>
                <a:ext cx="63" cy="41"/>
              </a:xfrm>
              <a:custGeom>
                <a:avLst/>
                <a:gdLst/>
                <a:ahLst/>
                <a:cxnLst>
                  <a:cxn ang="0">
                    <a:pos x="32" y="0"/>
                  </a:cxn>
                  <a:cxn ang="0">
                    <a:pos x="47" y="3"/>
                  </a:cxn>
                  <a:cxn ang="0">
                    <a:pos x="59" y="11"/>
                  </a:cxn>
                  <a:cxn ang="0">
                    <a:pos x="63" y="20"/>
                  </a:cxn>
                  <a:cxn ang="0">
                    <a:pos x="60" y="29"/>
                  </a:cxn>
                  <a:cxn ang="0">
                    <a:pos x="54" y="35"/>
                  </a:cxn>
                  <a:cxn ang="0">
                    <a:pos x="44" y="39"/>
                  </a:cxn>
                  <a:cxn ang="0">
                    <a:pos x="32" y="41"/>
                  </a:cxn>
                  <a:cxn ang="0">
                    <a:pos x="15" y="38"/>
                  </a:cxn>
                  <a:cxn ang="0">
                    <a:pos x="5" y="30"/>
                  </a:cxn>
                  <a:cxn ang="0">
                    <a:pos x="0" y="20"/>
                  </a:cxn>
                  <a:cxn ang="0">
                    <a:pos x="5" y="11"/>
                  </a:cxn>
                  <a:cxn ang="0">
                    <a:pos x="15" y="3"/>
                  </a:cxn>
                  <a:cxn ang="0">
                    <a:pos x="32" y="0"/>
                  </a:cxn>
                </a:cxnLst>
                <a:rect l="0" t="0" r="r" b="b"/>
                <a:pathLst>
                  <a:path w="63" h="41">
                    <a:moveTo>
                      <a:pt x="32" y="0"/>
                    </a:moveTo>
                    <a:lnTo>
                      <a:pt x="47" y="3"/>
                    </a:lnTo>
                    <a:lnTo>
                      <a:pt x="59" y="11"/>
                    </a:lnTo>
                    <a:lnTo>
                      <a:pt x="63" y="20"/>
                    </a:lnTo>
                    <a:lnTo>
                      <a:pt x="60" y="29"/>
                    </a:lnTo>
                    <a:lnTo>
                      <a:pt x="54" y="35"/>
                    </a:lnTo>
                    <a:lnTo>
                      <a:pt x="44" y="39"/>
                    </a:lnTo>
                    <a:lnTo>
                      <a:pt x="32" y="41"/>
                    </a:lnTo>
                    <a:lnTo>
                      <a:pt x="15" y="38"/>
                    </a:lnTo>
                    <a:lnTo>
                      <a:pt x="5" y="30"/>
                    </a:lnTo>
                    <a:lnTo>
                      <a:pt x="0" y="20"/>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7" name="Line 1735"/>
              <p:cNvSpPr>
                <a:spLocks noChangeShapeType="1"/>
              </p:cNvSpPr>
              <p:nvPr/>
            </p:nvSpPr>
            <p:spPr bwMode="auto">
              <a:xfrm flipH="1" flipV="1">
                <a:off x="1703" y="2730"/>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8" name="Line 1736"/>
              <p:cNvSpPr>
                <a:spLocks noChangeShapeType="1"/>
              </p:cNvSpPr>
              <p:nvPr/>
            </p:nvSpPr>
            <p:spPr bwMode="auto">
              <a:xfrm flipH="1" flipV="1">
                <a:off x="1691" y="2722"/>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49" name="Line 1737"/>
              <p:cNvSpPr>
                <a:spLocks noChangeShapeType="1"/>
              </p:cNvSpPr>
              <p:nvPr/>
            </p:nvSpPr>
            <p:spPr bwMode="auto">
              <a:xfrm flipH="1" flipV="1">
                <a:off x="1676" y="2719"/>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0" name="Line 1738"/>
              <p:cNvSpPr>
                <a:spLocks noChangeShapeType="1"/>
              </p:cNvSpPr>
              <p:nvPr/>
            </p:nvSpPr>
            <p:spPr bwMode="auto">
              <a:xfrm flipH="1">
                <a:off x="1659" y="2719"/>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1" name="Line 1739"/>
              <p:cNvSpPr>
                <a:spLocks noChangeShapeType="1"/>
              </p:cNvSpPr>
              <p:nvPr/>
            </p:nvSpPr>
            <p:spPr bwMode="auto">
              <a:xfrm flipH="1">
                <a:off x="1649" y="2722"/>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2" name="Line 1740"/>
              <p:cNvSpPr>
                <a:spLocks noChangeShapeType="1"/>
              </p:cNvSpPr>
              <p:nvPr/>
            </p:nvSpPr>
            <p:spPr bwMode="auto">
              <a:xfrm flipH="1">
                <a:off x="1644" y="2730"/>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3" name="Line 1741"/>
              <p:cNvSpPr>
                <a:spLocks noChangeShapeType="1"/>
              </p:cNvSpPr>
              <p:nvPr/>
            </p:nvSpPr>
            <p:spPr bwMode="auto">
              <a:xfrm>
                <a:off x="1644" y="2739"/>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4" name="Line 1742"/>
              <p:cNvSpPr>
                <a:spLocks noChangeShapeType="1"/>
              </p:cNvSpPr>
              <p:nvPr/>
            </p:nvSpPr>
            <p:spPr bwMode="auto">
              <a:xfrm>
                <a:off x="1649" y="2749"/>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5" name="Line 1743"/>
              <p:cNvSpPr>
                <a:spLocks noChangeShapeType="1"/>
              </p:cNvSpPr>
              <p:nvPr/>
            </p:nvSpPr>
            <p:spPr bwMode="auto">
              <a:xfrm>
                <a:off x="1659" y="275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6" name="Line 1744"/>
              <p:cNvSpPr>
                <a:spLocks noChangeShapeType="1"/>
              </p:cNvSpPr>
              <p:nvPr/>
            </p:nvSpPr>
            <p:spPr bwMode="auto">
              <a:xfrm flipV="1">
                <a:off x="1676" y="2758"/>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7" name="Line 1745"/>
              <p:cNvSpPr>
                <a:spLocks noChangeShapeType="1"/>
              </p:cNvSpPr>
              <p:nvPr/>
            </p:nvSpPr>
            <p:spPr bwMode="auto">
              <a:xfrm flipV="1">
                <a:off x="1688" y="2754"/>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8" name="Line 1746"/>
              <p:cNvSpPr>
                <a:spLocks noChangeShapeType="1"/>
              </p:cNvSpPr>
              <p:nvPr/>
            </p:nvSpPr>
            <p:spPr bwMode="auto">
              <a:xfrm flipV="1">
                <a:off x="1698" y="2748"/>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59" name="Line 1747"/>
              <p:cNvSpPr>
                <a:spLocks noChangeShapeType="1"/>
              </p:cNvSpPr>
              <p:nvPr/>
            </p:nvSpPr>
            <p:spPr bwMode="auto">
              <a:xfrm flipV="1">
                <a:off x="1704" y="2739"/>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0" name="Rectangle 1748"/>
              <p:cNvSpPr>
                <a:spLocks noChangeArrowheads="1"/>
              </p:cNvSpPr>
              <p:nvPr/>
            </p:nvSpPr>
            <p:spPr bwMode="auto">
              <a:xfrm>
                <a:off x="1674" y="2736"/>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61" name="Line 1749"/>
              <p:cNvSpPr>
                <a:spLocks noChangeShapeType="1"/>
              </p:cNvSpPr>
              <p:nvPr/>
            </p:nvSpPr>
            <p:spPr bwMode="auto">
              <a:xfrm flipH="1">
                <a:off x="1765" y="2629"/>
                <a:ext cx="35"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2" name="Line 1750"/>
              <p:cNvSpPr>
                <a:spLocks noChangeShapeType="1"/>
              </p:cNvSpPr>
              <p:nvPr/>
            </p:nvSpPr>
            <p:spPr bwMode="auto">
              <a:xfrm flipH="1">
                <a:off x="1755" y="2664"/>
                <a:ext cx="10"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3" name="Line 1751"/>
              <p:cNvSpPr>
                <a:spLocks noChangeShapeType="1"/>
              </p:cNvSpPr>
              <p:nvPr/>
            </p:nvSpPr>
            <p:spPr bwMode="auto">
              <a:xfrm flipH="1">
                <a:off x="1747" y="2673"/>
                <a:ext cx="8"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4" name="Line 1752"/>
              <p:cNvSpPr>
                <a:spLocks noChangeShapeType="1"/>
              </p:cNvSpPr>
              <p:nvPr/>
            </p:nvSpPr>
            <p:spPr bwMode="auto">
              <a:xfrm flipH="1">
                <a:off x="1739" y="2677"/>
                <a:ext cx="8"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5" name="Line 1753"/>
              <p:cNvSpPr>
                <a:spLocks noChangeShapeType="1"/>
              </p:cNvSpPr>
              <p:nvPr/>
            </p:nvSpPr>
            <p:spPr bwMode="auto">
              <a:xfrm flipH="1">
                <a:off x="1728" y="2680"/>
                <a:ext cx="11"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6" name="Line 1754"/>
              <p:cNvSpPr>
                <a:spLocks noChangeShapeType="1"/>
              </p:cNvSpPr>
              <p:nvPr/>
            </p:nvSpPr>
            <p:spPr bwMode="auto">
              <a:xfrm flipH="1">
                <a:off x="1709" y="2686"/>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7" name="Line 1755"/>
              <p:cNvSpPr>
                <a:spLocks noChangeShapeType="1"/>
              </p:cNvSpPr>
              <p:nvPr/>
            </p:nvSpPr>
            <p:spPr bwMode="auto">
              <a:xfrm flipH="1">
                <a:off x="1692" y="2704"/>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8" name="Freeform 1756"/>
              <p:cNvSpPr>
                <a:spLocks/>
              </p:cNvSpPr>
              <p:nvPr/>
            </p:nvSpPr>
            <p:spPr bwMode="auto">
              <a:xfrm>
                <a:off x="1747" y="2686"/>
                <a:ext cx="417" cy="105"/>
              </a:xfrm>
              <a:custGeom>
                <a:avLst/>
                <a:gdLst/>
                <a:ahLst/>
                <a:cxnLst>
                  <a:cxn ang="0">
                    <a:pos x="210" y="0"/>
                  </a:cxn>
                  <a:cxn ang="0">
                    <a:pos x="257" y="2"/>
                  </a:cxn>
                  <a:cxn ang="0">
                    <a:pos x="301" y="6"/>
                  </a:cxn>
                  <a:cxn ang="0">
                    <a:pos x="340" y="12"/>
                  </a:cxn>
                  <a:cxn ang="0">
                    <a:pos x="372" y="20"/>
                  </a:cxn>
                  <a:cxn ang="0">
                    <a:pos x="396" y="30"/>
                  </a:cxn>
                  <a:cxn ang="0">
                    <a:pos x="411" y="41"/>
                  </a:cxn>
                  <a:cxn ang="0">
                    <a:pos x="417" y="53"/>
                  </a:cxn>
                  <a:cxn ang="0">
                    <a:pos x="413" y="63"/>
                  </a:cxn>
                  <a:cxn ang="0">
                    <a:pos x="401" y="74"/>
                  </a:cxn>
                  <a:cxn ang="0">
                    <a:pos x="381" y="83"/>
                  </a:cxn>
                  <a:cxn ang="0">
                    <a:pos x="356" y="90"/>
                  </a:cxn>
                  <a:cxn ang="0">
                    <a:pos x="326" y="96"/>
                  </a:cxn>
                  <a:cxn ang="0">
                    <a:pos x="290" y="101"/>
                  </a:cxn>
                  <a:cxn ang="0">
                    <a:pos x="251" y="104"/>
                  </a:cxn>
                  <a:cxn ang="0">
                    <a:pos x="210" y="105"/>
                  </a:cxn>
                  <a:cxn ang="0">
                    <a:pos x="168" y="104"/>
                  </a:cxn>
                  <a:cxn ang="0">
                    <a:pos x="129" y="101"/>
                  </a:cxn>
                  <a:cxn ang="0">
                    <a:pos x="93" y="96"/>
                  </a:cxn>
                  <a:cxn ang="0">
                    <a:pos x="62" y="90"/>
                  </a:cxn>
                  <a:cxn ang="0">
                    <a:pos x="36" y="83"/>
                  </a:cxn>
                  <a:cxn ang="0">
                    <a:pos x="17" y="74"/>
                  </a:cxn>
                  <a:cxn ang="0">
                    <a:pos x="5" y="63"/>
                  </a:cxn>
                  <a:cxn ang="0">
                    <a:pos x="0" y="53"/>
                  </a:cxn>
                  <a:cxn ang="0">
                    <a:pos x="5" y="42"/>
                  </a:cxn>
                  <a:cxn ang="0">
                    <a:pos x="17" y="33"/>
                  </a:cxn>
                  <a:cxn ang="0">
                    <a:pos x="36" y="24"/>
                  </a:cxn>
                  <a:cxn ang="0">
                    <a:pos x="62" y="15"/>
                  </a:cxn>
                  <a:cxn ang="0">
                    <a:pos x="93" y="9"/>
                  </a:cxn>
                  <a:cxn ang="0">
                    <a:pos x="129" y="5"/>
                  </a:cxn>
                  <a:cxn ang="0">
                    <a:pos x="168" y="2"/>
                  </a:cxn>
                  <a:cxn ang="0">
                    <a:pos x="210" y="0"/>
                  </a:cxn>
                </a:cxnLst>
                <a:rect l="0" t="0" r="r" b="b"/>
                <a:pathLst>
                  <a:path w="417" h="105">
                    <a:moveTo>
                      <a:pt x="210" y="0"/>
                    </a:moveTo>
                    <a:lnTo>
                      <a:pt x="257" y="2"/>
                    </a:lnTo>
                    <a:lnTo>
                      <a:pt x="301" y="6"/>
                    </a:lnTo>
                    <a:lnTo>
                      <a:pt x="340" y="12"/>
                    </a:lnTo>
                    <a:lnTo>
                      <a:pt x="372" y="20"/>
                    </a:lnTo>
                    <a:lnTo>
                      <a:pt x="396" y="30"/>
                    </a:lnTo>
                    <a:lnTo>
                      <a:pt x="411" y="41"/>
                    </a:lnTo>
                    <a:lnTo>
                      <a:pt x="417" y="53"/>
                    </a:lnTo>
                    <a:lnTo>
                      <a:pt x="413" y="63"/>
                    </a:lnTo>
                    <a:lnTo>
                      <a:pt x="401" y="74"/>
                    </a:lnTo>
                    <a:lnTo>
                      <a:pt x="381" y="83"/>
                    </a:lnTo>
                    <a:lnTo>
                      <a:pt x="356" y="90"/>
                    </a:lnTo>
                    <a:lnTo>
                      <a:pt x="326" y="96"/>
                    </a:lnTo>
                    <a:lnTo>
                      <a:pt x="290" y="101"/>
                    </a:lnTo>
                    <a:lnTo>
                      <a:pt x="251" y="104"/>
                    </a:lnTo>
                    <a:lnTo>
                      <a:pt x="210" y="105"/>
                    </a:lnTo>
                    <a:lnTo>
                      <a:pt x="168" y="104"/>
                    </a:lnTo>
                    <a:lnTo>
                      <a:pt x="129" y="101"/>
                    </a:lnTo>
                    <a:lnTo>
                      <a:pt x="93" y="96"/>
                    </a:lnTo>
                    <a:lnTo>
                      <a:pt x="62" y="90"/>
                    </a:lnTo>
                    <a:lnTo>
                      <a:pt x="36" y="83"/>
                    </a:lnTo>
                    <a:lnTo>
                      <a:pt x="17" y="74"/>
                    </a:lnTo>
                    <a:lnTo>
                      <a:pt x="5" y="63"/>
                    </a:lnTo>
                    <a:lnTo>
                      <a:pt x="0" y="53"/>
                    </a:lnTo>
                    <a:lnTo>
                      <a:pt x="5" y="42"/>
                    </a:lnTo>
                    <a:lnTo>
                      <a:pt x="17" y="33"/>
                    </a:lnTo>
                    <a:lnTo>
                      <a:pt x="36" y="24"/>
                    </a:lnTo>
                    <a:lnTo>
                      <a:pt x="62" y="15"/>
                    </a:lnTo>
                    <a:lnTo>
                      <a:pt x="93" y="9"/>
                    </a:lnTo>
                    <a:lnTo>
                      <a:pt x="129" y="5"/>
                    </a:lnTo>
                    <a:lnTo>
                      <a:pt x="168" y="2"/>
                    </a:lnTo>
                    <a:lnTo>
                      <a:pt x="210"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69" name="Line 1757"/>
              <p:cNvSpPr>
                <a:spLocks noChangeShapeType="1"/>
              </p:cNvSpPr>
              <p:nvPr/>
            </p:nvSpPr>
            <p:spPr bwMode="auto">
              <a:xfrm flipH="1" flipV="1">
                <a:off x="2158" y="2727"/>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0" name="Line 1758"/>
              <p:cNvSpPr>
                <a:spLocks noChangeShapeType="1"/>
              </p:cNvSpPr>
              <p:nvPr/>
            </p:nvSpPr>
            <p:spPr bwMode="auto">
              <a:xfrm flipH="1" flipV="1">
                <a:off x="2143" y="2716"/>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1" name="Line 1759"/>
              <p:cNvSpPr>
                <a:spLocks noChangeShapeType="1"/>
              </p:cNvSpPr>
              <p:nvPr/>
            </p:nvSpPr>
            <p:spPr bwMode="auto">
              <a:xfrm flipH="1" flipV="1">
                <a:off x="2119" y="2706"/>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2" name="Line 1760"/>
              <p:cNvSpPr>
                <a:spLocks noChangeShapeType="1"/>
              </p:cNvSpPr>
              <p:nvPr/>
            </p:nvSpPr>
            <p:spPr bwMode="auto">
              <a:xfrm flipH="1" flipV="1">
                <a:off x="2087" y="2698"/>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3" name="Line 1761"/>
              <p:cNvSpPr>
                <a:spLocks noChangeShapeType="1"/>
              </p:cNvSpPr>
              <p:nvPr/>
            </p:nvSpPr>
            <p:spPr bwMode="auto">
              <a:xfrm flipH="1" flipV="1">
                <a:off x="2048" y="2692"/>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4" name="Line 1762"/>
              <p:cNvSpPr>
                <a:spLocks noChangeShapeType="1"/>
              </p:cNvSpPr>
              <p:nvPr/>
            </p:nvSpPr>
            <p:spPr bwMode="auto">
              <a:xfrm flipH="1" flipV="1">
                <a:off x="2004" y="2688"/>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5" name="Line 1763"/>
              <p:cNvSpPr>
                <a:spLocks noChangeShapeType="1"/>
              </p:cNvSpPr>
              <p:nvPr/>
            </p:nvSpPr>
            <p:spPr bwMode="auto">
              <a:xfrm flipH="1" flipV="1">
                <a:off x="1957" y="2686"/>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6" name="Line 1764"/>
              <p:cNvSpPr>
                <a:spLocks noChangeShapeType="1"/>
              </p:cNvSpPr>
              <p:nvPr/>
            </p:nvSpPr>
            <p:spPr bwMode="auto">
              <a:xfrm flipH="1">
                <a:off x="1915" y="2686"/>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7" name="Line 1765"/>
              <p:cNvSpPr>
                <a:spLocks noChangeShapeType="1"/>
              </p:cNvSpPr>
              <p:nvPr/>
            </p:nvSpPr>
            <p:spPr bwMode="auto">
              <a:xfrm flipH="1">
                <a:off x="1876" y="2688"/>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8" name="Line 1766"/>
              <p:cNvSpPr>
                <a:spLocks noChangeShapeType="1"/>
              </p:cNvSpPr>
              <p:nvPr/>
            </p:nvSpPr>
            <p:spPr bwMode="auto">
              <a:xfrm flipH="1">
                <a:off x="1840" y="2691"/>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79" name="Line 1767"/>
              <p:cNvSpPr>
                <a:spLocks noChangeShapeType="1"/>
              </p:cNvSpPr>
              <p:nvPr/>
            </p:nvSpPr>
            <p:spPr bwMode="auto">
              <a:xfrm flipH="1">
                <a:off x="1809" y="2695"/>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0" name="Line 1768"/>
              <p:cNvSpPr>
                <a:spLocks noChangeShapeType="1"/>
              </p:cNvSpPr>
              <p:nvPr/>
            </p:nvSpPr>
            <p:spPr bwMode="auto">
              <a:xfrm flipH="1">
                <a:off x="1783" y="2701"/>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1" name="Line 1769"/>
              <p:cNvSpPr>
                <a:spLocks noChangeShapeType="1"/>
              </p:cNvSpPr>
              <p:nvPr/>
            </p:nvSpPr>
            <p:spPr bwMode="auto">
              <a:xfrm flipH="1">
                <a:off x="1764" y="2710"/>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2" name="Line 1770"/>
              <p:cNvSpPr>
                <a:spLocks noChangeShapeType="1"/>
              </p:cNvSpPr>
              <p:nvPr/>
            </p:nvSpPr>
            <p:spPr bwMode="auto">
              <a:xfrm flipH="1">
                <a:off x="1752" y="2719"/>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3" name="Line 1771"/>
              <p:cNvSpPr>
                <a:spLocks noChangeShapeType="1"/>
              </p:cNvSpPr>
              <p:nvPr/>
            </p:nvSpPr>
            <p:spPr bwMode="auto">
              <a:xfrm flipH="1">
                <a:off x="1747" y="2728"/>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4" name="Line 1772"/>
              <p:cNvSpPr>
                <a:spLocks noChangeShapeType="1"/>
              </p:cNvSpPr>
              <p:nvPr/>
            </p:nvSpPr>
            <p:spPr bwMode="auto">
              <a:xfrm>
                <a:off x="1747" y="2739"/>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5" name="Line 1773"/>
              <p:cNvSpPr>
                <a:spLocks noChangeShapeType="1"/>
              </p:cNvSpPr>
              <p:nvPr/>
            </p:nvSpPr>
            <p:spPr bwMode="auto">
              <a:xfrm>
                <a:off x="1752" y="2749"/>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6" name="Line 1774"/>
              <p:cNvSpPr>
                <a:spLocks noChangeShapeType="1"/>
              </p:cNvSpPr>
              <p:nvPr/>
            </p:nvSpPr>
            <p:spPr bwMode="auto">
              <a:xfrm>
                <a:off x="1764" y="2760"/>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7" name="Line 1775"/>
              <p:cNvSpPr>
                <a:spLocks noChangeShapeType="1"/>
              </p:cNvSpPr>
              <p:nvPr/>
            </p:nvSpPr>
            <p:spPr bwMode="auto">
              <a:xfrm>
                <a:off x="1783" y="2769"/>
                <a:ext cx="26"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8" name="Line 1776"/>
              <p:cNvSpPr>
                <a:spLocks noChangeShapeType="1"/>
              </p:cNvSpPr>
              <p:nvPr/>
            </p:nvSpPr>
            <p:spPr bwMode="auto">
              <a:xfrm>
                <a:off x="1809" y="2776"/>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89" name="Line 1777"/>
              <p:cNvSpPr>
                <a:spLocks noChangeShapeType="1"/>
              </p:cNvSpPr>
              <p:nvPr/>
            </p:nvSpPr>
            <p:spPr bwMode="auto">
              <a:xfrm>
                <a:off x="1840" y="2782"/>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0" name="Line 1778"/>
              <p:cNvSpPr>
                <a:spLocks noChangeShapeType="1"/>
              </p:cNvSpPr>
              <p:nvPr/>
            </p:nvSpPr>
            <p:spPr bwMode="auto">
              <a:xfrm>
                <a:off x="1876" y="2787"/>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1" name="Line 1779"/>
              <p:cNvSpPr>
                <a:spLocks noChangeShapeType="1"/>
              </p:cNvSpPr>
              <p:nvPr/>
            </p:nvSpPr>
            <p:spPr bwMode="auto">
              <a:xfrm>
                <a:off x="1915" y="2790"/>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2" name="Line 1780"/>
              <p:cNvSpPr>
                <a:spLocks noChangeShapeType="1"/>
              </p:cNvSpPr>
              <p:nvPr/>
            </p:nvSpPr>
            <p:spPr bwMode="auto">
              <a:xfrm flipV="1">
                <a:off x="1957" y="2790"/>
                <a:ext cx="41"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3" name="Line 1781"/>
              <p:cNvSpPr>
                <a:spLocks noChangeShapeType="1"/>
              </p:cNvSpPr>
              <p:nvPr/>
            </p:nvSpPr>
            <p:spPr bwMode="auto">
              <a:xfrm flipV="1">
                <a:off x="1998" y="2787"/>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4" name="Line 1782"/>
              <p:cNvSpPr>
                <a:spLocks noChangeShapeType="1"/>
              </p:cNvSpPr>
              <p:nvPr/>
            </p:nvSpPr>
            <p:spPr bwMode="auto">
              <a:xfrm flipV="1">
                <a:off x="2037" y="2782"/>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5" name="Line 1783"/>
              <p:cNvSpPr>
                <a:spLocks noChangeShapeType="1"/>
              </p:cNvSpPr>
              <p:nvPr/>
            </p:nvSpPr>
            <p:spPr bwMode="auto">
              <a:xfrm flipV="1">
                <a:off x="2073" y="2776"/>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6" name="Line 1784"/>
              <p:cNvSpPr>
                <a:spLocks noChangeShapeType="1"/>
              </p:cNvSpPr>
              <p:nvPr/>
            </p:nvSpPr>
            <p:spPr bwMode="auto">
              <a:xfrm flipV="1">
                <a:off x="2103" y="2769"/>
                <a:ext cx="25"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7" name="Line 1785"/>
              <p:cNvSpPr>
                <a:spLocks noChangeShapeType="1"/>
              </p:cNvSpPr>
              <p:nvPr/>
            </p:nvSpPr>
            <p:spPr bwMode="auto">
              <a:xfrm flipV="1">
                <a:off x="2128" y="2760"/>
                <a:ext cx="20"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8" name="Line 1786"/>
              <p:cNvSpPr>
                <a:spLocks noChangeShapeType="1"/>
              </p:cNvSpPr>
              <p:nvPr/>
            </p:nvSpPr>
            <p:spPr bwMode="auto">
              <a:xfrm flipV="1">
                <a:off x="2148" y="2749"/>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9" name="Line 1787"/>
              <p:cNvSpPr>
                <a:spLocks noChangeShapeType="1"/>
              </p:cNvSpPr>
              <p:nvPr/>
            </p:nvSpPr>
            <p:spPr bwMode="auto">
              <a:xfrm flipV="1">
                <a:off x="2160" y="2739"/>
                <a:ext cx="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0" name="Freeform 1788"/>
              <p:cNvSpPr>
                <a:spLocks noEditPoints="1"/>
              </p:cNvSpPr>
              <p:nvPr/>
            </p:nvSpPr>
            <p:spPr bwMode="auto">
              <a:xfrm>
                <a:off x="1910" y="2712"/>
                <a:ext cx="39" cy="64"/>
              </a:xfrm>
              <a:custGeom>
                <a:avLst/>
                <a:gdLst/>
                <a:ahLst/>
                <a:cxnLst>
                  <a:cxn ang="0">
                    <a:pos x="17" y="24"/>
                  </a:cxn>
                  <a:cxn ang="0">
                    <a:pos x="14" y="25"/>
                  </a:cxn>
                  <a:cxn ang="0">
                    <a:pos x="9" y="30"/>
                  </a:cxn>
                  <a:cxn ang="0">
                    <a:pos x="9" y="34"/>
                  </a:cxn>
                  <a:cxn ang="0">
                    <a:pos x="8" y="40"/>
                  </a:cxn>
                  <a:cxn ang="0">
                    <a:pos x="8" y="45"/>
                  </a:cxn>
                  <a:cxn ang="0">
                    <a:pos x="9" y="49"/>
                  </a:cxn>
                  <a:cxn ang="0">
                    <a:pos x="12" y="52"/>
                  </a:cxn>
                  <a:cxn ang="0">
                    <a:pos x="14" y="55"/>
                  </a:cxn>
                  <a:cxn ang="0">
                    <a:pos x="17" y="57"/>
                  </a:cxn>
                  <a:cxn ang="0">
                    <a:pos x="23" y="57"/>
                  </a:cxn>
                  <a:cxn ang="0">
                    <a:pos x="26" y="55"/>
                  </a:cxn>
                  <a:cxn ang="0">
                    <a:pos x="30" y="46"/>
                  </a:cxn>
                  <a:cxn ang="0">
                    <a:pos x="30" y="36"/>
                  </a:cxn>
                  <a:cxn ang="0">
                    <a:pos x="29" y="31"/>
                  </a:cxn>
                  <a:cxn ang="0">
                    <a:pos x="26" y="25"/>
                  </a:cxn>
                  <a:cxn ang="0">
                    <a:pos x="23" y="24"/>
                  </a:cxn>
                  <a:cxn ang="0">
                    <a:pos x="17" y="24"/>
                  </a:cxn>
                  <a:cxn ang="0">
                    <a:pos x="30" y="0"/>
                  </a:cxn>
                  <a:cxn ang="0">
                    <a:pos x="39" y="0"/>
                  </a:cxn>
                  <a:cxn ang="0">
                    <a:pos x="39" y="63"/>
                  </a:cxn>
                  <a:cxn ang="0">
                    <a:pos x="30" y="63"/>
                  </a:cxn>
                  <a:cxn ang="0">
                    <a:pos x="30" y="55"/>
                  </a:cxn>
                  <a:cxn ang="0">
                    <a:pos x="29" y="58"/>
                  </a:cxn>
                  <a:cxn ang="0">
                    <a:pos x="26" y="61"/>
                  </a:cxn>
                  <a:cxn ang="0">
                    <a:pos x="20" y="64"/>
                  </a:cxn>
                  <a:cxn ang="0">
                    <a:pos x="14" y="63"/>
                  </a:cxn>
                  <a:cxn ang="0">
                    <a:pos x="9" y="61"/>
                  </a:cxn>
                  <a:cxn ang="0">
                    <a:pos x="6" y="58"/>
                  </a:cxn>
                  <a:cxn ang="0">
                    <a:pos x="2" y="49"/>
                  </a:cxn>
                  <a:cxn ang="0">
                    <a:pos x="0" y="45"/>
                  </a:cxn>
                  <a:cxn ang="0">
                    <a:pos x="0" y="31"/>
                  </a:cxn>
                  <a:cxn ang="0">
                    <a:pos x="3" y="25"/>
                  </a:cxn>
                  <a:cxn ang="0">
                    <a:pos x="6" y="21"/>
                  </a:cxn>
                  <a:cxn ang="0">
                    <a:pos x="15" y="16"/>
                  </a:cxn>
                  <a:cxn ang="0">
                    <a:pos x="23" y="16"/>
                  </a:cxn>
                  <a:cxn ang="0">
                    <a:pos x="26" y="18"/>
                  </a:cxn>
                  <a:cxn ang="0">
                    <a:pos x="29" y="21"/>
                  </a:cxn>
                  <a:cxn ang="0">
                    <a:pos x="30" y="24"/>
                  </a:cxn>
                  <a:cxn ang="0">
                    <a:pos x="30" y="0"/>
                  </a:cxn>
                </a:cxnLst>
                <a:rect l="0" t="0" r="r" b="b"/>
                <a:pathLst>
                  <a:path w="39" h="64">
                    <a:moveTo>
                      <a:pt x="17" y="24"/>
                    </a:moveTo>
                    <a:lnTo>
                      <a:pt x="14" y="25"/>
                    </a:lnTo>
                    <a:lnTo>
                      <a:pt x="9" y="30"/>
                    </a:lnTo>
                    <a:lnTo>
                      <a:pt x="9" y="34"/>
                    </a:lnTo>
                    <a:lnTo>
                      <a:pt x="8" y="40"/>
                    </a:lnTo>
                    <a:lnTo>
                      <a:pt x="8" y="45"/>
                    </a:lnTo>
                    <a:lnTo>
                      <a:pt x="9" y="49"/>
                    </a:lnTo>
                    <a:lnTo>
                      <a:pt x="12" y="52"/>
                    </a:lnTo>
                    <a:lnTo>
                      <a:pt x="14" y="55"/>
                    </a:lnTo>
                    <a:lnTo>
                      <a:pt x="17" y="57"/>
                    </a:lnTo>
                    <a:lnTo>
                      <a:pt x="23" y="57"/>
                    </a:lnTo>
                    <a:lnTo>
                      <a:pt x="26" y="55"/>
                    </a:lnTo>
                    <a:lnTo>
                      <a:pt x="30" y="46"/>
                    </a:lnTo>
                    <a:lnTo>
                      <a:pt x="30" y="36"/>
                    </a:lnTo>
                    <a:lnTo>
                      <a:pt x="29" y="31"/>
                    </a:lnTo>
                    <a:lnTo>
                      <a:pt x="26" y="25"/>
                    </a:lnTo>
                    <a:lnTo>
                      <a:pt x="23" y="24"/>
                    </a:lnTo>
                    <a:lnTo>
                      <a:pt x="17" y="24"/>
                    </a:lnTo>
                    <a:close/>
                    <a:moveTo>
                      <a:pt x="30" y="0"/>
                    </a:moveTo>
                    <a:lnTo>
                      <a:pt x="39" y="0"/>
                    </a:lnTo>
                    <a:lnTo>
                      <a:pt x="39" y="63"/>
                    </a:lnTo>
                    <a:lnTo>
                      <a:pt x="30" y="63"/>
                    </a:lnTo>
                    <a:lnTo>
                      <a:pt x="30" y="55"/>
                    </a:lnTo>
                    <a:lnTo>
                      <a:pt x="29" y="58"/>
                    </a:lnTo>
                    <a:lnTo>
                      <a:pt x="26" y="61"/>
                    </a:lnTo>
                    <a:lnTo>
                      <a:pt x="20" y="64"/>
                    </a:lnTo>
                    <a:lnTo>
                      <a:pt x="14" y="63"/>
                    </a:lnTo>
                    <a:lnTo>
                      <a:pt x="9" y="61"/>
                    </a:lnTo>
                    <a:lnTo>
                      <a:pt x="6" y="58"/>
                    </a:lnTo>
                    <a:lnTo>
                      <a:pt x="2" y="49"/>
                    </a:lnTo>
                    <a:lnTo>
                      <a:pt x="0" y="45"/>
                    </a:lnTo>
                    <a:lnTo>
                      <a:pt x="0" y="31"/>
                    </a:lnTo>
                    <a:lnTo>
                      <a:pt x="3" y="25"/>
                    </a:lnTo>
                    <a:lnTo>
                      <a:pt x="6" y="21"/>
                    </a:lnTo>
                    <a:lnTo>
                      <a:pt x="15" y="16"/>
                    </a:lnTo>
                    <a:lnTo>
                      <a:pt x="23" y="16"/>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1" name="Freeform 1789"/>
              <p:cNvSpPr>
                <a:spLocks noEditPoints="1"/>
              </p:cNvSpPr>
              <p:nvPr/>
            </p:nvSpPr>
            <p:spPr bwMode="auto">
              <a:xfrm>
                <a:off x="1958" y="2728"/>
                <a:ext cx="42" cy="48"/>
              </a:xfrm>
              <a:custGeom>
                <a:avLst/>
                <a:gdLst/>
                <a:ahLst/>
                <a:cxnLst>
                  <a:cxn ang="0">
                    <a:pos x="17" y="8"/>
                  </a:cxn>
                  <a:cxn ang="0">
                    <a:pos x="12" y="11"/>
                  </a:cxn>
                  <a:cxn ang="0">
                    <a:pos x="11" y="12"/>
                  </a:cxn>
                  <a:cxn ang="0">
                    <a:pos x="9" y="15"/>
                  </a:cxn>
                  <a:cxn ang="0">
                    <a:pos x="9" y="18"/>
                  </a:cxn>
                  <a:cxn ang="0">
                    <a:pos x="34" y="18"/>
                  </a:cxn>
                  <a:cxn ang="0">
                    <a:pos x="34" y="15"/>
                  </a:cxn>
                  <a:cxn ang="0">
                    <a:pos x="33" y="14"/>
                  </a:cxn>
                  <a:cxn ang="0">
                    <a:pos x="32" y="11"/>
                  </a:cxn>
                  <a:cxn ang="0">
                    <a:pos x="26" y="8"/>
                  </a:cxn>
                  <a:cxn ang="0">
                    <a:pos x="17" y="8"/>
                  </a:cxn>
                  <a:cxn ang="0">
                    <a:pos x="15" y="0"/>
                  </a:cxn>
                  <a:cxn ang="0">
                    <a:pos x="27" y="0"/>
                  </a:cxn>
                  <a:cxn ang="0">
                    <a:pos x="33" y="3"/>
                  </a:cxn>
                  <a:cxn ang="0">
                    <a:pos x="37" y="6"/>
                  </a:cxn>
                  <a:cxn ang="0">
                    <a:pos x="40"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4"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4" y="18"/>
                    </a:lnTo>
                    <a:lnTo>
                      <a:pt x="34" y="15"/>
                    </a:lnTo>
                    <a:lnTo>
                      <a:pt x="33" y="14"/>
                    </a:lnTo>
                    <a:lnTo>
                      <a:pt x="32" y="11"/>
                    </a:lnTo>
                    <a:lnTo>
                      <a:pt x="26" y="8"/>
                    </a:lnTo>
                    <a:lnTo>
                      <a:pt x="17" y="8"/>
                    </a:lnTo>
                    <a:close/>
                    <a:moveTo>
                      <a:pt x="15" y="0"/>
                    </a:moveTo>
                    <a:lnTo>
                      <a:pt x="27" y="0"/>
                    </a:lnTo>
                    <a:lnTo>
                      <a:pt x="33" y="3"/>
                    </a:lnTo>
                    <a:lnTo>
                      <a:pt x="37" y="6"/>
                    </a:lnTo>
                    <a:lnTo>
                      <a:pt x="40"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4"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2" name="Line 1790"/>
              <p:cNvSpPr>
                <a:spLocks noChangeShapeType="1"/>
              </p:cNvSpPr>
              <p:nvPr/>
            </p:nvSpPr>
            <p:spPr bwMode="auto">
              <a:xfrm>
                <a:off x="1834" y="2629"/>
                <a:ext cx="1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3" name="Line 1791"/>
              <p:cNvSpPr>
                <a:spLocks noChangeShapeType="1"/>
              </p:cNvSpPr>
              <p:nvPr/>
            </p:nvSpPr>
            <p:spPr bwMode="auto">
              <a:xfrm>
                <a:off x="1851" y="2646"/>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4" name="Line 1792"/>
              <p:cNvSpPr>
                <a:spLocks noChangeShapeType="1"/>
              </p:cNvSpPr>
              <p:nvPr/>
            </p:nvSpPr>
            <p:spPr bwMode="auto">
              <a:xfrm>
                <a:off x="1870" y="2664"/>
                <a:ext cx="12"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5" name="Line 1793"/>
              <p:cNvSpPr>
                <a:spLocks noChangeShapeType="1"/>
              </p:cNvSpPr>
              <p:nvPr/>
            </p:nvSpPr>
            <p:spPr bwMode="auto">
              <a:xfrm>
                <a:off x="1882" y="2677"/>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6" name="Freeform 1794"/>
              <p:cNvSpPr>
                <a:spLocks/>
              </p:cNvSpPr>
              <p:nvPr/>
            </p:nvSpPr>
            <p:spPr bwMode="auto">
              <a:xfrm>
                <a:off x="1328" y="2815"/>
                <a:ext cx="417" cy="105"/>
              </a:xfrm>
              <a:custGeom>
                <a:avLst/>
                <a:gdLst/>
                <a:ahLst/>
                <a:cxnLst>
                  <a:cxn ang="0">
                    <a:pos x="207" y="0"/>
                  </a:cxn>
                  <a:cxn ang="0">
                    <a:pos x="249" y="1"/>
                  </a:cxn>
                  <a:cxn ang="0">
                    <a:pos x="290" y="4"/>
                  </a:cxn>
                  <a:cxn ang="0">
                    <a:pos x="325" y="9"/>
                  </a:cxn>
                  <a:cxn ang="0">
                    <a:pos x="355" y="15"/>
                  </a:cxn>
                  <a:cxn ang="0">
                    <a:pos x="381" y="22"/>
                  </a:cxn>
                  <a:cxn ang="0">
                    <a:pos x="400" y="31"/>
                  </a:cxn>
                  <a:cxn ang="0">
                    <a:pos x="412" y="42"/>
                  </a:cxn>
                  <a:cxn ang="0">
                    <a:pos x="417" y="52"/>
                  </a:cxn>
                  <a:cxn ang="0">
                    <a:pos x="411" y="64"/>
                  </a:cxn>
                  <a:cxn ang="0">
                    <a:pos x="396" y="75"/>
                  </a:cxn>
                  <a:cxn ang="0">
                    <a:pos x="370" y="85"/>
                  </a:cxn>
                  <a:cxn ang="0">
                    <a:pos x="339" y="93"/>
                  </a:cxn>
                  <a:cxn ang="0">
                    <a:pos x="300" y="99"/>
                  </a:cxn>
                  <a:cxn ang="0">
                    <a:pos x="255" y="103"/>
                  </a:cxn>
                  <a:cxn ang="0">
                    <a:pos x="207" y="105"/>
                  </a:cxn>
                  <a:cxn ang="0">
                    <a:pos x="160" y="103"/>
                  </a:cxn>
                  <a:cxn ang="0">
                    <a:pos x="116" y="99"/>
                  </a:cxn>
                  <a:cxn ang="0">
                    <a:pos x="77" y="93"/>
                  </a:cxn>
                  <a:cxn ang="0">
                    <a:pos x="45" y="85"/>
                  </a:cxn>
                  <a:cxn ang="0">
                    <a:pos x="21" y="75"/>
                  </a:cxn>
                  <a:cxn ang="0">
                    <a:pos x="6" y="64"/>
                  </a:cxn>
                  <a:cxn ang="0">
                    <a:pos x="0" y="52"/>
                  </a:cxn>
                  <a:cxn ang="0">
                    <a:pos x="4" y="42"/>
                  </a:cxn>
                  <a:cxn ang="0">
                    <a:pos x="16" y="31"/>
                  </a:cxn>
                  <a:cxn ang="0">
                    <a:pos x="36" y="22"/>
                  </a:cxn>
                  <a:cxn ang="0">
                    <a:pos x="61" y="15"/>
                  </a:cxn>
                  <a:cxn ang="0">
                    <a:pos x="91" y="9"/>
                  </a:cxn>
                  <a:cxn ang="0">
                    <a:pos x="127" y="4"/>
                  </a:cxn>
                  <a:cxn ang="0">
                    <a:pos x="166" y="1"/>
                  </a:cxn>
                  <a:cxn ang="0">
                    <a:pos x="207" y="0"/>
                  </a:cxn>
                </a:cxnLst>
                <a:rect l="0" t="0" r="r" b="b"/>
                <a:pathLst>
                  <a:path w="417" h="105">
                    <a:moveTo>
                      <a:pt x="207" y="0"/>
                    </a:moveTo>
                    <a:lnTo>
                      <a:pt x="249" y="1"/>
                    </a:lnTo>
                    <a:lnTo>
                      <a:pt x="290" y="4"/>
                    </a:lnTo>
                    <a:lnTo>
                      <a:pt x="325" y="9"/>
                    </a:lnTo>
                    <a:lnTo>
                      <a:pt x="355" y="15"/>
                    </a:lnTo>
                    <a:lnTo>
                      <a:pt x="381" y="22"/>
                    </a:lnTo>
                    <a:lnTo>
                      <a:pt x="400" y="31"/>
                    </a:lnTo>
                    <a:lnTo>
                      <a:pt x="412" y="42"/>
                    </a:lnTo>
                    <a:lnTo>
                      <a:pt x="417" y="52"/>
                    </a:lnTo>
                    <a:lnTo>
                      <a:pt x="411" y="64"/>
                    </a:lnTo>
                    <a:lnTo>
                      <a:pt x="396" y="75"/>
                    </a:lnTo>
                    <a:lnTo>
                      <a:pt x="370" y="85"/>
                    </a:lnTo>
                    <a:lnTo>
                      <a:pt x="339" y="93"/>
                    </a:lnTo>
                    <a:lnTo>
                      <a:pt x="300" y="99"/>
                    </a:lnTo>
                    <a:lnTo>
                      <a:pt x="255" y="103"/>
                    </a:lnTo>
                    <a:lnTo>
                      <a:pt x="207" y="105"/>
                    </a:lnTo>
                    <a:lnTo>
                      <a:pt x="160" y="103"/>
                    </a:lnTo>
                    <a:lnTo>
                      <a:pt x="116" y="99"/>
                    </a:lnTo>
                    <a:lnTo>
                      <a:pt x="77" y="93"/>
                    </a:lnTo>
                    <a:lnTo>
                      <a:pt x="45" y="85"/>
                    </a:lnTo>
                    <a:lnTo>
                      <a:pt x="21" y="75"/>
                    </a:lnTo>
                    <a:lnTo>
                      <a:pt x="6" y="64"/>
                    </a:lnTo>
                    <a:lnTo>
                      <a:pt x="0" y="52"/>
                    </a:lnTo>
                    <a:lnTo>
                      <a:pt x="4" y="42"/>
                    </a:lnTo>
                    <a:lnTo>
                      <a:pt x="16" y="31"/>
                    </a:lnTo>
                    <a:lnTo>
                      <a:pt x="36" y="22"/>
                    </a:lnTo>
                    <a:lnTo>
                      <a:pt x="61" y="15"/>
                    </a:lnTo>
                    <a:lnTo>
                      <a:pt x="91" y="9"/>
                    </a:lnTo>
                    <a:lnTo>
                      <a:pt x="127" y="4"/>
                    </a:lnTo>
                    <a:lnTo>
                      <a:pt x="166" y="1"/>
                    </a:lnTo>
                    <a:lnTo>
                      <a:pt x="207"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7" name="Line 1795"/>
              <p:cNvSpPr>
                <a:spLocks noChangeShapeType="1"/>
              </p:cNvSpPr>
              <p:nvPr/>
            </p:nvSpPr>
            <p:spPr bwMode="auto">
              <a:xfrm flipH="1" flipV="1">
                <a:off x="1740" y="2857"/>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8" name="Line 1796"/>
              <p:cNvSpPr>
                <a:spLocks noChangeShapeType="1"/>
              </p:cNvSpPr>
              <p:nvPr/>
            </p:nvSpPr>
            <p:spPr bwMode="auto">
              <a:xfrm flipH="1" flipV="1">
                <a:off x="1728" y="2846"/>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09" name="Line 1797"/>
              <p:cNvSpPr>
                <a:spLocks noChangeShapeType="1"/>
              </p:cNvSpPr>
              <p:nvPr/>
            </p:nvSpPr>
            <p:spPr bwMode="auto">
              <a:xfrm flipH="1" flipV="1">
                <a:off x="1709" y="2837"/>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0" name="Line 1798"/>
              <p:cNvSpPr>
                <a:spLocks noChangeShapeType="1"/>
              </p:cNvSpPr>
              <p:nvPr/>
            </p:nvSpPr>
            <p:spPr bwMode="auto">
              <a:xfrm flipH="1" flipV="1">
                <a:off x="1683" y="2830"/>
                <a:ext cx="26"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1" name="Line 1799"/>
              <p:cNvSpPr>
                <a:spLocks noChangeShapeType="1"/>
              </p:cNvSpPr>
              <p:nvPr/>
            </p:nvSpPr>
            <p:spPr bwMode="auto">
              <a:xfrm flipH="1" flipV="1">
                <a:off x="1653" y="2824"/>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2" name="Line 1800"/>
              <p:cNvSpPr>
                <a:spLocks noChangeShapeType="1"/>
              </p:cNvSpPr>
              <p:nvPr/>
            </p:nvSpPr>
            <p:spPr bwMode="auto">
              <a:xfrm flipH="1" flipV="1">
                <a:off x="1618" y="2819"/>
                <a:ext cx="35"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3" name="Line 1801"/>
              <p:cNvSpPr>
                <a:spLocks noChangeShapeType="1"/>
              </p:cNvSpPr>
              <p:nvPr/>
            </p:nvSpPr>
            <p:spPr bwMode="auto">
              <a:xfrm flipH="1" flipV="1">
                <a:off x="1577" y="2816"/>
                <a:ext cx="41"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4" name="Line 1802"/>
              <p:cNvSpPr>
                <a:spLocks noChangeShapeType="1"/>
              </p:cNvSpPr>
              <p:nvPr/>
            </p:nvSpPr>
            <p:spPr bwMode="auto">
              <a:xfrm flipH="1" flipV="1">
                <a:off x="1535" y="2815"/>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5" name="Line 1803"/>
              <p:cNvSpPr>
                <a:spLocks noChangeShapeType="1"/>
              </p:cNvSpPr>
              <p:nvPr/>
            </p:nvSpPr>
            <p:spPr bwMode="auto">
              <a:xfrm flipH="1">
                <a:off x="1494" y="2815"/>
                <a:ext cx="41"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6" name="Line 1804"/>
              <p:cNvSpPr>
                <a:spLocks noChangeShapeType="1"/>
              </p:cNvSpPr>
              <p:nvPr/>
            </p:nvSpPr>
            <p:spPr bwMode="auto">
              <a:xfrm flipH="1">
                <a:off x="1455" y="2816"/>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7" name="Line 1805"/>
              <p:cNvSpPr>
                <a:spLocks noChangeShapeType="1"/>
              </p:cNvSpPr>
              <p:nvPr/>
            </p:nvSpPr>
            <p:spPr bwMode="auto">
              <a:xfrm flipH="1">
                <a:off x="1419" y="2819"/>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8" name="Line 1806"/>
              <p:cNvSpPr>
                <a:spLocks noChangeShapeType="1"/>
              </p:cNvSpPr>
              <p:nvPr/>
            </p:nvSpPr>
            <p:spPr bwMode="auto">
              <a:xfrm flipH="1">
                <a:off x="1389" y="2824"/>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19" name="Line 1807"/>
              <p:cNvSpPr>
                <a:spLocks noChangeShapeType="1"/>
              </p:cNvSpPr>
              <p:nvPr/>
            </p:nvSpPr>
            <p:spPr bwMode="auto">
              <a:xfrm flipH="1">
                <a:off x="1364" y="2830"/>
                <a:ext cx="25"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0" name="Line 1808"/>
              <p:cNvSpPr>
                <a:spLocks noChangeShapeType="1"/>
              </p:cNvSpPr>
              <p:nvPr/>
            </p:nvSpPr>
            <p:spPr bwMode="auto">
              <a:xfrm flipH="1">
                <a:off x="1344" y="2837"/>
                <a:ext cx="20"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1" name="Line 1809"/>
              <p:cNvSpPr>
                <a:spLocks noChangeShapeType="1"/>
              </p:cNvSpPr>
              <p:nvPr/>
            </p:nvSpPr>
            <p:spPr bwMode="auto">
              <a:xfrm flipH="1">
                <a:off x="1332" y="2846"/>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2" name="Line 1810"/>
              <p:cNvSpPr>
                <a:spLocks noChangeShapeType="1"/>
              </p:cNvSpPr>
              <p:nvPr/>
            </p:nvSpPr>
            <p:spPr bwMode="auto">
              <a:xfrm flipH="1">
                <a:off x="1328" y="2857"/>
                <a:ext cx="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3" name="Line 1811"/>
              <p:cNvSpPr>
                <a:spLocks noChangeShapeType="1"/>
              </p:cNvSpPr>
              <p:nvPr/>
            </p:nvSpPr>
            <p:spPr bwMode="auto">
              <a:xfrm>
                <a:off x="1328" y="2867"/>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925" name="Group 2013"/>
            <p:cNvGrpSpPr>
              <a:grpSpLocks/>
            </p:cNvGrpSpPr>
            <p:nvPr/>
          </p:nvGrpSpPr>
          <p:grpSpPr bwMode="auto">
            <a:xfrm>
              <a:off x="1328" y="2757"/>
              <a:ext cx="836" cy="546"/>
              <a:chOff x="1328" y="2757"/>
              <a:chExt cx="836" cy="546"/>
            </a:xfrm>
          </p:grpSpPr>
          <p:sp>
            <p:nvSpPr>
              <p:cNvPr id="40725" name="Line 1813"/>
              <p:cNvSpPr>
                <a:spLocks noChangeShapeType="1"/>
              </p:cNvSpPr>
              <p:nvPr/>
            </p:nvSpPr>
            <p:spPr bwMode="auto">
              <a:xfrm>
                <a:off x="1334" y="2879"/>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6" name="Line 1814"/>
              <p:cNvSpPr>
                <a:spLocks noChangeShapeType="1"/>
              </p:cNvSpPr>
              <p:nvPr/>
            </p:nvSpPr>
            <p:spPr bwMode="auto">
              <a:xfrm>
                <a:off x="1349" y="2890"/>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7" name="Line 1815"/>
              <p:cNvSpPr>
                <a:spLocks noChangeShapeType="1"/>
              </p:cNvSpPr>
              <p:nvPr/>
            </p:nvSpPr>
            <p:spPr bwMode="auto">
              <a:xfrm>
                <a:off x="1373" y="2900"/>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8" name="Line 1816"/>
              <p:cNvSpPr>
                <a:spLocks noChangeShapeType="1"/>
              </p:cNvSpPr>
              <p:nvPr/>
            </p:nvSpPr>
            <p:spPr bwMode="auto">
              <a:xfrm>
                <a:off x="1405" y="2908"/>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29" name="Line 1817"/>
              <p:cNvSpPr>
                <a:spLocks noChangeShapeType="1"/>
              </p:cNvSpPr>
              <p:nvPr/>
            </p:nvSpPr>
            <p:spPr bwMode="auto">
              <a:xfrm>
                <a:off x="1444" y="2914"/>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0" name="Line 1818"/>
              <p:cNvSpPr>
                <a:spLocks noChangeShapeType="1"/>
              </p:cNvSpPr>
              <p:nvPr/>
            </p:nvSpPr>
            <p:spPr bwMode="auto">
              <a:xfrm>
                <a:off x="1488" y="2918"/>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1" name="Line 1819"/>
              <p:cNvSpPr>
                <a:spLocks noChangeShapeType="1"/>
              </p:cNvSpPr>
              <p:nvPr/>
            </p:nvSpPr>
            <p:spPr bwMode="auto">
              <a:xfrm flipV="1">
                <a:off x="1535" y="2918"/>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2" name="Line 1820"/>
              <p:cNvSpPr>
                <a:spLocks noChangeShapeType="1"/>
              </p:cNvSpPr>
              <p:nvPr/>
            </p:nvSpPr>
            <p:spPr bwMode="auto">
              <a:xfrm flipV="1">
                <a:off x="1583" y="2914"/>
                <a:ext cx="45"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3" name="Line 1821"/>
              <p:cNvSpPr>
                <a:spLocks noChangeShapeType="1"/>
              </p:cNvSpPr>
              <p:nvPr/>
            </p:nvSpPr>
            <p:spPr bwMode="auto">
              <a:xfrm flipV="1">
                <a:off x="1628" y="2908"/>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4" name="Line 1822"/>
              <p:cNvSpPr>
                <a:spLocks noChangeShapeType="1"/>
              </p:cNvSpPr>
              <p:nvPr/>
            </p:nvSpPr>
            <p:spPr bwMode="auto">
              <a:xfrm flipV="1">
                <a:off x="1667" y="2900"/>
                <a:ext cx="31"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5" name="Line 1823"/>
              <p:cNvSpPr>
                <a:spLocks noChangeShapeType="1"/>
              </p:cNvSpPr>
              <p:nvPr/>
            </p:nvSpPr>
            <p:spPr bwMode="auto">
              <a:xfrm flipV="1">
                <a:off x="1698" y="2890"/>
                <a:ext cx="26"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6" name="Line 1824"/>
              <p:cNvSpPr>
                <a:spLocks noChangeShapeType="1"/>
              </p:cNvSpPr>
              <p:nvPr/>
            </p:nvSpPr>
            <p:spPr bwMode="auto">
              <a:xfrm flipV="1">
                <a:off x="1724" y="2879"/>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7" name="Line 1825"/>
              <p:cNvSpPr>
                <a:spLocks noChangeShapeType="1"/>
              </p:cNvSpPr>
              <p:nvPr/>
            </p:nvSpPr>
            <p:spPr bwMode="auto">
              <a:xfrm flipV="1">
                <a:off x="1739" y="2867"/>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8" name="Freeform 1826"/>
              <p:cNvSpPr>
                <a:spLocks noEditPoints="1"/>
              </p:cNvSpPr>
              <p:nvPr/>
            </p:nvSpPr>
            <p:spPr bwMode="auto">
              <a:xfrm>
                <a:off x="1491" y="2839"/>
                <a:ext cx="38" cy="64"/>
              </a:xfrm>
              <a:custGeom>
                <a:avLst/>
                <a:gdLst/>
                <a:ahLst/>
                <a:cxnLst>
                  <a:cxn ang="0">
                    <a:pos x="16" y="24"/>
                  </a:cxn>
                  <a:cxn ang="0">
                    <a:pos x="13" y="25"/>
                  </a:cxn>
                  <a:cxn ang="0">
                    <a:pos x="9" y="30"/>
                  </a:cxn>
                  <a:cxn ang="0">
                    <a:pos x="9" y="34"/>
                  </a:cxn>
                  <a:cxn ang="0">
                    <a:pos x="7" y="40"/>
                  </a:cxn>
                  <a:cxn ang="0">
                    <a:pos x="7" y="45"/>
                  </a:cxn>
                  <a:cxn ang="0">
                    <a:pos x="9" y="49"/>
                  </a:cxn>
                  <a:cxn ang="0">
                    <a:pos x="11" y="52"/>
                  </a:cxn>
                  <a:cxn ang="0">
                    <a:pos x="13" y="55"/>
                  </a:cxn>
                  <a:cxn ang="0">
                    <a:pos x="16" y="57"/>
                  </a:cxn>
                  <a:cxn ang="0">
                    <a:pos x="22" y="57"/>
                  </a:cxn>
                  <a:cxn ang="0">
                    <a:pos x="25" y="55"/>
                  </a:cxn>
                  <a:cxn ang="0">
                    <a:pos x="29" y="46"/>
                  </a:cxn>
                  <a:cxn ang="0">
                    <a:pos x="29" y="36"/>
                  </a:cxn>
                  <a:cxn ang="0">
                    <a:pos x="28" y="31"/>
                  </a:cxn>
                  <a:cxn ang="0">
                    <a:pos x="25" y="25"/>
                  </a:cxn>
                  <a:cxn ang="0">
                    <a:pos x="22" y="24"/>
                  </a:cxn>
                  <a:cxn ang="0">
                    <a:pos x="16" y="24"/>
                  </a:cxn>
                  <a:cxn ang="0">
                    <a:pos x="29" y="0"/>
                  </a:cxn>
                  <a:cxn ang="0">
                    <a:pos x="38" y="0"/>
                  </a:cxn>
                  <a:cxn ang="0">
                    <a:pos x="38" y="63"/>
                  </a:cxn>
                  <a:cxn ang="0">
                    <a:pos x="29" y="63"/>
                  </a:cxn>
                  <a:cxn ang="0">
                    <a:pos x="29" y="55"/>
                  </a:cxn>
                  <a:cxn ang="0">
                    <a:pos x="28" y="58"/>
                  </a:cxn>
                  <a:cxn ang="0">
                    <a:pos x="25" y="61"/>
                  </a:cxn>
                  <a:cxn ang="0">
                    <a:pos x="19" y="64"/>
                  </a:cxn>
                  <a:cxn ang="0">
                    <a:pos x="13" y="63"/>
                  </a:cxn>
                  <a:cxn ang="0">
                    <a:pos x="9" y="61"/>
                  </a:cxn>
                  <a:cxn ang="0">
                    <a:pos x="6" y="58"/>
                  </a:cxn>
                  <a:cxn ang="0">
                    <a:pos x="1" y="49"/>
                  </a:cxn>
                  <a:cxn ang="0">
                    <a:pos x="0" y="45"/>
                  </a:cxn>
                  <a:cxn ang="0">
                    <a:pos x="0" y="31"/>
                  </a:cxn>
                  <a:cxn ang="0">
                    <a:pos x="3" y="25"/>
                  </a:cxn>
                  <a:cxn ang="0">
                    <a:pos x="6" y="21"/>
                  </a:cxn>
                  <a:cxn ang="0">
                    <a:pos x="14" y="16"/>
                  </a:cxn>
                  <a:cxn ang="0">
                    <a:pos x="22" y="16"/>
                  </a:cxn>
                  <a:cxn ang="0">
                    <a:pos x="25" y="18"/>
                  </a:cxn>
                  <a:cxn ang="0">
                    <a:pos x="28" y="21"/>
                  </a:cxn>
                  <a:cxn ang="0">
                    <a:pos x="29" y="24"/>
                  </a:cxn>
                  <a:cxn ang="0">
                    <a:pos x="29" y="0"/>
                  </a:cxn>
                </a:cxnLst>
                <a:rect l="0" t="0" r="r" b="b"/>
                <a:pathLst>
                  <a:path w="38" h="64">
                    <a:moveTo>
                      <a:pt x="16" y="24"/>
                    </a:moveTo>
                    <a:lnTo>
                      <a:pt x="13" y="25"/>
                    </a:lnTo>
                    <a:lnTo>
                      <a:pt x="9" y="30"/>
                    </a:lnTo>
                    <a:lnTo>
                      <a:pt x="9" y="34"/>
                    </a:lnTo>
                    <a:lnTo>
                      <a:pt x="7" y="40"/>
                    </a:lnTo>
                    <a:lnTo>
                      <a:pt x="7" y="45"/>
                    </a:lnTo>
                    <a:lnTo>
                      <a:pt x="9" y="49"/>
                    </a:lnTo>
                    <a:lnTo>
                      <a:pt x="11" y="52"/>
                    </a:lnTo>
                    <a:lnTo>
                      <a:pt x="13" y="55"/>
                    </a:lnTo>
                    <a:lnTo>
                      <a:pt x="16" y="57"/>
                    </a:lnTo>
                    <a:lnTo>
                      <a:pt x="22" y="57"/>
                    </a:lnTo>
                    <a:lnTo>
                      <a:pt x="25" y="55"/>
                    </a:lnTo>
                    <a:lnTo>
                      <a:pt x="29" y="46"/>
                    </a:lnTo>
                    <a:lnTo>
                      <a:pt x="29" y="36"/>
                    </a:lnTo>
                    <a:lnTo>
                      <a:pt x="28" y="31"/>
                    </a:lnTo>
                    <a:lnTo>
                      <a:pt x="25" y="25"/>
                    </a:lnTo>
                    <a:lnTo>
                      <a:pt x="22" y="24"/>
                    </a:lnTo>
                    <a:lnTo>
                      <a:pt x="16" y="24"/>
                    </a:lnTo>
                    <a:close/>
                    <a:moveTo>
                      <a:pt x="29" y="0"/>
                    </a:moveTo>
                    <a:lnTo>
                      <a:pt x="38" y="0"/>
                    </a:lnTo>
                    <a:lnTo>
                      <a:pt x="38" y="63"/>
                    </a:lnTo>
                    <a:lnTo>
                      <a:pt x="29" y="63"/>
                    </a:lnTo>
                    <a:lnTo>
                      <a:pt x="29" y="55"/>
                    </a:lnTo>
                    <a:lnTo>
                      <a:pt x="28" y="58"/>
                    </a:lnTo>
                    <a:lnTo>
                      <a:pt x="25" y="61"/>
                    </a:lnTo>
                    <a:lnTo>
                      <a:pt x="19" y="64"/>
                    </a:lnTo>
                    <a:lnTo>
                      <a:pt x="13" y="63"/>
                    </a:lnTo>
                    <a:lnTo>
                      <a:pt x="9" y="61"/>
                    </a:lnTo>
                    <a:lnTo>
                      <a:pt x="6" y="58"/>
                    </a:lnTo>
                    <a:lnTo>
                      <a:pt x="1" y="49"/>
                    </a:lnTo>
                    <a:lnTo>
                      <a:pt x="0" y="45"/>
                    </a:lnTo>
                    <a:lnTo>
                      <a:pt x="0" y="31"/>
                    </a:lnTo>
                    <a:lnTo>
                      <a:pt x="3" y="25"/>
                    </a:lnTo>
                    <a:lnTo>
                      <a:pt x="6" y="21"/>
                    </a:lnTo>
                    <a:lnTo>
                      <a:pt x="14" y="16"/>
                    </a:lnTo>
                    <a:lnTo>
                      <a:pt x="22" y="16"/>
                    </a:lnTo>
                    <a:lnTo>
                      <a:pt x="25" y="18"/>
                    </a:lnTo>
                    <a:lnTo>
                      <a:pt x="28" y="21"/>
                    </a:lnTo>
                    <a:lnTo>
                      <a:pt x="29" y="24"/>
                    </a:lnTo>
                    <a:lnTo>
                      <a:pt x="2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39" name="Freeform 1827"/>
              <p:cNvSpPr>
                <a:spLocks noEditPoints="1"/>
              </p:cNvSpPr>
              <p:nvPr/>
            </p:nvSpPr>
            <p:spPr bwMode="auto">
              <a:xfrm>
                <a:off x="1538" y="2855"/>
                <a:ext cx="42" cy="48"/>
              </a:xfrm>
              <a:custGeom>
                <a:avLst/>
                <a:gdLst/>
                <a:ahLst/>
                <a:cxnLst>
                  <a:cxn ang="0">
                    <a:pos x="17" y="8"/>
                  </a:cxn>
                  <a:cxn ang="0">
                    <a:pos x="12" y="11"/>
                  </a:cxn>
                  <a:cxn ang="0">
                    <a:pos x="11" y="12"/>
                  </a:cxn>
                  <a:cxn ang="0">
                    <a:pos x="9" y="15"/>
                  </a:cxn>
                  <a:cxn ang="0">
                    <a:pos x="9" y="18"/>
                  </a:cxn>
                  <a:cxn ang="0">
                    <a:pos x="35" y="18"/>
                  </a:cxn>
                  <a:cxn ang="0">
                    <a:pos x="35" y="15"/>
                  </a:cxn>
                  <a:cxn ang="0">
                    <a:pos x="33" y="14"/>
                  </a:cxn>
                  <a:cxn ang="0">
                    <a:pos x="32" y="11"/>
                  </a:cxn>
                  <a:cxn ang="0">
                    <a:pos x="26" y="8"/>
                  </a:cxn>
                  <a:cxn ang="0">
                    <a:pos x="17" y="8"/>
                  </a:cxn>
                  <a:cxn ang="0">
                    <a:pos x="15" y="0"/>
                  </a:cxn>
                  <a:cxn ang="0">
                    <a:pos x="27" y="0"/>
                  </a:cxn>
                  <a:cxn ang="0">
                    <a:pos x="33" y="3"/>
                  </a:cxn>
                  <a:cxn ang="0">
                    <a:pos x="38" y="6"/>
                  </a:cxn>
                  <a:cxn ang="0">
                    <a:pos x="41"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5"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5" y="18"/>
                    </a:lnTo>
                    <a:lnTo>
                      <a:pt x="35" y="15"/>
                    </a:lnTo>
                    <a:lnTo>
                      <a:pt x="33" y="14"/>
                    </a:lnTo>
                    <a:lnTo>
                      <a:pt x="32" y="11"/>
                    </a:lnTo>
                    <a:lnTo>
                      <a:pt x="26" y="8"/>
                    </a:lnTo>
                    <a:lnTo>
                      <a:pt x="17" y="8"/>
                    </a:lnTo>
                    <a:close/>
                    <a:moveTo>
                      <a:pt x="15" y="0"/>
                    </a:moveTo>
                    <a:lnTo>
                      <a:pt x="27" y="0"/>
                    </a:lnTo>
                    <a:lnTo>
                      <a:pt x="33" y="3"/>
                    </a:lnTo>
                    <a:lnTo>
                      <a:pt x="38" y="6"/>
                    </a:lnTo>
                    <a:lnTo>
                      <a:pt x="41"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5"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0" name="Line 1828"/>
              <p:cNvSpPr>
                <a:spLocks noChangeShapeType="1"/>
              </p:cNvSpPr>
              <p:nvPr/>
            </p:nvSpPr>
            <p:spPr bwMode="auto">
              <a:xfrm flipH="1">
                <a:off x="1638" y="2757"/>
                <a:ext cx="2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1" name="Line 1829"/>
              <p:cNvSpPr>
                <a:spLocks noChangeShapeType="1"/>
              </p:cNvSpPr>
              <p:nvPr/>
            </p:nvSpPr>
            <p:spPr bwMode="auto">
              <a:xfrm flipH="1">
                <a:off x="1618" y="2773"/>
                <a:ext cx="20"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2" name="Line 1830"/>
              <p:cNvSpPr>
                <a:spLocks noChangeShapeType="1"/>
              </p:cNvSpPr>
              <p:nvPr/>
            </p:nvSpPr>
            <p:spPr bwMode="auto">
              <a:xfrm flipH="1">
                <a:off x="1594" y="2794"/>
                <a:ext cx="24"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3" name="Freeform 1831"/>
              <p:cNvSpPr>
                <a:spLocks/>
              </p:cNvSpPr>
              <p:nvPr/>
            </p:nvSpPr>
            <p:spPr bwMode="auto">
              <a:xfrm>
                <a:off x="1786" y="2846"/>
                <a:ext cx="63" cy="41"/>
              </a:xfrm>
              <a:custGeom>
                <a:avLst/>
                <a:gdLst/>
                <a:ahLst/>
                <a:cxnLst>
                  <a:cxn ang="0">
                    <a:pos x="32" y="0"/>
                  </a:cxn>
                  <a:cxn ang="0">
                    <a:pos x="44" y="2"/>
                  </a:cxn>
                  <a:cxn ang="0">
                    <a:pos x="54" y="6"/>
                  </a:cxn>
                  <a:cxn ang="0">
                    <a:pos x="60" y="12"/>
                  </a:cxn>
                  <a:cxn ang="0">
                    <a:pos x="63" y="21"/>
                  </a:cxn>
                  <a:cxn ang="0">
                    <a:pos x="59" y="30"/>
                  </a:cxn>
                  <a:cxn ang="0">
                    <a:pos x="47" y="38"/>
                  </a:cxn>
                  <a:cxn ang="0">
                    <a:pos x="32" y="41"/>
                  </a:cxn>
                  <a:cxn ang="0">
                    <a:pos x="15" y="38"/>
                  </a:cxn>
                  <a:cxn ang="0">
                    <a:pos x="5" y="30"/>
                  </a:cxn>
                  <a:cxn ang="0">
                    <a:pos x="0" y="21"/>
                  </a:cxn>
                  <a:cxn ang="0">
                    <a:pos x="5" y="11"/>
                  </a:cxn>
                  <a:cxn ang="0">
                    <a:pos x="15" y="3"/>
                  </a:cxn>
                  <a:cxn ang="0">
                    <a:pos x="32" y="0"/>
                  </a:cxn>
                </a:cxnLst>
                <a:rect l="0" t="0" r="r" b="b"/>
                <a:pathLst>
                  <a:path w="63" h="41">
                    <a:moveTo>
                      <a:pt x="32" y="0"/>
                    </a:moveTo>
                    <a:lnTo>
                      <a:pt x="44" y="2"/>
                    </a:lnTo>
                    <a:lnTo>
                      <a:pt x="54" y="6"/>
                    </a:lnTo>
                    <a:lnTo>
                      <a:pt x="60" y="12"/>
                    </a:lnTo>
                    <a:lnTo>
                      <a:pt x="63" y="21"/>
                    </a:lnTo>
                    <a:lnTo>
                      <a:pt x="59" y="30"/>
                    </a:lnTo>
                    <a:lnTo>
                      <a:pt x="47" y="38"/>
                    </a:lnTo>
                    <a:lnTo>
                      <a:pt x="32" y="41"/>
                    </a:lnTo>
                    <a:lnTo>
                      <a:pt x="15" y="38"/>
                    </a:lnTo>
                    <a:lnTo>
                      <a:pt x="5" y="30"/>
                    </a:lnTo>
                    <a:lnTo>
                      <a:pt x="0" y="21"/>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4" name="Line 1832"/>
              <p:cNvSpPr>
                <a:spLocks noChangeShapeType="1"/>
              </p:cNvSpPr>
              <p:nvPr/>
            </p:nvSpPr>
            <p:spPr bwMode="auto">
              <a:xfrm flipH="1" flipV="1">
                <a:off x="1846" y="2858"/>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5" name="Line 1833"/>
              <p:cNvSpPr>
                <a:spLocks noChangeShapeType="1"/>
              </p:cNvSpPr>
              <p:nvPr/>
            </p:nvSpPr>
            <p:spPr bwMode="auto">
              <a:xfrm flipH="1" flipV="1">
                <a:off x="1840" y="2852"/>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6" name="Line 1834"/>
              <p:cNvSpPr>
                <a:spLocks noChangeShapeType="1"/>
              </p:cNvSpPr>
              <p:nvPr/>
            </p:nvSpPr>
            <p:spPr bwMode="auto">
              <a:xfrm flipH="1" flipV="1">
                <a:off x="1830" y="2848"/>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7" name="Line 1835"/>
              <p:cNvSpPr>
                <a:spLocks noChangeShapeType="1"/>
              </p:cNvSpPr>
              <p:nvPr/>
            </p:nvSpPr>
            <p:spPr bwMode="auto">
              <a:xfrm flipH="1" flipV="1">
                <a:off x="1818" y="2846"/>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8" name="Line 1836"/>
              <p:cNvSpPr>
                <a:spLocks noChangeShapeType="1"/>
              </p:cNvSpPr>
              <p:nvPr/>
            </p:nvSpPr>
            <p:spPr bwMode="auto">
              <a:xfrm flipH="1">
                <a:off x="1801" y="284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49" name="Line 1837"/>
              <p:cNvSpPr>
                <a:spLocks noChangeShapeType="1"/>
              </p:cNvSpPr>
              <p:nvPr/>
            </p:nvSpPr>
            <p:spPr bwMode="auto">
              <a:xfrm flipH="1">
                <a:off x="1791" y="2849"/>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0" name="Line 1838"/>
              <p:cNvSpPr>
                <a:spLocks noChangeShapeType="1"/>
              </p:cNvSpPr>
              <p:nvPr/>
            </p:nvSpPr>
            <p:spPr bwMode="auto">
              <a:xfrm flipH="1">
                <a:off x="1786" y="2857"/>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1" name="Line 1839"/>
              <p:cNvSpPr>
                <a:spLocks noChangeShapeType="1"/>
              </p:cNvSpPr>
              <p:nvPr/>
            </p:nvSpPr>
            <p:spPr bwMode="auto">
              <a:xfrm>
                <a:off x="1786" y="2867"/>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2" name="Line 1840"/>
              <p:cNvSpPr>
                <a:spLocks noChangeShapeType="1"/>
              </p:cNvSpPr>
              <p:nvPr/>
            </p:nvSpPr>
            <p:spPr bwMode="auto">
              <a:xfrm>
                <a:off x="1791" y="2876"/>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3" name="Line 1841"/>
              <p:cNvSpPr>
                <a:spLocks noChangeShapeType="1"/>
              </p:cNvSpPr>
              <p:nvPr/>
            </p:nvSpPr>
            <p:spPr bwMode="auto">
              <a:xfrm>
                <a:off x="1801" y="2884"/>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4" name="Line 1842"/>
              <p:cNvSpPr>
                <a:spLocks noChangeShapeType="1"/>
              </p:cNvSpPr>
              <p:nvPr/>
            </p:nvSpPr>
            <p:spPr bwMode="auto">
              <a:xfrm flipV="1">
                <a:off x="1818" y="2884"/>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5" name="Line 1843"/>
              <p:cNvSpPr>
                <a:spLocks noChangeShapeType="1"/>
              </p:cNvSpPr>
              <p:nvPr/>
            </p:nvSpPr>
            <p:spPr bwMode="auto">
              <a:xfrm flipV="1">
                <a:off x="1833" y="2876"/>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6" name="Line 1844"/>
              <p:cNvSpPr>
                <a:spLocks noChangeShapeType="1"/>
              </p:cNvSpPr>
              <p:nvPr/>
            </p:nvSpPr>
            <p:spPr bwMode="auto">
              <a:xfrm flipV="1">
                <a:off x="1845" y="2867"/>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7" name="Rectangle 1845"/>
              <p:cNvSpPr>
                <a:spLocks noChangeArrowheads="1"/>
              </p:cNvSpPr>
              <p:nvPr/>
            </p:nvSpPr>
            <p:spPr bwMode="auto">
              <a:xfrm>
                <a:off x="1816" y="2864"/>
                <a:ext cx="2"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58" name="Line 1846"/>
              <p:cNvSpPr>
                <a:spLocks noChangeShapeType="1"/>
              </p:cNvSpPr>
              <p:nvPr/>
            </p:nvSpPr>
            <p:spPr bwMode="auto">
              <a:xfrm>
                <a:off x="1692" y="2757"/>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59" name="Line 1847"/>
              <p:cNvSpPr>
                <a:spLocks noChangeShapeType="1"/>
              </p:cNvSpPr>
              <p:nvPr/>
            </p:nvSpPr>
            <p:spPr bwMode="auto">
              <a:xfrm>
                <a:off x="1709" y="2775"/>
                <a:ext cx="19"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0" name="Line 1848"/>
              <p:cNvSpPr>
                <a:spLocks noChangeShapeType="1"/>
              </p:cNvSpPr>
              <p:nvPr/>
            </p:nvSpPr>
            <p:spPr bwMode="auto">
              <a:xfrm>
                <a:off x="1728" y="2791"/>
                <a:ext cx="11"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1" name="Line 1849"/>
              <p:cNvSpPr>
                <a:spLocks noChangeShapeType="1"/>
              </p:cNvSpPr>
              <p:nvPr/>
            </p:nvSpPr>
            <p:spPr bwMode="auto">
              <a:xfrm>
                <a:off x="1739" y="2800"/>
                <a:ext cx="8"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2" name="Line 1850"/>
              <p:cNvSpPr>
                <a:spLocks noChangeShapeType="1"/>
              </p:cNvSpPr>
              <p:nvPr/>
            </p:nvSpPr>
            <p:spPr bwMode="auto">
              <a:xfrm>
                <a:off x="1747" y="2804"/>
                <a:ext cx="8"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3" name="Line 1851"/>
              <p:cNvSpPr>
                <a:spLocks noChangeShapeType="1"/>
              </p:cNvSpPr>
              <p:nvPr/>
            </p:nvSpPr>
            <p:spPr bwMode="auto">
              <a:xfrm>
                <a:off x="1755" y="2809"/>
                <a:ext cx="1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4" name="Line 1852"/>
              <p:cNvSpPr>
                <a:spLocks noChangeShapeType="1"/>
              </p:cNvSpPr>
              <p:nvPr/>
            </p:nvSpPr>
            <p:spPr bwMode="auto">
              <a:xfrm>
                <a:off x="1765" y="2815"/>
                <a:ext cx="18"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5" name="Line 1853"/>
              <p:cNvSpPr>
                <a:spLocks noChangeShapeType="1"/>
              </p:cNvSpPr>
              <p:nvPr/>
            </p:nvSpPr>
            <p:spPr bwMode="auto">
              <a:xfrm>
                <a:off x="1783" y="2831"/>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6" name="Freeform 1854"/>
              <p:cNvSpPr>
                <a:spLocks/>
              </p:cNvSpPr>
              <p:nvPr/>
            </p:nvSpPr>
            <p:spPr bwMode="auto">
              <a:xfrm>
                <a:off x="1644" y="2974"/>
                <a:ext cx="63" cy="42"/>
              </a:xfrm>
              <a:custGeom>
                <a:avLst/>
                <a:gdLst/>
                <a:ahLst/>
                <a:cxnLst>
                  <a:cxn ang="0">
                    <a:pos x="32" y="0"/>
                  </a:cxn>
                  <a:cxn ang="0">
                    <a:pos x="44" y="1"/>
                  </a:cxn>
                  <a:cxn ang="0">
                    <a:pos x="54" y="6"/>
                  </a:cxn>
                  <a:cxn ang="0">
                    <a:pos x="60" y="12"/>
                  </a:cxn>
                  <a:cxn ang="0">
                    <a:pos x="63" y="21"/>
                  </a:cxn>
                  <a:cxn ang="0">
                    <a:pos x="59" y="31"/>
                  </a:cxn>
                  <a:cxn ang="0">
                    <a:pos x="47" y="39"/>
                  </a:cxn>
                  <a:cxn ang="0">
                    <a:pos x="32" y="42"/>
                  </a:cxn>
                  <a:cxn ang="0">
                    <a:pos x="15" y="39"/>
                  </a:cxn>
                  <a:cxn ang="0">
                    <a:pos x="5" y="31"/>
                  </a:cxn>
                  <a:cxn ang="0">
                    <a:pos x="0" y="21"/>
                  </a:cxn>
                  <a:cxn ang="0">
                    <a:pos x="5" y="10"/>
                  </a:cxn>
                  <a:cxn ang="0">
                    <a:pos x="15" y="3"/>
                  </a:cxn>
                  <a:cxn ang="0">
                    <a:pos x="32" y="0"/>
                  </a:cxn>
                </a:cxnLst>
                <a:rect l="0" t="0" r="r" b="b"/>
                <a:pathLst>
                  <a:path w="63" h="42">
                    <a:moveTo>
                      <a:pt x="32" y="0"/>
                    </a:moveTo>
                    <a:lnTo>
                      <a:pt x="44" y="1"/>
                    </a:lnTo>
                    <a:lnTo>
                      <a:pt x="54" y="6"/>
                    </a:lnTo>
                    <a:lnTo>
                      <a:pt x="60" y="12"/>
                    </a:lnTo>
                    <a:lnTo>
                      <a:pt x="63" y="21"/>
                    </a:lnTo>
                    <a:lnTo>
                      <a:pt x="59" y="31"/>
                    </a:lnTo>
                    <a:lnTo>
                      <a:pt x="47" y="39"/>
                    </a:lnTo>
                    <a:lnTo>
                      <a:pt x="32" y="42"/>
                    </a:lnTo>
                    <a:lnTo>
                      <a:pt x="15" y="39"/>
                    </a:lnTo>
                    <a:lnTo>
                      <a:pt x="5" y="31"/>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7" name="Line 1855"/>
              <p:cNvSpPr>
                <a:spLocks noChangeShapeType="1"/>
              </p:cNvSpPr>
              <p:nvPr/>
            </p:nvSpPr>
            <p:spPr bwMode="auto">
              <a:xfrm flipH="1" flipV="1">
                <a:off x="1704" y="2986"/>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8" name="Line 1856"/>
              <p:cNvSpPr>
                <a:spLocks noChangeShapeType="1"/>
              </p:cNvSpPr>
              <p:nvPr/>
            </p:nvSpPr>
            <p:spPr bwMode="auto">
              <a:xfrm flipH="1" flipV="1">
                <a:off x="1698" y="2980"/>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69" name="Line 1857"/>
              <p:cNvSpPr>
                <a:spLocks noChangeShapeType="1"/>
              </p:cNvSpPr>
              <p:nvPr/>
            </p:nvSpPr>
            <p:spPr bwMode="auto">
              <a:xfrm flipH="1" flipV="1">
                <a:off x="1688" y="2975"/>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0" name="Line 1858"/>
              <p:cNvSpPr>
                <a:spLocks noChangeShapeType="1"/>
              </p:cNvSpPr>
              <p:nvPr/>
            </p:nvSpPr>
            <p:spPr bwMode="auto">
              <a:xfrm flipH="1" flipV="1">
                <a:off x="1676" y="2974"/>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1" name="Line 1859"/>
              <p:cNvSpPr>
                <a:spLocks noChangeShapeType="1"/>
              </p:cNvSpPr>
              <p:nvPr/>
            </p:nvSpPr>
            <p:spPr bwMode="auto">
              <a:xfrm flipH="1">
                <a:off x="1659" y="2974"/>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2" name="Line 1860"/>
              <p:cNvSpPr>
                <a:spLocks noChangeShapeType="1"/>
              </p:cNvSpPr>
              <p:nvPr/>
            </p:nvSpPr>
            <p:spPr bwMode="auto">
              <a:xfrm flipH="1">
                <a:off x="1649" y="2977"/>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3" name="Line 1861"/>
              <p:cNvSpPr>
                <a:spLocks noChangeShapeType="1"/>
              </p:cNvSpPr>
              <p:nvPr/>
            </p:nvSpPr>
            <p:spPr bwMode="auto">
              <a:xfrm flipH="1">
                <a:off x="1644" y="2984"/>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4" name="Line 1862"/>
              <p:cNvSpPr>
                <a:spLocks noChangeShapeType="1"/>
              </p:cNvSpPr>
              <p:nvPr/>
            </p:nvSpPr>
            <p:spPr bwMode="auto">
              <a:xfrm>
                <a:off x="1644" y="2995"/>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5" name="Line 1863"/>
              <p:cNvSpPr>
                <a:spLocks noChangeShapeType="1"/>
              </p:cNvSpPr>
              <p:nvPr/>
            </p:nvSpPr>
            <p:spPr bwMode="auto">
              <a:xfrm>
                <a:off x="1649" y="3005"/>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6" name="Line 1864"/>
              <p:cNvSpPr>
                <a:spLocks noChangeShapeType="1"/>
              </p:cNvSpPr>
              <p:nvPr/>
            </p:nvSpPr>
            <p:spPr bwMode="auto">
              <a:xfrm>
                <a:off x="1659" y="301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7" name="Line 1865"/>
              <p:cNvSpPr>
                <a:spLocks noChangeShapeType="1"/>
              </p:cNvSpPr>
              <p:nvPr/>
            </p:nvSpPr>
            <p:spPr bwMode="auto">
              <a:xfrm flipV="1">
                <a:off x="1676" y="3013"/>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8" name="Line 1866"/>
              <p:cNvSpPr>
                <a:spLocks noChangeShapeType="1"/>
              </p:cNvSpPr>
              <p:nvPr/>
            </p:nvSpPr>
            <p:spPr bwMode="auto">
              <a:xfrm flipV="1">
                <a:off x="1691" y="3005"/>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79" name="Line 1867"/>
              <p:cNvSpPr>
                <a:spLocks noChangeShapeType="1"/>
              </p:cNvSpPr>
              <p:nvPr/>
            </p:nvSpPr>
            <p:spPr bwMode="auto">
              <a:xfrm flipV="1">
                <a:off x="1703" y="2995"/>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0" name="Rectangle 1868"/>
              <p:cNvSpPr>
                <a:spLocks noChangeArrowheads="1"/>
              </p:cNvSpPr>
              <p:nvPr/>
            </p:nvSpPr>
            <p:spPr bwMode="auto">
              <a:xfrm>
                <a:off x="1674" y="2992"/>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81" name="Line 1869"/>
              <p:cNvSpPr>
                <a:spLocks noChangeShapeType="1"/>
              </p:cNvSpPr>
              <p:nvPr/>
            </p:nvSpPr>
            <p:spPr bwMode="auto">
              <a:xfrm flipH="1">
                <a:off x="1783" y="2884"/>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2" name="Line 1870"/>
              <p:cNvSpPr>
                <a:spLocks noChangeShapeType="1"/>
              </p:cNvSpPr>
              <p:nvPr/>
            </p:nvSpPr>
            <p:spPr bwMode="auto">
              <a:xfrm flipH="1">
                <a:off x="1765" y="2902"/>
                <a:ext cx="1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3" name="Line 1871"/>
              <p:cNvSpPr>
                <a:spLocks noChangeShapeType="1"/>
              </p:cNvSpPr>
              <p:nvPr/>
            </p:nvSpPr>
            <p:spPr bwMode="auto">
              <a:xfrm flipH="1">
                <a:off x="1755" y="292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4" name="Line 1872"/>
              <p:cNvSpPr>
                <a:spLocks noChangeShapeType="1"/>
              </p:cNvSpPr>
              <p:nvPr/>
            </p:nvSpPr>
            <p:spPr bwMode="auto">
              <a:xfrm flipH="1">
                <a:off x="1747" y="2927"/>
                <a:ext cx="8"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5" name="Line 1873"/>
              <p:cNvSpPr>
                <a:spLocks noChangeShapeType="1"/>
              </p:cNvSpPr>
              <p:nvPr/>
            </p:nvSpPr>
            <p:spPr bwMode="auto">
              <a:xfrm flipH="1">
                <a:off x="1739" y="2932"/>
                <a:ext cx="8"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6" name="Line 1874"/>
              <p:cNvSpPr>
                <a:spLocks noChangeShapeType="1"/>
              </p:cNvSpPr>
              <p:nvPr/>
            </p:nvSpPr>
            <p:spPr bwMode="auto">
              <a:xfrm flipH="1">
                <a:off x="1728" y="2936"/>
                <a:ext cx="11"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7" name="Line 1875"/>
              <p:cNvSpPr>
                <a:spLocks noChangeShapeType="1"/>
              </p:cNvSpPr>
              <p:nvPr/>
            </p:nvSpPr>
            <p:spPr bwMode="auto">
              <a:xfrm flipH="1">
                <a:off x="1709" y="2942"/>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8" name="Line 1876"/>
              <p:cNvSpPr>
                <a:spLocks noChangeShapeType="1"/>
              </p:cNvSpPr>
              <p:nvPr/>
            </p:nvSpPr>
            <p:spPr bwMode="auto">
              <a:xfrm flipH="1">
                <a:off x="1692" y="2960"/>
                <a:ext cx="1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89" name="Freeform 1877"/>
              <p:cNvSpPr>
                <a:spLocks/>
              </p:cNvSpPr>
              <p:nvPr/>
            </p:nvSpPr>
            <p:spPr bwMode="auto">
              <a:xfrm>
                <a:off x="1747" y="2942"/>
                <a:ext cx="417" cy="105"/>
              </a:xfrm>
              <a:custGeom>
                <a:avLst/>
                <a:gdLst/>
                <a:ahLst/>
                <a:cxnLst>
                  <a:cxn ang="0">
                    <a:pos x="210" y="0"/>
                  </a:cxn>
                  <a:cxn ang="0">
                    <a:pos x="257" y="2"/>
                  </a:cxn>
                  <a:cxn ang="0">
                    <a:pos x="301" y="6"/>
                  </a:cxn>
                  <a:cxn ang="0">
                    <a:pos x="340" y="12"/>
                  </a:cxn>
                  <a:cxn ang="0">
                    <a:pos x="372" y="20"/>
                  </a:cxn>
                  <a:cxn ang="0">
                    <a:pos x="396" y="30"/>
                  </a:cxn>
                  <a:cxn ang="0">
                    <a:pos x="411" y="41"/>
                  </a:cxn>
                  <a:cxn ang="0">
                    <a:pos x="417" y="53"/>
                  </a:cxn>
                  <a:cxn ang="0">
                    <a:pos x="411" y="65"/>
                  </a:cxn>
                  <a:cxn ang="0">
                    <a:pos x="396" y="75"/>
                  </a:cxn>
                  <a:cxn ang="0">
                    <a:pos x="372" y="86"/>
                  </a:cxn>
                  <a:cxn ang="0">
                    <a:pos x="340" y="93"/>
                  </a:cxn>
                  <a:cxn ang="0">
                    <a:pos x="301" y="99"/>
                  </a:cxn>
                  <a:cxn ang="0">
                    <a:pos x="257" y="104"/>
                  </a:cxn>
                  <a:cxn ang="0">
                    <a:pos x="210" y="105"/>
                  </a:cxn>
                  <a:cxn ang="0">
                    <a:pos x="168" y="104"/>
                  </a:cxn>
                  <a:cxn ang="0">
                    <a:pos x="129" y="101"/>
                  </a:cxn>
                  <a:cxn ang="0">
                    <a:pos x="93" y="96"/>
                  </a:cxn>
                  <a:cxn ang="0">
                    <a:pos x="62" y="90"/>
                  </a:cxn>
                  <a:cxn ang="0">
                    <a:pos x="36" y="81"/>
                  </a:cxn>
                  <a:cxn ang="0">
                    <a:pos x="17" y="72"/>
                  </a:cxn>
                  <a:cxn ang="0">
                    <a:pos x="5" y="63"/>
                  </a:cxn>
                  <a:cxn ang="0">
                    <a:pos x="0" y="53"/>
                  </a:cxn>
                  <a:cxn ang="0">
                    <a:pos x="5" y="42"/>
                  </a:cxn>
                  <a:cxn ang="0">
                    <a:pos x="17" y="33"/>
                  </a:cxn>
                  <a:cxn ang="0">
                    <a:pos x="36" y="24"/>
                  </a:cxn>
                  <a:cxn ang="0">
                    <a:pos x="62" y="15"/>
                  </a:cxn>
                  <a:cxn ang="0">
                    <a:pos x="93" y="9"/>
                  </a:cxn>
                  <a:cxn ang="0">
                    <a:pos x="129" y="5"/>
                  </a:cxn>
                  <a:cxn ang="0">
                    <a:pos x="168" y="2"/>
                  </a:cxn>
                  <a:cxn ang="0">
                    <a:pos x="210" y="0"/>
                  </a:cxn>
                </a:cxnLst>
                <a:rect l="0" t="0" r="r" b="b"/>
                <a:pathLst>
                  <a:path w="417" h="105">
                    <a:moveTo>
                      <a:pt x="210" y="0"/>
                    </a:moveTo>
                    <a:lnTo>
                      <a:pt x="257" y="2"/>
                    </a:lnTo>
                    <a:lnTo>
                      <a:pt x="301" y="6"/>
                    </a:lnTo>
                    <a:lnTo>
                      <a:pt x="340" y="12"/>
                    </a:lnTo>
                    <a:lnTo>
                      <a:pt x="372" y="20"/>
                    </a:lnTo>
                    <a:lnTo>
                      <a:pt x="396" y="30"/>
                    </a:lnTo>
                    <a:lnTo>
                      <a:pt x="411" y="41"/>
                    </a:lnTo>
                    <a:lnTo>
                      <a:pt x="417" y="53"/>
                    </a:lnTo>
                    <a:lnTo>
                      <a:pt x="411" y="65"/>
                    </a:lnTo>
                    <a:lnTo>
                      <a:pt x="396" y="75"/>
                    </a:lnTo>
                    <a:lnTo>
                      <a:pt x="372" y="86"/>
                    </a:lnTo>
                    <a:lnTo>
                      <a:pt x="340" y="93"/>
                    </a:lnTo>
                    <a:lnTo>
                      <a:pt x="301" y="99"/>
                    </a:lnTo>
                    <a:lnTo>
                      <a:pt x="257" y="104"/>
                    </a:lnTo>
                    <a:lnTo>
                      <a:pt x="210" y="105"/>
                    </a:lnTo>
                    <a:lnTo>
                      <a:pt x="168" y="104"/>
                    </a:lnTo>
                    <a:lnTo>
                      <a:pt x="129" y="101"/>
                    </a:lnTo>
                    <a:lnTo>
                      <a:pt x="93" y="96"/>
                    </a:lnTo>
                    <a:lnTo>
                      <a:pt x="62" y="90"/>
                    </a:lnTo>
                    <a:lnTo>
                      <a:pt x="36" y="81"/>
                    </a:lnTo>
                    <a:lnTo>
                      <a:pt x="17" y="72"/>
                    </a:lnTo>
                    <a:lnTo>
                      <a:pt x="5" y="63"/>
                    </a:lnTo>
                    <a:lnTo>
                      <a:pt x="0" y="53"/>
                    </a:lnTo>
                    <a:lnTo>
                      <a:pt x="5" y="42"/>
                    </a:lnTo>
                    <a:lnTo>
                      <a:pt x="17" y="33"/>
                    </a:lnTo>
                    <a:lnTo>
                      <a:pt x="36" y="24"/>
                    </a:lnTo>
                    <a:lnTo>
                      <a:pt x="62" y="15"/>
                    </a:lnTo>
                    <a:lnTo>
                      <a:pt x="93" y="9"/>
                    </a:lnTo>
                    <a:lnTo>
                      <a:pt x="129" y="5"/>
                    </a:lnTo>
                    <a:lnTo>
                      <a:pt x="168" y="2"/>
                    </a:lnTo>
                    <a:lnTo>
                      <a:pt x="210"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0" name="Line 1878"/>
              <p:cNvSpPr>
                <a:spLocks noChangeShapeType="1"/>
              </p:cNvSpPr>
              <p:nvPr/>
            </p:nvSpPr>
            <p:spPr bwMode="auto">
              <a:xfrm flipH="1" flipV="1">
                <a:off x="2158" y="2983"/>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1" name="Line 1879"/>
              <p:cNvSpPr>
                <a:spLocks noChangeShapeType="1"/>
              </p:cNvSpPr>
              <p:nvPr/>
            </p:nvSpPr>
            <p:spPr bwMode="auto">
              <a:xfrm flipH="1" flipV="1">
                <a:off x="2143" y="2972"/>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2" name="Line 1880"/>
              <p:cNvSpPr>
                <a:spLocks noChangeShapeType="1"/>
              </p:cNvSpPr>
              <p:nvPr/>
            </p:nvSpPr>
            <p:spPr bwMode="auto">
              <a:xfrm flipH="1" flipV="1">
                <a:off x="2119" y="2962"/>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3" name="Line 1881"/>
              <p:cNvSpPr>
                <a:spLocks noChangeShapeType="1"/>
              </p:cNvSpPr>
              <p:nvPr/>
            </p:nvSpPr>
            <p:spPr bwMode="auto">
              <a:xfrm flipH="1" flipV="1">
                <a:off x="2087" y="2954"/>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4" name="Line 1882"/>
              <p:cNvSpPr>
                <a:spLocks noChangeShapeType="1"/>
              </p:cNvSpPr>
              <p:nvPr/>
            </p:nvSpPr>
            <p:spPr bwMode="auto">
              <a:xfrm flipH="1" flipV="1">
                <a:off x="2048" y="2948"/>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5" name="Line 1883"/>
              <p:cNvSpPr>
                <a:spLocks noChangeShapeType="1"/>
              </p:cNvSpPr>
              <p:nvPr/>
            </p:nvSpPr>
            <p:spPr bwMode="auto">
              <a:xfrm flipH="1" flipV="1">
                <a:off x="2004" y="2944"/>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6" name="Line 1884"/>
              <p:cNvSpPr>
                <a:spLocks noChangeShapeType="1"/>
              </p:cNvSpPr>
              <p:nvPr/>
            </p:nvSpPr>
            <p:spPr bwMode="auto">
              <a:xfrm flipH="1" flipV="1">
                <a:off x="1957" y="2942"/>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7" name="Line 1885"/>
              <p:cNvSpPr>
                <a:spLocks noChangeShapeType="1"/>
              </p:cNvSpPr>
              <p:nvPr/>
            </p:nvSpPr>
            <p:spPr bwMode="auto">
              <a:xfrm flipH="1">
                <a:off x="1915" y="2942"/>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8" name="Line 1886"/>
              <p:cNvSpPr>
                <a:spLocks noChangeShapeType="1"/>
              </p:cNvSpPr>
              <p:nvPr/>
            </p:nvSpPr>
            <p:spPr bwMode="auto">
              <a:xfrm flipH="1">
                <a:off x="1876" y="2944"/>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99" name="Line 1887"/>
              <p:cNvSpPr>
                <a:spLocks noChangeShapeType="1"/>
              </p:cNvSpPr>
              <p:nvPr/>
            </p:nvSpPr>
            <p:spPr bwMode="auto">
              <a:xfrm flipH="1">
                <a:off x="1840" y="2947"/>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0" name="Line 1888"/>
              <p:cNvSpPr>
                <a:spLocks noChangeShapeType="1"/>
              </p:cNvSpPr>
              <p:nvPr/>
            </p:nvSpPr>
            <p:spPr bwMode="auto">
              <a:xfrm flipH="1">
                <a:off x="1809" y="2951"/>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1" name="Line 1889"/>
              <p:cNvSpPr>
                <a:spLocks noChangeShapeType="1"/>
              </p:cNvSpPr>
              <p:nvPr/>
            </p:nvSpPr>
            <p:spPr bwMode="auto">
              <a:xfrm flipH="1">
                <a:off x="1783" y="2957"/>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2" name="Line 1890"/>
              <p:cNvSpPr>
                <a:spLocks noChangeShapeType="1"/>
              </p:cNvSpPr>
              <p:nvPr/>
            </p:nvSpPr>
            <p:spPr bwMode="auto">
              <a:xfrm flipH="1">
                <a:off x="1764" y="2966"/>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3" name="Line 1891"/>
              <p:cNvSpPr>
                <a:spLocks noChangeShapeType="1"/>
              </p:cNvSpPr>
              <p:nvPr/>
            </p:nvSpPr>
            <p:spPr bwMode="auto">
              <a:xfrm flipH="1">
                <a:off x="1752" y="2975"/>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4" name="Line 1892"/>
              <p:cNvSpPr>
                <a:spLocks noChangeShapeType="1"/>
              </p:cNvSpPr>
              <p:nvPr/>
            </p:nvSpPr>
            <p:spPr bwMode="auto">
              <a:xfrm flipH="1">
                <a:off x="1747" y="2984"/>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5" name="Line 1893"/>
              <p:cNvSpPr>
                <a:spLocks noChangeShapeType="1"/>
              </p:cNvSpPr>
              <p:nvPr/>
            </p:nvSpPr>
            <p:spPr bwMode="auto">
              <a:xfrm>
                <a:off x="1747" y="2995"/>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6" name="Line 1894"/>
              <p:cNvSpPr>
                <a:spLocks noChangeShapeType="1"/>
              </p:cNvSpPr>
              <p:nvPr/>
            </p:nvSpPr>
            <p:spPr bwMode="auto">
              <a:xfrm>
                <a:off x="1752" y="3005"/>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7" name="Line 1895"/>
              <p:cNvSpPr>
                <a:spLocks noChangeShapeType="1"/>
              </p:cNvSpPr>
              <p:nvPr/>
            </p:nvSpPr>
            <p:spPr bwMode="auto">
              <a:xfrm>
                <a:off x="1764" y="3014"/>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8" name="Line 1896"/>
              <p:cNvSpPr>
                <a:spLocks noChangeShapeType="1"/>
              </p:cNvSpPr>
              <p:nvPr/>
            </p:nvSpPr>
            <p:spPr bwMode="auto">
              <a:xfrm>
                <a:off x="1783" y="3023"/>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09" name="Line 1897"/>
              <p:cNvSpPr>
                <a:spLocks noChangeShapeType="1"/>
              </p:cNvSpPr>
              <p:nvPr/>
            </p:nvSpPr>
            <p:spPr bwMode="auto">
              <a:xfrm>
                <a:off x="1809" y="3032"/>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0" name="Line 1898"/>
              <p:cNvSpPr>
                <a:spLocks noChangeShapeType="1"/>
              </p:cNvSpPr>
              <p:nvPr/>
            </p:nvSpPr>
            <p:spPr bwMode="auto">
              <a:xfrm>
                <a:off x="1840" y="3038"/>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1" name="Line 1899"/>
              <p:cNvSpPr>
                <a:spLocks noChangeShapeType="1"/>
              </p:cNvSpPr>
              <p:nvPr/>
            </p:nvSpPr>
            <p:spPr bwMode="auto">
              <a:xfrm>
                <a:off x="1876" y="3043"/>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2" name="Line 1900"/>
              <p:cNvSpPr>
                <a:spLocks noChangeShapeType="1"/>
              </p:cNvSpPr>
              <p:nvPr/>
            </p:nvSpPr>
            <p:spPr bwMode="auto">
              <a:xfrm>
                <a:off x="1915" y="3046"/>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3" name="Line 1901"/>
              <p:cNvSpPr>
                <a:spLocks noChangeShapeType="1"/>
              </p:cNvSpPr>
              <p:nvPr/>
            </p:nvSpPr>
            <p:spPr bwMode="auto">
              <a:xfrm flipV="1">
                <a:off x="1957" y="3046"/>
                <a:ext cx="47"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4" name="Line 1902"/>
              <p:cNvSpPr>
                <a:spLocks noChangeShapeType="1"/>
              </p:cNvSpPr>
              <p:nvPr/>
            </p:nvSpPr>
            <p:spPr bwMode="auto">
              <a:xfrm flipV="1">
                <a:off x="2004" y="3041"/>
                <a:ext cx="44"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5" name="Line 1903"/>
              <p:cNvSpPr>
                <a:spLocks noChangeShapeType="1"/>
              </p:cNvSpPr>
              <p:nvPr/>
            </p:nvSpPr>
            <p:spPr bwMode="auto">
              <a:xfrm flipV="1">
                <a:off x="2048" y="303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6" name="Line 1904"/>
              <p:cNvSpPr>
                <a:spLocks noChangeShapeType="1"/>
              </p:cNvSpPr>
              <p:nvPr/>
            </p:nvSpPr>
            <p:spPr bwMode="auto">
              <a:xfrm flipV="1">
                <a:off x="2087" y="3028"/>
                <a:ext cx="32"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7" name="Line 1905"/>
              <p:cNvSpPr>
                <a:spLocks noChangeShapeType="1"/>
              </p:cNvSpPr>
              <p:nvPr/>
            </p:nvSpPr>
            <p:spPr bwMode="auto">
              <a:xfrm flipV="1">
                <a:off x="2119" y="3017"/>
                <a:ext cx="2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8" name="Line 1906"/>
              <p:cNvSpPr>
                <a:spLocks noChangeShapeType="1"/>
              </p:cNvSpPr>
              <p:nvPr/>
            </p:nvSpPr>
            <p:spPr bwMode="auto">
              <a:xfrm flipV="1">
                <a:off x="2143" y="3007"/>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19" name="Line 1907"/>
              <p:cNvSpPr>
                <a:spLocks noChangeShapeType="1"/>
              </p:cNvSpPr>
              <p:nvPr/>
            </p:nvSpPr>
            <p:spPr bwMode="auto">
              <a:xfrm flipV="1">
                <a:off x="2158" y="2995"/>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0" name="Freeform 1908"/>
              <p:cNvSpPr>
                <a:spLocks noEditPoints="1"/>
              </p:cNvSpPr>
              <p:nvPr/>
            </p:nvSpPr>
            <p:spPr bwMode="auto">
              <a:xfrm>
                <a:off x="1910" y="2966"/>
                <a:ext cx="39" cy="65"/>
              </a:xfrm>
              <a:custGeom>
                <a:avLst/>
                <a:gdLst/>
                <a:ahLst/>
                <a:cxnLst>
                  <a:cxn ang="0">
                    <a:pos x="17" y="24"/>
                  </a:cxn>
                  <a:cxn ang="0">
                    <a:pos x="14" y="26"/>
                  </a:cxn>
                  <a:cxn ang="0">
                    <a:pos x="9" y="30"/>
                  </a:cxn>
                  <a:cxn ang="0">
                    <a:pos x="9" y="35"/>
                  </a:cxn>
                  <a:cxn ang="0">
                    <a:pos x="8" y="41"/>
                  </a:cxn>
                  <a:cxn ang="0">
                    <a:pos x="8" y="45"/>
                  </a:cxn>
                  <a:cxn ang="0">
                    <a:pos x="9" y="50"/>
                  </a:cxn>
                  <a:cxn ang="0">
                    <a:pos x="12" y="53"/>
                  </a:cxn>
                  <a:cxn ang="0">
                    <a:pos x="14" y="56"/>
                  </a:cxn>
                  <a:cxn ang="0">
                    <a:pos x="17" y="57"/>
                  </a:cxn>
                  <a:cxn ang="0">
                    <a:pos x="23" y="57"/>
                  </a:cxn>
                  <a:cxn ang="0">
                    <a:pos x="26" y="56"/>
                  </a:cxn>
                  <a:cxn ang="0">
                    <a:pos x="30" y="47"/>
                  </a:cxn>
                  <a:cxn ang="0">
                    <a:pos x="30" y="36"/>
                  </a:cxn>
                  <a:cxn ang="0">
                    <a:pos x="29" y="32"/>
                  </a:cxn>
                  <a:cxn ang="0">
                    <a:pos x="26" y="26"/>
                  </a:cxn>
                  <a:cxn ang="0">
                    <a:pos x="23" y="24"/>
                  </a:cxn>
                  <a:cxn ang="0">
                    <a:pos x="17" y="24"/>
                  </a:cxn>
                  <a:cxn ang="0">
                    <a:pos x="30" y="0"/>
                  </a:cxn>
                  <a:cxn ang="0">
                    <a:pos x="39" y="0"/>
                  </a:cxn>
                  <a:cxn ang="0">
                    <a:pos x="39" y="63"/>
                  </a:cxn>
                  <a:cxn ang="0">
                    <a:pos x="30" y="63"/>
                  </a:cxn>
                  <a:cxn ang="0">
                    <a:pos x="30" y="56"/>
                  </a:cxn>
                  <a:cxn ang="0">
                    <a:pos x="29" y="59"/>
                  </a:cxn>
                  <a:cxn ang="0">
                    <a:pos x="26" y="62"/>
                  </a:cxn>
                  <a:cxn ang="0">
                    <a:pos x="20" y="65"/>
                  </a:cxn>
                  <a:cxn ang="0">
                    <a:pos x="14" y="63"/>
                  </a:cxn>
                  <a:cxn ang="0">
                    <a:pos x="9" y="62"/>
                  </a:cxn>
                  <a:cxn ang="0">
                    <a:pos x="6" y="59"/>
                  </a:cxn>
                  <a:cxn ang="0">
                    <a:pos x="2" y="50"/>
                  </a:cxn>
                  <a:cxn ang="0">
                    <a:pos x="0" y="45"/>
                  </a:cxn>
                  <a:cxn ang="0">
                    <a:pos x="0" y="32"/>
                  </a:cxn>
                  <a:cxn ang="0">
                    <a:pos x="3" y="26"/>
                  </a:cxn>
                  <a:cxn ang="0">
                    <a:pos x="6" y="21"/>
                  </a:cxn>
                  <a:cxn ang="0">
                    <a:pos x="15" y="17"/>
                  </a:cxn>
                  <a:cxn ang="0">
                    <a:pos x="23" y="17"/>
                  </a:cxn>
                  <a:cxn ang="0">
                    <a:pos x="26" y="18"/>
                  </a:cxn>
                  <a:cxn ang="0">
                    <a:pos x="29" y="21"/>
                  </a:cxn>
                  <a:cxn ang="0">
                    <a:pos x="30" y="24"/>
                  </a:cxn>
                  <a:cxn ang="0">
                    <a:pos x="30" y="0"/>
                  </a:cxn>
                </a:cxnLst>
                <a:rect l="0" t="0" r="r" b="b"/>
                <a:pathLst>
                  <a:path w="39" h="65">
                    <a:moveTo>
                      <a:pt x="17" y="24"/>
                    </a:moveTo>
                    <a:lnTo>
                      <a:pt x="14" y="26"/>
                    </a:lnTo>
                    <a:lnTo>
                      <a:pt x="9" y="30"/>
                    </a:lnTo>
                    <a:lnTo>
                      <a:pt x="9" y="35"/>
                    </a:lnTo>
                    <a:lnTo>
                      <a:pt x="8" y="41"/>
                    </a:lnTo>
                    <a:lnTo>
                      <a:pt x="8" y="45"/>
                    </a:lnTo>
                    <a:lnTo>
                      <a:pt x="9" y="50"/>
                    </a:lnTo>
                    <a:lnTo>
                      <a:pt x="12" y="53"/>
                    </a:lnTo>
                    <a:lnTo>
                      <a:pt x="14" y="56"/>
                    </a:lnTo>
                    <a:lnTo>
                      <a:pt x="17" y="57"/>
                    </a:lnTo>
                    <a:lnTo>
                      <a:pt x="23" y="57"/>
                    </a:lnTo>
                    <a:lnTo>
                      <a:pt x="26" y="56"/>
                    </a:lnTo>
                    <a:lnTo>
                      <a:pt x="30" y="47"/>
                    </a:lnTo>
                    <a:lnTo>
                      <a:pt x="30" y="36"/>
                    </a:lnTo>
                    <a:lnTo>
                      <a:pt x="29" y="32"/>
                    </a:lnTo>
                    <a:lnTo>
                      <a:pt x="26" y="26"/>
                    </a:lnTo>
                    <a:lnTo>
                      <a:pt x="23" y="24"/>
                    </a:lnTo>
                    <a:lnTo>
                      <a:pt x="17" y="24"/>
                    </a:lnTo>
                    <a:close/>
                    <a:moveTo>
                      <a:pt x="30" y="0"/>
                    </a:moveTo>
                    <a:lnTo>
                      <a:pt x="39" y="0"/>
                    </a:lnTo>
                    <a:lnTo>
                      <a:pt x="39" y="63"/>
                    </a:lnTo>
                    <a:lnTo>
                      <a:pt x="30" y="63"/>
                    </a:lnTo>
                    <a:lnTo>
                      <a:pt x="30" y="56"/>
                    </a:lnTo>
                    <a:lnTo>
                      <a:pt x="29" y="59"/>
                    </a:lnTo>
                    <a:lnTo>
                      <a:pt x="26" y="62"/>
                    </a:lnTo>
                    <a:lnTo>
                      <a:pt x="20" y="65"/>
                    </a:lnTo>
                    <a:lnTo>
                      <a:pt x="14" y="63"/>
                    </a:lnTo>
                    <a:lnTo>
                      <a:pt x="9" y="62"/>
                    </a:lnTo>
                    <a:lnTo>
                      <a:pt x="6" y="59"/>
                    </a:lnTo>
                    <a:lnTo>
                      <a:pt x="2" y="50"/>
                    </a:lnTo>
                    <a:lnTo>
                      <a:pt x="0" y="45"/>
                    </a:lnTo>
                    <a:lnTo>
                      <a:pt x="0" y="32"/>
                    </a:lnTo>
                    <a:lnTo>
                      <a:pt x="3" y="26"/>
                    </a:lnTo>
                    <a:lnTo>
                      <a:pt x="6" y="21"/>
                    </a:lnTo>
                    <a:lnTo>
                      <a:pt x="15" y="17"/>
                    </a:lnTo>
                    <a:lnTo>
                      <a:pt x="23" y="17"/>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1" name="Freeform 1909"/>
              <p:cNvSpPr>
                <a:spLocks noEditPoints="1"/>
              </p:cNvSpPr>
              <p:nvPr/>
            </p:nvSpPr>
            <p:spPr bwMode="auto">
              <a:xfrm>
                <a:off x="1958" y="2983"/>
                <a:ext cx="42" cy="48"/>
              </a:xfrm>
              <a:custGeom>
                <a:avLst/>
                <a:gdLst/>
                <a:ahLst/>
                <a:cxnLst>
                  <a:cxn ang="0">
                    <a:pos x="17" y="7"/>
                  </a:cxn>
                  <a:cxn ang="0">
                    <a:pos x="12" y="10"/>
                  </a:cxn>
                  <a:cxn ang="0">
                    <a:pos x="11" y="12"/>
                  </a:cxn>
                  <a:cxn ang="0">
                    <a:pos x="9" y="15"/>
                  </a:cxn>
                  <a:cxn ang="0">
                    <a:pos x="9" y="18"/>
                  </a:cxn>
                  <a:cxn ang="0">
                    <a:pos x="34" y="18"/>
                  </a:cxn>
                  <a:cxn ang="0">
                    <a:pos x="34" y="15"/>
                  </a:cxn>
                  <a:cxn ang="0">
                    <a:pos x="33" y="13"/>
                  </a:cxn>
                  <a:cxn ang="0">
                    <a:pos x="32" y="10"/>
                  </a:cxn>
                  <a:cxn ang="0">
                    <a:pos x="26" y="7"/>
                  </a:cxn>
                  <a:cxn ang="0">
                    <a:pos x="17" y="7"/>
                  </a:cxn>
                  <a:cxn ang="0">
                    <a:pos x="15" y="0"/>
                  </a:cxn>
                  <a:cxn ang="0">
                    <a:pos x="27" y="0"/>
                  </a:cxn>
                  <a:cxn ang="0">
                    <a:pos x="33" y="3"/>
                  </a:cxn>
                  <a:cxn ang="0">
                    <a:pos x="37" y="6"/>
                  </a:cxn>
                  <a:cxn ang="0">
                    <a:pos x="40" y="10"/>
                  </a:cxn>
                  <a:cxn ang="0">
                    <a:pos x="42" y="16"/>
                  </a:cxn>
                  <a:cxn ang="0">
                    <a:pos x="42" y="25"/>
                  </a:cxn>
                  <a:cxn ang="0">
                    <a:pos x="9" y="25"/>
                  </a:cxn>
                  <a:cxn ang="0">
                    <a:pos x="9" y="30"/>
                  </a:cxn>
                  <a:cxn ang="0">
                    <a:pos x="11" y="33"/>
                  </a:cxn>
                  <a:cxn ang="0">
                    <a:pos x="17" y="39"/>
                  </a:cxn>
                  <a:cxn ang="0">
                    <a:pos x="20" y="40"/>
                  </a:cxn>
                  <a:cxn ang="0">
                    <a:pos x="23" y="40"/>
                  </a:cxn>
                  <a:cxn ang="0">
                    <a:pos x="27" y="39"/>
                  </a:cxn>
                  <a:cxn ang="0">
                    <a:pos x="30" y="39"/>
                  </a:cxn>
                  <a:cxn ang="0">
                    <a:pos x="33" y="36"/>
                  </a:cxn>
                  <a:cxn ang="0">
                    <a:pos x="34" y="33"/>
                  </a:cxn>
                  <a:cxn ang="0">
                    <a:pos x="42" y="34"/>
                  </a:cxn>
                  <a:cxn ang="0">
                    <a:pos x="39" y="39"/>
                  </a:cxn>
                  <a:cxn ang="0">
                    <a:pos x="32" y="46"/>
                  </a:cxn>
                  <a:cxn ang="0">
                    <a:pos x="27" y="46"/>
                  </a:cxn>
                  <a:cxn ang="0">
                    <a:pos x="23" y="48"/>
                  </a:cxn>
                  <a:cxn ang="0">
                    <a:pos x="11" y="45"/>
                  </a:cxn>
                  <a:cxn ang="0">
                    <a:pos x="3" y="37"/>
                  </a:cxn>
                  <a:cxn ang="0">
                    <a:pos x="2" y="34"/>
                  </a:cxn>
                  <a:cxn ang="0">
                    <a:pos x="2" y="30"/>
                  </a:cxn>
                  <a:cxn ang="0">
                    <a:pos x="0" y="24"/>
                  </a:cxn>
                  <a:cxn ang="0">
                    <a:pos x="2" y="16"/>
                  </a:cxn>
                  <a:cxn ang="0">
                    <a:pos x="3" y="12"/>
                  </a:cxn>
                  <a:cxn ang="0">
                    <a:pos x="6" y="6"/>
                  </a:cxn>
                  <a:cxn ang="0">
                    <a:pos x="15" y="0"/>
                  </a:cxn>
                </a:cxnLst>
                <a:rect l="0" t="0" r="r" b="b"/>
                <a:pathLst>
                  <a:path w="42" h="48">
                    <a:moveTo>
                      <a:pt x="17" y="7"/>
                    </a:moveTo>
                    <a:lnTo>
                      <a:pt x="12" y="10"/>
                    </a:lnTo>
                    <a:lnTo>
                      <a:pt x="11" y="12"/>
                    </a:lnTo>
                    <a:lnTo>
                      <a:pt x="9" y="15"/>
                    </a:lnTo>
                    <a:lnTo>
                      <a:pt x="9" y="18"/>
                    </a:lnTo>
                    <a:lnTo>
                      <a:pt x="34" y="18"/>
                    </a:lnTo>
                    <a:lnTo>
                      <a:pt x="34" y="15"/>
                    </a:lnTo>
                    <a:lnTo>
                      <a:pt x="33" y="13"/>
                    </a:lnTo>
                    <a:lnTo>
                      <a:pt x="32" y="10"/>
                    </a:lnTo>
                    <a:lnTo>
                      <a:pt x="26" y="7"/>
                    </a:lnTo>
                    <a:lnTo>
                      <a:pt x="17" y="7"/>
                    </a:lnTo>
                    <a:close/>
                    <a:moveTo>
                      <a:pt x="15" y="0"/>
                    </a:moveTo>
                    <a:lnTo>
                      <a:pt x="27" y="0"/>
                    </a:lnTo>
                    <a:lnTo>
                      <a:pt x="33" y="3"/>
                    </a:lnTo>
                    <a:lnTo>
                      <a:pt x="37" y="6"/>
                    </a:lnTo>
                    <a:lnTo>
                      <a:pt x="40" y="10"/>
                    </a:lnTo>
                    <a:lnTo>
                      <a:pt x="42" y="16"/>
                    </a:lnTo>
                    <a:lnTo>
                      <a:pt x="42" y="25"/>
                    </a:lnTo>
                    <a:lnTo>
                      <a:pt x="9" y="25"/>
                    </a:lnTo>
                    <a:lnTo>
                      <a:pt x="9" y="30"/>
                    </a:lnTo>
                    <a:lnTo>
                      <a:pt x="11" y="33"/>
                    </a:lnTo>
                    <a:lnTo>
                      <a:pt x="17" y="39"/>
                    </a:lnTo>
                    <a:lnTo>
                      <a:pt x="20" y="40"/>
                    </a:lnTo>
                    <a:lnTo>
                      <a:pt x="23" y="40"/>
                    </a:lnTo>
                    <a:lnTo>
                      <a:pt x="27" y="39"/>
                    </a:lnTo>
                    <a:lnTo>
                      <a:pt x="30" y="39"/>
                    </a:lnTo>
                    <a:lnTo>
                      <a:pt x="33" y="36"/>
                    </a:lnTo>
                    <a:lnTo>
                      <a:pt x="34" y="33"/>
                    </a:lnTo>
                    <a:lnTo>
                      <a:pt x="42" y="34"/>
                    </a:lnTo>
                    <a:lnTo>
                      <a:pt x="39" y="39"/>
                    </a:lnTo>
                    <a:lnTo>
                      <a:pt x="32" y="46"/>
                    </a:lnTo>
                    <a:lnTo>
                      <a:pt x="27" y="46"/>
                    </a:lnTo>
                    <a:lnTo>
                      <a:pt x="23" y="48"/>
                    </a:lnTo>
                    <a:lnTo>
                      <a:pt x="11" y="45"/>
                    </a:lnTo>
                    <a:lnTo>
                      <a:pt x="3" y="37"/>
                    </a:lnTo>
                    <a:lnTo>
                      <a:pt x="2" y="34"/>
                    </a:lnTo>
                    <a:lnTo>
                      <a:pt x="2" y="30"/>
                    </a:lnTo>
                    <a:lnTo>
                      <a:pt x="0" y="24"/>
                    </a:lnTo>
                    <a:lnTo>
                      <a:pt x="2" y="16"/>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2" name="Line 1910"/>
              <p:cNvSpPr>
                <a:spLocks noChangeShapeType="1"/>
              </p:cNvSpPr>
              <p:nvPr/>
            </p:nvSpPr>
            <p:spPr bwMode="auto">
              <a:xfrm>
                <a:off x="1834" y="2884"/>
                <a:ext cx="2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3" name="Line 1911"/>
              <p:cNvSpPr>
                <a:spLocks noChangeShapeType="1"/>
              </p:cNvSpPr>
              <p:nvPr/>
            </p:nvSpPr>
            <p:spPr bwMode="auto">
              <a:xfrm>
                <a:off x="1854" y="2900"/>
                <a:ext cx="20"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4" name="Line 1912"/>
              <p:cNvSpPr>
                <a:spLocks noChangeShapeType="1"/>
              </p:cNvSpPr>
              <p:nvPr/>
            </p:nvSpPr>
            <p:spPr bwMode="auto">
              <a:xfrm>
                <a:off x="1874" y="2921"/>
                <a:ext cx="24"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5" name="Freeform 1913"/>
              <p:cNvSpPr>
                <a:spLocks/>
              </p:cNvSpPr>
              <p:nvPr/>
            </p:nvSpPr>
            <p:spPr bwMode="auto">
              <a:xfrm>
                <a:off x="1328" y="3069"/>
                <a:ext cx="417" cy="105"/>
              </a:xfrm>
              <a:custGeom>
                <a:avLst/>
                <a:gdLst/>
                <a:ahLst/>
                <a:cxnLst>
                  <a:cxn ang="0">
                    <a:pos x="207" y="0"/>
                  </a:cxn>
                  <a:cxn ang="0">
                    <a:pos x="255" y="2"/>
                  </a:cxn>
                  <a:cxn ang="0">
                    <a:pos x="300" y="6"/>
                  </a:cxn>
                  <a:cxn ang="0">
                    <a:pos x="339" y="12"/>
                  </a:cxn>
                  <a:cxn ang="0">
                    <a:pos x="370" y="20"/>
                  </a:cxn>
                  <a:cxn ang="0">
                    <a:pos x="396" y="30"/>
                  </a:cxn>
                  <a:cxn ang="0">
                    <a:pos x="411" y="41"/>
                  </a:cxn>
                  <a:cxn ang="0">
                    <a:pos x="417" y="53"/>
                  </a:cxn>
                  <a:cxn ang="0">
                    <a:pos x="412" y="63"/>
                  </a:cxn>
                  <a:cxn ang="0">
                    <a:pos x="400" y="74"/>
                  </a:cxn>
                  <a:cxn ang="0">
                    <a:pos x="381" y="83"/>
                  </a:cxn>
                  <a:cxn ang="0">
                    <a:pos x="355" y="90"/>
                  </a:cxn>
                  <a:cxn ang="0">
                    <a:pos x="325" y="96"/>
                  </a:cxn>
                  <a:cxn ang="0">
                    <a:pos x="290" y="101"/>
                  </a:cxn>
                  <a:cxn ang="0">
                    <a:pos x="249" y="104"/>
                  </a:cxn>
                  <a:cxn ang="0">
                    <a:pos x="207" y="105"/>
                  </a:cxn>
                  <a:cxn ang="0">
                    <a:pos x="166" y="104"/>
                  </a:cxn>
                  <a:cxn ang="0">
                    <a:pos x="127" y="101"/>
                  </a:cxn>
                  <a:cxn ang="0">
                    <a:pos x="91" y="96"/>
                  </a:cxn>
                  <a:cxn ang="0">
                    <a:pos x="61" y="90"/>
                  </a:cxn>
                  <a:cxn ang="0">
                    <a:pos x="36" y="83"/>
                  </a:cxn>
                  <a:cxn ang="0">
                    <a:pos x="16" y="74"/>
                  </a:cxn>
                  <a:cxn ang="0">
                    <a:pos x="4" y="63"/>
                  </a:cxn>
                  <a:cxn ang="0">
                    <a:pos x="0" y="53"/>
                  </a:cxn>
                  <a:cxn ang="0">
                    <a:pos x="6" y="41"/>
                  </a:cxn>
                  <a:cxn ang="0">
                    <a:pos x="21" y="30"/>
                  </a:cxn>
                  <a:cxn ang="0">
                    <a:pos x="45" y="20"/>
                  </a:cxn>
                  <a:cxn ang="0">
                    <a:pos x="77" y="12"/>
                  </a:cxn>
                  <a:cxn ang="0">
                    <a:pos x="116" y="6"/>
                  </a:cxn>
                  <a:cxn ang="0">
                    <a:pos x="160" y="2"/>
                  </a:cxn>
                  <a:cxn ang="0">
                    <a:pos x="207" y="0"/>
                  </a:cxn>
                </a:cxnLst>
                <a:rect l="0" t="0" r="r" b="b"/>
                <a:pathLst>
                  <a:path w="417" h="105">
                    <a:moveTo>
                      <a:pt x="207" y="0"/>
                    </a:moveTo>
                    <a:lnTo>
                      <a:pt x="255" y="2"/>
                    </a:lnTo>
                    <a:lnTo>
                      <a:pt x="300" y="6"/>
                    </a:lnTo>
                    <a:lnTo>
                      <a:pt x="339" y="12"/>
                    </a:lnTo>
                    <a:lnTo>
                      <a:pt x="370" y="20"/>
                    </a:lnTo>
                    <a:lnTo>
                      <a:pt x="396" y="30"/>
                    </a:lnTo>
                    <a:lnTo>
                      <a:pt x="411" y="41"/>
                    </a:lnTo>
                    <a:lnTo>
                      <a:pt x="417" y="53"/>
                    </a:lnTo>
                    <a:lnTo>
                      <a:pt x="412" y="63"/>
                    </a:lnTo>
                    <a:lnTo>
                      <a:pt x="400" y="74"/>
                    </a:lnTo>
                    <a:lnTo>
                      <a:pt x="381" y="83"/>
                    </a:lnTo>
                    <a:lnTo>
                      <a:pt x="355" y="90"/>
                    </a:lnTo>
                    <a:lnTo>
                      <a:pt x="325" y="96"/>
                    </a:lnTo>
                    <a:lnTo>
                      <a:pt x="290" y="101"/>
                    </a:lnTo>
                    <a:lnTo>
                      <a:pt x="249" y="104"/>
                    </a:lnTo>
                    <a:lnTo>
                      <a:pt x="207" y="105"/>
                    </a:lnTo>
                    <a:lnTo>
                      <a:pt x="166" y="104"/>
                    </a:lnTo>
                    <a:lnTo>
                      <a:pt x="127" y="101"/>
                    </a:lnTo>
                    <a:lnTo>
                      <a:pt x="91" y="96"/>
                    </a:lnTo>
                    <a:lnTo>
                      <a:pt x="61" y="90"/>
                    </a:lnTo>
                    <a:lnTo>
                      <a:pt x="36" y="83"/>
                    </a:lnTo>
                    <a:lnTo>
                      <a:pt x="16" y="74"/>
                    </a:lnTo>
                    <a:lnTo>
                      <a:pt x="4" y="63"/>
                    </a:lnTo>
                    <a:lnTo>
                      <a:pt x="0" y="53"/>
                    </a:lnTo>
                    <a:lnTo>
                      <a:pt x="6" y="41"/>
                    </a:lnTo>
                    <a:lnTo>
                      <a:pt x="21" y="30"/>
                    </a:lnTo>
                    <a:lnTo>
                      <a:pt x="45" y="20"/>
                    </a:lnTo>
                    <a:lnTo>
                      <a:pt x="77" y="12"/>
                    </a:lnTo>
                    <a:lnTo>
                      <a:pt x="116" y="6"/>
                    </a:lnTo>
                    <a:lnTo>
                      <a:pt x="160" y="2"/>
                    </a:lnTo>
                    <a:lnTo>
                      <a:pt x="207"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6" name="Line 1914"/>
              <p:cNvSpPr>
                <a:spLocks noChangeShapeType="1"/>
              </p:cNvSpPr>
              <p:nvPr/>
            </p:nvSpPr>
            <p:spPr bwMode="auto">
              <a:xfrm flipH="1" flipV="1">
                <a:off x="1739" y="3110"/>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7" name="Line 1915"/>
              <p:cNvSpPr>
                <a:spLocks noChangeShapeType="1"/>
              </p:cNvSpPr>
              <p:nvPr/>
            </p:nvSpPr>
            <p:spPr bwMode="auto">
              <a:xfrm flipH="1" flipV="1">
                <a:off x="1724" y="3099"/>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8" name="Line 1916"/>
              <p:cNvSpPr>
                <a:spLocks noChangeShapeType="1"/>
              </p:cNvSpPr>
              <p:nvPr/>
            </p:nvSpPr>
            <p:spPr bwMode="auto">
              <a:xfrm flipH="1" flipV="1">
                <a:off x="1698" y="3089"/>
                <a:ext cx="26"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29" name="Line 1917"/>
              <p:cNvSpPr>
                <a:spLocks noChangeShapeType="1"/>
              </p:cNvSpPr>
              <p:nvPr/>
            </p:nvSpPr>
            <p:spPr bwMode="auto">
              <a:xfrm flipH="1" flipV="1">
                <a:off x="1667" y="3081"/>
                <a:ext cx="31"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0" name="Line 1918"/>
              <p:cNvSpPr>
                <a:spLocks noChangeShapeType="1"/>
              </p:cNvSpPr>
              <p:nvPr/>
            </p:nvSpPr>
            <p:spPr bwMode="auto">
              <a:xfrm flipH="1" flipV="1">
                <a:off x="1628" y="307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1" name="Line 1919"/>
              <p:cNvSpPr>
                <a:spLocks noChangeShapeType="1"/>
              </p:cNvSpPr>
              <p:nvPr/>
            </p:nvSpPr>
            <p:spPr bwMode="auto">
              <a:xfrm flipH="1" flipV="1">
                <a:off x="1583" y="3071"/>
                <a:ext cx="45"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2" name="Line 1920"/>
              <p:cNvSpPr>
                <a:spLocks noChangeShapeType="1"/>
              </p:cNvSpPr>
              <p:nvPr/>
            </p:nvSpPr>
            <p:spPr bwMode="auto">
              <a:xfrm flipH="1" flipV="1">
                <a:off x="1535" y="3069"/>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3" name="Line 1921"/>
              <p:cNvSpPr>
                <a:spLocks noChangeShapeType="1"/>
              </p:cNvSpPr>
              <p:nvPr/>
            </p:nvSpPr>
            <p:spPr bwMode="auto">
              <a:xfrm flipH="1">
                <a:off x="1488" y="3069"/>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4" name="Line 1922"/>
              <p:cNvSpPr>
                <a:spLocks noChangeShapeType="1"/>
              </p:cNvSpPr>
              <p:nvPr/>
            </p:nvSpPr>
            <p:spPr bwMode="auto">
              <a:xfrm flipH="1">
                <a:off x="1444" y="3071"/>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5" name="Line 1923"/>
              <p:cNvSpPr>
                <a:spLocks noChangeShapeType="1"/>
              </p:cNvSpPr>
              <p:nvPr/>
            </p:nvSpPr>
            <p:spPr bwMode="auto">
              <a:xfrm flipH="1">
                <a:off x="1405" y="3075"/>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6" name="Line 1924"/>
              <p:cNvSpPr>
                <a:spLocks noChangeShapeType="1"/>
              </p:cNvSpPr>
              <p:nvPr/>
            </p:nvSpPr>
            <p:spPr bwMode="auto">
              <a:xfrm flipH="1">
                <a:off x="1373" y="3081"/>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7" name="Line 1925"/>
              <p:cNvSpPr>
                <a:spLocks noChangeShapeType="1"/>
              </p:cNvSpPr>
              <p:nvPr/>
            </p:nvSpPr>
            <p:spPr bwMode="auto">
              <a:xfrm flipH="1">
                <a:off x="1349" y="3089"/>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8" name="Line 1926"/>
              <p:cNvSpPr>
                <a:spLocks noChangeShapeType="1"/>
              </p:cNvSpPr>
              <p:nvPr/>
            </p:nvSpPr>
            <p:spPr bwMode="auto">
              <a:xfrm flipH="1">
                <a:off x="1334" y="3099"/>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39" name="Line 1927"/>
              <p:cNvSpPr>
                <a:spLocks noChangeShapeType="1"/>
              </p:cNvSpPr>
              <p:nvPr/>
            </p:nvSpPr>
            <p:spPr bwMode="auto">
              <a:xfrm flipH="1">
                <a:off x="1328" y="3110"/>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0" name="Line 1928"/>
              <p:cNvSpPr>
                <a:spLocks noChangeShapeType="1"/>
              </p:cNvSpPr>
              <p:nvPr/>
            </p:nvSpPr>
            <p:spPr bwMode="auto">
              <a:xfrm>
                <a:off x="1328" y="3122"/>
                <a:ext cx="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1" name="Line 1929"/>
              <p:cNvSpPr>
                <a:spLocks noChangeShapeType="1"/>
              </p:cNvSpPr>
              <p:nvPr/>
            </p:nvSpPr>
            <p:spPr bwMode="auto">
              <a:xfrm>
                <a:off x="1332" y="3132"/>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2" name="Line 1930"/>
              <p:cNvSpPr>
                <a:spLocks noChangeShapeType="1"/>
              </p:cNvSpPr>
              <p:nvPr/>
            </p:nvSpPr>
            <p:spPr bwMode="auto">
              <a:xfrm>
                <a:off x="1344" y="3143"/>
                <a:ext cx="20"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3" name="Line 1931"/>
              <p:cNvSpPr>
                <a:spLocks noChangeShapeType="1"/>
              </p:cNvSpPr>
              <p:nvPr/>
            </p:nvSpPr>
            <p:spPr bwMode="auto">
              <a:xfrm>
                <a:off x="1364" y="3152"/>
                <a:ext cx="25"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4" name="Line 1932"/>
              <p:cNvSpPr>
                <a:spLocks noChangeShapeType="1"/>
              </p:cNvSpPr>
              <p:nvPr/>
            </p:nvSpPr>
            <p:spPr bwMode="auto">
              <a:xfrm>
                <a:off x="1389" y="3159"/>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5" name="Line 1933"/>
              <p:cNvSpPr>
                <a:spLocks noChangeShapeType="1"/>
              </p:cNvSpPr>
              <p:nvPr/>
            </p:nvSpPr>
            <p:spPr bwMode="auto">
              <a:xfrm>
                <a:off x="1419" y="3165"/>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6" name="Line 1934"/>
              <p:cNvSpPr>
                <a:spLocks noChangeShapeType="1"/>
              </p:cNvSpPr>
              <p:nvPr/>
            </p:nvSpPr>
            <p:spPr bwMode="auto">
              <a:xfrm>
                <a:off x="1455" y="3170"/>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7" name="Line 1935"/>
              <p:cNvSpPr>
                <a:spLocks noChangeShapeType="1"/>
              </p:cNvSpPr>
              <p:nvPr/>
            </p:nvSpPr>
            <p:spPr bwMode="auto">
              <a:xfrm>
                <a:off x="1494" y="3173"/>
                <a:ext cx="41"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8" name="Line 1936"/>
              <p:cNvSpPr>
                <a:spLocks noChangeShapeType="1"/>
              </p:cNvSpPr>
              <p:nvPr/>
            </p:nvSpPr>
            <p:spPr bwMode="auto">
              <a:xfrm flipV="1">
                <a:off x="1535" y="3173"/>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49" name="Line 1937"/>
              <p:cNvSpPr>
                <a:spLocks noChangeShapeType="1"/>
              </p:cNvSpPr>
              <p:nvPr/>
            </p:nvSpPr>
            <p:spPr bwMode="auto">
              <a:xfrm flipV="1">
                <a:off x="1577" y="3170"/>
                <a:ext cx="41"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0" name="Line 1938"/>
              <p:cNvSpPr>
                <a:spLocks noChangeShapeType="1"/>
              </p:cNvSpPr>
              <p:nvPr/>
            </p:nvSpPr>
            <p:spPr bwMode="auto">
              <a:xfrm flipV="1">
                <a:off x="1618" y="3165"/>
                <a:ext cx="35"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1" name="Line 1939"/>
              <p:cNvSpPr>
                <a:spLocks noChangeShapeType="1"/>
              </p:cNvSpPr>
              <p:nvPr/>
            </p:nvSpPr>
            <p:spPr bwMode="auto">
              <a:xfrm flipV="1">
                <a:off x="1653" y="3159"/>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2" name="Line 1940"/>
              <p:cNvSpPr>
                <a:spLocks noChangeShapeType="1"/>
              </p:cNvSpPr>
              <p:nvPr/>
            </p:nvSpPr>
            <p:spPr bwMode="auto">
              <a:xfrm flipV="1">
                <a:off x="1683" y="3152"/>
                <a:ext cx="26"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3" name="Line 1941"/>
              <p:cNvSpPr>
                <a:spLocks noChangeShapeType="1"/>
              </p:cNvSpPr>
              <p:nvPr/>
            </p:nvSpPr>
            <p:spPr bwMode="auto">
              <a:xfrm flipV="1">
                <a:off x="1709" y="3143"/>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4" name="Line 1942"/>
              <p:cNvSpPr>
                <a:spLocks noChangeShapeType="1"/>
              </p:cNvSpPr>
              <p:nvPr/>
            </p:nvSpPr>
            <p:spPr bwMode="auto">
              <a:xfrm flipV="1">
                <a:off x="1728" y="3132"/>
                <a:ext cx="12"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5" name="Line 1943"/>
              <p:cNvSpPr>
                <a:spLocks noChangeShapeType="1"/>
              </p:cNvSpPr>
              <p:nvPr/>
            </p:nvSpPr>
            <p:spPr bwMode="auto">
              <a:xfrm flipV="1">
                <a:off x="1740" y="3122"/>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6" name="Freeform 1944"/>
              <p:cNvSpPr>
                <a:spLocks noEditPoints="1"/>
              </p:cNvSpPr>
              <p:nvPr/>
            </p:nvSpPr>
            <p:spPr bwMode="auto">
              <a:xfrm>
                <a:off x="1491" y="3095"/>
                <a:ext cx="38" cy="64"/>
              </a:xfrm>
              <a:custGeom>
                <a:avLst/>
                <a:gdLst/>
                <a:ahLst/>
                <a:cxnLst>
                  <a:cxn ang="0">
                    <a:pos x="16" y="24"/>
                  </a:cxn>
                  <a:cxn ang="0">
                    <a:pos x="13" y="25"/>
                  </a:cxn>
                  <a:cxn ang="0">
                    <a:pos x="9" y="30"/>
                  </a:cxn>
                  <a:cxn ang="0">
                    <a:pos x="9" y="34"/>
                  </a:cxn>
                  <a:cxn ang="0">
                    <a:pos x="7" y="40"/>
                  </a:cxn>
                  <a:cxn ang="0">
                    <a:pos x="7" y="45"/>
                  </a:cxn>
                  <a:cxn ang="0">
                    <a:pos x="9" y="49"/>
                  </a:cxn>
                  <a:cxn ang="0">
                    <a:pos x="11" y="52"/>
                  </a:cxn>
                  <a:cxn ang="0">
                    <a:pos x="13" y="55"/>
                  </a:cxn>
                  <a:cxn ang="0">
                    <a:pos x="16" y="57"/>
                  </a:cxn>
                  <a:cxn ang="0">
                    <a:pos x="22" y="57"/>
                  </a:cxn>
                  <a:cxn ang="0">
                    <a:pos x="25" y="55"/>
                  </a:cxn>
                  <a:cxn ang="0">
                    <a:pos x="29" y="46"/>
                  </a:cxn>
                  <a:cxn ang="0">
                    <a:pos x="29" y="36"/>
                  </a:cxn>
                  <a:cxn ang="0">
                    <a:pos x="28" y="31"/>
                  </a:cxn>
                  <a:cxn ang="0">
                    <a:pos x="25" y="25"/>
                  </a:cxn>
                  <a:cxn ang="0">
                    <a:pos x="22" y="24"/>
                  </a:cxn>
                  <a:cxn ang="0">
                    <a:pos x="16" y="24"/>
                  </a:cxn>
                  <a:cxn ang="0">
                    <a:pos x="29" y="0"/>
                  </a:cxn>
                  <a:cxn ang="0">
                    <a:pos x="38" y="0"/>
                  </a:cxn>
                  <a:cxn ang="0">
                    <a:pos x="38" y="63"/>
                  </a:cxn>
                  <a:cxn ang="0">
                    <a:pos x="29" y="63"/>
                  </a:cxn>
                  <a:cxn ang="0">
                    <a:pos x="29" y="55"/>
                  </a:cxn>
                  <a:cxn ang="0">
                    <a:pos x="28" y="58"/>
                  </a:cxn>
                  <a:cxn ang="0">
                    <a:pos x="25" y="61"/>
                  </a:cxn>
                  <a:cxn ang="0">
                    <a:pos x="19" y="64"/>
                  </a:cxn>
                  <a:cxn ang="0">
                    <a:pos x="13" y="63"/>
                  </a:cxn>
                  <a:cxn ang="0">
                    <a:pos x="9" y="61"/>
                  </a:cxn>
                  <a:cxn ang="0">
                    <a:pos x="6" y="58"/>
                  </a:cxn>
                  <a:cxn ang="0">
                    <a:pos x="1" y="49"/>
                  </a:cxn>
                  <a:cxn ang="0">
                    <a:pos x="0" y="45"/>
                  </a:cxn>
                  <a:cxn ang="0">
                    <a:pos x="0" y="31"/>
                  </a:cxn>
                  <a:cxn ang="0">
                    <a:pos x="3" y="25"/>
                  </a:cxn>
                  <a:cxn ang="0">
                    <a:pos x="6" y="21"/>
                  </a:cxn>
                  <a:cxn ang="0">
                    <a:pos x="14" y="16"/>
                  </a:cxn>
                  <a:cxn ang="0">
                    <a:pos x="22" y="16"/>
                  </a:cxn>
                  <a:cxn ang="0">
                    <a:pos x="25" y="18"/>
                  </a:cxn>
                  <a:cxn ang="0">
                    <a:pos x="28" y="21"/>
                  </a:cxn>
                  <a:cxn ang="0">
                    <a:pos x="29" y="24"/>
                  </a:cxn>
                  <a:cxn ang="0">
                    <a:pos x="29" y="0"/>
                  </a:cxn>
                </a:cxnLst>
                <a:rect l="0" t="0" r="r" b="b"/>
                <a:pathLst>
                  <a:path w="38" h="64">
                    <a:moveTo>
                      <a:pt x="16" y="24"/>
                    </a:moveTo>
                    <a:lnTo>
                      <a:pt x="13" y="25"/>
                    </a:lnTo>
                    <a:lnTo>
                      <a:pt x="9" y="30"/>
                    </a:lnTo>
                    <a:lnTo>
                      <a:pt x="9" y="34"/>
                    </a:lnTo>
                    <a:lnTo>
                      <a:pt x="7" y="40"/>
                    </a:lnTo>
                    <a:lnTo>
                      <a:pt x="7" y="45"/>
                    </a:lnTo>
                    <a:lnTo>
                      <a:pt x="9" y="49"/>
                    </a:lnTo>
                    <a:lnTo>
                      <a:pt x="11" y="52"/>
                    </a:lnTo>
                    <a:lnTo>
                      <a:pt x="13" y="55"/>
                    </a:lnTo>
                    <a:lnTo>
                      <a:pt x="16" y="57"/>
                    </a:lnTo>
                    <a:lnTo>
                      <a:pt x="22" y="57"/>
                    </a:lnTo>
                    <a:lnTo>
                      <a:pt x="25" y="55"/>
                    </a:lnTo>
                    <a:lnTo>
                      <a:pt x="29" y="46"/>
                    </a:lnTo>
                    <a:lnTo>
                      <a:pt x="29" y="36"/>
                    </a:lnTo>
                    <a:lnTo>
                      <a:pt x="28" y="31"/>
                    </a:lnTo>
                    <a:lnTo>
                      <a:pt x="25" y="25"/>
                    </a:lnTo>
                    <a:lnTo>
                      <a:pt x="22" y="24"/>
                    </a:lnTo>
                    <a:lnTo>
                      <a:pt x="16" y="24"/>
                    </a:lnTo>
                    <a:close/>
                    <a:moveTo>
                      <a:pt x="29" y="0"/>
                    </a:moveTo>
                    <a:lnTo>
                      <a:pt x="38" y="0"/>
                    </a:lnTo>
                    <a:lnTo>
                      <a:pt x="38" y="63"/>
                    </a:lnTo>
                    <a:lnTo>
                      <a:pt x="29" y="63"/>
                    </a:lnTo>
                    <a:lnTo>
                      <a:pt x="29" y="55"/>
                    </a:lnTo>
                    <a:lnTo>
                      <a:pt x="28" y="58"/>
                    </a:lnTo>
                    <a:lnTo>
                      <a:pt x="25" y="61"/>
                    </a:lnTo>
                    <a:lnTo>
                      <a:pt x="19" y="64"/>
                    </a:lnTo>
                    <a:lnTo>
                      <a:pt x="13" y="63"/>
                    </a:lnTo>
                    <a:lnTo>
                      <a:pt x="9" y="61"/>
                    </a:lnTo>
                    <a:lnTo>
                      <a:pt x="6" y="58"/>
                    </a:lnTo>
                    <a:lnTo>
                      <a:pt x="1" y="49"/>
                    </a:lnTo>
                    <a:lnTo>
                      <a:pt x="0" y="45"/>
                    </a:lnTo>
                    <a:lnTo>
                      <a:pt x="0" y="31"/>
                    </a:lnTo>
                    <a:lnTo>
                      <a:pt x="3" y="25"/>
                    </a:lnTo>
                    <a:lnTo>
                      <a:pt x="6" y="21"/>
                    </a:lnTo>
                    <a:lnTo>
                      <a:pt x="14" y="16"/>
                    </a:lnTo>
                    <a:lnTo>
                      <a:pt x="22" y="16"/>
                    </a:lnTo>
                    <a:lnTo>
                      <a:pt x="25" y="18"/>
                    </a:lnTo>
                    <a:lnTo>
                      <a:pt x="28" y="21"/>
                    </a:lnTo>
                    <a:lnTo>
                      <a:pt x="29" y="24"/>
                    </a:lnTo>
                    <a:lnTo>
                      <a:pt x="2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7" name="Freeform 1945"/>
              <p:cNvSpPr>
                <a:spLocks noEditPoints="1"/>
              </p:cNvSpPr>
              <p:nvPr/>
            </p:nvSpPr>
            <p:spPr bwMode="auto">
              <a:xfrm>
                <a:off x="1538" y="3111"/>
                <a:ext cx="42" cy="48"/>
              </a:xfrm>
              <a:custGeom>
                <a:avLst/>
                <a:gdLst/>
                <a:ahLst/>
                <a:cxnLst>
                  <a:cxn ang="0">
                    <a:pos x="17" y="8"/>
                  </a:cxn>
                  <a:cxn ang="0">
                    <a:pos x="12" y="11"/>
                  </a:cxn>
                  <a:cxn ang="0">
                    <a:pos x="11" y="12"/>
                  </a:cxn>
                  <a:cxn ang="0">
                    <a:pos x="9" y="15"/>
                  </a:cxn>
                  <a:cxn ang="0">
                    <a:pos x="9" y="18"/>
                  </a:cxn>
                  <a:cxn ang="0">
                    <a:pos x="35" y="18"/>
                  </a:cxn>
                  <a:cxn ang="0">
                    <a:pos x="35" y="15"/>
                  </a:cxn>
                  <a:cxn ang="0">
                    <a:pos x="33" y="14"/>
                  </a:cxn>
                  <a:cxn ang="0">
                    <a:pos x="32" y="11"/>
                  </a:cxn>
                  <a:cxn ang="0">
                    <a:pos x="26" y="8"/>
                  </a:cxn>
                  <a:cxn ang="0">
                    <a:pos x="17" y="8"/>
                  </a:cxn>
                  <a:cxn ang="0">
                    <a:pos x="15" y="0"/>
                  </a:cxn>
                  <a:cxn ang="0">
                    <a:pos x="27" y="0"/>
                  </a:cxn>
                  <a:cxn ang="0">
                    <a:pos x="33" y="3"/>
                  </a:cxn>
                  <a:cxn ang="0">
                    <a:pos x="38" y="6"/>
                  </a:cxn>
                  <a:cxn ang="0">
                    <a:pos x="41" y="11"/>
                  </a:cxn>
                  <a:cxn ang="0">
                    <a:pos x="42" y="17"/>
                  </a:cxn>
                  <a:cxn ang="0">
                    <a:pos x="42" y="26"/>
                  </a:cxn>
                  <a:cxn ang="0">
                    <a:pos x="9" y="26"/>
                  </a:cxn>
                  <a:cxn ang="0">
                    <a:pos x="9" y="30"/>
                  </a:cxn>
                  <a:cxn ang="0">
                    <a:pos x="11" y="33"/>
                  </a:cxn>
                  <a:cxn ang="0">
                    <a:pos x="17" y="39"/>
                  </a:cxn>
                  <a:cxn ang="0">
                    <a:pos x="20" y="41"/>
                  </a:cxn>
                  <a:cxn ang="0">
                    <a:pos x="23" y="41"/>
                  </a:cxn>
                  <a:cxn ang="0">
                    <a:pos x="27" y="39"/>
                  </a:cxn>
                  <a:cxn ang="0">
                    <a:pos x="30" y="39"/>
                  </a:cxn>
                  <a:cxn ang="0">
                    <a:pos x="33" y="36"/>
                  </a:cxn>
                  <a:cxn ang="0">
                    <a:pos x="35" y="33"/>
                  </a:cxn>
                  <a:cxn ang="0">
                    <a:pos x="42" y="35"/>
                  </a:cxn>
                  <a:cxn ang="0">
                    <a:pos x="39" y="39"/>
                  </a:cxn>
                  <a:cxn ang="0">
                    <a:pos x="32" y="47"/>
                  </a:cxn>
                  <a:cxn ang="0">
                    <a:pos x="27" y="47"/>
                  </a:cxn>
                  <a:cxn ang="0">
                    <a:pos x="23" y="48"/>
                  </a:cxn>
                  <a:cxn ang="0">
                    <a:pos x="11" y="45"/>
                  </a:cxn>
                  <a:cxn ang="0">
                    <a:pos x="3" y="38"/>
                  </a:cxn>
                  <a:cxn ang="0">
                    <a:pos x="2" y="35"/>
                  </a:cxn>
                  <a:cxn ang="0">
                    <a:pos x="2" y="30"/>
                  </a:cxn>
                  <a:cxn ang="0">
                    <a:pos x="0" y="24"/>
                  </a:cxn>
                  <a:cxn ang="0">
                    <a:pos x="2" y="17"/>
                  </a:cxn>
                  <a:cxn ang="0">
                    <a:pos x="3" y="12"/>
                  </a:cxn>
                  <a:cxn ang="0">
                    <a:pos x="6" y="6"/>
                  </a:cxn>
                  <a:cxn ang="0">
                    <a:pos x="15" y="0"/>
                  </a:cxn>
                </a:cxnLst>
                <a:rect l="0" t="0" r="r" b="b"/>
                <a:pathLst>
                  <a:path w="42" h="48">
                    <a:moveTo>
                      <a:pt x="17" y="8"/>
                    </a:moveTo>
                    <a:lnTo>
                      <a:pt x="12" y="11"/>
                    </a:lnTo>
                    <a:lnTo>
                      <a:pt x="11" y="12"/>
                    </a:lnTo>
                    <a:lnTo>
                      <a:pt x="9" y="15"/>
                    </a:lnTo>
                    <a:lnTo>
                      <a:pt x="9" y="18"/>
                    </a:lnTo>
                    <a:lnTo>
                      <a:pt x="35" y="18"/>
                    </a:lnTo>
                    <a:lnTo>
                      <a:pt x="35" y="15"/>
                    </a:lnTo>
                    <a:lnTo>
                      <a:pt x="33" y="14"/>
                    </a:lnTo>
                    <a:lnTo>
                      <a:pt x="32" y="11"/>
                    </a:lnTo>
                    <a:lnTo>
                      <a:pt x="26" y="8"/>
                    </a:lnTo>
                    <a:lnTo>
                      <a:pt x="17" y="8"/>
                    </a:lnTo>
                    <a:close/>
                    <a:moveTo>
                      <a:pt x="15" y="0"/>
                    </a:moveTo>
                    <a:lnTo>
                      <a:pt x="27" y="0"/>
                    </a:lnTo>
                    <a:lnTo>
                      <a:pt x="33" y="3"/>
                    </a:lnTo>
                    <a:lnTo>
                      <a:pt x="38" y="6"/>
                    </a:lnTo>
                    <a:lnTo>
                      <a:pt x="41" y="11"/>
                    </a:lnTo>
                    <a:lnTo>
                      <a:pt x="42" y="17"/>
                    </a:lnTo>
                    <a:lnTo>
                      <a:pt x="42" y="26"/>
                    </a:lnTo>
                    <a:lnTo>
                      <a:pt x="9" y="26"/>
                    </a:lnTo>
                    <a:lnTo>
                      <a:pt x="9" y="30"/>
                    </a:lnTo>
                    <a:lnTo>
                      <a:pt x="11" y="33"/>
                    </a:lnTo>
                    <a:lnTo>
                      <a:pt x="17" y="39"/>
                    </a:lnTo>
                    <a:lnTo>
                      <a:pt x="20" y="41"/>
                    </a:lnTo>
                    <a:lnTo>
                      <a:pt x="23" y="41"/>
                    </a:lnTo>
                    <a:lnTo>
                      <a:pt x="27" y="39"/>
                    </a:lnTo>
                    <a:lnTo>
                      <a:pt x="30" y="39"/>
                    </a:lnTo>
                    <a:lnTo>
                      <a:pt x="33" y="36"/>
                    </a:lnTo>
                    <a:lnTo>
                      <a:pt x="35" y="33"/>
                    </a:lnTo>
                    <a:lnTo>
                      <a:pt x="42" y="35"/>
                    </a:lnTo>
                    <a:lnTo>
                      <a:pt x="39" y="39"/>
                    </a:lnTo>
                    <a:lnTo>
                      <a:pt x="32" y="47"/>
                    </a:lnTo>
                    <a:lnTo>
                      <a:pt x="27" y="47"/>
                    </a:lnTo>
                    <a:lnTo>
                      <a:pt x="23" y="48"/>
                    </a:lnTo>
                    <a:lnTo>
                      <a:pt x="11" y="45"/>
                    </a:lnTo>
                    <a:lnTo>
                      <a:pt x="3" y="38"/>
                    </a:lnTo>
                    <a:lnTo>
                      <a:pt x="2" y="35"/>
                    </a:lnTo>
                    <a:lnTo>
                      <a:pt x="2" y="30"/>
                    </a:lnTo>
                    <a:lnTo>
                      <a:pt x="0" y="24"/>
                    </a:lnTo>
                    <a:lnTo>
                      <a:pt x="2"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8" name="Line 1946"/>
              <p:cNvSpPr>
                <a:spLocks noChangeShapeType="1"/>
              </p:cNvSpPr>
              <p:nvPr/>
            </p:nvSpPr>
            <p:spPr bwMode="auto">
              <a:xfrm flipH="1">
                <a:off x="1638" y="3013"/>
                <a:ext cx="2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59" name="Line 1947"/>
              <p:cNvSpPr>
                <a:spLocks noChangeShapeType="1"/>
              </p:cNvSpPr>
              <p:nvPr/>
            </p:nvSpPr>
            <p:spPr bwMode="auto">
              <a:xfrm flipH="1">
                <a:off x="1618" y="3029"/>
                <a:ext cx="20"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0" name="Line 1948"/>
              <p:cNvSpPr>
                <a:spLocks noChangeShapeType="1"/>
              </p:cNvSpPr>
              <p:nvPr/>
            </p:nvSpPr>
            <p:spPr bwMode="auto">
              <a:xfrm flipH="1">
                <a:off x="1594" y="3049"/>
                <a:ext cx="24"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1" name="Freeform 1949"/>
              <p:cNvSpPr>
                <a:spLocks/>
              </p:cNvSpPr>
              <p:nvPr/>
            </p:nvSpPr>
            <p:spPr bwMode="auto">
              <a:xfrm>
                <a:off x="1786" y="3102"/>
                <a:ext cx="63" cy="41"/>
              </a:xfrm>
              <a:custGeom>
                <a:avLst/>
                <a:gdLst/>
                <a:ahLst/>
                <a:cxnLst>
                  <a:cxn ang="0">
                    <a:pos x="32" y="0"/>
                  </a:cxn>
                  <a:cxn ang="0">
                    <a:pos x="47" y="3"/>
                  </a:cxn>
                  <a:cxn ang="0">
                    <a:pos x="59" y="11"/>
                  </a:cxn>
                  <a:cxn ang="0">
                    <a:pos x="63" y="20"/>
                  </a:cxn>
                  <a:cxn ang="0">
                    <a:pos x="60" y="29"/>
                  </a:cxn>
                  <a:cxn ang="0">
                    <a:pos x="54" y="35"/>
                  </a:cxn>
                  <a:cxn ang="0">
                    <a:pos x="44" y="39"/>
                  </a:cxn>
                  <a:cxn ang="0">
                    <a:pos x="32" y="41"/>
                  </a:cxn>
                  <a:cxn ang="0">
                    <a:pos x="15" y="38"/>
                  </a:cxn>
                  <a:cxn ang="0">
                    <a:pos x="5" y="30"/>
                  </a:cxn>
                  <a:cxn ang="0">
                    <a:pos x="0" y="20"/>
                  </a:cxn>
                  <a:cxn ang="0">
                    <a:pos x="5" y="11"/>
                  </a:cxn>
                  <a:cxn ang="0">
                    <a:pos x="15" y="3"/>
                  </a:cxn>
                  <a:cxn ang="0">
                    <a:pos x="32" y="0"/>
                  </a:cxn>
                </a:cxnLst>
                <a:rect l="0" t="0" r="r" b="b"/>
                <a:pathLst>
                  <a:path w="63" h="41">
                    <a:moveTo>
                      <a:pt x="32" y="0"/>
                    </a:moveTo>
                    <a:lnTo>
                      <a:pt x="47" y="3"/>
                    </a:lnTo>
                    <a:lnTo>
                      <a:pt x="59" y="11"/>
                    </a:lnTo>
                    <a:lnTo>
                      <a:pt x="63" y="20"/>
                    </a:lnTo>
                    <a:lnTo>
                      <a:pt x="60" y="29"/>
                    </a:lnTo>
                    <a:lnTo>
                      <a:pt x="54" y="35"/>
                    </a:lnTo>
                    <a:lnTo>
                      <a:pt x="44" y="39"/>
                    </a:lnTo>
                    <a:lnTo>
                      <a:pt x="32" y="41"/>
                    </a:lnTo>
                    <a:lnTo>
                      <a:pt x="15" y="38"/>
                    </a:lnTo>
                    <a:lnTo>
                      <a:pt x="5" y="30"/>
                    </a:lnTo>
                    <a:lnTo>
                      <a:pt x="0" y="20"/>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2" name="Line 1950"/>
              <p:cNvSpPr>
                <a:spLocks noChangeShapeType="1"/>
              </p:cNvSpPr>
              <p:nvPr/>
            </p:nvSpPr>
            <p:spPr bwMode="auto">
              <a:xfrm flipH="1" flipV="1">
                <a:off x="1845" y="3113"/>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3" name="Line 1951"/>
              <p:cNvSpPr>
                <a:spLocks noChangeShapeType="1"/>
              </p:cNvSpPr>
              <p:nvPr/>
            </p:nvSpPr>
            <p:spPr bwMode="auto">
              <a:xfrm flipH="1" flipV="1">
                <a:off x="1833" y="3105"/>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4" name="Line 1952"/>
              <p:cNvSpPr>
                <a:spLocks noChangeShapeType="1"/>
              </p:cNvSpPr>
              <p:nvPr/>
            </p:nvSpPr>
            <p:spPr bwMode="auto">
              <a:xfrm flipH="1" flipV="1">
                <a:off x="1818" y="3102"/>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5" name="Line 1953"/>
              <p:cNvSpPr>
                <a:spLocks noChangeShapeType="1"/>
              </p:cNvSpPr>
              <p:nvPr/>
            </p:nvSpPr>
            <p:spPr bwMode="auto">
              <a:xfrm flipH="1">
                <a:off x="1801" y="3102"/>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6" name="Line 1954"/>
              <p:cNvSpPr>
                <a:spLocks noChangeShapeType="1"/>
              </p:cNvSpPr>
              <p:nvPr/>
            </p:nvSpPr>
            <p:spPr bwMode="auto">
              <a:xfrm flipH="1">
                <a:off x="1791" y="3105"/>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7" name="Line 1955"/>
              <p:cNvSpPr>
                <a:spLocks noChangeShapeType="1"/>
              </p:cNvSpPr>
              <p:nvPr/>
            </p:nvSpPr>
            <p:spPr bwMode="auto">
              <a:xfrm flipH="1">
                <a:off x="1786" y="3113"/>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8" name="Line 1956"/>
              <p:cNvSpPr>
                <a:spLocks noChangeShapeType="1"/>
              </p:cNvSpPr>
              <p:nvPr/>
            </p:nvSpPr>
            <p:spPr bwMode="auto">
              <a:xfrm>
                <a:off x="1786" y="3122"/>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69" name="Line 1957"/>
              <p:cNvSpPr>
                <a:spLocks noChangeShapeType="1"/>
              </p:cNvSpPr>
              <p:nvPr/>
            </p:nvSpPr>
            <p:spPr bwMode="auto">
              <a:xfrm>
                <a:off x="1791" y="3132"/>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0" name="Line 1958"/>
              <p:cNvSpPr>
                <a:spLocks noChangeShapeType="1"/>
              </p:cNvSpPr>
              <p:nvPr/>
            </p:nvSpPr>
            <p:spPr bwMode="auto">
              <a:xfrm>
                <a:off x="1801" y="314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1" name="Line 1959"/>
              <p:cNvSpPr>
                <a:spLocks noChangeShapeType="1"/>
              </p:cNvSpPr>
              <p:nvPr/>
            </p:nvSpPr>
            <p:spPr bwMode="auto">
              <a:xfrm flipV="1">
                <a:off x="1818" y="3141"/>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2" name="Line 1960"/>
              <p:cNvSpPr>
                <a:spLocks noChangeShapeType="1"/>
              </p:cNvSpPr>
              <p:nvPr/>
            </p:nvSpPr>
            <p:spPr bwMode="auto">
              <a:xfrm flipV="1">
                <a:off x="1830" y="3137"/>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3" name="Line 1961"/>
              <p:cNvSpPr>
                <a:spLocks noChangeShapeType="1"/>
              </p:cNvSpPr>
              <p:nvPr/>
            </p:nvSpPr>
            <p:spPr bwMode="auto">
              <a:xfrm flipV="1">
                <a:off x="1840" y="3131"/>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4" name="Line 1962"/>
              <p:cNvSpPr>
                <a:spLocks noChangeShapeType="1"/>
              </p:cNvSpPr>
              <p:nvPr/>
            </p:nvSpPr>
            <p:spPr bwMode="auto">
              <a:xfrm flipV="1">
                <a:off x="1846" y="3122"/>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5" name="Rectangle 1963"/>
              <p:cNvSpPr>
                <a:spLocks noChangeArrowheads="1"/>
              </p:cNvSpPr>
              <p:nvPr/>
            </p:nvSpPr>
            <p:spPr bwMode="auto">
              <a:xfrm>
                <a:off x="1816" y="3119"/>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76" name="Line 1964"/>
              <p:cNvSpPr>
                <a:spLocks noChangeShapeType="1"/>
              </p:cNvSpPr>
              <p:nvPr/>
            </p:nvSpPr>
            <p:spPr bwMode="auto">
              <a:xfrm>
                <a:off x="1692" y="3013"/>
                <a:ext cx="17"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7" name="Line 1965"/>
              <p:cNvSpPr>
                <a:spLocks noChangeShapeType="1"/>
              </p:cNvSpPr>
              <p:nvPr/>
            </p:nvSpPr>
            <p:spPr bwMode="auto">
              <a:xfrm>
                <a:off x="1709" y="3029"/>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8" name="Line 1966"/>
              <p:cNvSpPr>
                <a:spLocks noChangeShapeType="1"/>
              </p:cNvSpPr>
              <p:nvPr/>
            </p:nvSpPr>
            <p:spPr bwMode="auto">
              <a:xfrm>
                <a:off x="1728" y="3047"/>
                <a:ext cx="11"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79" name="Line 1967"/>
              <p:cNvSpPr>
                <a:spLocks noChangeShapeType="1"/>
              </p:cNvSpPr>
              <p:nvPr/>
            </p:nvSpPr>
            <p:spPr bwMode="auto">
              <a:xfrm>
                <a:off x="1739" y="3056"/>
                <a:ext cx="8"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0" name="Line 1968"/>
              <p:cNvSpPr>
                <a:spLocks noChangeShapeType="1"/>
              </p:cNvSpPr>
              <p:nvPr/>
            </p:nvSpPr>
            <p:spPr bwMode="auto">
              <a:xfrm>
                <a:off x="1747" y="3060"/>
                <a:ext cx="8"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1" name="Line 1969"/>
              <p:cNvSpPr>
                <a:spLocks noChangeShapeType="1"/>
              </p:cNvSpPr>
              <p:nvPr/>
            </p:nvSpPr>
            <p:spPr bwMode="auto">
              <a:xfrm>
                <a:off x="1755" y="3063"/>
                <a:ext cx="1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2" name="Line 1970"/>
              <p:cNvSpPr>
                <a:spLocks noChangeShapeType="1"/>
              </p:cNvSpPr>
              <p:nvPr/>
            </p:nvSpPr>
            <p:spPr bwMode="auto">
              <a:xfrm>
                <a:off x="1765" y="3069"/>
                <a:ext cx="1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3" name="Line 1971"/>
              <p:cNvSpPr>
                <a:spLocks noChangeShapeType="1"/>
              </p:cNvSpPr>
              <p:nvPr/>
            </p:nvSpPr>
            <p:spPr bwMode="auto">
              <a:xfrm>
                <a:off x="1783" y="3087"/>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4" name="Freeform 1972"/>
              <p:cNvSpPr>
                <a:spLocks/>
              </p:cNvSpPr>
              <p:nvPr/>
            </p:nvSpPr>
            <p:spPr bwMode="auto">
              <a:xfrm>
                <a:off x="1467" y="3198"/>
                <a:ext cx="416" cy="105"/>
              </a:xfrm>
              <a:custGeom>
                <a:avLst/>
                <a:gdLst/>
                <a:ahLst/>
                <a:cxnLst>
                  <a:cxn ang="0">
                    <a:pos x="209" y="0"/>
                  </a:cxn>
                  <a:cxn ang="0">
                    <a:pos x="251" y="2"/>
                  </a:cxn>
                  <a:cxn ang="0">
                    <a:pos x="289" y="5"/>
                  </a:cxn>
                  <a:cxn ang="0">
                    <a:pos x="325" y="9"/>
                  </a:cxn>
                  <a:cxn ang="0">
                    <a:pos x="355" y="15"/>
                  </a:cxn>
                  <a:cxn ang="0">
                    <a:pos x="381" y="23"/>
                  </a:cxn>
                  <a:cxn ang="0">
                    <a:pos x="400" y="32"/>
                  </a:cxn>
                  <a:cxn ang="0">
                    <a:pos x="412" y="42"/>
                  </a:cxn>
                  <a:cxn ang="0">
                    <a:pos x="416" y="53"/>
                  </a:cxn>
                  <a:cxn ang="0">
                    <a:pos x="410" y="65"/>
                  </a:cxn>
                  <a:cxn ang="0">
                    <a:pos x="396" y="75"/>
                  </a:cxn>
                  <a:cxn ang="0">
                    <a:pos x="372" y="86"/>
                  </a:cxn>
                  <a:cxn ang="0">
                    <a:pos x="339" y="93"/>
                  </a:cxn>
                  <a:cxn ang="0">
                    <a:pos x="300" y="99"/>
                  </a:cxn>
                  <a:cxn ang="0">
                    <a:pos x="257" y="104"/>
                  </a:cxn>
                  <a:cxn ang="0">
                    <a:pos x="209" y="105"/>
                  </a:cxn>
                  <a:cxn ang="0">
                    <a:pos x="161" y="104"/>
                  </a:cxn>
                  <a:cxn ang="0">
                    <a:pos x="116" y="99"/>
                  </a:cxn>
                  <a:cxn ang="0">
                    <a:pos x="77" y="93"/>
                  </a:cxn>
                  <a:cxn ang="0">
                    <a:pos x="46" y="86"/>
                  </a:cxn>
                  <a:cxn ang="0">
                    <a:pos x="21" y="75"/>
                  </a:cxn>
                  <a:cxn ang="0">
                    <a:pos x="6" y="65"/>
                  </a:cxn>
                  <a:cxn ang="0">
                    <a:pos x="0" y="53"/>
                  </a:cxn>
                  <a:cxn ang="0">
                    <a:pos x="4" y="42"/>
                  </a:cxn>
                  <a:cxn ang="0">
                    <a:pos x="16" y="32"/>
                  </a:cxn>
                  <a:cxn ang="0">
                    <a:pos x="35" y="23"/>
                  </a:cxn>
                  <a:cxn ang="0">
                    <a:pos x="61" y="15"/>
                  </a:cxn>
                  <a:cxn ang="0">
                    <a:pos x="91" y="9"/>
                  </a:cxn>
                  <a:cxn ang="0">
                    <a:pos x="127" y="5"/>
                  </a:cxn>
                  <a:cxn ang="0">
                    <a:pos x="167" y="2"/>
                  </a:cxn>
                  <a:cxn ang="0">
                    <a:pos x="209" y="0"/>
                  </a:cxn>
                </a:cxnLst>
                <a:rect l="0" t="0" r="r" b="b"/>
                <a:pathLst>
                  <a:path w="416" h="105">
                    <a:moveTo>
                      <a:pt x="209" y="0"/>
                    </a:moveTo>
                    <a:lnTo>
                      <a:pt x="251" y="2"/>
                    </a:lnTo>
                    <a:lnTo>
                      <a:pt x="289" y="5"/>
                    </a:lnTo>
                    <a:lnTo>
                      <a:pt x="325" y="9"/>
                    </a:lnTo>
                    <a:lnTo>
                      <a:pt x="355" y="15"/>
                    </a:lnTo>
                    <a:lnTo>
                      <a:pt x="381" y="23"/>
                    </a:lnTo>
                    <a:lnTo>
                      <a:pt x="400" y="32"/>
                    </a:lnTo>
                    <a:lnTo>
                      <a:pt x="412" y="42"/>
                    </a:lnTo>
                    <a:lnTo>
                      <a:pt x="416" y="53"/>
                    </a:lnTo>
                    <a:lnTo>
                      <a:pt x="410" y="65"/>
                    </a:lnTo>
                    <a:lnTo>
                      <a:pt x="396" y="75"/>
                    </a:lnTo>
                    <a:lnTo>
                      <a:pt x="372" y="86"/>
                    </a:lnTo>
                    <a:lnTo>
                      <a:pt x="339" y="93"/>
                    </a:lnTo>
                    <a:lnTo>
                      <a:pt x="300" y="99"/>
                    </a:lnTo>
                    <a:lnTo>
                      <a:pt x="257" y="104"/>
                    </a:lnTo>
                    <a:lnTo>
                      <a:pt x="209" y="105"/>
                    </a:lnTo>
                    <a:lnTo>
                      <a:pt x="161" y="104"/>
                    </a:lnTo>
                    <a:lnTo>
                      <a:pt x="116" y="99"/>
                    </a:lnTo>
                    <a:lnTo>
                      <a:pt x="77" y="93"/>
                    </a:lnTo>
                    <a:lnTo>
                      <a:pt x="46" y="86"/>
                    </a:lnTo>
                    <a:lnTo>
                      <a:pt x="21" y="75"/>
                    </a:lnTo>
                    <a:lnTo>
                      <a:pt x="6" y="65"/>
                    </a:lnTo>
                    <a:lnTo>
                      <a:pt x="0" y="53"/>
                    </a:lnTo>
                    <a:lnTo>
                      <a:pt x="4" y="42"/>
                    </a:lnTo>
                    <a:lnTo>
                      <a:pt x="16" y="32"/>
                    </a:lnTo>
                    <a:lnTo>
                      <a:pt x="35" y="23"/>
                    </a:lnTo>
                    <a:lnTo>
                      <a:pt x="61" y="15"/>
                    </a:lnTo>
                    <a:lnTo>
                      <a:pt x="91" y="9"/>
                    </a:lnTo>
                    <a:lnTo>
                      <a:pt x="127" y="5"/>
                    </a:lnTo>
                    <a:lnTo>
                      <a:pt x="167" y="2"/>
                    </a:lnTo>
                    <a:lnTo>
                      <a:pt x="209"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5" name="Line 1973"/>
              <p:cNvSpPr>
                <a:spLocks noChangeShapeType="1"/>
              </p:cNvSpPr>
              <p:nvPr/>
            </p:nvSpPr>
            <p:spPr bwMode="auto">
              <a:xfrm flipH="1" flipV="1">
                <a:off x="1879" y="3240"/>
                <a:ext cx="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6" name="Line 1974"/>
              <p:cNvSpPr>
                <a:spLocks noChangeShapeType="1"/>
              </p:cNvSpPr>
              <p:nvPr/>
            </p:nvSpPr>
            <p:spPr bwMode="auto">
              <a:xfrm flipH="1" flipV="1">
                <a:off x="1867" y="3230"/>
                <a:ext cx="12"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7" name="Line 1975"/>
              <p:cNvSpPr>
                <a:spLocks noChangeShapeType="1"/>
              </p:cNvSpPr>
              <p:nvPr/>
            </p:nvSpPr>
            <p:spPr bwMode="auto">
              <a:xfrm flipH="1" flipV="1">
                <a:off x="1848" y="322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8" name="Line 1976"/>
              <p:cNvSpPr>
                <a:spLocks noChangeShapeType="1"/>
              </p:cNvSpPr>
              <p:nvPr/>
            </p:nvSpPr>
            <p:spPr bwMode="auto">
              <a:xfrm flipH="1" flipV="1">
                <a:off x="1822" y="3213"/>
                <a:ext cx="26"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89" name="Line 1977"/>
              <p:cNvSpPr>
                <a:spLocks noChangeShapeType="1"/>
              </p:cNvSpPr>
              <p:nvPr/>
            </p:nvSpPr>
            <p:spPr bwMode="auto">
              <a:xfrm flipH="1" flipV="1">
                <a:off x="1792" y="3207"/>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0" name="Line 1978"/>
              <p:cNvSpPr>
                <a:spLocks noChangeShapeType="1"/>
              </p:cNvSpPr>
              <p:nvPr/>
            </p:nvSpPr>
            <p:spPr bwMode="auto">
              <a:xfrm flipH="1" flipV="1">
                <a:off x="1756" y="3203"/>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1" name="Line 1979"/>
              <p:cNvSpPr>
                <a:spLocks noChangeShapeType="1"/>
              </p:cNvSpPr>
              <p:nvPr/>
            </p:nvSpPr>
            <p:spPr bwMode="auto">
              <a:xfrm flipH="1" flipV="1">
                <a:off x="1718" y="3200"/>
                <a:ext cx="38"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2" name="Line 1980"/>
              <p:cNvSpPr>
                <a:spLocks noChangeShapeType="1"/>
              </p:cNvSpPr>
              <p:nvPr/>
            </p:nvSpPr>
            <p:spPr bwMode="auto">
              <a:xfrm flipH="1" flipV="1">
                <a:off x="1676" y="3198"/>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3" name="Line 1981"/>
              <p:cNvSpPr>
                <a:spLocks noChangeShapeType="1"/>
              </p:cNvSpPr>
              <p:nvPr/>
            </p:nvSpPr>
            <p:spPr bwMode="auto">
              <a:xfrm flipH="1">
                <a:off x="1634" y="3198"/>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4" name="Line 1982"/>
              <p:cNvSpPr>
                <a:spLocks noChangeShapeType="1"/>
              </p:cNvSpPr>
              <p:nvPr/>
            </p:nvSpPr>
            <p:spPr bwMode="auto">
              <a:xfrm flipH="1">
                <a:off x="1594" y="3200"/>
                <a:ext cx="40"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5" name="Line 1983"/>
              <p:cNvSpPr>
                <a:spLocks noChangeShapeType="1"/>
              </p:cNvSpPr>
              <p:nvPr/>
            </p:nvSpPr>
            <p:spPr bwMode="auto">
              <a:xfrm flipH="1">
                <a:off x="1558" y="3203"/>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6" name="Line 1984"/>
              <p:cNvSpPr>
                <a:spLocks noChangeShapeType="1"/>
              </p:cNvSpPr>
              <p:nvPr/>
            </p:nvSpPr>
            <p:spPr bwMode="auto">
              <a:xfrm flipH="1">
                <a:off x="1528" y="3207"/>
                <a:ext cx="30"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7" name="Line 1985"/>
              <p:cNvSpPr>
                <a:spLocks noChangeShapeType="1"/>
              </p:cNvSpPr>
              <p:nvPr/>
            </p:nvSpPr>
            <p:spPr bwMode="auto">
              <a:xfrm flipH="1">
                <a:off x="1502" y="3213"/>
                <a:ext cx="26"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8" name="Line 1986"/>
              <p:cNvSpPr>
                <a:spLocks noChangeShapeType="1"/>
              </p:cNvSpPr>
              <p:nvPr/>
            </p:nvSpPr>
            <p:spPr bwMode="auto">
              <a:xfrm flipH="1">
                <a:off x="1483" y="322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99" name="Line 1987"/>
              <p:cNvSpPr>
                <a:spLocks noChangeShapeType="1"/>
              </p:cNvSpPr>
              <p:nvPr/>
            </p:nvSpPr>
            <p:spPr bwMode="auto">
              <a:xfrm flipH="1">
                <a:off x="1471" y="3230"/>
                <a:ext cx="12"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0" name="Line 1988"/>
              <p:cNvSpPr>
                <a:spLocks noChangeShapeType="1"/>
              </p:cNvSpPr>
              <p:nvPr/>
            </p:nvSpPr>
            <p:spPr bwMode="auto">
              <a:xfrm flipH="1">
                <a:off x="1467" y="3240"/>
                <a:ext cx="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1" name="Line 1989"/>
              <p:cNvSpPr>
                <a:spLocks noChangeShapeType="1"/>
              </p:cNvSpPr>
              <p:nvPr/>
            </p:nvSpPr>
            <p:spPr bwMode="auto">
              <a:xfrm>
                <a:off x="1467" y="325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2" name="Line 1990"/>
              <p:cNvSpPr>
                <a:spLocks noChangeShapeType="1"/>
              </p:cNvSpPr>
              <p:nvPr/>
            </p:nvSpPr>
            <p:spPr bwMode="auto">
              <a:xfrm>
                <a:off x="1473" y="3263"/>
                <a:ext cx="1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3" name="Line 1991"/>
              <p:cNvSpPr>
                <a:spLocks noChangeShapeType="1"/>
              </p:cNvSpPr>
              <p:nvPr/>
            </p:nvSpPr>
            <p:spPr bwMode="auto">
              <a:xfrm>
                <a:off x="1488" y="3273"/>
                <a:ext cx="2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4" name="Line 1992"/>
              <p:cNvSpPr>
                <a:spLocks noChangeShapeType="1"/>
              </p:cNvSpPr>
              <p:nvPr/>
            </p:nvSpPr>
            <p:spPr bwMode="auto">
              <a:xfrm>
                <a:off x="1513" y="3284"/>
                <a:ext cx="31"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5" name="Line 1993"/>
              <p:cNvSpPr>
                <a:spLocks noChangeShapeType="1"/>
              </p:cNvSpPr>
              <p:nvPr/>
            </p:nvSpPr>
            <p:spPr bwMode="auto">
              <a:xfrm>
                <a:off x="1544" y="3291"/>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6" name="Line 1994"/>
              <p:cNvSpPr>
                <a:spLocks noChangeShapeType="1"/>
              </p:cNvSpPr>
              <p:nvPr/>
            </p:nvSpPr>
            <p:spPr bwMode="auto">
              <a:xfrm>
                <a:off x="1583" y="3297"/>
                <a:ext cx="45"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7" name="Line 1995"/>
              <p:cNvSpPr>
                <a:spLocks noChangeShapeType="1"/>
              </p:cNvSpPr>
              <p:nvPr/>
            </p:nvSpPr>
            <p:spPr bwMode="auto">
              <a:xfrm>
                <a:off x="1628" y="3302"/>
                <a:ext cx="48"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8" name="Line 1996"/>
              <p:cNvSpPr>
                <a:spLocks noChangeShapeType="1"/>
              </p:cNvSpPr>
              <p:nvPr/>
            </p:nvSpPr>
            <p:spPr bwMode="auto">
              <a:xfrm flipV="1">
                <a:off x="1676" y="3302"/>
                <a:ext cx="48"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09" name="Line 1997"/>
              <p:cNvSpPr>
                <a:spLocks noChangeShapeType="1"/>
              </p:cNvSpPr>
              <p:nvPr/>
            </p:nvSpPr>
            <p:spPr bwMode="auto">
              <a:xfrm flipV="1">
                <a:off x="1724" y="3297"/>
                <a:ext cx="43"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0" name="Line 1998"/>
              <p:cNvSpPr>
                <a:spLocks noChangeShapeType="1"/>
              </p:cNvSpPr>
              <p:nvPr/>
            </p:nvSpPr>
            <p:spPr bwMode="auto">
              <a:xfrm flipV="1">
                <a:off x="1767" y="3291"/>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1" name="Line 1999"/>
              <p:cNvSpPr>
                <a:spLocks noChangeShapeType="1"/>
              </p:cNvSpPr>
              <p:nvPr/>
            </p:nvSpPr>
            <p:spPr bwMode="auto">
              <a:xfrm flipV="1">
                <a:off x="1806" y="3284"/>
                <a:ext cx="33" cy="7"/>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2" name="Line 2000"/>
              <p:cNvSpPr>
                <a:spLocks noChangeShapeType="1"/>
              </p:cNvSpPr>
              <p:nvPr/>
            </p:nvSpPr>
            <p:spPr bwMode="auto">
              <a:xfrm flipV="1">
                <a:off x="1839" y="3273"/>
                <a:ext cx="24"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3" name="Line 2001"/>
              <p:cNvSpPr>
                <a:spLocks noChangeShapeType="1"/>
              </p:cNvSpPr>
              <p:nvPr/>
            </p:nvSpPr>
            <p:spPr bwMode="auto">
              <a:xfrm flipV="1">
                <a:off x="1863" y="3263"/>
                <a:ext cx="1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4" name="Line 2002"/>
              <p:cNvSpPr>
                <a:spLocks noChangeShapeType="1"/>
              </p:cNvSpPr>
              <p:nvPr/>
            </p:nvSpPr>
            <p:spPr bwMode="auto">
              <a:xfrm flipV="1">
                <a:off x="1877" y="3251"/>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5" name="Freeform 2003"/>
              <p:cNvSpPr>
                <a:spLocks noEditPoints="1"/>
              </p:cNvSpPr>
              <p:nvPr/>
            </p:nvSpPr>
            <p:spPr bwMode="auto">
              <a:xfrm>
                <a:off x="1629" y="3222"/>
                <a:ext cx="39" cy="65"/>
              </a:xfrm>
              <a:custGeom>
                <a:avLst/>
                <a:gdLst/>
                <a:ahLst/>
                <a:cxnLst>
                  <a:cxn ang="0">
                    <a:pos x="17" y="24"/>
                  </a:cxn>
                  <a:cxn ang="0">
                    <a:pos x="14" y="26"/>
                  </a:cxn>
                  <a:cxn ang="0">
                    <a:pos x="9" y="30"/>
                  </a:cxn>
                  <a:cxn ang="0">
                    <a:pos x="9" y="35"/>
                  </a:cxn>
                  <a:cxn ang="0">
                    <a:pos x="8" y="41"/>
                  </a:cxn>
                  <a:cxn ang="0">
                    <a:pos x="8" y="45"/>
                  </a:cxn>
                  <a:cxn ang="0">
                    <a:pos x="9" y="50"/>
                  </a:cxn>
                  <a:cxn ang="0">
                    <a:pos x="12" y="53"/>
                  </a:cxn>
                  <a:cxn ang="0">
                    <a:pos x="14" y="56"/>
                  </a:cxn>
                  <a:cxn ang="0">
                    <a:pos x="17" y="57"/>
                  </a:cxn>
                  <a:cxn ang="0">
                    <a:pos x="23" y="57"/>
                  </a:cxn>
                  <a:cxn ang="0">
                    <a:pos x="26" y="56"/>
                  </a:cxn>
                  <a:cxn ang="0">
                    <a:pos x="30" y="47"/>
                  </a:cxn>
                  <a:cxn ang="0">
                    <a:pos x="30" y="36"/>
                  </a:cxn>
                  <a:cxn ang="0">
                    <a:pos x="29" y="32"/>
                  </a:cxn>
                  <a:cxn ang="0">
                    <a:pos x="26" y="26"/>
                  </a:cxn>
                  <a:cxn ang="0">
                    <a:pos x="23" y="24"/>
                  </a:cxn>
                  <a:cxn ang="0">
                    <a:pos x="17" y="24"/>
                  </a:cxn>
                  <a:cxn ang="0">
                    <a:pos x="30" y="0"/>
                  </a:cxn>
                  <a:cxn ang="0">
                    <a:pos x="39" y="0"/>
                  </a:cxn>
                  <a:cxn ang="0">
                    <a:pos x="39" y="63"/>
                  </a:cxn>
                  <a:cxn ang="0">
                    <a:pos x="30" y="63"/>
                  </a:cxn>
                  <a:cxn ang="0">
                    <a:pos x="30" y="56"/>
                  </a:cxn>
                  <a:cxn ang="0">
                    <a:pos x="29" y="59"/>
                  </a:cxn>
                  <a:cxn ang="0">
                    <a:pos x="26" y="62"/>
                  </a:cxn>
                  <a:cxn ang="0">
                    <a:pos x="20" y="65"/>
                  </a:cxn>
                  <a:cxn ang="0">
                    <a:pos x="14" y="63"/>
                  </a:cxn>
                  <a:cxn ang="0">
                    <a:pos x="9" y="62"/>
                  </a:cxn>
                  <a:cxn ang="0">
                    <a:pos x="6" y="59"/>
                  </a:cxn>
                  <a:cxn ang="0">
                    <a:pos x="2" y="50"/>
                  </a:cxn>
                  <a:cxn ang="0">
                    <a:pos x="0" y="45"/>
                  </a:cxn>
                  <a:cxn ang="0">
                    <a:pos x="0" y="32"/>
                  </a:cxn>
                  <a:cxn ang="0">
                    <a:pos x="3" y="26"/>
                  </a:cxn>
                  <a:cxn ang="0">
                    <a:pos x="6" y="21"/>
                  </a:cxn>
                  <a:cxn ang="0">
                    <a:pos x="15" y="17"/>
                  </a:cxn>
                  <a:cxn ang="0">
                    <a:pos x="23" y="17"/>
                  </a:cxn>
                  <a:cxn ang="0">
                    <a:pos x="26" y="18"/>
                  </a:cxn>
                  <a:cxn ang="0">
                    <a:pos x="29" y="21"/>
                  </a:cxn>
                  <a:cxn ang="0">
                    <a:pos x="30" y="24"/>
                  </a:cxn>
                  <a:cxn ang="0">
                    <a:pos x="30" y="0"/>
                  </a:cxn>
                </a:cxnLst>
                <a:rect l="0" t="0" r="r" b="b"/>
                <a:pathLst>
                  <a:path w="39" h="65">
                    <a:moveTo>
                      <a:pt x="17" y="24"/>
                    </a:moveTo>
                    <a:lnTo>
                      <a:pt x="14" y="26"/>
                    </a:lnTo>
                    <a:lnTo>
                      <a:pt x="9" y="30"/>
                    </a:lnTo>
                    <a:lnTo>
                      <a:pt x="9" y="35"/>
                    </a:lnTo>
                    <a:lnTo>
                      <a:pt x="8" y="41"/>
                    </a:lnTo>
                    <a:lnTo>
                      <a:pt x="8" y="45"/>
                    </a:lnTo>
                    <a:lnTo>
                      <a:pt x="9" y="50"/>
                    </a:lnTo>
                    <a:lnTo>
                      <a:pt x="12" y="53"/>
                    </a:lnTo>
                    <a:lnTo>
                      <a:pt x="14" y="56"/>
                    </a:lnTo>
                    <a:lnTo>
                      <a:pt x="17" y="57"/>
                    </a:lnTo>
                    <a:lnTo>
                      <a:pt x="23" y="57"/>
                    </a:lnTo>
                    <a:lnTo>
                      <a:pt x="26" y="56"/>
                    </a:lnTo>
                    <a:lnTo>
                      <a:pt x="30" y="47"/>
                    </a:lnTo>
                    <a:lnTo>
                      <a:pt x="30" y="36"/>
                    </a:lnTo>
                    <a:lnTo>
                      <a:pt x="29" y="32"/>
                    </a:lnTo>
                    <a:lnTo>
                      <a:pt x="26" y="26"/>
                    </a:lnTo>
                    <a:lnTo>
                      <a:pt x="23" y="24"/>
                    </a:lnTo>
                    <a:lnTo>
                      <a:pt x="17" y="24"/>
                    </a:lnTo>
                    <a:close/>
                    <a:moveTo>
                      <a:pt x="30" y="0"/>
                    </a:moveTo>
                    <a:lnTo>
                      <a:pt x="39" y="0"/>
                    </a:lnTo>
                    <a:lnTo>
                      <a:pt x="39" y="63"/>
                    </a:lnTo>
                    <a:lnTo>
                      <a:pt x="30" y="63"/>
                    </a:lnTo>
                    <a:lnTo>
                      <a:pt x="30" y="56"/>
                    </a:lnTo>
                    <a:lnTo>
                      <a:pt x="29" y="59"/>
                    </a:lnTo>
                    <a:lnTo>
                      <a:pt x="26" y="62"/>
                    </a:lnTo>
                    <a:lnTo>
                      <a:pt x="20" y="65"/>
                    </a:lnTo>
                    <a:lnTo>
                      <a:pt x="14" y="63"/>
                    </a:lnTo>
                    <a:lnTo>
                      <a:pt x="9" y="62"/>
                    </a:lnTo>
                    <a:lnTo>
                      <a:pt x="6" y="59"/>
                    </a:lnTo>
                    <a:lnTo>
                      <a:pt x="2" y="50"/>
                    </a:lnTo>
                    <a:lnTo>
                      <a:pt x="0" y="45"/>
                    </a:lnTo>
                    <a:lnTo>
                      <a:pt x="0" y="32"/>
                    </a:lnTo>
                    <a:lnTo>
                      <a:pt x="3" y="26"/>
                    </a:lnTo>
                    <a:lnTo>
                      <a:pt x="6" y="21"/>
                    </a:lnTo>
                    <a:lnTo>
                      <a:pt x="15" y="17"/>
                    </a:lnTo>
                    <a:lnTo>
                      <a:pt x="23" y="17"/>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6" name="Freeform 2004"/>
              <p:cNvSpPr>
                <a:spLocks noEditPoints="1"/>
              </p:cNvSpPr>
              <p:nvPr/>
            </p:nvSpPr>
            <p:spPr bwMode="auto">
              <a:xfrm>
                <a:off x="1677" y="3239"/>
                <a:ext cx="42" cy="48"/>
              </a:xfrm>
              <a:custGeom>
                <a:avLst/>
                <a:gdLst/>
                <a:ahLst/>
                <a:cxnLst>
                  <a:cxn ang="0">
                    <a:pos x="17" y="7"/>
                  </a:cxn>
                  <a:cxn ang="0">
                    <a:pos x="12" y="10"/>
                  </a:cxn>
                  <a:cxn ang="0">
                    <a:pos x="11" y="12"/>
                  </a:cxn>
                  <a:cxn ang="0">
                    <a:pos x="9" y="15"/>
                  </a:cxn>
                  <a:cxn ang="0">
                    <a:pos x="9" y="18"/>
                  </a:cxn>
                  <a:cxn ang="0">
                    <a:pos x="35" y="18"/>
                  </a:cxn>
                  <a:cxn ang="0">
                    <a:pos x="35" y="15"/>
                  </a:cxn>
                  <a:cxn ang="0">
                    <a:pos x="33" y="13"/>
                  </a:cxn>
                  <a:cxn ang="0">
                    <a:pos x="32" y="10"/>
                  </a:cxn>
                  <a:cxn ang="0">
                    <a:pos x="26" y="7"/>
                  </a:cxn>
                  <a:cxn ang="0">
                    <a:pos x="17" y="7"/>
                  </a:cxn>
                  <a:cxn ang="0">
                    <a:pos x="15" y="0"/>
                  </a:cxn>
                  <a:cxn ang="0">
                    <a:pos x="27" y="0"/>
                  </a:cxn>
                  <a:cxn ang="0">
                    <a:pos x="33" y="3"/>
                  </a:cxn>
                  <a:cxn ang="0">
                    <a:pos x="38" y="6"/>
                  </a:cxn>
                  <a:cxn ang="0">
                    <a:pos x="41" y="10"/>
                  </a:cxn>
                  <a:cxn ang="0">
                    <a:pos x="42" y="16"/>
                  </a:cxn>
                  <a:cxn ang="0">
                    <a:pos x="42" y="25"/>
                  </a:cxn>
                  <a:cxn ang="0">
                    <a:pos x="9" y="25"/>
                  </a:cxn>
                  <a:cxn ang="0">
                    <a:pos x="9" y="30"/>
                  </a:cxn>
                  <a:cxn ang="0">
                    <a:pos x="11" y="33"/>
                  </a:cxn>
                  <a:cxn ang="0">
                    <a:pos x="17" y="39"/>
                  </a:cxn>
                  <a:cxn ang="0">
                    <a:pos x="20" y="40"/>
                  </a:cxn>
                  <a:cxn ang="0">
                    <a:pos x="23" y="40"/>
                  </a:cxn>
                  <a:cxn ang="0">
                    <a:pos x="27" y="39"/>
                  </a:cxn>
                  <a:cxn ang="0">
                    <a:pos x="30" y="39"/>
                  </a:cxn>
                  <a:cxn ang="0">
                    <a:pos x="33" y="36"/>
                  </a:cxn>
                  <a:cxn ang="0">
                    <a:pos x="35" y="33"/>
                  </a:cxn>
                  <a:cxn ang="0">
                    <a:pos x="42" y="34"/>
                  </a:cxn>
                  <a:cxn ang="0">
                    <a:pos x="39" y="39"/>
                  </a:cxn>
                  <a:cxn ang="0">
                    <a:pos x="32" y="46"/>
                  </a:cxn>
                  <a:cxn ang="0">
                    <a:pos x="27" y="46"/>
                  </a:cxn>
                  <a:cxn ang="0">
                    <a:pos x="23" y="48"/>
                  </a:cxn>
                  <a:cxn ang="0">
                    <a:pos x="11" y="45"/>
                  </a:cxn>
                  <a:cxn ang="0">
                    <a:pos x="3" y="37"/>
                  </a:cxn>
                  <a:cxn ang="0">
                    <a:pos x="2" y="34"/>
                  </a:cxn>
                  <a:cxn ang="0">
                    <a:pos x="2" y="30"/>
                  </a:cxn>
                  <a:cxn ang="0">
                    <a:pos x="0" y="24"/>
                  </a:cxn>
                  <a:cxn ang="0">
                    <a:pos x="2" y="16"/>
                  </a:cxn>
                  <a:cxn ang="0">
                    <a:pos x="3" y="12"/>
                  </a:cxn>
                  <a:cxn ang="0">
                    <a:pos x="6" y="6"/>
                  </a:cxn>
                  <a:cxn ang="0">
                    <a:pos x="15" y="0"/>
                  </a:cxn>
                </a:cxnLst>
                <a:rect l="0" t="0" r="r" b="b"/>
                <a:pathLst>
                  <a:path w="42" h="48">
                    <a:moveTo>
                      <a:pt x="17" y="7"/>
                    </a:moveTo>
                    <a:lnTo>
                      <a:pt x="12" y="10"/>
                    </a:lnTo>
                    <a:lnTo>
                      <a:pt x="11" y="12"/>
                    </a:lnTo>
                    <a:lnTo>
                      <a:pt x="9" y="15"/>
                    </a:lnTo>
                    <a:lnTo>
                      <a:pt x="9" y="18"/>
                    </a:lnTo>
                    <a:lnTo>
                      <a:pt x="35" y="18"/>
                    </a:lnTo>
                    <a:lnTo>
                      <a:pt x="35" y="15"/>
                    </a:lnTo>
                    <a:lnTo>
                      <a:pt x="33" y="13"/>
                    </a:lnTo>
                    <a:lnTo>
                      <a:pt x="32" y="10"/>
                    </a:lnTo>
                    <a:lnTo>
                      <a:pt x="26" y="7"/>
                    </a:lnTo>
                    <a:lnTo>
                      <a:pt x="17" y="7"/>
                    </a:lnTo>
                    <a:close/>
                    <a:moveTo>
                      <a:pt x="15" y="0"/>
                    </a:moveTo>
                    <a:lnTo>
                      <a:pt x="27" y="0"/>
                    </a:lnTo>
                    <a:lnTo>
                      <a:pt x="33" y="3"/>
                    </a:lnTo>
                    <a:lnTo>
                      <a:pt x="38" y="6"/>
                    </a:lnTo>
                    <a:lnTo>
                      <a:pt x="41" y="10"/>
                    </a:lnTo>
                    <a:lnTo>
                      <a:pt x="42" y="16"/>
                    </a:lnTo>
                    <a:lnTo>
                      <a:pt x="42" y="25"/>
                    </a:lnTo>
                    <a:lnTo>
                      <a:pt x="9" y="25"/>
                    </a:lnTo>
                    <a:lnTo>
                      <a:pt x="9" y="30"/>
                    </a:lnTo>
                    <a:lnTo>
                      <a:pt x="11" y="33"/>
                    </a:lnTo>
                    <a:lnTo>
                      <a:pt x="17" y="39"/>
                    </a:lnTo>
                    <a:lnTo>
                      <a:pt x="20" y="40"/>
                    </a:lnTo>
                    <a:lnTo>
                      <a:pt x="23" y="40"/>
                    </a:lnTo>
                    <a:lnTo>
                      <a:pt x="27" y="39"/>
                    </a:lnTo>
                    <a:lnTo>
                      <a:pt x="30" y="39"/>
                    </a:lnTo>
                    <a:lnTo>
                      <a:pt x="33" y="36"/>
                    </a:lnTo>
                    <a:lnTo>
                      <a:pt x="35" y="33"/>
                    </a:lnTo>
                    <a:lnTo>
                      <a:pt x="42" y="34"/>
                    </a:lnTo>
                    <a:lnTo>
                      <a:pt x="39" y="39"/>
                    </a:lnTo>
                    <a:lnTo>
                      <a:pt x="32" y="46"/>
                    </a:lnTo>
                    <a:lnTo>
                      <a:pt x="27" y="46"/>
                    </a:lnTo>
                    <a:lnTo>
                      <a:pt x="23" y="48"/>
                    </a:lnTo>
                    <a:lnTo>
                      <a:pt x="11" y="45"/>
                    </a:lnTo>
                    <a:lnTo>
                      <a:pt x="3" y="37"/>
                    </a:lnTo>
                    <a:lnTo>
                      <a:pt x="2" y="34"/>
                    </a:lnTo>
                    <a:lnTo>
                      <a:pt x="2" y="30"/>
                    </a:lnTo>
                    <a:lnTo>
                      <a:pt x="0" y="24"/>
                    </a:lnTo>
                    <a:lnTo>
                      <a:pt x="2" y="16"/>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7" name="Line 2005"/>
              <p:cNvSpPr>
                <a:spLocks noChangeShapeType="1"/>
              </p:cNvSpPr>
              <p:nvPr/>
            </p:nvSpPr>
            <p:spPr bwMode="auto">
              <a:xfrm flipH="1">
                <a:off x="1783" y="3140"/>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8" name="Line 2006"/>
              <p:cNvSpPr>
                <a:spLocks noChangeShapeType="1"/>
              </p:cNvSpPr>
              <p:nvPr/>
            </p:nvSpPr>
            <p:spPr bwMode="auto">
              <a:xfrm flipH="1">
                <a:off x="1765" y="3158"/>
                <a:ext cx="18"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19" name="Line 2007"/>
              <p:cNvSpPr>
                <a:spLocks noChangeShapeType="1"/>
              </p:cNvSpPr>
              <p:nvPr/>
            </p:nvSpPr>
            <p:spPr bwMode="auto">
              <a:xfrm flipH="1">
                <a:off x="1739" y="3174"/>
                <a:ext cx="26" cy="2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0" name="Freeform 2008"/>
              <p:cNvSpPr>
                <a:spLocks/>
              </p:cNvSpPr>
              <p:nvPr/>
            </p:nvSpPr>
            <p:spPr bwMode="auto">
              <a:xfrm>
                <a:off x="1925" y="3230"/>
                <a:ext cx="63" cy="40"/>
              </a:xfrm>
              <a:custGeom>
                <a:avLst/>
                <a:gdLst/>
                <a:ahLst/>
                <a:cxnLst>
                  <a:cxn ang="0">
                    <a:pos x="32" y="0"/>
                  </a:cxn>
                  <a:cxn ang="0">
                    <a:pos x="44" y="1"/>
                  </a:cxn>
                  <a:cxn ang="0">
                    <a:pos x="54" y="6"/>
                  </a:cxn>
                  <a:cxn ang="0">
                    <a:pos x="60" y="12"/>
                  </a:cxn>
                  <a:cxn ang="0">
                    <a:pos x="63" y="21"/>
                  </a:cxn>
                  <a:cxn ang="0">
                    <a:pos x="59" y="30"/>
                  </a:cxn>
                  <a:cxn ang="0">
                    <a:pos x="47" y="37"/>
                  </a:cxn>
                  <a:cxn ang="0">
                    <a:pos x="32" y="40"/>
                  </a:cxn>
                  <a:cxn ang="0">
                    <a:pos x="15" y="37"/>
                  </a:cxn>
                  <a:cxn ang="0">
                    <a:pos x="5" y="30"/>
                  </a:cxn>
                  <a:cxn ang="0">
                    <a:pos x="0" y="21"/>
                  </a:cxn>
                  <a:cxn ang="0">
                    <a:pos x="5" y="10"/>
                  </a:cxn>
                  <a:cxn ang="0">
                    <a:pos x="15" y="3"/>
                  </a:cxn>
                  <a:cxn ang="0">
                    <a:pos x="32" y="0"/>
                  </a:cxn>
                </a:cxnLst>
                <a:rect l="0" t="0" r="r" b="b"/>
                <a:pathLst>
                  <a:path w="63" h="40">
                    <a:moveTo>
                      <a:pt x="32" y="0"/>
                    </a:moveTo>
                    <a:lnTo>
                      <a:pt x="44" y="1"/>
                    </a:lnTo>
                    <a:lnTo>
                      <a:pt x="54" y="6"/>
                    </a:lnTo>
                    <a:lnTo>
                      <a:pt x="60" y="12"/>
                    </a:lnTo>
                    <a:lnTo>
                      <a:pt x="63" y="21"/>
                    </a:lnTo>
                    <a:lnTo>
                      <a:pt x="59" y="30"/>
                    </a:lnTo>
                    <a:lnTo>
                      <a:pt x="47" y="37"/>
                    </a:lnTo>
                    <a:lnTo>
                      <a:pt x="32" y="40"/>
                    </a:lnTo>
                    <a:lnTo>
                      <a:pt x="15" y="37"/>
                    </a:lnTo>
                    <a:lnTo>
                      <a:pt x="5" y="30"/>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1" name="Line 2009"/>
              <p:cNvSpPr>
                <a:spLocks noChangeShapeType="1"/>
              </p:cNvSpPr>
              <p:nvPr/>
            </p:nvSpPr>
            <p:spPr bwMode="auto">
              <a:xfrm flipH="1" flipV="1">
                <a:off x="1985" y="3242"/>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2" name="Line 2010"/>
              <p:cNvSpPr>
                <a:spLocks noChangeShapeType="1"/>
              </p:cNvSpPr>
              <p:nvPr/>
            </p:nvSpPr>
            <p:spPr bwMode="auto">
              <a:xfrm flipH="1" flipV="1">
                <a:off x="1979" y="3236"/>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3" name="Line 2011"/>
              <p:cNvSpPr>
                <a:spLocks noChangeShapeType="1"/>
              </p:cNvSpPr>
              <p:nvPr/>
            </p:nvSpPr>
            <p:spPr bwMode="auto">
              <a:xfrm flipH="1" flipV="1">
                <a:off x="1969" y="3231"/>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4" name="Line 2012"/>
              <p:cNvSpPr>
                <a:spLocks noChangeShapeType="1"/>
              </p:cNvSpPr>
              <p:nvPr/>
            </p:nvSpPr>
            <p:spPr bwMode="auto">
              <a:xfrm flipH="1" flipV="1">
                <a:off x="1957" y="3230"/>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126" name="Group 2214"/>
            <p:cNvGrpSpPr>
              <a:grpSpLocks/>
            </p:cNvGrpSpPr>
            <p:nvPr/>
          </p:nvGrpSpPr>
          <p:grpSpPr bwMode="auto">
            <a:xfrm>
              <a:off x="1186" y="3140"/>
              <a:ext cx="1437" cy="482"/>
              <a:chOff x="1186" y="3140"/>
              <a:chExt cx="1437" cy="482"/>
            </a:xfrm>
          </p:grpSpPr>
          <p:sp>
            <p:nvSpPr>
              <p:cNvPr id="40926" name="Line 2014"/>
              <p:cNvSpPr>
                <a:spLocks noChangeShapeType="1"/>
              </p:cNvSpPr>
              <p:nvPr/>
            </p:nvSpPr>
            <p:spPr bwMode="auto">
              <a:xfrm flipH="1">
                <a:off x="1940" y="323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7" name="Line 2015"/>
              <p:cNvSpPr>
                <a:spLocks noChangeShapeType="1"/>
              </p:cNvSpPr>
              <p:nvPr/>
            </p:nvSpPr>
            <p:spPr bwMode="auto">
              <a:xfrm flipH="1">
                <a:off x="1930" y="3233"/>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8" name="Line 2016"/>
              <p:cNvSpPr>
                <a:spLocks noChangeShapeType="1"/>
              </p:cNvSpPr>
              <p:nvPr/>
            </p:nvSpPr>
            <p:spPr bwMode="auto">
              <a:xfrm flipH="1">
                <a:off x="1925" y="3240"/>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29" name="Line 2017"/>
              <p:cNvSpPr>
                <a:spLocks noChangeShapeType="1"/>
              </p:cNvSpPr>
              <p:nvPr/>
            </p:nvSpPr>
            <p:spPr bwMode="auto">
              <a:xfrm>
                <a:off x="1925" y="3251"/>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0" name="Line 2018"/>
              <p:cNvSpPr>
                <a:spLocks noChangeShapeType="1"/>
              </p:cNvSpPr>
              <p:nvPr/>
            </p:nvSpPr>
            <p:spPr bwMode="auto">
              <a:xfrm>
                <a:off x="1930" y="326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1" name="Line 2019"/>
              <p:cNvSpPr>
                <a:spLocks noChangeShapeType="1"/>
              </p:cNvSpPr>
              <p:nvPr/>
            </p:nvSpPr>
            <p:spPr bwMode="auto">
              <a:xfrm>
                <a:off x="1940" y="326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2" name="Line 2020"/>
              <p:cNvSpPr>
                <a:spLocks noChangeShapeType="1"/>
              </p:cNvSpPr>
              <p:nvPr/>
            </p:nvSpPr>
            <p:spPr bwMode="auto">
              <a:xfrm flipV="1">
                <a:off x="1957" y="326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3" name="Line 2021"/>
              <p:cNvSpPr>
                <a:spLocks noChangeShapeType="1"/>
              </p:cNvSpPr>
              <p:nvPr/>
            </p:nvSpPr>
            <p:spPr bwMode="auto">
              <a:xfrm flipV="1">
                <a:off x="1972" y="3260"/>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4" name="Line 2022"/>
              <p:cNvSpPr>
                <a:spLocks noChangeShapeType="1"/>
              </p:cNvSpPr>
              <p:nvPr/>
            </p:nvSpPr>
            <p:spPr bwMode="auto">
              <a:xfrm flipV="1">
                <a:off x="1984" y="3251"/>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5" name="Rectangle 2023"/>
              <p:cNvSpPr>
                <a:spLocks noChangeArrowheads="1"/>
              </p:cNvSpPr>
              <p:nvPr/>
            </p:nvSpPr>
            <p:spPr bwMode="auto">
              <a:xfrm>
                <a:off x="1955" y="3248"/>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36" name="Line 2024"/>
              <p:cNvSpPr>
                <a:spLocks noChangeShapeType="1"/>
              </p:cNvSpPr>
              <p:nvPr/>
            </p:nvSpPr>
            <p:spPr bwMode="auto">
              <a:xfrm>
                <a:off x="1837" y="3140"/>
                <a:ext cx="2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7" name="Line 2025"/>
              <p:cNvSpPr>
                <a:spLocks noChangeShapeType="1"/>
              </p:cNvSpPr>
              <p:nvPr/>
            </p:nvSpPr>
            <p:spPr bwMode="auto">
              <a:xfrm>
                <a:off x="1860" y="3156"/>
                <a:ext cx="44" cy="4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8" name="Line 2026"/>
              <p:cNvSpPr>
                <a:spLocks noChangeShapeType="1"/>
              </p:cNvSpPr>
              <p:nvPr/>
            </p:nvSpPr>
            <p:spPr bwMode="auto">
              <a:xfrm>
                <a:off x="1904" y="3198"/>
                <a:ext cx="35"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39" name="Freeform 2027"/>
              <p:cNvSpPr>
                <a:spLocks/>
              </p:cNvSpPr>
              <p:nvPr/>
            </p:nvSpPr>
            <p:spPr bwMode="auto">
              <a:xfrm>
                <a:off x="1783" y="3357"/>
                <a:ext cx="63" cy="42"/>
              </a:xfrm>
              <a:custGeom>
                <a:avLst/>
                <a:gdLst/>
                <a:ahLst/>
                <a:cxnLst>
                  <a:cxn ang="0">
                    <a:pos x="32" y="0"/>
                  </a:cxn>
                  <a:cxn ang="0">
                    <a:pos x="47" y="3"/>
                  </a:cxn>
                  <a:cxn ang="0">
                    <a:pos x="59" y="10"/>
                  </a:cxn>
                  <a:cxn ang="0">
                    <a:pos x="63" y="21"/>
                  </a:cxn>
                  <a:cxn ang="0">
                    <a:pos x="60" y="30"/>
                  </a:cxn>
                  <a:cxn ang="0">
                    <a:pos x="54" y="36"/>
                  </a:cxn>
                  <a:cxn ang="0">
                    <a:pos x="44" y="40"/>
                  </a:cxn>
                  <a:cxn ang="0">
                    <a:pos x="32" y="42"/>
                  </a:cxn>
                  <a:cxn ang="0">
                    <a:pos x="15" y="39"/>
                  </a:cxn>
                  <a:cxn ang="0">
                    <a:pos x="5" y="31"/>
                  </a:cxn>
                  <a:cxn ang="0">
                    <a:pos x="0" y="21"/>
                  </a:cxn>
                  <a:cxn ang="0">
                    <a:pos x="5" y="10"/>
                  </a:cxn>
                  <a:cxn ang="0">
                    <a:pos x="15" y="3"/>
                  </a:cxn>
                  <a:cxn ang="0">
                    <a:pos x="32" y="0"/>
                  </a:cxn>
                </a:cxnLst>
                <a:rect l="0" t="0" r="r" b="b"/>
                <a:pathLst>
                  <a:path w="63" h="42">
                    <a:moveTo>
                      <a:pt x="32" y="0"/>
                    </a:moveTo>
                    <a:lnTo>
                      <a:pt x="47" y="3"/>
                    </a:lnTo>
                    <a:lnTo>
                      <a:pt x="59" y="10"/>
                    </a:lnTo>
                    <a:lnTo>
                      <a:pt x="63" y="21"/>
                    </a:lnTo>
                    <a:lnTo>
                      <a:pt x="60" y="30"/>
                    </a:lnTo>
                    <a:lnTo>
                      <a:pt x="54" y="36"/>
                    </a:lnTo>
                    <a:lnTo>
                      <a:pt x="44" y="40"/>
                    </a:lnTo>
                    <a:lnTo>
                      <a:pt x="32" y="42"/>
                    </a:lnTo>
                    <a:lnTo>
                      <a:pt x="15" y="39"/>
                    </a:lnTo>
                    <a:lnTo>
                      <a:pt x="5" y="31"/>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0" name="Line 2028"/>
              <p:cNvSpPr>
                <a:spLocks noChangeShapeType="1"/>
              </p:cNvSpPr>
              <p:nvPr/>
            </p:nvSpPr>
            <p:spPr bwMode="auto">
              <a:xfrm flipH="1" flipV="1">
                <a:off x="1842" y="3367"/>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1" name="Line 2029"/>
              <p:cNvSpPr>
                <a:spLocks noChangeShapeType="1"/>
              </p:cNvSpPr>
              <p:nvPr/>
            </p:nvSpPr>
            <p:spPr bwMode="auto">
              <a:xfrm flipH="1" flipV="1">
                <a:off x="1830" y="3360"/>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2" name="Line 2030"/>
              <p:cNvSpPr>
                <a:spLocks noChangeShapeType="1"/>
              </p:cNvSpPr>
              <p:nvPr/>
            </p:nvSpPr>
            <p:spPr bwMode="auto">
              <a:xfrm flipH="1" flipV="1">
                <a:off x="1815" y="335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3" name="Line 2031"/>
              <p:cNvSpPr>
                <a:spLocks noChangeShapeType="1"/>
              </p:cNvSpPr>
              <p:nvPr/>
            </p:nvSpPr>
            <p:spPr bwMode="auto">
              <a:xfrm flipH="1">
                <a:off x="1798" y="335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4" name="Line 2032"/>
              <p:cNvSpPr>
                <a:spLocks noChangeShapeType="1"/>
              </p:cNvSpPr>
              <p:nvPr/>
            </p:nvSpPr>
            <p:spPr bwMode="auto">
              <a:xfrm flipH="1">
                <a:off x="1788" y="336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5" name="Line 2033"/>
              <p:cNvSpPr>
                <a:spLocks noChangeShapeType="1"/>
              </p:cNvSpPr>
              <p:nvPr/>
            </p:nvSpPr>
            <p:spPr bwMode="auto">
              <a:xfrm flipH="1">
                <a:off x="1783" y="3367"/>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6" name="Line 2034"/>
              <p:cNvSpPr>
                <a:spLocks noChangeShapeType="1"/>
              </p:cNvSpPr>
              <p:nvPr/>
            </p:nvSpPr>
            <p:spPr bwMode="auto">
              <a:xfrm>
                <a:off x="1783" y="3378"/>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7" name="Line 2035"/>
              <p:cNvSpPr>
                <a:spLocks noChangeShapeType="1"/>
              </p:cNvSpPr>
              <p:nvPr/>
            </p:nvSpPr>
            <p:spPr bwMode="auto">
              <a:xfrm>
                <a:off x="1788" y="3388"/>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8" name="Line 2036"/>
              <p:cNvSpPr>
                <a:spLocks noChangeShapeType="1"/>
              </p:cNvSpPr>
              <p:nvPr/>
            </p:nvSpPr>
            <p:spPr bwMode="auto">
              <a:xfrm>
                <a:off x="1798" y="3396"/>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49" name="Line 2037"/>
              <p:cNvSpPr>
                <a:spLocks noChangeShapeType="1"/>
              </p:cNvSpPr>
              <p:nvPr/>
            </p:nvSpPr>
            <p:spPr bwMode="auto">
              <a:xfrm flipV="1">
                <a:off x="1815" y="3397"/>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0" name="Line 2038"/>
              <p:cNvSpPr>
                <a:spLocks noChangeShapeType="1"/>
              </p:cNvSpPr>
              <p:nvPr/>
            </p:nvSpPr>
            <p:spPr bwMode="auto">
              <a:xfrm flipV="1">
                <a:off x="1827" y="3393"/>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1" name="Line 2039"/>
              <p:cNvSpPr>
                <a:spLocks noChangeShapeType="1"/>
              </p:cNvSpPr>
              <p:nvPr/>
            </p:nvSpPr>
            <p:spPr bwMode="auto">
              <a:xfrm flipV="1">
                <a:off x="1837" y="3387"/>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2" name="Line 2040"/>
              <p:cNvSpPr>
                <a:spLocks noChangeShapeType="1"/>
              </p:cNvSpPr>
              <p:nvPr/>
            </p:nvSpPr>
            <p:spPr bwMode="auto">
              <a:xfrm flipV="1">
                <a:off x="1843" y="3378"/>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3" name="Rectangle 2041"/>
              <p:cNvSpPr>
                <a:spLocks noChangeArrowheads="1"/>
              </p:cNvSpPr>
              <p:nvPr/>
            </p:nvSpPr>
            <p:spPr bwMode="auto">
              <a:xfrm>
                <a:off x="1813" y="3375"/>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54" name="Line 2042"/>
              <p:cNvSpPr>
                <a:spLocks noChangeShapeType="1"/>
              </p:cNvSpPr>
              <p:nvPr/>
            </p:nvSpPr>
            <p:spPr bwMode="auto">
              <a:xfrm flipH="1">
                <a:off x="1922" y="3267"/>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5" name="Line 2043"/>
              <p:cNvSpPr>
                <a:spLocks noChangeShapeType="1"/>
              </p:cNvSpPr>
              <p:nvPr/>
            </p:nvSpPr>
            <p:spPr bwMode="auto">
              <a:xfrm flipH="1">
                <a:off x="1904" y="3285"/>
                <a:ext cx="1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6" name="Line 2044"/>
              <p:cNvSpPr>
                <a:spLocks noChangeShapeType="1"/>
              </p:cNvSpPr>
              <p:nvPr/>
            </p:nvSpPr>
            <p:spPr bwMode="auto">
              <a:xfrm flipH="1">
                <a:off x="1894" y="330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7" name="Line 2045"/>
              <p:cNvSpPr>
                <a:spLocks noChangeShapeType="1"/>
              </p:cNvSpPr>
              <p:nvPr/>
            </p:nvSpPr>
            <p:spPr bwMode="auto">
              <a:xfrm flipH="1">
                <a:off x="1886" y="3311"/>
                <a:ext cx="8"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8" name="Line 2046"/>
              <p:cNvSpPr>
                <a:spLocks noChangeShapeType="1"/>
              </p:cNvSpPr>
              <p:nvPr/>
            </p:nvSpPr>
            <p:spPr bwMode="auto">
              <a:xfrm flipH="1">
                <a:off x="1877" y="3315"/>
                <a:ext cx="9"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59" name="Line 2047"/>
              <p:cNvSpPr>
                <a:spLocks noChangeShapeType="1"/>
              </p:cNvSpPr>
              <p:nvPr/>
            </p:nvSpPr>
            <p:spPr bwMode="auto">
              <a:xfrm flipH="1">
                <a:off x="1867" y="3319"/>
                <a:ext cx="1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 name="Line 2048"/>
              <p:cNvSpPr>
                <a:spLocks noChangeShapeType="1"/>
              </p:cNvSpPr>
              <p:nvPr/>
            </p:nvSpPr>
            <p:spPr bwMode="auto">
              <a:xfrm flipH="1">
                <a:off x="1848" y="3325"/>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 name="Line 2049"/>
              <p:cNvSpPr>
                <a:spLocks noChangeShapeType="1"/>
              </p:cNvSpPr>
              <p:nvPr/>
            </p:nvSpPr>
            <p:spPr bwMode="auto">
              <a:xfrm flipH="1">
                <a:off x="1831" y="3343"/>
                <a:ext cx="1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 name="Freeform 2050"/>
              <p:cNvSpPr>
                <a:spLocks/>
              </p:cNvSpPr>
              <p:nvPr/>
            </p:nvSpPr>
            <p:spPr bwMode="auto">
              <a:xfrm>
                <a:off x="1886" y="3325"/>
                <a:ext cx="419" cy="105"/>
              </a:xfrm>
              <a:custGeom>
                <a:avLst/>
                <a:gdLst/>
                <a:ahLst/>
                <a:cxnLst>
                  <a:cxn ang="0">
                    <a:pos x="210" y="0"/>
                  </a:cxn>
                  <a:cxn ang="0">
                    <a:pos x="251" y="2"/>
                  </a:cxn>
                  <a:cxn ang="0">
                    <a:pos x="290" y="5"/>
                  </a:cxn>
                  <a:cxn ang="0">
                    <a:pos x="326" y="9"/>
                  </a:cxn>
                  <a:cxn ang="0">
                    <a:pos x="357" y="15"/>
                  </a:cxn>
                  <a:cxn ang="0">
                    <a:pos x="383" y="24"/>
                  </a:cxn>
                  <a:cxn ang="0">
                    <a:pos x="402" y="33"/>
                  </a:cxn>
                  <a:cxn ang="0">
                    <a:pos x="414" y="42"/>
                  </a:cxn>
                  <a:cxn ang="0">
                    <a:pos x="419" y="53"/>
                  </a:cxn>
                  <a:cxn ang="0">
                    <a:pos x="414" y="63"/>
                  </a:cxn>
                  <a:cxn ang="0">
                    <a:pos x="402" y="72"/>
                  </a:cxn>
                  <a:cxn ang="0">
                    <a:pos x="383" y="81"/>
                  </a:cxn>
                  <a:cxn ang="0">
                    <a:pos x="357" y="90"/>
                  </a:cxn>
                  <a:cxn ang="0">
                    <a:pos x="326" y="96"/>
                  </a:cxn>
                  <a:cxn ang="0">
                    <a:pos x="290" y="101"/>
                  </a:cxn>
                  <a:cxn ang="0">
                    <a:pos x="251" y="104"/>
                  </a:cxn>
                  <a:cxn ang="0">
                    <a:pos x="210" y="105"/>
                  </a:cxn>
                  <a:cxn ang="0">
                    <a:pos x="168" y="104"/>
                  </a:cxn>
                  <a:cxn ang="0">
                    <a:pos x="129" y="101"/>
                  </a:cxn>
                  <a:cxn ang="0">
                    <a:pos x="93" y="96"/>
                  </a:cxn>
                  <a:cxn ang="0">
                    <a:pos x="62" y="90"/>
                  </a:cxn>
                  <a:cxn ang="0">
                    <a:pos x="36" y="81"/>
                  </a:cxn>
                  <a:cxn ang="0">
                    <a:pos x="17" y="72"/>
                  </a:cxn>
                  <a:cxn ang="0">
                    <a:pos x="5" y="63"/>
                  </a:cxn>
                  <a:cxn ang="0">
                    <a:pos x="0" y="53"/>
                  </a:cxn>
                  <a:cxn ang="0">
                    <a:pos x="5" y="42"/>
                  </a:cxn>
                  <a:cxn ang="0">
                    <a:pos x="17" y="33"/>
                  </a:cxn>
                  <a:cxn ang="0">
                    <a:pos x="36" y="24"/>
                  </a:cxn>
                  <a:cxn ang="0">
                    <a:pos x="62" y="15"/>
                  </a:cxn>
                  <a:cxn ang="0">
                    <a:pos x="93" y="9"/>
                  </a:cxn>
                  <a:cxn ang="0">
                    <a:pos x="129" y="5"/>
                  </a:cxn>
                  <a:cxn ang="0">
                    <a:pos x="168" y="2"/>
                  </a:cxn>
                  <a:cxn ang="0">
                    <a:pos x="210" y="0"/>
                  </a:cxn>
                </a:cxnLst>
                <a:rect l="0" t="0" r="r" b="b"/>
                <a:pathLst>
                  <a:path w="419" h="105">
                    <a:moveTo>
                      <a:pt x="210" y="0"/>
                    </a:moveTo>
                    <a:lnTo>
                      <a:pt x="251" y="2"/>
                    </a:lnTo>
                    <a:lnTo>
                      <a:pt x="290" y="5"/>
                    </a:lnTo>
                    <a:lnTo>
                      <a:pt x="326" y="9"/>
                    </a:lnTo>
                    <a:lnTo>
                      <a:pt x="357" y="15"/>
                    </a:lnTo>
                    <a:lnTo>
                      <a:pt x="383" y="24"/>
                    </a:lnTo>
                    <a:lnTo>
                      <a:pt x="402" y="33"/>
                    </a:lnTo>
                    <a:lnTo>
                      <a:pt x="414" y="42"/>
                    </a:lnTo>
                    <a:lnTo>
                      <a:pt x="419" y="53"/>
                    </a:lnTo>
                    <a:lnTo>
                      <a:pt x="414" y="63"/>
                    </a:lnTo>
                    <a:lnTo>
                      <a:pt x="402" y="72"/>
                    </a:lnTo>
                    <a:lnTo>
                      <a:pt x="383" y="81"/>
                    </a:lnTo>
                    <a:lnTo>
                      <a:pt x="357" y="90"/>
                    </a:lnTo>
                    <a:lnTo>
                      <a:pt x="326" y="96"/>
                    </a:lnTo>
                    <a:lnTo>
                      <a:pt x="290" y="101"/>
                    </a:lnTo>
                    <a:lnTo>
                      <a:pt x="251" y="104"/>
                    </a:lnTo>
                    <a:lnTo>
                      <a:pt x="210" y="105"/>
                    </a:lnTo>
                    <a:lnTo>
                      <a:pt x="168" y="104"/>
                    </a:lnTo>
                    <a:lnTo>
                      <a:pt x="129" y="101"/>
                    </a:lnTo>
                    <a:lnTo>
                      <a:pt x="93" y="96"/>
                    </a:lnTo>
                    <a:lnTo>
                      <a:pt x="62" y="90"/>
                    </a:lnTo>
                    <a:lnTo>
                      <a:pt x="36" y="81"/>
                    </a:lnTo>
                    <a:lnTo>
                      <a:pt x="17" y="72"/>
                    </a:lnTo>
                    <a:lnTo>
                      <a:pt x="5" y="63"/>
                    </a:lnTo>
                    <a:lnTo>
                      <a:pt x="0" y="53"/>
                    </a:lnTo>
                    <a:lnTo>
                      <a:pt x="5" y="42"/>
                    </a:lnTo>
                    <a:lnTo>
                      <a:pt x="17" y="33"/>
                    </a:lnTo>
                    <a:lnTo>
                      <a:pt x="36" y="24"/>
                    </a:lnTo>
                    <a:lnTo>
                      <a:pt x="62" y="15"/>
                    </a:lnTo>
                    <a:lnTo>
                      <a:pt x="93" y="9"/>
                    </a:lnTo>
                    <a:lnTo>
                      <a:pt x="129" y="5"/>
                    </a:lnTo>
                    <a:lnTo>
                      <a:pt x="168" y="2"/>
                    </a:lnTo>
                    <a:lnTo>
                      <a:pt x="210"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 name="Line 2051"/>
              <p:cNvSpPr>
                <a:spLocks noChangeShapeType="1"/>
              </p:cNvSpPr>
              <p:nvPr/>
            </p:nvSpPr>
            <p:spPr bwMode="auto">
              <a:xfrm flipH="1" flipV="1">
                <a:off x="2300" y="3367"/>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 name="Line 2052"/>
              <p:cNvSpPr>
                <a:spLocks noChangeShapeType="1"/>
              </p:cNvSpPr>
              <p:nvPr/>
            </p:nvSpPr>
            <p:spPr bwMode="auto">
              <a:xfrm flipH="1" flipV="1">
                <a:off x="2288" y="3358"/>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 name="Line 2053"/>
              <p:cNvSpPr>
                <a:spLocks noChangeShapeType="1"/>
              </p:cNvSpPr>
              <p:nvPr/>
            </p:nvSpPr>
            <p:spPr bwMode="auto">
              <a:xfrm flipH="1" flipV="1">
                <a:off x="2269" y="3349"/>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 name="Line 2054"/>
              <p:cNvSpPr>
                <a:spLocks noChangeShapeType="1"/>
              </p:cNvSpPr>
              <p:nvPr/>
            </p:nvSpPr>
            <p:spPr bwMode="auto">
              <a:xfrm flipH="1" flipV="1">
                <a:off x="2243" y="3340"/>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 name="Line 2055"/>
              <p:cNvSpPr>
                <a:spLocks noChangeShapeType="1"/>
              </p:cNvSpPr>
              <p:nvPr/>
            </p:nvSpPr>
            <p:spPr bwMode="auto">
              <a:xfrm flipH="1" flipV="1">
                <a:off x="2212" y="3334"/>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 name="Line 2056"/>
              <p:cNvSpPr>
                <a:spLocks noChangeShapeType="1"/>
              </p:cNvSpPr>
              <p:nvPr/>
            </p:nvSpPr>
            <p:spPr bwMode="auto">
              <a:xfrm flipH="1" flipV="1">
                <a:off x="2176" y="3330"/>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 name="Line 2057"/>
              <p:cNvSpPr>
                <a:spLocks noChangeShapeType="1"/>
              </p:cNvSpPr>
              <p:nvPr/>
            </p:nvSpPr>
            <p:spPr bwMode="auto">
              <a:xfrm flipH="1" flipV="1">
                <a:off x="2137" y="3327"/>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 name="Line 2058"/>
              <p:cNvSpPr>
                <a:spLocks noChangeShapeType="1"/>
              </p:cNvSpPr>
              <p:nvPr/>
            </p:nvSpPr>
            <p:spPr bwMode="auto">
              <a:xfrm flipH="1" flipV="1">
                <a:off x="2096" y="3325"/>
                <a:ext cx="41"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 name="Line 2059"/>
              <p:cNvSpPr>
                <a:spLocks noChangeShapeType="1"/>
              </p:cNvSpPr>
              <p:nvPr/>
            </p:nvSpPr>
            <p:spPr bwMode="auto">
              <a:xfrm flipH="1">
                <a:off x="2054" y="3325"/>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 name="Line 2060"/>
              <p:cNvSpPr>
                <a:spLocks noChangeShapeType="1"/>
              </p:cNvSpPr>
              <p:nvPr/>
            </p:nvSpPr>
            <p:spPr bwMode="auto">
              <a:xfrm flipH="1">
                <a:off x="2015" y="3327"/>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 name="Line 2061"/>
              <p:cNvSpPr>
                <a:spLocks noChangeShapeType="1"/>
              </p:cNvSpPr>
              <p:nvPr/>
            </p:nvSpPr>
            <p:spPr bwMode="auto">
              <a:xfrm flipH="1">
                <a:off x="1979" y="3330"/>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 name="Line 2062"/>
              <p:cNvSpPr>
                <a:spLocks noChangeShapeType="1"/>
              </p:cNvSpPr>
              <p:nvPr/>
            </p:nvSpPr>
            <p:spPr bwMode="auto">
              <a:xfrm flipH="1">
                <a:off x="1948" y="3334"/>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 name="Line 2063"/>
              <p:cNvSpPr>
                <a:spLocks noChangeShapeType="1"/>
              </p:cNvSpPr>
              <p:nvPr/>
            </p:nvSpPr>
            <p:spPr bwMode="auto">
              <a:xfrm flipH="1">
                <a:off x="1922" y="3340"/>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 name="Line 2064"/>
              <p:cNvSpPr>
                <a:spLocks noChangeShapeType="1"/>
              </p:cNvSpPr>
              <p:nvPr/>
            </p:nvSpPr>
            <p:spPr bwMode="auto">
              <a:xfrm flipH="1">
                <a:off x="1903" y="3349"/>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 name="Line 2065"/>
              <p:cNvSpPr>
                <a:spLocks noChangeShapeType="1"/>
              </p:cNvSpPr>
              <p:nvPr/>
            </p:nvSpPr>
            <p:spPr bwMode="auto">
              <a:xfrm flipH="1">
                <a:off x="1891" y="3358"/>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 name="Line 2066"/>
              <p:cNvSpPr>
                <a:spLocks noChangeShapeType="1"/>
              </p:cNvSpPr>
              <p:nvPr/>
            </p:nvSpPr>
            <p:spPr bwMode="auto">
              <a:xfrm flipH="1">
                <a:off x="1886" y="3367"/>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 name="Line 2067"/>
              <p:cNvSpPr>
                <a:spLocks noChangeShapeType="1"/>
              </p:cNvSpPr>
              <p:nvPr/>
            </p:nvSpPr>
            <p:spPr bwMode="auto">
              <a:xfrm>
                <a:off x="1886" y="3378"/>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 name="Line 2068"/>
              <p:cNvSpPr>
                <a:spLocks noChangeShapeType="1"/>
              </p:cNvSpPr>
              <p:nvPr/>
            </p:nvSpPr>
            <p:spPr bwMode="auto">
              <a:xfrm>
                <a:off x="1891" y="3388"/>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 name="Line 2069"/>
              <p:cNvSpPr>
                <a:spLocks noChangeShapeType="1"/>
              </p:cNvSpPr>
              <p:nvPr/>
            </p:nvSpPr>
            <p:spPr bwMode="auto">
              <a:xfrm>
                <a:off x="1903" y="3397"/>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 name="Line 2070"/>
              <p:cNvSpPr>
                <a:spLocks noChangeShapeType="1"/>
              </p:cNvSpPr>
              <p:nvPr/>
            </p:nvSpPr>
            <p:spPr bwMode="auto">
              <a:xfrm>
                <a:off x="1922" y="3406"/>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 name="Line 2071"/>
              <p:cNvSpPr>
                <a:spLocks noChangeShapeType="1"/>
              </p:cNvSpPr>
              <p:nvPr/>
            </p:nvSpPr>
            <p:spPr bwMode="auto">
              <a:xfrm>
                <a:off x="1948" y="3415"/>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 name="Line 2072"/>
              <p:cNvSpPr>
                <a:spLocks noChangeShapeType="1"/>
              </p:cNvSpPr>
              <p:nvPr/>
            </p:nvSpPr>
            <p:spPr bwMode="auto">
              <a:xfrm>
                <a:off x="1979" y="3421"/>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 name="Line 2073"/>
              <p:cNvSpPr>
                <a:spLocks noChangeShapeType="1"/>
              </p:cNvSpPr>
              <p:nvPr/>
            </p:nvSpPr>
            <p:spPr bwMode="auto">
              <a:xfrm>
                <a:off x="2015" y="3426"/>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 name="Line 2074"/>
              <p:cNvSpPr>
                <a:spLocks noChangeShapeType="1"/>
              </p:cNvSpPr>
              <p:nvPr/>
            </p:nvSpPr>
            <p:spPr bwMode="auto">
              <a:xfrm>
                <a:off x="2054" y="3429"/>
                <a:ext cx="42"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 name="Line 2075"/>
              <p:cNvSpPr>
                <a:spLocks noChangeShapeType="1"/>
              </p:cNvSpPr>
              <p:nvPr/>
            </p:nvSpPr>
            <p:spPr bwMode="auto">
              <a:xfrm flipV="1">
                <a:off x="2096" y="3429"/>
                <a:ext cx="41" cy="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 name="Line 2076"/>
              <p:cNvSpPr>
                <a:spLocks noChangeShapeType="1"/>
              </p:cNvSpPr>
              <p:nvPr/>
            </p:nvSpPr>
            <p:spPr bwMode="auto">
              <a:xfrm flipV="1">
                <a:off x="2137" y="3426"/>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 name="Line 2077"/>
              <p:cNvSpPr>
                <a:spLocks noChangeShapeType="1"/>
              </p:cNvSpPr>
              <p:nvPr/>
            </p:nvSpPr>
            <p:spPr bwMode="auto">
              <a:xfrm flipV="1">
                <a:off x="2176" y="3421"/>
                <a:ext cx="36" cy="5"/>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 name="Line 2078"/>
              <p:cNvSpPr>
                <a:spLocks noChangeShapeType="1"/>
              </p:cNvSpPr>
              <p:nvPr/>
            </p:nvSpPr>
            <p:spPr bwMode="auto">
              <a:xfrm flipV="1">
                <a:off x="2212" y="3415"/>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 name="Line 2079"/>
              <p:cNvSpPr>
                <a:spLocks noChangeShapeType="1"/>
              </p:cNvSpPr>
              <p:nvPr/>
            </p:nvSpPr>
            <p:spPr bwMode="auto">
              <a:xfrm flipV="1">
                <a:off x="2243" y="3406"/>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 name="Line 2080"/>
              <p:cNvSpPr>
                <a:spLocks noChangeShapeType="1"/>
              </p:cNvSpPr>
              <p:nvPr/>
            </p:nvSpPr>
            <p:spPr bwMode="auto">
              <a:xfrm flipV="1">
                <a:off x="2269" y="3397"/>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 name="Line 2081"/>
              <p:cNvSpPr>
                <a:spLocks noChangeShapeType="1"/>
              </p:cNvSpPr>
              <p:nvPr/>
            </p:nvSpPr>
            <p:spPr bwMode="auto">
              <a:xfrm flipV="1">
                <a:off x="2288" y="3388"/>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4" name="Line 2082"/>
              <p:cNvSpPr>
                <a:spLocks noChangeShapeType="1"/>
              </p:cNvSpPr>
              <p:nvPr/>
            </p:nvSpPr>
            <p:spPr bwMode="auto">
              <a:xfrm flipV="1">
                <a:off x="2300" y="3378"/>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5" name="Freeform 2083"/>
              <p:cNvSpPr>
                <a:spLocks noEditPoints="1"/>
              </p:cNvSpPr>
              <p:nvPr/>
            </p:nvSpPr>
            <p:spPr bwMode="auto">
              <a:xfrm>
                <a:off x="2049" y="3349"/>
                <a:ext cx="39" cy="65"/>
              </a:xfrm>
              <a:custGeom>
                <a:avLst/>
                <a:gdLst/>
                <a:ahLst/>
                <a:cxnLst>
                  <a:cxn ang="0">
                    <a:pos x="17" y="24"/>
                  </a:cxn>
                  <a:cxn ang="0">
                    <a:pos x="14" y="26"/>
                  </a:cxn>
                  <a:cxn ang="0">
                    <a:pos x="9" y="30"/>
                  </a:cxn>
                  <a:cxn ang="0">
                    <a:pos x="9" y="35"/>
                  </a:cxn>
                  <a:cxn ang="0">
                    <a:pos x="8" y="41"/>
                  </a:cxn>
                  <a:cxn ang="0">
                    <a:pos x="8" y="45"/>
                  </a:cxn>
                  <a:cxn ang="0">
                    <a:pos x="9" y="50"/>
                  </a:cxn>
                  <a:cxn ang="0">
                    <a:pos x="12" y="53"/>
                  </a:cxn>
                  <a:cxn ang="0">
                    <a:pos x="14" y="56"/>
                  </a:cxn>
                  <a:cxn ang="0">
                    <a:pos x="17" y="57"/>
                  </a:cxn>
                  <a:cxn ang="0">
                    <a:pos x="23" y="57"/>
                  </a:cxn>
                  <a:cxn ang="0">
                    <a:pos x="26" y="56"/>
                  </a:cxn>
                  <a:cxn ang="0">
                    <a:pos x="30" y="47"/>
                  </a:cxn>
                  <a:cxn ang="0">
                    <a:pos x="30" y="36"/>
                  </a:cxn>
                  <a:cxn ang="0">
                    <a:pos x="29" y="32"/>
                  </a:cxn>
                  <a:cxn ang="0">
                    <a:pos x="26" y="26"/>
                  </a:cxn>
                  <a:cxn ang="0">
                    <a:pos x="23" y="24"/>
                  </a:cxn>
                  <a:cxn ang="0">
                    <a:pos x="17" y="24"/>
                  </a:cxn>
                  <a:cxn ang="0">
                    <a:pos x="30" y="0"/>
                  </a:cxn>
                  <a:cxn ang="0">
                    <a:pos x="39" y="0"/>
                  </a:cxn>
                  <a:cxn ang="0">
                    <a:pos x="39" y="63"/>
                  </a:cxn>
                  <a:cxn ang="0">
                    <a:pos x="30" y="63"/>
                  </a:cxn>
                  <a:cxn ang="0">
                    <a:pos x="30" y="56"/>
                  </a:cxn>
                  <a:cxn ang="0">
                    <a:pos x="29" y="59"/>
                  </a:cxn>
                  <a:cxn ang="0">
                    <a:pos x="26" y="62"/>
                  </a:cxn>
                  <a:cxn ang="0">
                    <a:pos x="20" y="65"/>
                  </a:cxn>
                  <a:cxn ang="0">
                    <a:pos x="14" y="63"/>
                  </a:cxn>
                  <a:cxn ang="0">
                    <a:pos x="9" y="62"/>
                  </a:cxn>
                  <a:cxn ang="0">
                    <a:pos x="6" y="59"/>
                  </a:cxn>
                  <a:cxn ang="0">
                    <a:pos x="2" y="50"/>
                  </a:cxn>
                  <a:cxn ang="0">
                    <a:pos x="0" y="45"/>
                  </a:cxn>
                  <a:cxn ang="0">
                    <a:pos x="0" y="32"/>
                  </a:cxn>
                  <a:cxn ang="0">
                    <a:pos x="3" y="26"/>
                  </a:cxn>
                  <a:cxn ang="0">
                    <a:pos x="6" y="21"/>
                  </a:cxn>
                  <a:cxn ang="0">
                    <a:pos x="15" y="17"/>
                  </a:cxn>
                  <a:cxn ang="0">
                    <a:pos x="23" y="17"/>
                  </a:cxn>
                  <a:cxn ang="0">
                    <a:pos x="26" y="18"/>
                  </a:cxn>
                  <a:cxn ang="0">
                    <a:pos x="29" y="21"/>
                  </a:cxn>
                  <a:cxn ang="0">
                    <a:pos x="30" y="24"/>
                  </a:cxn>
                  <a:cxn ang="0">
                    <a:pos x="30" y="0"/>
                  </a:cxn>
                </a:cxnLst>
                <a:rect l="0" t="0" r="r" b="b"/>
                <a:pathLst>
                  <a:path w="39" h="65">
                    <a:moveTo>
                      <a:pt x="17" y="24"/>
                    </a:moveTo>
                    <a:lnTo>
                      <a:pt x="14" y="26"/>
                    </a:lnTo>
                    <a:lnTo>
                      <a:pt x="9" y="30"/>
                    </a:lnTo>
                    <a:lnTo>
                      <a:pt x="9" y="35"/>
                    </a:lnTo>
                    <a:lnTo>
                      <a:pt x="8" y="41"/>
                    </a:lnTo>
                    <a:lnTo>
                      <a:pt x="8" y="45"/>
                    </a:lnTo>
                    <a:lnTo>
                      <a:pt x="9" y="50"/>
                    </a:lnTo>
                    <a:lnTo>
                      <a:pt x="12" y="53"/>
                    </a:lnTo>
                    <a:lnTo>
                      <a:pt x="14" y="56"/>
                    </a:lnTo>
                    <a:lnTo>
                      <a:pt x="17" y="57"/>
                    </a:lnTo>
                    <a:lnTo>
                      <a:pt x="23" y="57"/>
                    </a:lnTo>
                    <a:lnTo>
                      <a:pt x="26" y="56"/>
                    </a:lnTo>
                    <a:lnTo>
                      <a:pt x="30" y="47"/>
                    </a:lnTo>
                    <a:lnTo>
                      <a:pt x="30" y="36"/>
                    </a:lnTo>
                    <a:lnTo>
                      <a:pt x="29" y="32"/>
                    </a:lnTo>
                    <a:lnTo>
                      <a:pt x="26" y="26"/>
                    </a:lnTo>
                    <a:lnTo>
                      <a:pt x="23" y="24"/>
                    </a:lnTo>
                    <a:lnTo>
                      <a:pt x="17" y="24"/>
                    </a:lnTo>
                    <a:close/>
                    <a:moveTo>
                      <a:pt x="30" y="0"/>
                    </a:moveTo>
                    <a:lnTo>
                      <a:pt x="39" y="0"/>
                    </a:lnTo>
                    <a:lnTo>
                      <a:pt x="39" y="63"/>
                    </a:lnTo>
                    <a:lnTo>
                      <a:pt x="30" y="63"/>
                    </a:lnTo>
                    <a:lnTo>
                      <a:pt x="30" y="56"/>
                    </a:lnTo>
                    <a:lnTo>
                      <a:pt x="29" y="59"/>
                    </a:lnTo>
                    <a:lnTo>
                      <a:pt x="26" y="62"/>
                    </a:lnTo>
                    <a:lnTo>
                      <a:pt x="20" y="65"/>
                    </a:lnTo>
                    <a:lnTo>
                      <a:pt x="14" y="63"/>
                    </a:lnTo>
                    <a:lnTo>
                      <a:pt x="9" y="62"/>
                    </a:lnTo>
                    <a:lnTo>
                      <a:pt x="6" y="59"/>
                    </a:lnTo>
                    <a:lnTo>
                      <a:pt x="2" y="50"/>
                    </a:lnTo>
                    <a:lnTo>
                      <a:pt x="0" y="45"/>
                    </a:lnTo>
                    <a:lnTo>
                      <a:pt x="0" y="32"/>
                    </a:lnTo>
                    <a:lnTo>
                      <a:pt x="3" y="26"/>
                    </a:lnTo>
                    <a:lnTo>
                      <a:pt x="6" y="21"/>
                    </a:lnTo>
                    <a:lnTo>
                      <a:pt x="15" y="17"/>
                    </a:lnTo>
                    <a:lnTo>
                      <a:pt x="23" y="17"/>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 name="Freeform 2084"/>
              <p:cNvSpPr>
                <a:spLocks noEditPoints="1"/>
              </p:cNvSpPr>
              <p:nvPr/>
            </p:nvSpPr>
            <p:spPr bwMode="auto">
              <a:xfrm>
                <a:off x="2097" y="3366"/>
                <a:ext cx="42" cy="48"/>
              </a:xfrm>
              <a:custGeom>
                <a:avLst/>
                <a:gdLst/>
                <a:ahLst/>
                <a:cxnLst>
                  <a:cxn ang="0">
                    <a:pos x="17" y="7"/>
                  </a:cxn>
                  <a:cxn ang="0">
                    <a:pos x="12" y="10"/>
                  </a:cxn>
                  <a:cxn ang="0">
                    <a:pos x="11" y="12"/>
                  </a:cxn>
                  <a:cxn ang="0">
                    <a:pos x="9" y="15"/>
                  </a:cxn>
                  <a:cxn ang="0">
                    <a:pos x="9" y="18"/>
                  </a:cxn>
                  <a:cxn ang="0">
                    <a:pos x="34" y="18"/>
                  </a:cxn>
                  <a:cxn ang="0">
                    <a:pos x="34" y="15"/>
                  </a:cxn>
                  <a:cxn ang="0">
                    <a:pos x="33" y="13"/>
                  </a:cxn>
                  <a:cxn ang="0">
                    <a:pos x="31" y="10"/>
                  </a:cxn>
                  <a:cxn ang="0">
                    <a:pos x="25" y="7"/>
                  </a:cxn>
                  <a:cxn ang="0">
                    <a:pos x="17" y="7"/>
                  </a:cxn>
                  <a:cxn ang="0">
                    <a:pos x="15" y="0"/>
                  </a:cxn>
                  <a:cxn ang="0">
                    <a:pos x="27" y="0"/>
                  </a:cxn>
                  <a:cxn ang="0">
                    <a:pos x="33" y="3"/>
                  </a:cxn>
                  <a:cxn ang="0">
                    <a:pos x="37" y="6"/>
                  </a:cxn>
                  <a:cxn ang="0">
                    <a:pos x="40" y="10"/>
                  </a:cxn>
                  <a:cxn ang="0">
                    <a:pos x="42" y="16"/>
                  </a:cxn>
                  <a:cxn ang="0">
                    <a:pos x="42" y="25"/>
                  </a:cxn>
                  <a:cxn ang="0">
                    <a:pos x="9" y="25"/>
                  </a:cxn>
                  <a:cxn ang="0">
                    <a:pos x="9" y="30"/>
                  </a:cxn>
                  <a:cxn ang="0">
                    <a:pos x="11" y="33"/>
                  </a:cxn>
                  <a:cxn ang="0">
                    <a:pos x="17" y="39"/>
                  </a:cxn>
                  <a:cxn ang="0">
                    <a:pos x="19" y="40"/>
                  </a:cxn>
                  <a:cxn ang="0">
                    <a:pos x="22" y="40"/>
                  </a:cxn>
                  <a:cxn ang="0">
                    <a:pos x="27" y="39"/>
                  </a:cxn>
                  <a:cxn ang="0">
                    <a:pos x="30" y="39"/>
                  </a:cxn>
                  <a:cxn ang="0">
                    <a:pos x="33" y="36"/>
                  </a:cxn>
                  <a:cxn ang="0">
                    <a:pos x="34" y="33"/>
                  </a:cxn>
                  <a:cxn ang="0">
                    <a:pos x="42" y="34"/>
                  </a:cxn>
                  <a:cxn ang="0">
                    <a:pos x="39" y="39"/>
                  </a:cxn>
                  <a:cxn ang="0">
                    <a:pos x="31" y="46"/>
                  </a:cxn>
                  <a:cxn ang="0">
                    <a:pos x="27" y="46"/>
                  </a:cxn>
                  <a:cxn ang="0">
                    <a:pos x="22" y="48"/>
                  </a:cxn>
                  <a:cxn ang="0">
                    <a:pos x="11" y="45"/>
                  </a:cxn>
                  <a:cxn ang="0">
                    <a:pos x="3" y="37"/>
                  </a:cxn>
                  <a:cxn ang="0">
                    <a:pos x="2" y="34"/>
                  </a:cxn>
                  <a:cxn ang="0">
                    <a:pos x="2" y="30"/>
                  </a:cxn>
                  <a:cxn ang="0">
                    <a:pos x="0" y="24"/>
                  </a:cxn>
                  <a:cxn ang="0">
                    <a:pos x="2" y="16"/>
                  </a:cxn>
                  <a:cxn ang="0">
                    <a:pos x="3" y="12"/>
                  </a:cxn>
                  <a:cxn ang="0">
                    <a:pos x="6" y="6"/>
                  </a:cxn>
                  <a:cxn ang="0">
                    <a:pos x="15" y="0"/>
                  </a:cxn>
                </a:cxnLst>
                <a:rect l="0" t="0" r="r" b="b"/>
                <a:pathLst>
                  <a:path w="42" h="48">
                    <a:moveTo>
                      <a:pt x="17" y="7"/>
                    </a:moveTo>
                    <a:lnTo>
                      <a:pt x="12" y="10"/>
                    </a:lnTo>
                    <a:lnTo>
                      <a:pt x="11" y="12"/>
                    </a:lnTo>
                    <a:lnTo>
                      <a:pt x="9" y="15"/>
                    </a:lnTo>
                    <a:lnTo>
                      <a:pt x="9" y="18"/>
                    </a:lnTo>
                    <a:lnTo>
                      <a:pt x="34" y="18"/>
                    </a:lnTo>
                    <a:lnTo>
                      <a:pt x="34" y="15"/>
                    </a:lnTo>
                    <a:lnTo>
                      <a:pt x="33" y="13"/>
                    </a:lnTo>
                    <a:lnTo>
                      <a:pt x="31" y="10"/>
                    </a:lnTo>
                    <a:lnTo>
                      <a:pt x="25" y="7"/>
                    </a:lnTo>
                    <a:lnTo>
                      <a:pt x="17" y="7"/>
                    </a:lnTo>
                    <a:close/>
                    <a:moveTo>
                      <a:pt x="15" y="0"/>
                    </a:moveTo>
                    <a:lnTo>
                      <a:pt x="27" y="0"/>
                    </a:lnTo>
                    <a:lnTo>
                      <a:pt x="33" y="3"/>
                    </a:lnTo>
                    <a:lnTo>
                      <a:pt x="37" y="6"/>
                    </a:lnTo>
                    <a:lnTo>
                      <a:pt x="40" y="10"/>
                    </a:lnTo>
                    <a:lnTo>
                      <a:pt x="42" y="16"/>
                    </a:lnTo>
                    <a:lnTo>
                      <a:pt x="42" y="25"/>
                    </a:lnTo>
                    <a:lnTo>
                      <a:pt x="9" y="25"/>
                    </a:lnTo>
                    <a:lnTo>
                      <a:pt x="9" y="30"/>
                    </a:lnTo>
                    <a:lnTo>
                      <a:pt x="11" y="33"/>
                    </a:lnTo>
                    <a:lnTo>
                      <a:pt x="17" y="39"/>
                    </a:lnTo>
                    <a:lnTo>
                      <a:pt x="19" y="40"/>
                    </a:lnTo>
                    <a:lnTo>
                      <a:pt x="22" y="40"/>
                    </a:lnTo>
                    <a:lnTo>
                      <a:pt x="27" y="39"/>
                    </a:lnTo>
                    <a:lnTo>
                      <a:pt x="30" y="39"/>
                    </a:lnTo>
                    <a:lnTo>
                      <a:pt x="33" y="36"/>
                    </a:lnTo>
                    <a:lnTo>
                      <a:pt x="34" y="33"/>
                    </a:lnTo>
                    <a:lnTo>
                      <a:pt x="42" y="34"/>
                    </a:lnTo>
                    <a:lnTo>
                      <a:pt x="39" y="39"/>
                    </a:lnTo>
                    <a:lnTo>
                      <a:pt x="31" y="46"/>
                    </a:lnTo>
                    <a:lnTo>
                      <a:pt x="27" y="46"/>
                    </a:lnTo>
                    <a:lnTo>
                      <a:pt x="22" y="48"/>
                    </a:lnTo>
                    <a:lnTo>
                      <a:pt x="11" y="45"/>
                    </a:lnTo>
                    <a:lnTo>
                      <a:pt x="3" y="37"/>
                    </a:lnTo>
                    <a:lnTo>
                      <a:pt x="2" y="34"/>
                    </a:lnTo>
                    <a:lnTo>
                      <a:pt x="2" y="30"/>
                    </a:lnTo>
                    <a:lnTo>
                      <a:pt x="0" y="24"/>
                    </a:lnTo>
                    <a:lnTo>
                      <a:pt x="2" y="16"/>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7" name="Line 2085"/>
              <p:cNvSpPr>
                <a:spLocks noChangeShapeType="1"/>
              </p:cNvSpPr>
              <p:nvPr/>
            </p:nvSpPr>
            <p:spPr bwMode="auto">
              <a:xfrm>
                <a:off x="1973" y="3267"/>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 name="Line 2086"/>
              <p:cNvSpPr>
                <a:spLocks noChangeShapeType="1"/>
              </p:cNvSpPr>
              <p:nvPr/>
            </p:nvSpPr>
            <p:spPr bwMode="auto">
              <a:xfrm>
                <a:off x="1992" y="3285"/>
                <a:ext cx="23"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 name="Line 2087"/>
              <p:cNvSpPr>
                <a:spLocks noChangeShapeType="1"/>
              </p:cNvSpPr>
              <p:nvPr/>
            </p:nvSpPr>
            <p:spPr bwMode="auto">
              <a:xfrm>
                <a:off x="2015" y="3305"/>
                <a:ext cx="22"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 name="Freeform 2088"/>
              <p:cNvSpPr>
                <a:spLocks/>
              </p:cNvSpPr>
              <p:nvPr/>
            </p:nvSpPr>
            <p:spPr bwMode="auto">
              <a:xfrm>
                <a:off x="1644" y="3453"/>
                <a:ext cx="63" cy="42"/>
              </a:xfrm>
              <a:custGeom>
                <a:avLst/>
                <a:gdLst/>
                <a:ahLst/>
                <a:cxnLst>
                  <a:cxn ang="0">
                    <a:pos x="32" y="0"/>
                  </a:cxn>
                  <a:cxn ang="0">
                    <a:pos x="47" y="3"/>
                  </a:cxn>
                  <a:cxn ang="0">
                    <a:pos x="59" y="10"/>
                  </a:cxn>
                  <a:cxn ang="0">
                    <a:pos x="63" y="21"/>
                  </a:cxn>
                  <a:cxn ang="0">
                    <a:pos x="60" y="30"/>
                  </a:cxn>
                  <a:cxn ang="0">
                    <a:pos x="54" y="36"/>
                  </a:cxn>
                  <a:cxn ang="0">
                    <a:pos x="44" y="40"/>
                  </a:cxn>
                  <a:cxn ang="0">
                    <a:pos x="32" y="42"/>
                  </a:cxn>
                  <a:cxn ang="0">
                    <a:pos x="15" y="39"/>
                  </a:cxn>
                  <a:cxn ang="0">
                    <a:pos x="5" y="31"/>
                  </a:cxn>
                  <a:cxn ang="0">
                    <a:pos x="0" y="21"/>
                  </a:cxn>
                  <a:cxn ang="0">
                    <a:pos x="5" y="10"/>
                  </a:cxn>
                  <a:cxn ang="0">
                    <a:pos x="15" y="3"/>
                  </a:cxn>
                  <a:cxn ang="0">
                    <a:pos x="32" y="0"/>
                  </a:cxn>
                </a:cxnLst>
                <a:rect l="0" t="0" r="r" b="b"/>
                <a:pathLst>
                  <a:path w="63" h="42">
                    <a:moveTo>
                      <a:pt x="32" y="0"/>
                    </a:moveTo>
                    <a:lnTo>
                      <a:pt x="47" y="3"/>
                    </a:lnTo>
                    <a:lnTo>
                      <a:pt x="59" y="10"/>
                    </a:lnTo>
                    <a:lnTo>
                      <a:pt x="63" y="21"/>
                    </a:lnTo>
                    <a:lnTo>
                      <a:pt x="60" y="30"/>
                    </a:lnTo>
                    <a:lnTo>
                      <a:pt x="54" y="36"/>
                    </a:lnTo>
                    <a:lnTo>
                      <a:pt x="44" y="40"/>
                    </a:lnTo>
                    <a:lnTo>
                      <a:pt x="32" y="42"/>
                    </a:lnTo>
                    <a:lnTo>
                      <a:pt x="15" y="39"/>
                    </a:lnTo>
                    <a:lnTo>
                      <a:pt x="5" y="31"/>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 name="Line 2089"/>
              <p:cNvSpPr>
                <a:spLocks noChangeShapeType="1"/>
              </p:cNvSpPr>
              <p:nvPr/>
            </p:nvSpPr>
            <p:spPr bwMode="auto">
              <a:xfrm flipH="1" flipV="1">
                <a:off x="1703" y="3463"/>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 name="Line 2090"/>
              <p:cNvSpPr>
                <a:spLocks noChangeShapeType="1"/>
              </p:cNvSpPr>
              <p:nvPr/>
            </p:nvSpPr>
            <p:spPr bwMode="auto">
              <a:xfrm flipH="1" flipV="1">
                <a:off x="1691" y="3456"/>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 name="Line 2091"/>
              <p:cNvSpPr>
                <a:spLocks noChangeShapeType="1"/>
              </p:cNvSpPr>
              <p:nvPr/>
            </p:nvSpPr>
            <p:spPr bwMode="auto">
              <a:xfrm flipH="1" flipV="1">
                <a:off x="1676" y="3453"/>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 name="Line 2092"/>
              <p:cNvSpPr>
                <a:spLocks noChangeShapeType="1"/>
              </p:cNvSpPr>
              <p:nvPr/>
            </p:nvSpPr>
            <p:spPr bwMode="auto">
              <a:xfrm flipH="1">
                <a:off x="1659" y="345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5" name="Line 2093"/>
              <p:cNvSpPr>
                <a:spLocks noChangeShapeType="1"/>
              </p:cNvSpPr>
              <p:nvPr/>
            </p:nvSpPr>
            <p:spPr bwMode="auto">
              <a:xfrm flipH="1">
                <a:off x="1649" y="345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 name="Line 2094"/>
              <p:cNvSpPr>
                <a:spLocks noChangeShapeType="1"/>
              </p:cNvSpPr>
              <p:nvPr/>
            </p:nvSpPr>
            <p:spPr bwMode="auto">
              <a:xfrm flipH="1">
                <a:off x="1644" y="3463"/>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 name="Line 2095"/>
              <p:cNvSpPr>
                <a:spLocks noChangeShapeType="1"/>
              </p:cNvSpPr>
              <p:nvPr/>
            </p:nvSpPr>
            <p:spPr bwMode="auto">
              <a:xfrm>
                <a:off x="1644" y="3474"/>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 name="Line 2096"/>
              <p:cNvSpPr>
                <a:spLocks noChangeShapeType="1"/>
              </p:cNvSpPr>
              <p:nvPr/>
            </p:nvSpPr>
            <p:spPr bwMode="auto">
              <a:xfrm>
                <a:off x="1649" y="3484"/>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 name="Line 2097"/>
              <p:cNvSpPr>
                <a:spLocks noChangeShapeType="1"/>
              </p:cNvSpPr>
              <p:nvPr/>
            </p:nvSpPr>
            <p:spPr bwMode="auto">
              <a:xfrm>
                <a:off x="1659" y="3492"/>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 name="Line 2098"/>
              <p:cNvSpPr>
                <a:spLocks noChangeShapeType="1"/>
              </p:cNvSpPr>
              <p:nvPr/>
            </p:nvSpPr>
            <p:spPr bwMode="auto">
              <a:xfrm flipV="1">
                <a:off x="1676" y="3493"/>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1" name="Line 2099"/>
              <p:cNvSpPr>
                <a:spLocks noChangeShapeType="1"/>
              </p:cNvSpPr>
              <p:nvPr/>
            </p:nvSpPr>
            <p:spPr bwMode="auto">
              <a:xfrm flipV="1">
                <a:off x="1688" y="3489"/>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2" name="Line 2100"/>
              <p:cNvSpPr>
                <a:spLocks noChangeShapeType="1"/>
              </p:cNvSpPr>
              <p:nvPr/>
            </p:nvSpPr>
            <p:spPr bwMode="auto">
              <a:xfrm flipV="1">
                <a:off x="1698" y="3483"/>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3" name="Line 2101"/>
              <p:cNvSpPr>
                <a:spLocks noChangeShapeType="1"/>
              </p:cNvSpPr>
              <p:nvPr/>
            </p:nvSpPr>
            <p:spPr bwMode="auto">
              <a:xfrm flipV="1">
                <a:off x="1704" y="3474"/>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4" name="Rectangle 2102"/>
              <p:cNvSpPr>
                <a:spLocks noChangeArrowheads="1"/>
              </p:cNvSpPr>
              <p:nvPr/>
            </p:nvSpPr>
            <p:spPr bwMode="auto">
              <a:xfrm>
                <a:off x="1674" y="3471"/>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5" name="Line 2103"/>
              <p:cNvSpPr>
                <a:spLocks noChangeShapeType="1"/>
              </p:cNvSpPr>
              <p:nvPr/>
            </p:nvSpPr>
            <p:spPr bwMode="auto">
              <a:xfrm flipH="1">
                <a:off x="1770" y="3393"/>
                <a:ext cx="21"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6" name="Line 2104"/>
              <p:cNvSpPr>
                <a:spLocks noChangeShapeType="1"/>
              </p:cNvSpPr>
              <p:nvPr/>
            </p:nvSpPr>
            <p:spPr bwMode="auto">
              <a:xfrm flipH="1">
                <a:off x="1745" y="3408"/>
                <a:ext cx="2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7" name="Line 2105"/>
              <p:cNvSpPr>
                <a:spLocks noChangeShapeType="1"/>
              </p:cNvSpPr>
              <p:nvPr/>
            </p:nvSpPr>
            <p:spPr bwMode="auto">
              <a:xfrm flipH="1">
                <a:off x="1721" y="3424"/>
                <a:ext cx="24"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8" name="Line 2106"/>
              <p:cNvSpPr>
                <a:spLocks noChangeShapeType="1"/>
              </p:cNvSpPr>
              <p:nvPr/>
            </p:nvSpPr>
            <p:spPr bwMode="auto">
              <a:xfrm flipH="1">
                <a:off x="1698" y="3442"/>
                <a:ext cx="23"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9" name="Freeform 2107"/>
              <p:cNvSpPr>
                <a:spLocks/>
              </p:cNvSpPr>
              <p:nvPr/>
            </p:nvSpPr>
            <p:spPr bwMode="auto">
              <a:xfrm>
                <a:off x="1925" y="3453"/>
                <a:ext cx="63" cy="42"/>
              </a:xfrm>
              <a:custGeom>
                <a:avLst/>
                <a:gdLst/>
                <a:ahLst/>
                <a:cxnLst>
                  <a:cxn ang="0">
                    <a:pos x="32" y="0"/>
                  </a:cxn>
                  <a:cxn ang="0">
                    <a:pos x="47" y="3"/>
                  </a:cxn>
                  <a:cxn ang="0">
                    <a:pos x="59" y="10"/>
                  </a:cxn>
                  <a:cxn ang="0">
                    <a:pos x="63" y="21"/>
                  </a:cxn>
                  <a:cxn ang="0">
                    <a:pos x="60" y="30"/>
                  </a:cxn>
                  <a:cxn ang="0">
                    <a:pos x="54" y="36"/>
                  </a:cxn>
                  <a:cxn ang="0">
                    <a:pos x="44" y="40"/>
                  </a:cxn>
                  <a:cxn ang="0">
                    <a:pos x="32" y="42"/>
                  </a:cxn>
                  <a:cxn ang="0">
                    <a:pos x="15" y="39"/>
                  </a:cxn>
                  <a:cxn ang="0">
                    <a:pos x="5" y="31"/>
                  </a:cxn>
                  <a:cxn ang="0">
                    <a:pos x="0" y="21"/>
                  </a:cxn>
                  <a:cxn ang="0">
                    <a:pos x="5" y="10"/>
                  </a:cxn>
                  <a:cxn ang="0">
                    <a:pos x="15" y="3"/>
                  </a:cxn>
                  <a:cxn ang="0">
                    <a:pos x="32" y="0"/>
                  </a:cxn>
                </a:cxnLst>
                <a:rect l="0" t="0" r="r" b="b"/>
                <a:pathLst>
                  <a:path w="63" h="42">
                    <a:moveTo>
                      <a:pt x="32" y="0"/>
                    </a:moveTo>
                    <a:lnTo>
                      <a:pt x="47" y="3"/>
                    </a:lnTo>
                    <a:lnTo>
                      <a:pt x="59" y="10"/>
                    </a:lnTo>
                    <a:lnTo>
                      <a:pt x="63" y="21"/>
                    </a:lnTo>
                    <a:lnTo>
                      <a:pt x="60" y="30"/>
                    </a:lnTo>
                    <a:lnTo>
                      <a:pt x="54" y="36"/>
                    </a:lnTo>
                    <a:lnTo>
                      <a:pt x="44" y="40"/>
                    </a:lnTo>
                    <a:lnTo>
                      <a:pt x="32" y="42"/>
                    </a:lnTo>
                    <a:lnTo>
                      <a:pt x="15" y="39"/>
                    </a:lnTo>
                    <a:lnTo>
                      <a:pt x="5" y="31"/>
                    </a:lnTo>
                    <a:lnTo>
                      <a:pt x="0" y="21"/>
                    </a:lnTo>
                    <a:lnTo>
                      <a:pt x="5" y="10"/>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0" name="Line 2108"/>
              <p:cNvSpPr>
                <a:spLocks noChangeShapeType="1"/>
              </p:cNvSpPr>
              <p:nvPr/>
            </p:nvSpPr>
            <p:spPr bwMode="auto">
              <a:xfrm flipH="1" flipV="1">
                <a:off x="1984" y="3463"/>
                <a:ext cx="4"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1" name="Line 2109"/>
              <p:cNvSpPr>
                <a:spLocks noChangeShapeType="1"/>
              </p:cNvSpPr>
              <p:nvPr/>
            </p:nvSpPr>
            <p:spPr bwMode="auto">
              <a:xfrm flipH="1" flipV="1">
                <a:off x="1972" y="3456"/>
                <a:ext cx="12"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2" name="Line 2110"/>
              <p:cNvSpPr>
                <a:spLocks noChangeShapeType="1"/>
              </p:cNvSpPr>
              <p:nvPr/>
            </p:nvSpPr>
            <p:spPr bwMode="auto">
              <a:xfrm flipH="1" flipV="1">
                <a:off x="1957" y="3453"/>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3" name="Line 2111"/>
              <p:cNvSpPr>
                <a:spLocks noChangeShapeType="1"/>
              </p:cNvSpPr>
              <p:nvPr/>
            </p:nvSpPr>
            <p:spPr bwMode="auto">
              <a:xfrm flipH="1">
                <a:off x="1940" y="345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4" name="Line 2112"/>
              <p:cNvSpPr>
                <a:spLocks noChangeShapeType="1"/>
              </p:cNvSpPr>
              <p:nvPr/>
            </p:nvSpPr>
            <p:spPr bwMode="auto">
              <a:xfrm flipH="1">
                <a:off x="1930" y="3456"/>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5" name="Line 2113"/>
              <p:cNvSpPr>
                <a:spLocks noChangeShapeType="1"/>
              </p:cNvSpPr>
              <p:nvPr/>
            </p:nvSpPr>
            <p:spPr bwMode="auto">
              <a:xfrm flipH="1">
                <a:off x="1925" y="3463"/>
                <a:ext cx="5"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6" name="Line 2114"/>
              <p:cNvSpPr>
                <a:spLocks noChangeShapeType="1"/>
              </p:cNvSpPr>
              <p:nvPr/>
            </p:nvSpPr>
            <p:spPr bwMode="auto">
              <a:xfrm>
                <a:off x="1925" y="3474"/>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7" name="Line 2115"/>
              <p:cNvSpPr>
                <a:spLocks noChangeShapeType="1"/>
              </p:cNvSpPr>
              <p:nvPr/>
            </p:nvSpPr>
            <p:spPr bwMode="auto">
              <a:xfrm>
                <a:off x="1930" y="3484"/>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8" name="Line 2116"/>
              <p:cNvSpPr>
                <a:spLocks noChangeShapeType="1"/>
              </p:cNvSpPr>
              <p:nvPr/>
            </p:nvSpPr>
            <p:spPr bwMode="auto">
              <a:xfrm>
                <a:off x="1940" y="3492"/>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9" name="Line 2117"/>
              <p:cNvSpPr>
                <a:spLocks noChangeShapeType="1"/>
              </p:cNvSpPr>
              <p:nvPr/>
            </p:nvSpPr>
            <p:spPr bwMode="auto">
              <a:xfrm flipV="1">
                <a:off x="1957" y="3493"/>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0" name="Line 2118"/>
              <p:cNvSpPr>
                <a:spLocks noChangeShapeType="1"/>
              </p:cNvSpPr>
              <p:nvPr/>
            </p:nvSpPr>
            <p:spPr bwMode="auto">
              <a:xfrm flipV="1">
                <a:off x="1969" y="3489"/>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1" name="Line 2119"/>
              <p:cNvSpPr>
                <a:spLocks noChangeShapeType="1"/>
              </p:cNvSpPr>
              <p:nvPr/>
            </p:nvSpPr>
            <p:spPr bwMode="auto">
              <a:xfrm flipV="1">
                <a:off x="1979" y="3483"/>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2" name="Line 2120"/>
              <p:cNvSpPr>
                <a:spLocks noChangeShapeType="1"/>
              </p:cNvSpPr>
              <p:nvPr/>
            </p:nvSpPr>
            <p:spPr bwMode="auto">
              <a:xfrm flipV="1">
                <a:off x="1985" y="3474"/>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3" name="Rectangle 2121"/>
              <p:cNvSpPr>
                <a:spLocks noChangeArrowheads="1"/>
              </p:cNvSpPr>
              <p:nvPr/>
            </p:nvSpPr>
            <p:spPr bwMode="auto">
              <a:xfrm>
                <a:off x="1955" y="3471"/>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34" name="Line 2122"/>
              <p:cNvSpPr>
                <a:spLocks noChangeShapeType="1"/>
              </p:cNvSpPr>
              <p:nvPr/>
            </p:nvSpPr>
            <p:spPr bwMode="auto">
              <a:xfrm>
                <a:off x="1828" y="3396"/>
                <a:ext cx="12"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5" name="Line 2123"/>
              <p:cNvSpPr>
                <a:spLocks noChangeShapeType="1"/>
              </p:cNvSpPr>
              <p:nvPr/>
            </p:nvSpPr>
            <p:spPr bwMode="auto">
              <a:xfrm>
                <a:off x="1840" y="3408"/>
                <a:ext cx="1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6" name="Line 2124"/>
              <p:cNvSpPr>
                <a:spLocks noChangeShapeType="1"/>
              </p:cNvSpPr>
              <p:nvPr/>
            </p:nvSpPr>
            <p:spPr bwMode="auto">
              <a:xfrm>
                <a:off x="1854" y="3420"/>
                <a:ext cx="13"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7" name="Line 2125"/>
              <p:cNvSpPr>
                <a:spLocks noChangeShapeType="1"/>
              </p:cNvSpPr>
              <p:nvPr/>
            </p:nvSpPr>
            <p:spPr bwMode="auto">
              <a:xfrm>
                <a:off x="1867" y="3430"/>
                <a:ext cx="21"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8" name="Line 2126"/>
              <p:cNvSpPr>
                <a:spLocks noChangeShapeType="1"/>
              </p:cNvSpPr>
              <p:nvPr/>
            </p:nvSpPr>
            <p:spPr bwMode="auto">
              <a:xfrm>
                <a:off x="1888" y="3444"/>
                <a:ext cx="21"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9" name="Line 2127"/>
              <p:cNvSpPr>
                <a:spLocks noChangeShapeType="1"/>
              </p:cNvSpPr>
              <p:nvPr/>
            </p:nvSpPr>
            <p:spPr bwMode="auto">
              <a:xfrm>
                <a:off x="1909" y="3454"/>
                <a:ext cx="2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0" name="Freeform 2128"/>
              <p:cNvSpPr>
                <a:spLocks/>
              </p:cNvSpPr>
              <p:nvPr/>
            </p:nvSpPr>
            <p:spPr bwMode="auto">
              <a:xfrm>
                <a:off x="1186" y="3517"/>
                <a:ext cx="417" cy="105"/>
              </a:xfrm>
              <a:custGeom>
                <a:avLst/>
                <a:gdLst/>
                <a:ahLst/>
                <a:cxnLst>
                  <a:cxn ang="0">
                    <a:pos x="207" y="0"/>
                  </a:cxn>
                  <a:cxn ang="0">
                    <a:pos x="255" y="2"/>
                  </a:cxn>
                  <a:cxn ang="0">
                    <a:pos x="300" y="6"/>
                  </a:cxn>
                  <a:cxn ang="0">
                    <a:pos x="339" y="12"/>
                  </a:cxn>
                  <a:cxn ang="0">
                    <a:pos x="370" y="20"/>
                  </a:cxn>
                  <a:cxn ang="0">
                    <a:pos x="396" y="30"/>
                  </a:cxn>
                  <a:cxn ang="0">
                    <a:pos x="411" y="41"/>
                  </a:cxn>
                  <a:cxn ang="0">
                    <a:pos x="417" y="53"/>
                  </a:cxn>
                  <a:cxn ang="0">
                    <a:pos x="411" y="64"/>
                  </a:cxn>
                  <a:cxn ang="0">
                    <a:pos x="396" y="75"/>
                  </a:cxn>
                  <a:cxn ang="0">
                    <a:pos x="370" y="85"/>
                  </a:cxn>
                  <a:cxn ang="0">
                    <a:pos x="339" y="93"/>
                  </a:cxn>
                  <a:cxn ang="0">
                    <a:pos x="300" y="99"/>
                  </a:cxn>
                  <a:cxn ang="0">
                    <a:pos x="255" y="103"/>
                  </a:cxn>
                  <a:cxn ang="0">
                    <a:pos x="207" y="105"/>
                  </a:cxn>
                  <a:cxn ang="0">
                    <a:pos x="160" y="103"/>
                  </a:cxn>
                  <a:cxn ang="0">
                    <a:pos x="116" y="99"/>
                  </a:cxn>
                  <a:cxn ang="0">
                    <a:pos x="77" y="93"/>
                  </a:cxn>
                  <a:cxn ang="0">
                    <a:pos x="45" y="85"/>
                  </a:cxn>
                  <a:cxn ang="0">
                    <a:pos x="21" y="75"/>
                  </a:cxn>
                  <a:cxn ang="0">
                    <a:pos x="6" y="64"/>
                  </a:cxn>
                  <a:cxn ang="0">
                    <a:pos x="0" y="53"/>
                  </a:cxn>
                  <a:cxn ang="0">
                    <a:pos x="6" y="41"/>
                  </a:cxn>
                  <a:cxn ang="0">
                    <a:pos x="21" y="30"/>
                  </a:cxn>
                  <a:cxn ang="0">
                    <a:pos x="45" y="20"/>
                  </a:cxn>
                  <a:cxn ang="0">
                    <a:pos x="77" y="12"/>
                  </a:cxn>
                  <a:cxn ang="0">
                    <a:pos x="116" y="6"/>
                  </a:cxn>
                  <a:cxn ang="0">
                    <a:pos x="160" y="2"/>
                  </a:cxn>
                  <a:cxn ang="0">
                    <a:pos x="207" y="0"/>
                  </a:cxn>
                </a:cxnLst>
                <a:rect l="0" t="0" r="r" b="b"/>
                <a:pathLst>
                  <a:path w="417" h="105">
                    <a:moveTo>
                      <a:pt x="207" y="0"/>
                    </a:moveTo>
                    <a:lnTo>
                      <a:pt x="255" y="2"/>
                    </a:lnTo>
                    <a:lnTo>
                      <a:pt x="300" y="6"/>
                    </a:lnTo>
                    <a:lnTo>
                      <a:pt x="339" y="12"/>
                    </a:lnTo>
                    <a:lnTo>
                      <a:pt x="370" y="20"/>
                    </a:lnTo>
                    <a:lnTo>
                      <a:pt x="396" y="30"/>
                    </a:lnTo>
                    <a:lnTo>
                      <a:pt x="411" y="41"/>
                    </a:lnTo>
                    <a:lnTo>
                      <a:pt x="417" y="53"/>
                    </a:lnTo>
                    <a:lnTo>
                      <a:pt x="411" y="64"/>
                    </a:lnTo>
                    <a:lnTo>
                      <a:pt x="396" y="75"/>
                    </a:lnTo>
                    <a:lnTo>
                      <a:pt x="370" y="85"/>
                    </a:lnTo>
                    <a:lnTo>
                      <a:pt x="339" y="93"/>
                    </a:lnTo>
                    <a:lnTo>
                      <a:pt x="300" y="99"/>
                    </a:lnTo>
                    <a:lnTo>
                      <a:pt x="255" y="103"/>
                    </a:lnTo>
                    <a:lnTo>
                      <a:pt x="207" y="105"/>
                    </a:lnTo>
                    <a:lnTo>
                      <a:pt x="160" y="103"/>
                    </a:lnTo>
                    <a:lnTo>
                      <a:pt x="116" y="99"/>
                    </a:lnTo>
                    <a:lnTo>
                      <a:pt x="77" y="93"/>
                    </a:lnTo>
                    <a:lnTo>
                      <a:pt x="45" y="85"/>
                    </a:lnTo>
                    <a:lnTo>
                      <a:pt x="21" y="75"/>
                    </a:lnTo>
                    <a:lnTo>
                      <a:pt x="6" y="64"/>
                    </a:lnTo>
                    <a:lnTo>
                      <a:pt x="0" y="53"/>
                    </a:lnTo>
                    <a:lnTo>
                      <a:pt x="6" y="41"/>
                    </a:lnTo>
                    <a:lnTo>
                      <a:pt x="21" y="30"/>
                    </a:lnTo>
                    <a:lnTo>
                      <a:pt x="45" y="20"/>
                    </a:lnTo>
                    <a:lnTo>
                      <a:pt x="77" y="12"/>
                    </a:lnTo>
                    <a:lnTo>
                      <a:pt x="116" y="6"/>
                    </a:lnTo>
                    <a:lnTo>
                      <a:pt x="160" y="2"/>
                    </a:lnTo>
                    <a:lnTo>
                      <a:pt x="207" y="0"/>
                    </a:lnTo>
                    <a:close/>
                  </a:path>
                </a:pathLst>
              </a:custGeom>
              <a:solidFill>
                <a:srgbClr val="3385FF"/>
              </a:solid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1" name="Line 2129"/>
              <p:cNvSpPr>
                <a:spLocks noChangeShapeType="1"/>
              </p:cNvSpPr>
              <p:nvPr/>
            </p:nvSpPr>
            <p:spPr bwMode="auto">
              <a:xfrm flipH="1" flipV="1">
                <a:off x="1597" y="3558"/>
                <a:ext cx="6" cy="1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2" name="Line 2130"/>
              <p:cNvSpPr>
                <a:spLocks noChangeShapeType="1"/>
              </p:cNvSpPr>
              <p:nvPr/>
            </p:nvSpPr>
            <p:spPr bwMode="auto">
              <a:xfrm flipH="1" flipV="1">
                <a:off x="1582" y="3547"/>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3" name="Line 2131"/>
              <p:cNvSpPr>
                <a:spLocks noChangeShapeType="1"/>
              </p:cNvSpPr>
              <p:nvPr/>
            </p:nvSpPr>
            <p:spPr bwMode="auto">
              <a:xfrm flipH="1" flipV="1">
                <a:off x="1556" y="3537"/>
                <a:ext cx="26"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4" name="Line 2132"/>
              <p:cNvSpPr>
                <a:spLocks noChangeShapeType="1"/>
              </p:cNvSpPr>
              <p:nvPr/>
            </p:nvSpPr>
            <p:spPr bwMode="auto">
              <a:xfrm flipH="1" flipV="1">
                <a:off x="1525" y="3529"/>
                <a:ext cx="31"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5" name="Line 2133"/>
              <p:cNvSpPr>
                <a:spLocks noChangeShapeType="1"/>
              </p:cNvSpPr>
              <p:nvPr/>
            </p:nvSpPr>
            <p:spPr bwMode="auto">
              <a:xfrm flipH="1" flipV="1">
                <a:off x="1486" y="3523"/>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6" name="Line 2134"/>
              <p:cNvSpPr>
                <a:spLocks noChangeShapeType="1"/>
              </p:cNvSpPr>
              <p:nvPr/>
            </p:nvSpPr>
            <p:spPr bwMode="auto">
              <a:xfrm flipH="1" flipV="1">
                <a:off x="1441" y="3519"/>
                <a:ext cx="45"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7" name="Line 2135"/>
              <p:cNvSpPr>
                <a:spLocks noChangeShapeType="1"/>
              </p:cNvSpPr>
              <p:nvPr/>
            </p:nvSpPr>
            <p:spPr bwMode="auto">
              <a:xfrm flipH="1" flipV="1">
                <a:off x="1393" y="3517"/>
                <a:ext cx="48"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8" name="Line 2136"/>
              <p:cNvSpPr>
                <a:spLocks noChangeShapeType="1"/>
              </p:cNvSpPr>
              <p:nvPr/>
            </p:nvSpPr>
            <p:spPr bwMode="auto">
              <a:xfrm flipH="1">
                <a:off x="1346" y="3517"/>
                <a:ext cx="47"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9" name="Line 2137"/>
              <p:cNvSpPr>
                <a:spLocks noChangeShapeType="1"/>
              </p:cNvSpPr>
              <p:nvPr/>
            </p:nvSpPr>
            <p:spPr bwMode="auto">
              <a:xfrm flipH="1">
                <a:off x="1302" y="3519"/>
                <a:ext cx="44"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0" name="Line 2138"/>
              <p:cNvSpPr>
                <a:spLocks noChangeShapeType="1"/>
              </p:cNvSpPr>
              <p:nvPr/>
            </p:nvSpPr>
            <p:spPr bwMode="auto">
              <a:xfrm flipH="1">
                <a:off x="1263" y="3523"/>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1" name="Line 2139"/>
              <p:cNvSpPr>
                <a:spLocks noChangeShapeType="1"/>
              </p:cNvSpPr>
              <p:nvPr/>
            </p:nvSpPr>
            <p:spPr bwMode="auto">
              <a:xfrm flipH="1">
                <a:off x="1231" y="3529"/>
                <a:ext cx="32"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2" name="Line 2140"/>
              <p:cNvSpPr>
                <a:spLocks noChangeShapeType="1"/>
              </p:cNvSpPr>
              <p:nvPr/>
            </p:nvSpPr>
            <p:spPr bwMode="auto">
              <a:xfrm flipH="1">
                <a:off x="1207" y="3537"/>
                <a:ext cx="2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3" name="Line 2141"/>
              <p:cNvSpPr>
                <a:spLocks noChangeShapeType="1"/>
              </p:cNvSpPr>
              <p:nvPr/>
            </p:nvSpPr>
            <p:spPr bwMode="auto">
              <a:xfrm flipH="1">
                <a:off x="1192" y="3547"/>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4" name="Line 2142"/>
              <p:cNvSpPr>
                <a:spLocks noChangeShapeType="1"/>
              </p:cNvSpPr>
              <p:nvPr/>
            </p:nvSpPr>
            <p:spPr bwMode="auto">
              <a:xfrm flipH="1">
                <a:off x="1186" y="3558"/>
                <a:ext cx="6" cy="1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5" name="Line 2143"/>
              <p:cNvSpPr>
                <a:spLocks noChangeShapeType="1"/>
              </p:cNvSpPr>
              <p:nvPr/>
            </p:nvSpPr>
            <p:spPr bwMode="auto">
              <a:xfrm>
                <a:off x="1186" y="3570"/>
                <a:ext cx="6"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6" name="Line 2144"/>
              <p:cNvSpPr>
                <a:spLocks noChangeShapeType="1"/>
              </p:cNvSpPr>
              <p:nvPr/>
            </p:nvSpPr>
            <p:spPr bwMode="auto">
              <a:xfrm>
                <a:off x="1192" y="3581"/>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7" name="Line 2145"/>
              <p:cNvSpPr>
                <a:spLocks noChangeShapeType="1"/>
              </p:cNvSpPr>
              <p:nvPr/>
            </p:nvSpPr>
            <p:spPr bwMode="auto">
              <a:xfrm>
                <a:off x="1207" y="3592"/>
                <a:ext cx="2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8" name="Line 2146"/>
              <p:cNvSpPr>
                <a:spLocks noChangeShapeType="1"/>
              </p:cNvSpPr>
              <p:nvPr/>
            </p:nvSpPr>
            <p:spPr bwMode="auto">
              <a:xfrm>
                <a:off x="1231" y="3602"/>
                <a:ext cx="32"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9" name="Line 2147"/>
              <p:cNvSpPr>
                <a:spLocks noChangeShapeType="1"/>
              </p:cNvSpPr>
              <p:nvPr/>
            </p:nvSpPr>
            <p:spPr bwMode="auto">
              <a:xfrm>
                <a:off x="1263" y="3610"/>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0" name="Line 2148"/>
              <p:cNvSpPr>
                <a:spLocks noChangeShapeType="1"/>
              </p:cNvSpPr>
              <p:nvPr/>
            </p:nvSpPr>
            <p:spPr bwMode="auto">
              <a:xfrm>
                <a:off x="1302" y="3616"/>
                <a:ext cx="44"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1" name="Line 2149"/>
              <p:cNvSpPr>
                <a:spLocks noChangeShapeType="1"/>
              </p:cNvSpPr>
              <p:nvPr/>
            </p:nvSpPr>
            <p:spPr bwMode="auto">
              <a:xfrm>
                <a:off x="1346" y="3620"/>
                <a:ext cx="47"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2" name="Line 2150"/>
              <p:cNvSpPr>
                <a:spLocks noChangeShapeType="1"/>
              </p:cNvSpPr>
              <p:nvPr/>
            </p:nvSpPr>
            <p:spPr bwMode="auto">
              <a:xfrm flipV="1">
                <a:off x="1393" y="3620"/>
                <a:ext cx="48"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3" name="Line 2151"/>
              <p:cNvSpPr>
                <a:spLocks noChangeShapeType="1"/>
              </p:cNvSpPr>
              <p:nvPr/>
            </p:nvSpPr>
            <p:spPr bwMode="auto">
              <a:xfrm flipV="1">
                <a:off x="1441" y="3616"/>
                <a:ext cx="45"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4" name="Line 2152"/>
              <p:cNvSpPr>
                <a:spLocks noChangeShapeType="1"/>
              </p:cNvSpPr>
              <p:nvPr/>
            </p:nvSpPr>
            <p:spPr bwMode="auto">
              <a:xfrm flipV="1">
                <a:off x="1486" y="3610"/>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5" name="Line 2153"/>
              <p:cNvSpPr>
                <a:spLocks noChangeShapeType="1"/>
              </p:cNvSpPr>
              <p:nvPr/>
            </p:nvSpPr>
            <p:spPr bwMode="auto">
              <a:xfrm flipV="1">
                <a:off x="1525" y="3602"/>
                <a:ext cx="31"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6" name="Line 2154"/>
              <p:cNvSpPr>
                <a:spLocks noChangeShapeType="1"/>
              </p:cNvSpPr>
              <p:nvPr/>
            </p:nvSpPr>
            <p:spPr bwMode="auto">
              <a:xfrm flipV="1">
                <a:off x="1556" y="3592"/>
                <a:ext cx="26"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7" name="Line 2155"/>
              <p:cNvSpPr>
                <a:spLocks noChangeShapeType="1"/>
              </p:cNvSpPr>
              <p:nvPr/>
            </p:nvSpPr>
            <p:spPr bwMode="auto">
              <a:xfrm flipV="1">
                <a:off x="1582" y="3581"/>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8" name="Line 2156"/>
              <p:cNvSpPr>
                <a:spLocks noChangeShapeType="1"/>
              </p:cNvSpPr>
              <p:nvPr/>
            </p:nvSpPr>
            <p:spPr bwMode="auto">
              <a:xfrm flipV="1">
                <a:off x="1597" y="3570"/>
                <a:ext cx="6"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9" name="Freeform 2157"/>
              <p:cNvSpPr>
                <a:spLocks noEditPoints="1"/>
              </p:cNvSpPr>
              <p:nvPr/>
            </p:nvSpPr>
            <p:spPr bwMode="auto">
              <a:xfrm>
                <a:off x="1365" y="3558"/>
                <a:ext cx="39" cy="64"/>
              </a:xfrm>
              <a:custGeom>
                <a:avLst/>
                <a:gdLst/>
                <a:ahLst/>
                <a:cxnLst>
                  <a:cxn ang="0">
                    <a:pos x="16" y="7"/>
                  </a:cxn>
                  <a:cxn ang="0">
                    <a:pos x="13" y="9"/>
                  </a:cxn>
                  <a:cxn ang="0">
                    <a:pos x="12" y="12"/>
                  </a:cxn>
                  <a:cxn ang="0">
                    <a:pos x="9" y="15"/>
                  </a:cxn>
                  <a:cxn ang="0">
                    <a:pos x="8" y="19"/>
                  </a:cxn>
                  <a:cxn ang="0">
                    <a:pos x="8" y="28"/>
                  </a:cxn>
                  <a:cxn ang="0">
                    <a:pos x="9" y="32"/>
                  </a:cxn>
                  <a:cxn ang="0">
                    <a:pos x="12" y="35"/>
                  </a:cxn>
                  <a:cxn ang="0">
                    <a:pos x="13" y="38"/>
                  </a:cxn>
                  <a:cxn ang="0">
                    <a:pos x="16" y="40"/>
                  </a:cxn>
                  <a:cxn ang="0">
                    <a:pos x="21" y="40"/>
                  </a:cxn>
                  <a:cxn ang="0">
                    <a:pos x="24" y="38"/>
                  </a:cxn>
                  <a:cxn ang="0">
                    <a:pos x="27" y="35"/>
                  </a:cxn>
                  <a:cxn ang="0">
                    <a:pos x="28" y="32"/>
                  </a:cxn>
                  <a:cxn ang="0">
                    <a:pos x="30" y="28"/>
                  </a:cxn>
                  <a:cxn ang="0">
                    <a:pos x="30" y="18"/>
                  </a:cxn>
                  <a:cxn ang="0">
                    <a:pos x="28" y="15"/>
                  </a:cxn>
                  <a:cxn ang="0">
                    <a:pos x="27" y="10"/>
                  </a:cxn>
                  <a:cxn ang="0">
                    <a:pos x="24" y="7"/>
                  </a:cxn>
                  <a:cxn ang="0">
                    <a:pos x="16" y="7"/>
                  </a:cxn>
                  <a:cxn ang="0">
                    <a:pos x="16" y="0"/>
                  </a:cxn>
                  <a:cxn ang="0">
                    <a:pos x="21" y="0"/>
                  </a:cxn>
                  <a:cxn ang="0">
                    <a:pos x="30" y="3"/>
                  </a:cxn>
                  <a:cxn ang="0">
                    <a:pos x="33" y="6"/>
                  </a:cxn>
                  <a:cxn ang="0">
                    <a:pos x="36" y="12"/>
                  </a:cxn>
                  <a:cxn ang="0">
                    <a:pos x="39" y="23"/>
                  </a:cxn>
                  <a:cxn ang="0">
                    <a:pos x="36" y="35"/>
                  </a:cxn>
                  <a:cxn ang="0">
                    <a:pos x="34" y="38"/>
                  </a:cxn>
                  <a:cxn ang="0">
                    <a:pos x="31" y="41"/>
                  </a:cxn>
                  <a:cxn ang="0">
                    <a:pos x="30" y="44"/>
                  </a:cxn>
                  <a:cxn ang="0">
                    <a:pos x="25" y="46"/>
                  </a:cxn>
                  <a:cxn ang="0">
                    <a:pos x="22" y="46"/>
                  </a:cxn>
                  <a:cxn ang="0">
                    <a:pos x="19" y="47"/>
                  </a:cxn>
                  <a:cxn ang="0">
                    <a:pos x="16" y="47"/>
                  </a:cxn>
                  <a:cxn ang="0">
                    <a:pos x="15" y="46"/>
                  </a:cxn>
                  <a:cxn ang="0">
                    <a:pos x="9" y="43"/>
                  </a:cxn>
                  <a:cxn ang="0">
                    <a:pos x="8" y="40"/>
                  </a:cxn>
                  <a:cxn ang="0">
                    <a:pos x="8" y="64"/>
                  </a:cxn>
                  <a:cxn ang="0">
                    <a:pos x="0" y="64"/>
                  </a:cxn>
                  <a:cxn ang="0">
                    <a:pos x="0" y="1"/>
                  </a:cxn>
                  <a:cxn ang="0">
                    <a:pos x="8" y="1"/>
                  </a:cxn>
                  <a:cxn ang="0">
                    <a:pos x="8" y="9"/>
                  </a:cxn>
                  <a:cxn ang="0">
                    <a:pos x="11" y="4"/>
                  </a:cxn>
                  <a:cxn ang="0">
                    <a:pos x="13" y="1"/>
                  </a:cxn>
                  <a:cxn ang="0">
                    <a:pos x="16" y="0"/>
                  </a:cxn>
                </a:cxnLst>
                <a:rect l="0" t="0" r="r" b="b"/>
                <a:pathLst>
                  <a:path w="39" h="64">
                    <a:moveTo>
                      <a:pt x="16" y="7"/>
                    </a:moveTo>
                    <a:lnTo>
                      <a:pt x="13" y="9"/>
                    </a:lnTo>
                    <a:lnTo>
                      <a:pt x="12" y="12"/>
                    </a:lnTo>
                    <a:lnTo>
                      <a:pt x="9" y="15"/>
                    </a:lnTo>
                    <a:lnTo>
                      <a:pt x="8" y="19"/>
                    </a:lnTo>
                    <a:lnTo>
                      <a:pt x="8" y="28"/>
                    </a:lnTo>
                    <a:lnTo>
                      <a:pt x="9" y="32"/>
                    </a:lnTo>
                    <a:lnTo>
                      <a:pt x="12" y="35"/>
                    </a:lnTo>
                    <a:lnTo>
                      <a:pt x="13" y="38"/>
                    </a:lnTo>
                    <a:lnTo>
                      <a:pt x="16" y="40"/>
                    </a:lnTo>
                    <a:lnTo>
                      <a:pt x="21" y="40"/>
                    </a:lnTo>
                    <a:lnTo>
                      <a:pt x="24" y="38"/>
                    </a:lnTo>
                    <a:lnTo>
                      <a:pt x="27" y="35"/>
                    </a:lnTo>
                    <a:lnTo>
                      <a:pt x="28" y="32"/>
                    </a:lnTo>
                    <a:lnTo>
                      <a:pt x="30" y="28"/>
                    </a:lnTo>
                    <a:lnTo>
                      <a:pt x="30" y="18"/>
                    </a:lnTo>
                    <a:lnTo>
                      <a:pt x="28" y="15"/>
                    </a:lnTo>
                    <a:lnTo>
                      <a:pt x="27" y="10"/>
                    </a:lnTo>
                    <a:lnTo>
                      <a:pt x="24" y="7"/>
                    </a:lnTo>
                    <a:lnTo>
                      <a:pt x="16" y="7"/>
                    </a:lnTo>
                    <a:close/>
                    <a:moveTo>
                      <a:pt x="16" y="0"/>
                    </a:moveTo>
                    <a:lnTo>
                      <a:pt x="21" y="0"/>
                    </a:lnTo>
                    <a:lnTo>
                      <a:pt x="30" y="3"/>
                    </a:lnTo>
                    <a:lnTo>
                      <a:pt x="33" y="6"/>
                    </a:lnTo>
                    <a:lnTo>
                      <a:pt x="36" y="12"/>
                    </a:lnTo>
                    <a:lnTo>
                      <a:pt x="39" y="23"/>
                    </a:lnTo>
                    <a:lnTo>
                      <a:pt x="36" y="35"/>
                    </a:lnTo>
                    <a:lnTo>
                      <a:pt x="34" y="38"/>
                    </a:lnTo>
                    <a:lnTo>
                      <a:pt x="31" y="41"/>
                    </a:lnTo>
                    <a:lnTo>
                      <a:pt x="30" y="44"/>
                    </a:lnTo>
                    <a:lnTo>
                      <a:pt x="25" y="46"/>
                    </a:lnTo>
                    <a:lnTo>
                      <a:pt x="22" y="46"/>
                    </a:lnTo>
                    <a:lnTo>
                      <a:pt x="19" y="47"/>
                    </a:lnTo>
                    <a:lnTo>
                      <a:pt x="16" y="47"/>
                    </a:lnTo>
                    <a:lnTo>
                      <a:pt x="15" y="46"/>
                    </a:lnTo>
                    <a:lnTo>
                      <a:pt x="9" y="43"/>
                    </a:lnTo>
                    <a:lnTo>
                      <a:pt x="8" y="40"/>
                    </a:lnTo>
                    <a:lnTo>
                      <a:pt x="8" y="64"/>
                    </a:lnTo>
                    <a:lnTo>
                      <a:pt x="0" y="64"/>
                    </a:lnTo>
                    <a:lnTo>
                      <a:pt x="0" y="1"/>
                    </a:lnTo>
                    <a:lnTo>
                      <a:pt x="8" y="1"/>
                    </a:lnTo>
                    <a:lnTo>
                      <a:pt x="8" y="9"/>
                    </a:lnTo>
                    <a:lnTo>
                      <a:pt x="11" y="4"/>
                    </a:lnTo>
                    <a:lnTo>
                      <a:pt x="13" y="1"/>
                    </a:lnTo>
                    <a:lnTo>
                      <a:pt x="16"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0" name="Rectangle 2158"/>
              <p:cNvSpPr>
                <a:spLocks noChangeArrowheads="1"/>
              </p:cNvSpPr>
              <p:nvPr/>
            </p:nvSpPr>
            <p:spPr bwMode="auto">
              <a:xfrm>
                <a:off x="1414" y="3541"/>
                <a:ext cx="8"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1" name="Line 2159"/>
              <p:cNvSpPr>
                <a:spLocks noChangeShapeType="1"/>
              </p:cNvSpPr>
              <p:nvPr/>
            </p:nvSpPr>
            <p:spPr bwMode="auto">
              <a:xfrm flipH="1">
                <a:off x="1619" y="3483"/>
                <a:ext cx="2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2" name="Line 2160"/>
              <p:cNvSpPr>
                <a:spLocks noChangeShapeType="1"/>
              </p:cNvSpPr>
              <p:nvPr/>
            </p:nvSpPr>
            <p:spPr bwMode="auto">
              <a:xfrm flipH="1">
                <a:off x="1588" y="3493"/>
                <a:ext cx="31"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3" name="Line 2161"/>
              <p:cNvSpPr>
                <a:spLocks noChangeShapeType="1"/>
              </p:cNvSpPr>
              <p:nvPr/>
            </p:nvSpPr>
            <p:spPr bwMode="auto">
              <a:xfrm flipH="1">
                <a:off x="1553" y="3504"/>
                <a:ext cx="3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4" name="Line 2162"/>
              <p:cNvSpPr>
                <a:spLocks noChangeShapeType="1"/>
              </p:cNvSpPr>
              <p:nvPr/>
            </p:nvSpPr>
            <p:spPr bwMode="auto">
              <a:xfrm flipH="1">
                <a:off x="1519" y="3514"/>
                <a:ext cx="3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5" name="Freeform 2163"/>
              <p:cNvSpPr>
                <a:spLocks/>
              </p:cNvSpPr>
              <p:nvPr/>
            </p:nvSpPr>
            <p:spPr bwMode="auto">
              <a:xfrm>
                <a:off x="1644" y="3550"/>
                <a:ext cx="63" cy="40"/>
              </a:xfrm>
              <a:custGeom>
                <a:avLst/>
                <a:gdLst/>
                <a:ahLst/>
                <a:cxnLst>
                  <a:cxn ang="0">
                    <a:pos x="32" y="0"/>
                  </a:cxn>
                  <a:cxn ang="0">
                    <a:pos x="47" y="3"/>
                  </a:cxn>
                  <a:cxn ang="0">
                    <a:pos x="59" y="11"/>
                  </a:cxn>
                  <a:cxn ang="0">
                    <a:pos x="63" y="20"/>
                  </a:cxn>
                  <a:cxn ang="0">
                    <a:pos x="60" y="28"/>
                  </a:cxn>
                  <a:cxn ang="0">
                    <a:pos x="54" y="34"/>
                  </a:cxn>
                  <a:cxn ang="0">
                    <a:pos x="44" y="39"/>
                  </a:cxn>
                  <a:cxn ang="0">
                    <a:pos x="32" y="40"/>
                  </a:cxn>
                  <a:cxn ang="0">
                    <a:pos x="15" y="37"/>
                  </a:cxn>
                  <a:cxn ang="0">
                    <a:pos x="5" y="30"/>
                  </a:cxn>
                  <a:cxn ang="0">
                    <a:pos x="0" y="20"/>
                  </a:cxn>
                  <a:cxn ang="0">
                    <a:pos x="5" y="11"/>
                  </a:cxn>
                  <a:cxn ang="0">
                    <a:pos x="15" y="3"/>
                  </a:cxn>
                  <a:cxn ang="0">
                    <a:pos x="32" y="0"/>
                  </a:cxn>
                </a:cxnLst>
                <a:rect l="0" t="0" r="r" b="b"/>
                <a:pathLst>
                  <a:path w="63" h="40">
                    <a:moveTo>
                      <a:pt x="32" y="0"/>
                    </a:moveTo>
                    <a:lnTo>
                      <a:pt x="47" y="3"/>
                    </a:lnTo>
                    <a:lnTo>
                      <a:pt x="59" y="11"/>
                    </a:lnTo>
                    <a:lnTo>
                      <a:pt x="63" y="20"/>
                    </a:lnTo>
                    <a:lnTo>
                      <a:pt x="60" y="28"/>
                    </a:lnTo>
                    <a:lnTo>
                      <a:pt x="54" y="34"/>
                    </a:lnTo>
                    <a:lnTo>
                      <a:pt x="44" y="39"/>
                    </a:lnTo>
                    <a:lnTo>
                      <a:pt x="32" y="40"/>
                    </a:lnTo>
                    <a:lnTo>
                      <a:pt x="15" y="37"/>
                    </a:lnTo>
                    <a:lnTo>
                      <a:pt x="5" y="30"/>
                    </a:lnTo>
                    <a:lnTo>
                      <a:pt x="0" y="20"/>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6" name="Line 2164"/>
              <p:cNvSpPr>
                <a:spLocks noChangeShapeType="1"/>
              </p:cNvSpPr>
              <p:nvPr/>
            </p:nvSpPr>
            <p:spPr bwMode="auto">
              <a:xfrm flipH="1" flipV="1">
                <a:off x="1703" y="3561"/>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7" name="Line 2165"/>
              <p:cNvSpPr>
                <a:spLocks noChangeShapeType="1"/>
              </p:cNvSpPr>
              <p:nvPr/>
            </p:nvSpPr>
            <p:spPr bwMode="auto">
              <a:xfrm flipH="1" flipV="1">
                <a:off x="1691" y="3553"/>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8" name="Line 2166"/>
              <p:cNvSpPr>
                <a:spLocks noChangeShapeType="1"/>
              </p:cNvSpPr>
              <p:nvPr/>
            </p:nvSpPr>
            <p:spPr bwMode="auto">
              <a:xfrm flipH="1" flipV="1">
                <a:off x="1676" y="3550"/>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9" name="Line 2167"/>
              <p:cNvSpPr>
                <a:spLocks noChangeShapeType="1"/>
              </p:cNvSpPr>
              <p:nvPr/>
            </p:nvSpPr>
            <p:spPr bwMode="auto">
              <a:xfrm flipH="1">
                <a:off x="1659" y="3550"/>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0" name="Line 2168"/>
              <p:cNvSpPr>
                <a:spLocks noChangeShapeType="1"/>
              </p:cNvSpPr>
              <p:nvPr/>
            </p:nvSpPr>
            <p:spPr bwMode="auto">
              <a:xfrm flipH="1">
                <a:off x="1649" y="355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1" name="Line 2169"/>
              <p:cNvSpPr>
                <a:spLocks noChangeShapeType="1"/>
              </p:cNvSpPr>
              <p:nvPr/>
            </p:nvSpPr>
            <p:spPr bwMode="auto">
              <a:xfrm flipH="1">
                <a:off x="1644" y="3561"/>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2" name="Line 2170"/>
              <p:cNvSpPr>
                <a:spLocks noChangeShapeType="1"/>
              </p:cNvSpPr>
              <p:nvPr/>
            </p:nvSpPr>
            <p:spPr bwMode="auto">
              <a:xfrm>
                <a:off x="1644" y="3570"/>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3" name="Line 2171"/>
              <p:cNvSpPr>
                <a:spLocks noChangeShapeType="1"/>
              </p:cNvSpPr>
              <p:nvPr/>
            </p:nvSpPr>
            <p:spPr bwMode="auto">
              <a:xfrm>
                <a:off x="1649" y="3580"/>
                <a:ext cx="10"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4" name="Line 2172"/>
              <p:cNvSpPr>
                <a:spLocks noChangeShapeType="1"/>
              </p:cNvSpPr>
              <p:nvPr/>
            </p:nvSpPr>
            <p:spPr bwMode="auto">
              <a:xfrm>
                <a:off x="1659" y="358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5" name="Line 2173"/>
              <p:cNvSpPr>
                <a:spLocks noChangeShapeType="1"/>
              </p:cNvSpPr>
              <p:nvPr/>
            </p:nvSpPr>
            <p:spPr bwMode="auto">
              <a:xfrm flipV="1">
                <a:off x="1676" y="3589"/>
                <a:ext cx="1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6" name="Line 2174"/>
              <p:cNvSpPr>
                <a:spLocks noChangeShapeType="1"/>
              </p:cNvSpPr>
              <p:nvPr/>
            </p:nvSpPr>
            <p:spPr bwMode="auto">
              <a:xfrm flipV="1">
                <a:off x="1688" y="3584"/>
                <a:ext cx="10"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7" name="Line 2175"/>
              <p:cNvSpPr>
                <a:spLocks noChangeShapeType="1"/>
              </p:cNvSpPr>
              <p:nvPr/>
            </p:nvSpPr>
            <p:spPr bwMode="auto">
              <a:xfrm flipV="1">
                <a:off x="1698" y="3578"/>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8" name="Line 2176"/>
              <p:cNvSpPr>
                <a:spLocks noChangeShapeType="1"/>
              </p:cNvSpPr>
              <p:nvPr/>
            </p:nvSpPr>
            <p:spPr bwMode="auto">
              <a:xfrm flipV="1">
                <a:off x="1704" y="3570"/>
                <a:ext cx="3"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9" name="Rectangle 2177"/>
              <p:cNvSpPr>
                <a:spLocks noChangeArrowheads="1"/>
              </p:cNvSpPr>
              <p:nvPr/>
            </p:nvSpPr>
            <p:spPr bwMode="auto">
              <a:xfrm>
                <a:off x="1674" y="3567"/>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0" name="Line 2178"/>
              <p:cNvSpPr>
                <a:spLocks noChangeShapeType="1"/>
              </p:cNvSpPr>
              <p:nvPr/>
            </p:nvSpPr>
            <p:spPr bwMode="auto">
              <a:xfrm>
                <a:off x="1676" y="3495"/>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1" name="Freeform 2179"/>
              <p:cNvSpPr>
                <a:spLocks/>
              </p:cNvSpPr>
              <p:nvPr/>
            </p:nvSpPr>
            <p:spPr bwMode="auto">
              <a:xfrm>
                <a:off x="1747" y="3517"/>
                <a:ext cx="417" cy="105"/>
              </a:xfrm>
              <a:custGeom>
                <a:avLst/>
                <a:gdLst/>
                <a:ahLst/>
                <a:cxnLst>
                  <a:cxn ang="0">
                    <a:pos x="210" y="0"/>
                  </a:cxn>
                  <a:cxn ang="0">
                    <a:pos x="257" y="2"/>
                  </a:cxn>
                  <a:cxn ang="0">
                    <a:pos x="301" y="6"/>
                  </a:cxn>
                  <a:cxn ang="0">
                    <a:pos x="340" y="12"/>
                  </a:cxn>
                  <a:cxn ang="0">
                    <a:pos x="372" y="20"/>
                  </a:cxn>
                  <a:cxn ang="0">
                    <a:pos x="396" y="30"/>
                  </a:cxn>
                  <a:cxn ang="0">
                    <a:pos x="411" y="41"/>
                  </a:cxn>
                  <a:cxn ang="0">
                    <a:pos x="417" y="53"/>
                  </a:cxn>
                  <a:cxn ang="0">
                    <a:pos x="411" y="64"/>
                  </a:cxn>
                  <a:cxn ang="0">
                    <a:pos x="396" y="75"/>
                  </a:cxn>
                  <a:cxn ang="0">
                    <a:pos x="372" y="85"/>
                  </a:cxn>
                  <a:cxn ang="0">
                    <a:pos x="340" y="93"/>
                  </a:cxn>
                  <a:cxn ang="0">
                    <a:pos x="301" y="99"/>
                  </a:cxn>
                  <a:cxn ang="0">
                    <a:pos x="257" y="103"/>
                  </a:cxn>
                  <a:cxn ang="0">
                    <a:pos x="210" y="105"/>
                  </a:cxn>
                  <a:cxn ang="0">
                    <a:pos x="168" y="103"/>
                  </a:cxn>
                  <a:cxn ang="0">
                    <a:pos x="129" y="100"/>
                  </a:cxn>
                  <a:cxn ang="0">
                    <a:pos x="93" y="96"/>
                  </a:cxn>
                  <a:cxn ang="0">
                    <a:pos x="62" y="90"/>
                  </a:cxn>
                  <a:cxn ang="0">
                    <a:pos x="36" y="81"/>
                  </a:cxn>
                  <a:cxn ang="0">
                    <a:pos x="17" y="72"/>
                  </a:cxn>
                  <a:cxn ang="0">
                    <a:pos x="5" y="63"/>
                  </a:cxn>
                  <a:cxn ang="0">
                    <a:pos x="0" y="53"/>
                  </a:cxn>
                  <a:cxn ang="0">
                    <a:pos x="5" y="42"/>
                  </a:cxn>
                  <a:cxn ang="0">
                    <a:pos x="17" y="33"/>
                  </a:cxn>
                  <a:cxn ang="0">
                    <a:pos x="36" y="24"/>
                  </a:cxn>
                  <a:cxn ang="0">
                    <a:pos x="62" y="15"/>
                  </a:cxn>
                  <a:cxn ang="0">
                    <a:pos x="93" y="9"/>
                  </a:cxn>
                  <a:cxn ang="0">
                    <a:pos x="129" y="5"/>
                  </a:cxn>
                  <a:cxn ang="0">
                    <a:pos x="168" y="2"/>
                  </a:cxn>
                  <a:cxn ang="0">
                    <a:pos x="210" y="0"/>
                  </a:cxn>
                </a:cxnLst>
                <a:rect l="0" t="0" r="r" b="b"/>
                <a:pathLst>
                  <a:path w="417" h="105">
                    <a:moveTo>
                      <a:pt x="210" y="0"/>
                    </a:moveTo>
                    <a:lnTo>
                      <a:pt x="257" y="2"/>
                    </a:lnTo>
                    <a:lnTo>
                      <a:pt x="301" y="6"/>
                    </a:lnTo>
                    <a:lnTo>
                      <a:pt x="340" y="12"/>
                    </a:lnTo>
                    <a:lnTo>
                      <a:pt x="372" y="20"/>
                    </a:lnTo>
                    <a:lnTo>
                      <a:pt x="396" y="30"/>
                    </a:lnTo>
                    <a:lnTo>
                      <a:pt x="411" y="41"/>
                    </a:lnTo>
                    <a:lnTo>
                      <a:pt x="417" y="53"/>
                    </a:lnTo>
                    <a:lnTo>
                      <a:pt x="411" y="64"/>
                    </a:lnTo>
                    <a:lnTo>
                      <a:pt x="396" y="75"/>
                    </a:lnTo>
                    <a:lnTo>
                      <a:pt x="372" y="85"/>
                    </a:lnTo>
                    <a:lnTo>
                      <a:pt x="340" y="93"/>
                    </a:lnTo>
                    <a:lnTo>
                      <a:pt x="301" y="99"/>
                    </a:lnTo>
                    <a:lnTo>
                      <a:pt x="257" y="103"/>
                    </a:lnTo>
                    <a:lnTo>
                      <a:pt x="210" y="105"/>
                    </a:lnTo>
                    <a:lnTo>
                      <a:pt x="168" y="103"/>
                    </a:lnTo>
                    <a:lnTo>
                      <a:pt x="129" y="100"/>
                    </a:lnTo>
                    <a:lnTo>
                      <a:pt x="93" y="96"/>
                    </a:lnTo>
                    <a:lnTo>
                      <a:pt x="62" y="90"/>
                    </a:lnTo>
                    <a:lnTo>
                      <a:pt x="36" y="81"/>
                    </a:lnTo>
                    <a:lnTo>
                      <a:pt x="17" y="72"/>
                    </a:lnTo>
                    <a:lnTo>
                      <a:pt x="5" y="63"/>
                    </a:lnTo>
                    <a:lnTo>
                      <a:pt x="0" y="53"/>
                    </a:lnTo>
                    <a:lnTo>
                      <a:pt x="5" y="42"/>
                    </a:lnTo>
                    <a:lnTo>
                      <a:pt x="17" y="33"/>
                    </a:lnTo>
                    <a:lnTo>
                      <a:pt x="36" y="24"/>
                    </a:lnTo>
                    <a:lnTo>
                      <a:pt x="62" y="15"/>
                    </a:lnTo>
                    <a:lnTo>
                      <a:pt x="93" y="9"/>
                    </a:lnTo>
                    <a:lnTo>
                      <a:pt x="129" y="5"/>
                    </a:lnTo>
                    <a:lnTo>
                      <a:pt x="168" y="2"/>
                    </a:lnTo>
                    <a:lnTo>
                      <a:pt x="210"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2" name="Line 2180"/>
              <p:cNvSpPr>
                <a:spLocks noChangeShapeType="1"/>
              </p:cNvSpPr>
              <p:nvPr/>
            </p:nvSpPr>
            <p:spPr bwMode="auto">
              <a:xfrm flipH="1" flipV="1">
                <a:off x="2158" y="3558"/>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3" name="Line 2181"/>
              <p:cNvSpPr>
                <a:spLocks noChangeShapeType="1"/>
              </p:cNvSpPr>
              <p:nvPr/>
            </p:nvSpPr>
            <p:spPr bwMode="auto">
              <a:xfrm flipH="1" flipV="1">
                <a:off x="2143" y="3547"/>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4" name="Line 2182"/>
              <p:cNvSpPr>
                <a:spLocks noChangeShapeType="1"/>
              </p:cNvSpPr>
              <p:nvPr/>
            </p:nvSpPr>
            <p:spPr bwMode="auto">
              <a:xfrm flipH="1" flipV="1">
                <a:off x="2119" y="3537"/>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5" name="Line 2183"/>
              <p:cNvSpPr>
                <a:spLocks noChangeShapeType="1"/>
              </p:cNvSpPr>
              <p:nvPr/>
            </p:nvSpPr>
            <p:spPr bwMode="auto">
              <a:xfrm flipH="1" flipV="1">
                <a:off x="2087" y="3529"/>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6" name="Line 2184"/>
              <p:cNvSpPr>
                <a:spLocks noChangeShapeType="1"/>
              </p:cNvSpPr>
              <p:nvPr/>
            </p:nvSpPr>
            <p:spPr bwMode="auto">
              <a:xfrm flipH="1" flipV="1">
                <a:off x="2048" y="3523"/>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7" name="Line 2185"/>
              <p:cNvSpPr>
                <a:spLocks noChangeShapeType="1"/>
              </p:cNvSpPr>
              <p:nvPr/>
            </p:nvSpPr>
            <p:spPr bwMode="auto">
              <a:xfrm flipH="1" flipV="1">
                <a:off x="2004" y="3519"/>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8" name="Line 2186"/>
              <p:cNvSpPr>
                <a:spLocks noChangeShapeType="1"/>
              </p:cNvSpPr>
              <p:nvPr/>
            </p:nvSpPr>
            <p:spPr bwMode="auto">
              <a:xfrm flipH="1" flipV="1">
                <a:off x="1957" y="3517"/>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9" name="Line 2187"/>
              <p:cNvSpPr>
                <a:spLocks noChangeShapeType="1"/>
              </p:cNvSpPr>
              <p:nvPr/>
            </p:nvSpPr>
            <p:spPr bwMode="auto">
              <a:xfrm flipH="1">
                <a:off x="1915" y="3517"/>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0" name="Line 2188"/>
              <p:cNvSpPr>
                <a:spLocks noChangeShapeType="1"/>
              </p:cNvSpPr>
              <p:nvPr/>
            </p:nvSpPr>
            <p:spPr bwMode="auto">
              <a:xfrm flipH="1">
                <a:off x="1876" y="3519"/>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1" name="Line 2189"/>
              <p:cNvSpPr>
                <a:spLocks noChangeShapeType="1"/>
              </p:cNvSpPr>
              <p:nvPr/>
            </p:nvSpPr>
            <p:spPr bwMode="auto">
              <a:xfrm flipH="1">
                <a:off x="1840" y="3522"/>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2" name="Line 2190"/>
              <p:cNvSpPr>
                <a:spLocks noChangeShapeType="1"/>
              </p:cNvSpPr>
              <p:nvPr/>
            </p:nvSpPr>
            <p:spPr bwMode="auto">
              <a:xfrm flipH="1">
                <a:off x="1809" y="3526"/>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3" name="Line 2191"/>
              <p:cNvSpPr>
                <a:spLocks noChangeShapeType="1"/>
              </p:cNvSpPr>
              <p:nvPr/>
            </p:nvSpPr>
            <p:spPr bwMode="auto">
              <a:xfrm flipH="1">
                <a:off x="1783" y="3532"/>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4" name="Line 2192"/>
              <p:cNvSpPr>
                <a:spLocks noChangeShapeType="1"/>
              </p:cNvSpPr>
              <p:nvPr/>
            </p:nvSpPr>
            <p:spPr bwMode="auto">
              <a:xfrm flipH="1">
                <a:off x="1764" y="354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5" name="Line 2193"/>
              <p:cNvSpPr>
                <a:spLocks noChangeShapeType="1"/>
              </p:cNvSpPr>
              <p:nvPr/>
            </p:nvSpPr>
            <p:spPr bwMode="auto">
              <a:xfrm flipH="1">
                <a:off x="1752" y="3550"/>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6" name="Line 2194"/>
              <p:cNvSpPr>
                <a:spLocks noChangeShapeType="1"/>
              </p:cNvSpPr>
              <p:nvPr/>
            </p:nvSpPr>
            <p:spPr bwMode="auto">
              <a:xfrm flipH="1">
                <a:off x="1747" y="3559"/>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7" name="Line 2195"/>
              <p:cNvSpPr>
                <a:spLocks noChangeShapeType="1"/>
              </p:cNvSpPr>
              <p:nvPr/>
            </p:nvSpPr>
            <p:spPr bwMode="auto">
              <a:xfrm>
                <a:off x="1747" y="3570"/>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8" name="Line 2196"/>
              <p:cNvSpPr>
                <a:spLocks noChangeShapeType="1"/>
              </p:cNvSpPr>
              <p:nvPr/>
            </p:nvSpPr>
            <p:spPr bwMode="auto">
              <a:xfrm>
                <a:off x="1752" y="3580"/>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9" name="Line 2197"/>
              <p:cNvSpPr>
                <a:spLocks noChangeShapeType="1"/>
              </p:cNvSpPr>
              <p:nvPr/>
            </p:nvSpPr>
            <p:spPr bwMode="auto">
              <a:xfrm>
                <a:off x="1764" y="3589"/>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0" name="Line 2198"/>
              <p:cNvSpPr>
                <a:spLocks noChangeShapeType="1"/>
              </p:cNvSpPr>
              <p:nvPr/>
            </p:nvSpPr>
            <p:spPr bwMode="auto">
              <a:xfrm>
                <a:off x="1783" y="3598"/>
                <a:ext cx="26"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1" name="Line 2199"/>
              <p:cNvSpPr>
                <a:spLocks noChangeShapeType="1"/>
              </p:cNvSpPr>
              <p:nvPr/>
            </p:nvSpPr>
            <p:spPr bwMode="auto">
              <a:xfrm>
                <a:off x="1809" y="3607"/>
                <a:ext cx="31"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2" name="Line 2200"/>
              <p:cNvSpPr>
                <a:spLocks noChangeShapeType="1"/>
              </p:cNvSpPr>
              <p:nvPr/>
            </p:nvSpPr>
            <p:spPr bwMode="auto">
              <a:xfrm>
                <a:off x="1840" y="3613"/>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3" name="Line 2201"/>
              <p:cNvSpPr>
                <a:spLocks noChangeShapeType="1"/>
              </p:cNvSpPr>
              <p:nvPr/>
            </p:nvSpPr>
            <p:spPr bwMode="auto">
              <a:xfrm>
                <a:off x="1876" y="3617"/>
                <a:ext cx="39"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4" name="Line 2202"/>
              <p:cNvSpPr>
                <a:spLocks noChangeShapeType="1"/>
              </p:cNvSpPr>
              <p:nvPr/>
            </p:nvSpPr>
            <p:spPr bwMode="auto">
              <a:xfrm>
                <a:off x="1915" y="3620"/>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5" name="Line 2203"/>
              <p:cNvSpPr>
                <a:spLocks noChangeShapeType="1"/>
              </p:cNvSpPr>
              <p:nvPr/>
            </p:nvSpPr>
            <p:spPr bwMode="auto">
              <a:xfrm flipV="1">
                <a:off x="1957" y="3620"/>
                <a:ext cx="47"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6" name="Line 2204"/>
              <p:cNvSpPr>
                <a:spLocks noChangeShapeType="1"/>
              </p:cNvSpPr>
              <p:nvPr/>
            </p:nvSpPr>
            <p:spPr bwMode="auto">
              <a:xfrm flipV="1">
                <a:off x="2004" y="3616"/>
                <a:ext cx="44"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7" name="Line 2205"/>
              <p:cNvSpPr>
                <a:spLocks noChangeShapeType="1"/>
              </p:cNvSpPr>
              <p:nvPr/>
            </p:nvSpPr>
            <p:spPr bwMode="auto">
              <a:xfrm flipV="1">
                <a:off x="2048" y="3610"/>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8" name="Line 2206"/>
              <p:cNvSpPr>
                <a:spLocks noChangeShapeType="1"/>
              </p:cNvSpPr>
              <p:nvPr/>
            </p:nvSpPr>
            <p:spPr bwMode="auto">
              <a:xfrm flipV="1">
                <a:off x="2087" y="3602"/>
                <a:ext cx="32"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9" name="Line 2207"/>
              <p:cNvSpPr>
                <a:spLocks noChangeShapeType="1"/>
              </p:cNvSpPr>
              <p:nvPr/>
            </p:nvSpPr>
            <p:spPr bwMode="auto">
              <a:xfrm flipV="1">
                <a:off x="2119" y="3592"/>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0" name="Line 2208"/>
              <p:cNvSpPr>
                <a:spLocks noChangeShapeType="1"/>
              </p:cNvSpPr>
              <p:nvPr/>
            </p:nvSpPr>
            <p:spPr bwMode="auto">
              <a:xfrm flipV="1">
                <a:off x="2143" y="3581"/>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1" name="Line 2209"/>
              <p:cNvSpPr>
                <a:spLocks noChangeShapeType="1"/>
              </p:cNvSpPr>
              <p:nvPr/>
            </p:nvSpPr>
            <p:spPr bwMode="auto">
              <a:xfrm flipV="1">
                <a:off x="2158" y="3570"/>
                <a:ext cx="6"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2" name="Freeform 2210"/>
              <p:cNvSpPr>
                <a:spLocks noEditPoints="1"/>
              </p:cNvSpPr>
              <p:nvPr/>
            </p:nvSpPr>
            <p:spPr bwMode="auto">
              <a:xfrm>
                <a:off x="1910" y="3541"/>
                <a:ext cx="39" cy="64"/>
              </a:xfrm>
              <a:custGeom>
                <a:avLst/>
                <a:gdLst/>
                <a:ahLst/>
                <a:cxnLst>
                  <a:cxn ang="0">
                    <a:pos x="17" y="24"/>
                  </a:cxn>
                  <a:cxn ang="0">
                    <a:pos x="14" y="26"/>
                  </a:cxn>
                  <a:cxn ang="0">
                    <a:pos x="9" y="30"/>
                  </a:cxn>
                  <a:cxn ang="0">
                    <a:pos x="9" y="35"/>
                  </a:cxn>
                  <a:cxn ang="0">
                    <a:pos x="8" y="40"/>
                  </a:cxn>
                  <a:cxn ang="0">
                    <a:pos x="8" y="45"/>
                  </a:cxn>
                  <a:cxn ang="0">
                    <a:pos x="9" y="49"/>
                  </a:cxn>
                  <a:cxn ang="0">
                    <a:pos x="12" y="52"/>
                  </a:cxn>
                  <a:cxn ang="0">
                    <a:pos x="14" y="55"/>
                  </a:cxn>
                  <a:cxn ang="0">
                    <a:pos x="17" y="57"/>
                  </a:cxn>
                  <a:cxn ang="0">
                    <a:pos x="23" y="57"/>
                  </a:cxn>
                  <a:cxn ang="0">
                    <a:pos x="26" y="55"/>
                  </a:cxn>
                  <a:cxn ang="0">
                    <a:pos x="30" y="46"/>
                  </a:cxn>
                  <a:cxn ang="0">
                    <a:pos x="30" y="36"/>
                  </a:cxn>
                  <a:cxn ang="0">
                    <a:pos x="29" y="32"/>
                  </a:cxn>
                  <a:cxn ang="0">
                    <a:pos x="26" y="26"/>
                  </a:cxn>
                  <a:cxn ang="0">
                    <a:pos x="23" y="24"/>
                  </a:cxn>
                  <a:cxn ang="0">
                    <a:pos x="17" y="24"/>
                  </a:cxn>
                  <a:cxn ang="0">
                    <a:pos x="30" y="0"/>
                  </a:cxn>
                  <a:cxn ang="0">
                    <a:pos x="39" y="0"/>
                  </a:cxn>
                  <a:cxn ang="0">
                    <a:pos x="39" y="63"/>
                  </a:cxn>
                  <a:cxn ang="0">
                    <a:pos x="30" y="63"/>
                  </a:cxn>
                  <a:cxn ang="0">
                    <a:pos x="30" y="55"/>
                  </a:cxn>
                  <a:cxn ang="0">
                    <a:pos x="29" y="58"/>
                  </a:cxn>
                  <a:cxn ang="0">
                    <a:pos x="26" y="61"/>
                  </a:cxn>
                  <a:cxn ang="0">
                    <a:pos x="20" y="64"/>
                  </a:cxn>
                  <a:cxn ang="0">
                    <a:pos x="14" y="63"/>
                  </a:cxn>
                  <a:cxn ang="0">
                    <a:pos x="9" y="61"/>
                  </a:cxn>
                  <a:cxn ang="0">
                    <a:pos x="6" y="58"/>
                  </a:cxn>
                  <a:cxn ang="0">
                    <a:pos x="2" y="49"/>
                  </a:cxn>
                  <a:cxn ang="0">
                    <a:pos x="0" y="45"/>
                  </a:cxn>
                  <a:cxn ang="0">
                    <a:pos x="0" y="32"/>
                  </a:cxn>
                  <a:cxn ang="0">
                    <a:pos x="3" y="26"/>
                  </a:cxn>
                  <a:cxn ang="0">
                    <a:pos x="6" y="21"/>
                  </a:cxn>
                  <a:cxn ang="0">
                    <a:pos x="15" y="17"/>
                  </a:cxn>
                  <a:cxn ang="0">
                    <a:pos x="23" y="17"/>
                  </a:cxn>
                  <a:cxn ang="0">
                    <a:pos x="26" y="18"/>
                  </a:cxn>
                  <a:cxn ang="0">
                    <a:pos x="29" y="21"/>
                  </a:cxn>
                  <a:cxn ang="0">
                    <a:pos x="30" y="24"/>
                  </a:cxn>
                  <a:cxn ang="0">
                    <a:pos x="30" y="0"/>
                  </a:cxn>
                </a:cxnLst>
                <a:rect l="0" t="0" r="r" b="b"/>
                <a:pathLst>
                  <a:path w="39" h="64">
                    <a:moveTo>
                      <a:pt x="17" y="24"/>
                    </a:moveTo>
                    <a:lnTo>
                      <a:pt x="14" y="26"/>
                    </a:lnTo>
                    <a:lnTo>
                      <a:pt x="9" y="30"/>
                    </a:lnTo>
                    <a:lnTo>
                      <a:pt x="9" y="35"/>
                    </a:lnTo>
                    <a:lnTo>
                      <a:pt x="8" y="40"/>
                    </a:lnTo>
                    <a:lnTo>
                      <a:pt x="8" y="45"/>
                    </a:lnTo>
                    <a:lnTo>
                      <a:pt x="9" y="49"/>
                    </a:lnTo>
                    <a:lnTo>
                      <a:pt x="12" y="52"/>
                    </a:lnTo>
                    <a:lnTo>
                      <a:pt x="14" y="55"/>
                    </a:lnTo>
                    <a:lnTo>
                      <a:pt x="17" y="57"/>
                    </a:lnTo>
                    <a:lnTo>
                      <a:pt x="23" y="57"/>
                    </a:lnTo>
                    <a:lnTo>
                      <a:pt x="26" y="55"/>
                    </a:lnTo>
                    <a:lnTo>
                      <a:pt x="30" y="46"/>
                    </a:lnTo>
                    <a:lnTo>
                      <a:pt x="30" y="36"/>
                    </a:lnTo>
                    <a:lnTo>
                      <a:pt x="29" y="32"/>
                    </a:lnTo>
                    <a:lnTo>
                      <a:pt x="26" y="26"/>
                    </a:lnTo>
                    <a:lnTo>
                      <a:pt x="23" y="24"/>
                    </a:lnTo>
                    <a:lnTo>
                      <a:pt x="17" y="24"/>
                    </a:lnTo>
                    <a:close/>
                    <a:moveTo>
                      <a:pt x="30" y="0"/>
                    </a:moveTo>
                    <a:lnTo>
                      <a:pt x="39" y="0"/>
                    </a:lnTo>
                    <a:lnTo>
                      <a:pt x="39" y="63"/>
                    </a:lnTo>
                    <a:lnTo>
                      <a:pt x="30" y="63"/>
                    </a:lnTo>
                    <a:lnTo>
                      <a:pt x="30" y="55"/>
                    </a:lnTo>
                    <a:lnTo>
                      <a:pt x="29" y="58"/>
                    </a:lnTo>
                    <a:lnTo>
                      <a:pt x="26" y="61"/>
                    </a:lnTo>
                    <a:lnTo>
                      <a:pt x="20" y="64"/>
                    </a:lnTo>
                    <a:lnTo>
                      <a:pt x="14" y="63"/>
                    </a:lnTo>
                    <a:lnTo>
                      <a:pt x="9" y="61"/>
                    </a:lnTo>
                    <a:lnTo>
                      <a:pt x="6" y="58"/>
                    </a:lnTo>
                    <a:lnTo>
                      <a:pt x="2" y="49"/>
                    </a:lnTo>
                    <a:lnTo>
                      <a:pt x="0" y="45"/>
                    </a:lnTo>
                    <a:lnTo>
                      <a:pt x="0" y="32"/>
                    </a:lnTo>
                    <a:lnTo>
                      <a:pt x="3" y="26"/>
                    </a:lnTo>
                    <a:lnTo>
                      <a:pt x="6" y="21"/>
                    </a:lnTo>
                    <a:lnTo>
                      <a:pt x="15" y="17"/>
                    </a:lnTo>
                    <a:lnTo>
                      <a:pt x="23" y="17"/>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3" name="Freeform 2211"/>
              <p:cNvSpPr>
                <a:spLocks noEditPoints="1"/>
              </p:cNvSpPr>
              <p:nvPr/>
            </p:nvSpPr>
            <p:spPr bwMode="auto">
              <a:xfrm>
                <a:off x="1958" y="3558"/>
                <a:ext cx="42" cy="47"/>
              </a:xfrm>
              <a:custGeom>
                <a:avLst/>
                <a:gdLst/>
                <a:ahLst/>
                <a:cxnLst>
                  <a:cxn ang="0">
                    <a:pos x="17" y="7"/>
                  </a:cxn>
                  <a:cxn ang="0">
                    <a:pos x="12" y="10"/>
                  </a:cxn>
                  <a:cxn ang="0">
                    <a:pos x="11" y="12"/>
                  </a:cxn>
                  <a:cxn ang="0">
                    <a:pos x="9" y="15"/>
                  </a:cxn>
                  <a:cxn ang="0">
                    <a:pos x="9" y="18"/>
                  </a:cxn>
                  <a:cxn ang="0">
                    <a:pos x="34" y="18"/>
                  </a:cxn>
                  <a:cxn ang="0">
                    <a:pos x="34" y="15"/>
                  </a:cxn>
                  <a:cxn ang="0">
                    <a:pos x="33" y="13"/>
                  </a:cxn>
                  <a:cxn ang="0">
                    <a:pos x="32" y="10"/>
                  </a:cxn>
                  <a:cxn ang="0">
                    <a:pos x="26" y="7"/>
                  </a:cxn>
                  <a:cxn ang="0">
                    <a:pos x="17" y="7"/>
                  </a:cxn>
                  <a:cxn ang="0">
                    <a:pos x="15" y="0"/>
                  </a:cxn>
                  <a:cxn ang="0">
                    <a:pos x="27" y="0"/>
                  </a:cxn>
                  <a:cxn ang="0">
                    <a:pos x="33" y="3"/>
                  </a:cxn>
                  <a:cxn ang="0">
                    <a:pos x="37" y="6"/>
                  </a:cxn>
                  <a:cxn ang="0">
                    <a:pos x="40" y="10"/>
                  </a:cxn>
                  <a:cxn ang="0">
                    <a:pos x="42" y="16"/>
                  </a:cxn>
                  <a:cxn ang="0">
                    <a:pos x="42" y="25"/>
                  </a:cxn>
                  <a:cxn ang="0">
                    <a:pos x="9" y="25"/>
                  </a:cxn>
                  <a:cxn ang="0">
                    <a:pos x="9" y="29"/>
                  </a:cxn>
                  <a:cxn ang="0">
                    <a:pos x="11" y="32"/>
                  </a:cxn>
                  <a:cxn ang="0">
                    <a:pos x="17" y="38"/>
                  </a:cxn>
                  <a:cxn ang="0">
                    <a:pos x="20" y="40"/>
                  </a:cxn>
                  <a:cxn ang="0">
                    <a:pos x="23" y="40"/>
                  </a:cxn>
                  <a:cxn ang="0">
                    <a:pos x="27" y="38"/>
                  </a:cxn>
                  <a:cxn ang="0">
                    <a:pos x="30" y="38"/>
                  </a:cxn>
                  <a:cxn ang="0">
                    <a:pos x="33" y="35"/>
                  </a:cxn>
                  <a:cxn ang="0">
                    <a:pos x="34" y="32"/>
                  </a:cxn>
                  <a:cxn ang="0">
                    <a:pos x="42" y="34"/>
                  </a:cxn>
                  <a:cxn ang="0">
                    <a:pos x="39" y="38"/>
                  </a:cxn>
                  <a:cxn ang="0">
                    <a:pos x="32" y="46"/>
                  </a:cxn>
                  <a:cxn ang="0">
                    <a:pos x="27" y="46"/>
                  </a:cxn>
                  <a:cxn ang="0">
                    <a:pos x="23" y="47"/>
                  </a:cxn>
                  <a:cxn ang="0">
                    <a:pos x="11" y="44"/>
                  </a:cxn>
                  <a:cxn ang="0">
                    <a:pos x="3" y="37"/>
                  </a:cxn>
                  <a:cxn ang="0">
                    <a:pos x="2" y="34"/>
                  </a:cxn>
                  <a:cxn ang="0">
                    <a:pos x="2" y="29"/>
                  </a:cxn>
                  <a:cxn ang="0">
                    <a:pos x="0" y="23"/>
                  </a:cxn>
                  <a:cxn ang="0">
                    <a:pos x="2" y="16"/>
                  </a:cxn>
                  <a:cxn ang="0">
                    <a:pos x="3" y="12"/>
                  </a:cxn>
                  <a:cxn ang="0">
                    <a:pos x="6" y="6"/>
                  </a:cxn>
                  <a:cxn ang="0">
                    <a:pos x="15" y="0"/>
                  </a:cxn>
                </a:cxnLst>
                <a:rect l="0" t="0" r="r" b="b"/>
                <a:pathLst>
                  <a:path w="42" h="47">
                    <a:moveTo>
                      <a:pt x="17" y="7"/>
                    </a:moveTo>
                    <a:lnTo>
                      <a:pt x="12" y="10"/>
                    </a:lnTo>
                    <a:lnTo>
                      <a:pt x="11" y="12"/>
                    </a:lnTo>
                    <a:lnTo>
                      <a:pt x="9" y="15"/>
                    </a:lnTo>
                    <a:lnTo>
                      <a:pt x="9" y="18"/>
                    </a:lnTo>
                    <a:lnTo>
                      <a:pt x="34" y="18"/>
                    </a:lnTo>
                    <a:lnTo>
                      <a:pt x="34" y="15"/>
                    </a:lnTo>
                    <a:lnTo>
                      <a:pt x="33" y="13"/>
                    </a:lnTo>
                    <a:lnTo>
                      <a:pt x="32" y="10"/>
                    </a:lnTo>
                    <a:lnTo>
                      <a:pt x="26" y="7"/>
                    </a:lnTo>
                    <a:lnTo>
                      <a:pt x="17" y="7"/>
                    </a:lnTo>
                    <a:close/>
                    <a:moveTo>
                      <a:pt x="15" y="0"/>
                    </a:moveTo>
                    <a:lnTo>
                      <a:pt x="27" y="0"/>
                    </a:lnTo>
                    <a:lnTo>
                      <a:pt x="33" y="3"/>
                    </a:lnTo>
                    <a:lnTo>
                      <a:pt x="37" y="6"/>
                    </a:lnTo>
                    <a:lnTo>
                      <a:pt x="40" y="10"/>
                    </a:lnTo>
                    <a:lnTo>
                      <a:pt x="42" y="16"/>
                    </a:lnTo>
                    <a:lnTo>
                      <a:pt x="42" y="25"/>
                    </a:lnTo>
                    <a:lnTo>
                      <a:pt x="9" y="25"/>
                    </a:lnTo>
                    <a:lnTo>
                      <a:pt x="9" y="29"/>
                    </a:lnTo>
                    <a:lnTo>
                      <a:pt x="11" y="32"/>
                    </a:lnTo>
                    <a:lnTo>
                      <a:pt x="17" y="38"/>
                    </a:lnTo>
                    <a:lnTo>
                      <a:pt x="20" y="40"/>
                    </a:lnTo>
                    <a:lnTo>
                      <a:pt x="23" y="40"/>
                    </a:lnTo>
                    <a:lnTo>
                      <a:pt x="27" y="38"/>
                    </a:lnTo>
                    <a:lnTo>
                      <a:pt x="30" y="38"/>
                    </a:lnTo>
                    <a:lnTo>
                      <a:pt x="33" y="35"/>
                    </a:lnTo>
                    <a:lnTo>
                      <a:pt x="34" y="32"/>
                    </a:lnTo>
                    <a:lnTo>
                      <a:pt x="42" y="34"/>
                    </a:lnTo>
                    <a:lnTo>
                      <a:pt x="39" y="38"/>
                    </a:lnTo>
                    <a:lnTo>
                      <a:pt x="32" y="46"/>
                    </a:lnTo>
                    <a:lnTo>
                      <a:pt x="27" y="46"/>
                    </a:lnTo>
                    <a:lnTo>
                      <a:pt x="23" y="47"/>
                    </a:lnTo>
                    <a:lnTo>
                      <a:pt x="11" y="44"/>
                    </a:lnTo>
                    <a:lnTo>
                      <a:pt x="3" y="37"/>
                    </a:lnTo>
                    <a:lnTo>
                      <a:pt x="2" y="34"/>
                    </a:lnTo>
                    <a:lnTo>
                      <a:pt x="2" y="29"/>
                    </a:lnTo>
                    <a:lnTo>
                      <a:pt x="0" y="23"/>
                    </a:lnTo>
                    <a:lnTo>
                      <a:pt x="2" y="16"/>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4" name="Line 2212"/>
              <p:cNvSpPr>
                <a:spLocks noChangeShapeType="1"/>
              </p:cNvSpPr>
              <p:nvPr/>
            </p:nvSpPr>
            <p:spPr bwMode="auto">
              <a:xfrm>
                <a:off x="1957" y="3495"/>
                <a:ext cx="1"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5" name="Freeform 2213"/>
              <p:cNvSpPr>
                <a:spLocks/>
              </p:cNvSpPr>
              <p:nvPr/>
            </p:nvSpPr>
            <p:spPr bwMode="auto">
              <a:xfrm>
                <a:off x="2206" y="3517"/>
                <a:ext cx="417" cy="105"/>
              </a:xfrm>
              <a:custGeom>
                <a:avLst/>
                <a:gdLst/>
                <a:ahLst/>
                <a:cxnLst>
                  <a:cxn ang="0">
                    <a:pos x="208" y="0"/>
                  </a:cxn>
                  <a:cxn ang="0">
                    <a:pos x="250" y="2"/>
                  </a:cxn>
                  <a:cxn ang="0">
                    <a:pos x="288" y="5"/>
                  </a:cxn>
                  <a:cxn ang="0">
                    <a:pos x="324" y="9"/>
                  </a:cxn>
                  <a:cxn ang="0">
                    <a:pos x="356" y="15"/>
                  </a:cxn>
                  <a:cxn ang="0">
                    <a:pos x="381" y="24"/>
                  </a:cxn>
                  <a:cxn ang="0">
                    <a:pos x="400" y="33"/>
                  </a:cxn>
                  <a:cxn ang="0">
                    <a:pos x="412" y="42"/>
                  </a:cxn>
                  <a:cxn ang="0">
                    <a:pos x="417" y="53"/>
                  </a:cxn>
                  <a:cxn ang="0">
                    <a:pos x="412" y="63"/>
                  </a:cxn>
                  <a:cxn ang="0">
                    <a:pos x="400" y="72"/>
                  </a:cxn>
                  <a:cxn ang="0">
                    <a:pos x="381" y="81"/>
                  </a:cxn>
                  <a:cxn ang="0">
                    <a:pos x="356" y="90"/>
                  </a:cxn>
                  <a:cxn ang="0">
                    <a:pos x="324" y="96"/>
                  </a:cxn>
                  <a:cxn ang="0">
                    <a:pos x="288" y="100"/>
                  </a:cxn>
                  <a:cxn ang="0">
                    <a:pos x="250" y="103"/>
                  </a:cxn>
                  <a:cxn ang="0">
                    <a:pos x="208" y="105"/>
                  </a:cxn>
                  <a:cxn ang="0">
                    <a:pos x="160" y="103"/>
                  </a:cxn>
                  <a:cxn ang="0">
                    <a:pos x="117" y="99"/>
                  </a:cxn>
                  <a:cxn ang="0">
                    <a:pos x="78" y="93"/>
                  </a:cxn>
                  <a:cxn ang="0">
                    <a:pos x="45" y="85"/>
                  </a:cxn>
                  <a:cxn ang="0">
                    <a:pos x="21" y="75"/>
                  </a:cxn>
                  <a:cxn ang="0">
                    <a:pos x="6" y="64"/>
                  </a:cxn>
                  <a:cxn ang="0">
                    <a:pos x="0" y="53"/>
                  </a:cxn>
                  <a:cxn ang="0">
                    <a:pos x="6" y="41"/>
                  </a:cxn>
                  <a:cxn ang="0">
                    <a:pos x="21" y="30"/>
                  </a:cxn>
                  <a:cxn ang="0">
                    <a:pos x="45" y="20"/>
                  </a:cxn>
                  <a:cxn ang="0">
                    <a:pos x="78" y="12"/>
                  </a:cxn>
                  <a:cxn ang="0">
                    <a:pos x="117" y="6"/>
                  </a:cxn>
                  <a:cxn ang="0">
                    <a:pos x="160" y="2"/>
                  </a:cxn>
                  <a:cxn ang="0">
                    <a:pos x="208" y="0"/>
                  </a:cxn>
                </a:cxnLst>
                <a:rect l="0" t="0" r="r" b="b"/>
                <a:pathLst>
                  <a:path w="417" h="105">
                    <a:moveTo>
                      <a:pt x="208" y="0"/>
                    </a:moveTo>
                    <a:lnTo>
                      <a:pt x="250" y="2"/>
                    </a:lnTo>
                    <a:lnTo>
                      <a:pt x="288" y="5"/>
                    </a:lnTo>
                    <a:lnTo>
                      <a:pt x="324" y="9"/>
                    </a:lnTo>
                    <a:lnTo>
                      <a:pt x="356" y="15"/>
                    </a:lnTo>
                    <a:lnTo>
                      <a:pt x="381" y="24"/>
                    </a:lnTo>
                    <a:lnTo>
                      <a:pt x="400" y="33"/>
                    </a:lnTo>
                    <a:lnTo>
                      <a:pt x="412" y="42"/>
                    </a:lnTo>
                    <a:lnTo>
                      <a:pt x="417" y="53"/>
                    </a:lnTo>
                    <a:lnTo>
                      <a:pt x="412" y="63"/>
                    </a:lnTo>
                    <a:lnTo>
                      <a:pt x="400" y="72"/>
                    </a:lnTo>
                    <a:lnTo>
                      <a:pt x="381" y="81"/>
                    </a:lnTo>
                    <a:lnTo>
                      <a:pt x="356" y="90"/>
                    </a:lnTo>
                    <a:lnTo>
                      <a:pt x="324" y="96"/>
                    </a:lnTo>
                    <a:lnTo>
                      <a:pt x="288" y="100"/>
                    </a:lnTo>
                    <a:lnTo>
                      <a:pt x="250" y="103"/>
                    </a:lnTo>
                    <a:lnTo>
                      <a:pt x="208" y="105"/>
                    </a:lnTo>
                    <a:lnTo>
                      <a:pt x="160" y="103"/>
                    </a:lnTo>
                    <a:lnTo>
                      <a:pt x="117" y="99"/>
                    </a:lnTo>
                    <a:lnTo>
                      <a:pt x="78" y="93"/>
                    </a:lnTo>
                    <a:lnTo>
                      <a:pt x="45" y="85"/>
                    </a:lnTo>
                    <a:lnTo>
                      <a:pt x="21" y="75"/>
                    </a:lnTo>
                    <a:lnTo>
                      <a:pt x="6" y="64"/>
                    </a:lnTo>
                    <a:lnTo>
                      <a:pt x="0" y="53"/>
                    </a:lnTo>
                    <a:lnTo>
                      <a:pt x="6" y="41"/>
                    </a:lnTo>
                    <a:lnTo>
                      <a:pt x="21" y="30"/>
                    </a:lnTo>
                    <a:lnTo>
                      <a:pt x="45" y="20"/>
                    </a:lnTo>
                    <a:lnTo>
                      <a:pt x="78" y="12"/>
                    </a:lnTo>
                    <a:lnTo>
                      <a:pt x="117" y="6"/>
                    </a:lnTo>
                    <a:lnTo>
                      <a:pt x="160" y="2"/>
                    </a:lnTo>
                    <a:lnTo>
                      <a:pt x="208" y="0"/>
                    </a:lnTo>
                    <a:close/>
                  </a:path>
                </a:pathLst>
              </a:custGeom>
              <a:solidFill>
                <a:srgbClr val="FF8299"/>
              </a:solid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327" name="Group 2415"/>
            <p:cNvGrpSpPr>
              <a:grpSpLocks/>
            </p:cNvGrpSpPr>
            <p:nvPr/>
          </p:nvGrpSpPr>
          <p:grpSpPr bwMode="auto">
            <a:xfrm>
              <a:off x="588" y="2432"/>
              <a:ext cx="2034" cy="1446"/>
              <a:chOff x="588" y="2432"/>
              <a:chExt cx="2035" cy="1446"/>
            </a:xfrm>
          </p:grpSpPr>
          <p:sp>
            <p:nvSpPr>
              <p:cNvPr id="41127" name="Line 2215"/>
              <p:cNvSpPr>
                <a:spLocks noChangeShapeType="1"/>
              </p:cNvSpPr>
              <p:nvPr/>
            </p:nvSpPr>
            <p:spPr bwMode="auto">
              <a:xfrm flipH="1" flipV="1">
                <a:off x="2618" y="3559"/>
                <a:ext cx="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8" name="Line 2216"/>
              <p:cNvSpPr>
                <a:spLocks noChangeShapeType="1"/>
              </p:cNvSpPr>
              <p:nvPr/>
            </p:nvSpPr>
            <p:spPr bwMode="auto">
              <a:xfrm flipH="1" flipV="1">
                <a:off x="2606" y="3550"/>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9" name="Line 2217"/>
              <p:cNvSpPr>
                <a:spLocks noChangeShapeType="1"/>
              </p:cNvSpPr>
              <p:nvPr/>
            </p:nvSpPr>
            <p:spPr bwMode="auto">
              <a:xfrm flipH="1" flipV="1">
                <a:off x="2587" y="3541"/>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0" name="Line 2218"/>
              <p:cNvSpPr>
                <a:spLocks noChangeShapeType="1"/>
              </p:cNvSpPr>
              <p:nvPr/>
            </p:nvSpPr>
            <p:spPr bwMode="auto">
              <a:xfrm flipH="1" flipV="1">
                <a:off x="2562" y="3532"/>
                <a:ext cx="25"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1" name="Line 2219"/>
              <p:cNvSpPr>
                <a:spLocks noChangeShapeType="1"/>
              </p:cNvSpPr>
              <p:nvPr/>
            </p:nvSpPr>
            <p:spPr bwMode="auto">
              <a:xfrm flipH="1" flipV="1">
                <a:off x="2530" y="3526"/>
                <a:ext cx="32"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2" name="Line 2220"/>
              <p:cNvSpPr>
                <a:spLocks noChangeShapeType="1"/>
              </p:cNvSpPr>
              <p:nvPr/>
            </p:nvSpPr>
            <p:spPr bwMode="auto">
              <a:xfrm flipH="1" flipV="1">
                <a:off x="2494" y="3522"/>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3" name="Line 2221"/>
              <p:cNvSpPr>
                <a:spLocks noChangeShapeType="1"/>
              </p:cNvSpPr>
              <p:nvPr/>
            </p:nvSpPr>
            <p:spPr bwMode="auto">
              <a:xfrm flipH="1" flipV="1">
                <a:off x="2456" y="3519"/>
                <a:ext cx="38"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4" name="Line 2222"/>
              <p:cNvSpPr>
                <a:spLocks noChangeShapeType="1"/>
              </p:cNvSpPr>
              <p:nvPr/>
            </p:nvSpPr>
            <p:spPr bwMode="auto">
              <a:xfrm flipH="1" flipV="1">
                <a:off x="2414" y="3517"/>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5" name="Line 2223"/>
              <p:cNvSpPr>
                <a:spLocks noChangeShapeType="1"/>
              </p:cNvSpPr>
              <p:nvPr/>
            </p:nvSpPr>
            <p:spPr bwMode="auto">
              <a:xfrm flipH="1">
                <a:off x="2366" y="3517"/>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6" name="Line 2224"/>
              <p:cNvSpPr>
                <a:spLocks noChangeShapeType="1"/>
              </p:cNvSpPr>
              <p:nvPr/>
            </p:nvSpPr>
            <p:spPr bwMode="auto">
              <a:xfrm flipH="1">
                <a:off x="2323" y="3519"/>
                <a:ext cx="43"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7" name="Line 2225"/>
              <p:cNvSpPr>
                <a:spLocks noChangeShapeType="1"/>
              </p:cNvSpPr>
              <p:nvPr/>
            </p:nvSpPr>
            <p:spPr bwMode="auto">
              <a:xfrm flipH="1">
                <a:off x="2284" y="3523"/>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8" name="Line 2226"/>
              <p:cNvSpPr>
                <a:spLocks noChangeShapeType="1"/>
              </p:cNvSpPr>
              <p:nvPr/>
            </p:nvSpPr>
            <p:spPr bwMode="auto">
              <a:xfrm flipH="1">
                <a:off x="2251" y="3529"/>
                <a:ext cx="33"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9" name="Line 2227"/>
              <p:cNvSpPr>
                <a:spLocks noChangeShapeType="1"/>
              </p:cNvSpPr>
              <p:nvPr/>
            </p:nvSpPr>
            <p:spPr bwMode="auto">
              <a:xfrm flipH="1">
                <a:off x="2227" y="3537"/>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0" name="Line 2228"/>
              <p:cNvSpPr>
                <a:spLocks noChangeShapeType="1"/>
              </p:cNvSpPr>
              <p:nvPr/>
            </p:nvSpPr>
            <p:spPr bwMode="auto">
              <a:xfrm flipH="1">
                <a:off x="2212" y="3547"/>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1" name="Line 2229"/>
              <p:cNvSpPr>
                <a:spLocks noChangeShapeType="1"/>
              </p:cNvSpPr>
              <p:nvPr/>
            </p:nvSpPr>
            <p:spPr bwMode="auto">
              <a:xfrm flipH="1">
                <a:off x="2206" y="3558"/>
                <a:ext cx="6" cy="1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2" name="Line 2230"/>
              <p:cNvSpPr>
                <a:spLocks noChangeShapeType="1"/>
              </p:cNvSpPr>
              <p:nvPr/>
            </p:nvSpPr>
            <p:spPr bwMode="auto">
              <a:xfrm>
                <a:off x="2206" y="3570"/>
                <a:ext cx="6"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3" name="Line 2231"/>
              <p:cNvSpPr>
                <a:spLocks noChangeShapeType="1"/>
              </p:cNvSpPr>
              <p:nvPr/>
            </p:nvSpPr>
            <p:spPr bwMode="auto">
              <a:xfrm>
                <a:off x="2212" y="3581"/>
                <a:ext cx="15" cy="11"/>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4" name="Line 2232"/>
              <p:cNvSpPr>
                <a:spLocks noChangeShapeType="1"/>
              </p:cNvSpPr>
              <p:nvPr/>
            </p:nvSpPr>
            <p:spPr bwMode="auto">
              <a:xfrm>
                <a:off x="2227" y="3592"/>
                <a:ext cx="24"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5" name="Line 2233"/>
              <p:cNvSpPr>
                <a:spLocks noChangeShapeType="1"/>
              </p:cNvSpPr>
              <p:nvPr/>
            </p:nvSpPr>
            <p:spPr bwMode="auto">
              <a:xfrm>
                <a:off x="2251" y="3602"/>
                <a:ext cx="33" cy="8"/>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6" name="Line 2234"/>
              <p:cNvSpPr>
                <a:spLocks noChangeShapeType="1"/>
              </p:cNvSpPr>
              <p:nvPr/>
            </p:nvSpPr>
            <p:spPr bwMode="auto">
              <a:xfrm>
                <a:off x="2284" y="3610"/>
                <a:ext cx="39"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7" name="Line 2235"/>
              <p:cNvSpPr>
                <a:spLocks noChangeShapeType="1"/>
              </p:cNvSpPr>
              <p:nvPr/>
            </p:nvSpPr>
            <p:spPr bwMode="auto">
              <a:xfrm>
                <a:off x="2323" y="3616"/>
                <a:ext cx="43"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8" name="Line 2236"/>
              <p:cNvSpPr>
                <a:spLocks noChangeShapeType="1"/>
              </p:cNvSpPr>
              <p:nvPr/>
            </p:nvSpPr>
            <p:spPr bwMode="auto">
              <a:xfrm>
                <a:off x="2366" y="3620"/>
                <a:ext cx="48"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9" name="Line 2237"/>
              <p:cNvSpPr>
                <a:spLocks noChangeShapeType="1"/>
              </p:cNvSpPr>
              <p:nvPr/>
            </p:nvSpPr>
            <p:spPr bwMode="auto">
              <a:xfrm flipV="1">
                <a:off x="2414" y="3620"/>
                <a:ext cx="42" cy="2"/>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0" name="Line 2238"/>
              <p:cNvSpPr>
                <a:spLocks noChangeShapeType="1"/>
              </p:cNvSpPr>
              <p:nvPr/>
            </p:nvSpPr>
            <p:spPr bwMode="auto">
              <a:xfrm flipV="1">
                <a:off x="2456" y="3617"/>
                <a:ext cx="38" cy="3"/>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1" name="Line 2239"/>
              <p:cNvSpPr>
                <a:spLocks noChangeShapeType="1"/>
              </p:cNvSpPr>
              <p:nvPr/>
            </p:nvSpPr>
            <p:spPr bwMode="auto">
              <a:xfrm flipV="1">
                <a:off x="2494" y="3613"/>
                <a:ext cx="36" cy="4"/>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2" name="Line 2240"/>
              <p:cNvSpPr>
                <a:spLocks noChangeShapeType="1"/>
              </p:cNvSpPr>
              <p:nvPr/>
            </p:nvSpPr>
            <p:spPr bwMode="auto">
              <a:xfrm flipV="1">
                <a:off x="2530" y="3607"/>
                <a:ext cx="32" cy="6"/>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3" name="Line 2241"/>
              <p:cNvSpPr>
                <a:spLocks noChangeShapeType="1"/>
              </p:cNvSpPr>
              <p:nvPr/>
            </p:nvSpPr>
            <p:spPr bwMode="auto">
              <a:xfrm flipV="1">
                <a:off x="2562" y="3598"/>
                <a:ext cx="25"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4" name="Line 2242"/>
              <p:cNvSpPr>
                <a:spLocks noChangeShapeType="1"/>
              </p:cNvSpPr>
              <p:nvPr/>
            </p:nvSpPr>
            <p:spPr bwMode="auto">
              <a:xfrm flipV="1">
                <a:off x="2587" y="3589"/>
                <a:ext cx="19"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5" name="Line 2243"/>
              <p:cNvSpPr>
                <a:spLocks noChangeShapeType="1"/>
              </p:cNvSpPr>
              <p:nvPr/>
            </p:nvSpPr>
            <p:spPr bwMode="auto">
              <a:xfrm flipV="1">
                <a:off x="2606" y="3580"/>
                <a:ext cx="12" cy="9"/>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6" name="Line 2244"/>
              <p:cNvSpPr>
                <a:spLocks noChangeShapeType="1"/>
              </p:cNvSpPr>
              <p:nvPr/>
            </p:nvSpPr>
            <p:spPr bwMode="auto">
              <a:xfrm flipV="1">
                <a:off x="2618" y="3570"/>
                <a:ext cx="5" cy="10"/>
              </a:xfrm>
              <a:prstGeom prst="line">
                <a:avLst/>
              </a:prstGeom>
              <a:noFill/>
              <a:ln w="12700">
                <a:solidFill>
                  <a:srgbClr val="FF82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7" name="Freeform 2245"/>
              <p:cNvSpPr>
                <a:spLocks noEditPoints="1"/>
              </p:cNvSpPr>
              <p:nvPr/>
            </p:nvSpPr>
            <p:spPr bwMode="auto">
              <a:xfrm>
                <a:off x="2367" y="3541"/>
                <a:ext cx="39" cy="64"/>
              </a:xfrm>
              <a:custGeom>
                <a:avLst/>
                <a:gdLst/>
                <a:ahLst/>
                <a:cxnLst>
                  <a:cxn ang="0">
                    <a:pos x="17" y="24"/>
                  </a:cxn>
                  <a:cxn ang="0">
                    <a:pos x="14" y="26"/>
                  </a:cxn>
                  <a:cxn ang="0">
                    <a:pos x="9" y="30"/>
                  </a:cxn>
                  <a:cxn ang="0">
                    <a:pos x="9" y="35"/>
                  </a:cxn>
                  <a:cxn ang="0">
                    <a:pos x="8" y="40"/>
                  </a:cxn>
                  <a:cxn ang="0">
                    <a:pos x="8" y="45"/>
                  </a:cxn>
                  <a:cxn ang="0">
                    <a:pos x="9" y="49"/>
                  </a:cxn>
                  <a:cxn ang="0">
                    <a:pos x="12" y="52"/>
                  </a:cxn>
                  <a:cxn ang="0">
                    <a:pos x="14" y="55"/>
                  </a:cxn>
                  <a:cxn ang="0">
                    <a:pos x="17" y="57"/>
                  </a:cxn>
                  <a:cxn ang="0">
                    <a:pos x="23" y="57"/>
                  </a:cxn>
                  <a:cxn ang="0">
                    <a:pos x="26" y="55"/>
                  </a:cxn>
                  <a:cxn ang="0">
                    <a:pos x="30" y="46"/>
                  </a:cxn>
                  <a:cxn ang="0">
                    <a:pos x="30" y="36"/>
                  </a:cxn>
                  <a:cxn ang="0">
                    <a:pos x="29" y="32"/>
                  </a:cxn>
                  <a:cxn ang="0">
                    <a:pos x="26" y="26"/>
                  </a:cxn>
                  <a:cxn ang="0">
                    <a:pos x="23" y="24"/>
                  </a:cxn>
                  <a:cxn ang="0">
                    <a:pos x="17" y="24"/>
                  </a:cxn>
                  <a:cxn ang="0">
                    <a:pos x="30" y="0"/>
                  </a:cxn>
                  <a:cxn ang="0">
                    <a:pos x="39" y="0"/>
                  </a:cxn>
                  <a:cxn ang="0">
                    <a:pos x="39" y="63"/>
                  </a:cxn>
                  <a:cxn ang="0">
                    <a:pos x="30" y="63"/>
                  </a:cxn>
                  <a:cxn ang="0">
                    <a:pos x="30" y="55"/>
                  </a:cxn>
                  <a:cxn ang="0">
                    <a:pos x="29" y="58"/>
                  </a:cxn>
                  <a:cxn ang="0">
                    <a:pos x="26" y="61"/>
                  </a:cxn>
                  <a:cxn ang="0">
                    <a:pos x="20" y="64"/>
                  </a:cxn>
                  <a:cxn ang="0">
                    <a:pos x="14" y="63"/>
                  </a:cxn>
                  <a:cxn ang="0">
                    <a:pos x="9" y="61"/>
                  </a:cxn>
                  <a:cxn ang="0">
                    <a:pos x="6" y="58"/>
                  </a:cxn>
                  <a:cxn ang="0">
                    <a:pos x="2" y="49"/>
                  </a:cxn>
                  <a:cxn ang="0">
                    <a:pos x="0" y="45"/>
                  </a:cxn>
                  <a:cxn ang="0">
                    <a:pos x="0" y="32"/>
                  </a:cxn>
                  <a:cxn ang="0">
                    <a:pos x="3" y="26"/>
                  </a:cxn>
                  <a:cxn ang="0">
                    <a:pos x="6" y="21"/>
                  </a:cxn>
                  <a:cxn ang="0">
                    <a:pos x="15" y="17"/>
                  </a:cxn>
                  <a:cxn ang="0">
                    <a:pos x="23" y="17"/>
                  </a:cxn>
                  <a:cxn ang="0">
                    <a:pos x="26" y="18"/>
                  </a:cxn>
                  <a:cxn ang="0">
                    <a:pos x="29" y="21"/>
                  </a:cxn>
                  <a:cxn ang="0">
                    <a:pos x="30" y="24"/>
                  </a:cxn>
                  <a:cxn ang="0">
                    <a:pos x="30" y="0"/>
                  </a:cxn>
                </a:cxnLst>
                <a:rect l="0" t="0" r="r" b="b"/>
                <a:pathLst>
                  <a:path w="39" h="64">
                    <a:moveTo>
                      <a:pt x="17" y="24"/>
                    </a:moveTo>
                    <a:lnTo>
                      <a:pt x="14" y="26"/>
                    </a:lnTo>
                    <a:lnTo>
                      <a:pt x="9" y="30"/>
                    </a:lnTo>
                    <a:lnTo>
                      <a:pt x="9" y="35"/>
                    </a:lnTo>
                    <a:lnTo>
                      <a:pt x="8" y="40"/>
                    </a:lnTo>
                    <a:lnTo>
                      <a:pt x="8" y="45"/>
                    </a:lnTo>
                    <a:lnTo>
                      <a:pt x="9" y="49"/>
                    </a:lnTo>
                    <a:lnTo>
                      <a:pt x="12" y="52"/>
                    </a:lnTo>
                    <a:lnTo>
                      <a:pt x="14" y="55"/>
                    </a:lnTo>
                    <a:lnTo>
                      <a:pt x="17" y="57"/>
                    </a:lnTo>
                    <a:lnTo>
                      <a:pt x="23" y="57"/>
                    </a:lnTo>
                    <a:lnTo>
                      <a:pt x="26" y="55"/>
                    </a:lnTo>
                    <a:lnTo>
                      <a:pt x="30" y="46"/>
                    </a:lnTo>
                    <a:lnTo>
                      <a:pt x="30" y="36"/>
                    </a:lnTo>
                    <a:lnTo>
                      <a:pt x="29" y="32"/>
                    </a:lnTo>
                    <a:lnTo>
                      <a:pt x="26" y="26"/>
                    </a:lnTo>
                    <a:lnTo>
                      <a:pt x="23" y="24"/>
                    </a:lnTo>
                    <a:lnTo>
                      <a:pt x="17" y="24"/>
                    </a:lnTo>
                    <a:close/>
                    <a:moveTo>
                      <a:pt x="30" y="0"/>
                    </a:moveTo>
                    <a:lnTo>
                      <a:pt x="39" y="0"/>
                    </a:lnTo>
                    <a:lnTo>
                      <a:pt x="39" y="63"/>
                    </a:lnTo>
                    <a:lnTo>
                      <a:pt x="30" y="63"/>
                    </a:lnTo>
                    <a:lnTo>
                      <a:pt x="30" y="55"/>
                    </a:lnTo>
                    <a:lnTo>
                      <a:pt x="29" y="58"/>
                    </a:lnTo>
                    <a:lnTo>
                      <a:pt x="26" y="61"/>
                    </a:lnTo>
                    <a:lnTo>
                      <a:pt x="20" y="64"/>
                    </a:lnTo>
                    <a:lnTo>
                      <a:pt x="14" y="63"/>
                    </a:lnTo>
                    <a:lnTo>
                      <a:pt x="9" y="61"/>
                    </a:lnTo>
                    <a:lnTo>
                      <a:pt x="6" y="58"/>
                    </a:lnTo>
                    <a:lnTo>
                      <a:pt x="2" y="49"/>
                    </a:lnTo>
                    <a:lnTo>
                      <a:pt x="0" y="45"/>
                    </a:lnTo>
                    <a:lnTo>
                      <a:pt x="0" y="32"/>
                    </a:lnTo>
                    <a:lnTo>
                      <a:pt x="3" y="26"/>
                    </a:lnTo>
                    <a:lnTo>
                      <a:pt x="6" y="21"/>
                    </a:lnTo>
                    <a:lnTo>
                      <a:pt x="15" y="17"/>
                    </a:lnTo>
                    <a:lnTo>
                      <a:pt x="23" y="17"/>
                    </a:lnTo>
                    <a:lnTo>
                      <a:pt x="26" y="18"/>
                    </a:lnTo>
                    <a:lnTo>
                      <a:pt x="29" y="21"/>
                    </a:lnTo>
                    <a:lnTo>
                      <a:pt x="30" y="24"/>
                    </a:lnTo>
                    <a:lnTo>
                      <a:pt x="3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8" name="Freeform 2246"/>
              <p:cNvSpPr>
                <a:spLocks noEditPoints="1"/>
              </p:cNvSpPr>
              <p:nvPr/>
            </p:nvSpPr>
            <p:spPr bwMode="auto">
              <a:xfrm>
                <a:off x="2415" y="3558"/>
                <a:ext cx="42" cy="47"/>
              </a:xfrm>
              <a:custGeom>
                <a:avLst/>
                <a:gdLst/>
                <a:ahLst/>
                <a:cxnLst>
                  <a:cxn ang="0">
                    <a:pos x="17" y="7"/>
                  </a:cxn>
                  <a:cxn ang="0">
                    <a:pos x="12" y="10"/>
                  </a:cxn>
                  <a:cxn ang="0">
                    <a:pos x="11" y="12"/>
                  </a:cxn>
                  <a:cxn ang="0">
                    <a:pos x="9" y="15"/>
                  </a:cxn>
                  <a:cxn ang="0">
                    <a:pos x="9" y="18"/>
                  </a:cxn>
                  <a:cxn ang="0">
                    <a:pos x="35" y="18"/>
                  </a:cxn>
                  <a:cxn ang="0">
                    <a:pos x="35" y="15"/>
                  </a:cxn>
                  <a:cxn ang="0">
                    <a:pos x="33" y="13"/>
                  </a:cxn>
                  <a:cxn ang="0">
                    <a:pos x="32" y="10"/>
                  </a:cxn>
                  <a:cxn ang="0">
                    <a:pos x="26" y="7"/>
                  </a:cxn>
                  <a:cxn ang="0">
                    <a:pos x="17" y="7"/>
                  </a:cxn>
                  <a:cxn ang="0">
                    <a:pos x="15" y="0"/>
                  </a:cxn>
                  <a:cxn ang="0">
                    <a:pos x="27" y="0"/>
                  </a:cxn>
                  <a:cxn ang="0">
                    <a:pos x="33" y="3"/>
                  </a:cxn>
                  <a:cxn ang="0">
                    <a:pos x="38" y="6"/>
                  </a:cxn>
                  <a:cxn ang="0">
                    <a:pos x="41" y="10"/>
                  </a:cxn>
                  <a:cxn ang="0">
                    <a:pos x="42" y="16"/>
                  </a:cxn>
                  <a:cxn ang="0">
                    <a:pos x="42" y="25"/>
                  </a:cxn>
                  <a:cxn ang="0">
                    <a:pos x="9" y="25"/>
                  </a:cxn>
                  <a:cxn ang="0">
                    <a:pos x="9" y="29"/>
                  </a:cxn>
                  <a:cxn ang="0">
                    <a:pos x="11" y="32"/>
                  </a:cxn>
                  <a:cxn ang="0">
                    <a:pos x="17" y="38"/>
                  </a:cxn>
                  <a:cxn ang="0">
                    <a:pos x="20" y="40"/>
                  </a:cxn>
                  <a:cxn ang="0">
                    <a:pos x="23" y="40"/>
                  </a:cxn>
                  <a:cxn ang="0">
                    <a:pos x="27" y="38"/>
                  </a:cxn>
                  <a:cxn ang="0">
                    <a:pos x="30" y="38"/>
                  </a:cxn>
                  <a:cxn ang="0">
                    <a:pos x="33" y="35"/>
                  </a:cxn>
                  <a:cxn ang="0">
                    <a:pos x="35" y="32"/>
                  </a:cxn>
                  <a:cxn ang="0">
                    <a:pos x="42" y="34"/>
                  </a:cxn>
                  <a:cxn ang="0">
                    <a:pos x="39" y="38"/>
                  </a:cxn>
                  <a:cxn ang="0">
                    <a:pos x="32" y="46"/>
                  </a:cxn>
                  <a:cxn ang="0">
                    <a:pos x="27" y="46"/>
                  </a:cxn>
                  <a:cxn ang="0">
                    <a:pos x="23" y="47"/>
                  </a:cxn>
                  <a:cxn ang="0">
                    <a:pos x="11" y="44"/>
                  </a:cxn>
                  <a:cxn ang="0">
                    <a:pos x="3" y="37"/>
                  </a:cxn>
                  <a:cxn ang="0">
                    <a:pos x="2" y="34"/>
                  </a:cxn>
                  <a:cxn ang="0">
                    <a:pos x="2" y="29"/>
                  </a:cxn>
                  <a:cxn ang="0">
                    <a:pos x="0" y="23"/>
                  </a:cxn>
                  <a:cxn ang="0">
                    <a:pos x="2" y="16"/>
                  </a:cxn>
                  <a:cxn ang="0">
                    <a:pos x="3" y="12"/>
                  </a:cxn>
                  <a:cxn ang="0">
                    <a:pos x="6" y="6"/>
                  </a:cxn>
                  <a:cxn ang="0">
                    <a:pos x="15" y="0"/>
                  </a:cxn>
                </a:cxnLst>
                <a:rect l="0" t="0" r="r" b="b"/>
                <a:pathLst>
                  <a:path w="42" h="47">
                    <a:moveTo>
                      <a:pt x="17" y="7"/>
                    </a:moveTo>
                    <a:lnTo>
                      <a:pt x="12" y="10"/>
                    </a:lnTo>
                    <a:lnTo>
                      <a:pt x="11" y="12"/>
                    </a:lnTo>
                    <a:lnTo>
                      <a:pt x="9" y="15"/>
                    </a:lnTo>
                    <a:lnTo>
                      <a:pt x="9" y="18"/>
                    </a:lnTo>
                    <a:lnTo>
                      <a:pt x="35" y="18"/>
                    </a:lnTo>
                    <a:lnTo>
                      <a:pt x="35" y="15"/>
                    </a:lnTo>
                    <a:lnTo>
                      <a:pt x="33" y="13"/>
                    </a:lnTo>
                    <a:lnTo>
                      <a:pt x="32" y="10"/>
                    </a:lnTo>
                    <a:lnTo>
                      <a:pt x="26" y="7"/>
                    </a:lnTo>
                    <a:lnTo>
                      <a:pt x="17" y="7"/>
                    </a:lnTo>
                    <a:close/>
                    <a:moveTo>
                      <a:pt x="15" y="0"/>
                    </a:moveTo>
                    <a:lnTo>
                      <a:pt x="27" y="0"/>
                    </a:lnTo>
                    <a:lnTo>
                      <a:pt x="33" y="3"/>
                    </a:lnTo>
                    <a:lnTo>
                      <a:pt x="38" y="6"/>
                    </a:lnTo>
                    <a:lnTo>
                      <a:pt x="41" y="10"/>
                    </a:lnTo>
                    <a:lnTo>
                      <a:pt x="42" y="16"/>
                    </a:lnTo>
                    <a:lnTo>
                      <a:pt x="42" y="25"/>
                    </a:lnTo>
                    <a:lnTo>
                      <a:pt x="9" y="25"/>
                    </a:lnTo>
                    <a:lnTo>
                      <a:pt x="9" y="29"/>
                    </a:lnTo>
                    <a:lnTo>
                      <a:pt x="11" y="32"/>
                    </a:lnTo>
                    <a:lnTo>
                      <a:pt x="17" y="38"/>
                    </a:lnTo>
                    <a:lnTo>
                      <a:pt x="20" y="40"/>
                    </a:lnTo>
                    <a:lnTo>
                      <a:pt x="23" y="40"/>
                    </a:lnTo>
                    <a:lnTo>
                      <a:pt x="27" y="38"/>
                    </a:lnTo>
                    <a:lnTo>
                      <a:pt x="30" y="38"/>
                    </a:lnTo>
                    <a:lnTo>
                      <a:pt x="33" y="35"/>
                    </a:lnTo>
                    <a:lnTo>
                      <a:pt x="35" y="32"/>
                    </a:lnTo>
                    <a:lnTo>
                      <a:pt x="42" y="34"/>
                    </a:lnTo>
                    <a:lnTo>
                      <a:pt x="39" y="38"/>
                    </a:lnTo>
                    <a:lnTo>
                      <a:pt x="32" y="46"/>
                    </a:lnTo>
                    <a:lnTo>
                      <a:pt x="27" y="46"/>
                    </a:lnTo>
                    <a:lnTo>
                      <a:pt x="23" y="47"/>
                    </a:lnTo>
                    <a:lnTo>
                      <a:pt x="11" y="44"/>
                    </a:lnTo>
                    <a:lnTo>
                      <a:pt x="3" y="37"/>
                    </a:lnTo>
                    <a:lnTo>
                      <a:pt x="2" y="34"/>
                    </a:lnTo>
                    <a:lnTo>
                      <a:pt x="2" y="29"/>
                    </a:lnTo>
                    <a:lnTo>
                      <a:pt x="0" y="23"/>
                    </a:lnTo>
                    <a:lnTo>
                      <a:pt x="2" y="16"/>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9" name="Line 2247"/>
              <p:cNvSpPr>
                <a:spLocks noChangeShapeType="1"/>
              </p:cNvSpPr>
              <p:nvPr/>
            </p:nvSpPr>
            <p:spPr bwMode="auto">
              <a:xfrm>
                <a:off x="1988" y="3480"/>
                <a:ext cx="67"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0" name="Line 2248"/>
              <p:cNvSpPr>
                <a:spLocks noChangeShapeType="1"/>
              </p:cNvSpPr>
              <p:nvPr/>
            </p:nvSpPr>
            <p:spPr bwMode="auto">
              <a:xfrm>
                <a:off x="2055" y="3493"/>
                <a:ext cx="87"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1" name="Line 2249"/>
              <p:cNvSpPr>
                <a:spLocks noChangeShapeType="1"/>
              </p:cNvSpPr>
              <p:nvPr/>
            </p:nvSpPr>
            <p:spPr bwMode="auto">
              <a:xfrm>
                <a:off x="2142" y="3508"/>
                <a:ext cx="4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2" name="Line 2250"/>
              <p:cNvSpPr>
                <a:spLocks noChangeShapeType="1"/>
              </p:cNvSpPr>
              <p:nvPr/>
            </p:nvSpPr>
            <p:spPr bwMode="auto">
              <a:xfrm>
                <a:off x="2185" y="3517"/>
                <a:ext cx="76"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3" name="Freeform 2251"/>
              <p:cNvSpPr>
                <a:spLocks/>
              </p:cNvSpPr>
              <p:nvPr/>
            </p:nvSpPr>
            <p:spPr bwMode="auto">
              <a:xfrm>
                <a:off x="1325" y="3646"/>
                <a:ext cx="417" cy="103"/>
              </a:xfrm>
              <a:custGeom>
                <a:avLst/>
                <a:gdLst/>
                <a:ahLst/>
                <a:cxnLst>
                  <a:cxn ang="0">
                    <a:pos x="209" y="0"/>
                  </a:cxn>
                  <a:cxn ang="0">
                    <a:pos x="251" y="1"/>
                  </a:cxn>
                  <a:cxn ang="0">
                    <a:pos x="290" y="4"/>
                  </a:cxn>
                  <a:cxn ang="0">
                    <a:pos x="325" y="9"/>
                  </a:cxn>
                  <a:cxn ang="0">
                    <a:pos x="355" y="15"/>
                  </a:cxn>
                  <a:cxn ang="0">
                    <a:pos x="381" y="22"/>
                  </a:cxn>
                  <a:cxn ang="0">
                    <a:pos x="400" y="31"/>
                  </a:cxn>
                  <a:cxn ang="0">
                    <a:pos x="412" y="40"/>
                  </a:cxn>
                  <a:cxn ang="0">
                    <a:pos x="417" y="51"/>
                  </a:cxn>
                  <a:cxn ang="0">
                    <a:pos x="412" y="61"/>
                  </a:cxn>
                  <a:cxn ang="0">
                    <a:pos x="400" y="72"/>
                  </a:cxn>
                  <a:cxn ang="0">
                    <a:pos x="381" y="81"/>
                  </a:cxn>
                  <a:cxn ang="0">
                    <a:pos x="355" y="88"/>
                  </a:cxn>
                  <a:cxn ang="0">
                    <a:pos x="325" y="94"/>
                  </a:cxn>
                  <a:cxn ang="0">
                    <a:pos x="290" y="99"/>
                  </a:cxn>
                  <a:cxn ang="0">
                    <a:pos x="251" y="102"/>
                  </a:cxn>
                  <a:cxn ang="0">
                    <a:pos x="209" y="103"/>
                  </a:cxn>
                  <a:cxn ang="0">
                    <a:pos x="167" y="102"/>
                  </a:cxn>
                  <a:cxn ang="0">
                    <a:pos x="127" y="99"/>
                  </a:cxn>
                  <a:cxn ang="0">
                    <a:pos x="91" y="94"/>
                  </a:cxn>
                  <a:cxn ang="0">
                    <a:pos x="61" y="88"/>
                  </a:cxn>
                  <a:cxn ang="0">
                    <a:pos x="36" y="81"/>
                  </a:cxn>
                  <a:cxn ang="0">
                    <a:pos x="16" y="72"/>
                  </a:cxn>
                  <a:cxn ang="0">
                    <a:pos x="4" y="61"/>
                  </a:cxn>
                  <a:cxn ang="0">
                    <a:pos x="0" y="51"/>
                  </a:cxn>
                  <a:cxn ang="0">
                    <a:pos x="4" y="40"/>
                  </a:cxn>
                  <a:cxn ang="0">
                    <a:pos x="16" y="31"/>
                  </a:cxn>
                  <a:cxn ang="0">
                    <a:pos x="36" y="22"/>
                  </a:cxn>
                  <a:cxn ang="0">
                    <a:pos x="61" y="15"/>
                  </a:cxn>
                  <a:cxn ang="0">
                    <a:pos x="91" y="9"/>
                  </a:cxn>
                  <a:cxn ang="0">
                    <a:pos x="127" y="4"/>
                  </a:cxn>
                  <a:cxn ang="0">
                    <a:pos x="167" y="1"/>
                  </a:cxn>
                  <a:cxn ang="0">
                    <a:pos x="209" y="0"/>
                  </a:cxn>
                </a:cxnLst>
                <a:rect l="0" t="0" r="r" b="b"/>
                <a:pathLst>
                  <a:path w="417" h="103">
                    <a:moveTo>
                      <a:pt x="209" y="0"/>
                    </a:moveTo>
                    <a:lnTo>
                      <a:pt x="251" y="1"/>
                    </a:lnTo>
                    <a:lnTo>
                      <a:pt x="290" y="4"/>
                    </a:lnTo>
                    <a:lnTo>
                      <a:pt x="325" y="9"/>
                    </a:lnTo>
                    <a:lnTo>
                      <a:pt x="355" y="15"/>
                    </a:lnTo>
                    <a:lnTo>
                      <a:pt x="381" y="22"/>
                    </a:lnTo>
                    <a:lnTo>
                      <a:pt x="400" y="31"/>
                    </a:lnTo>
                    <a:lnTo>
                      <a:pt x="412" y="40"/>
                    </a:lnTo>
                    <a:lnTo>
                      <a:pt x="417" y="51"/>
                    </a:lnTo>
                    <a:lnTo>
                      <a:pt x="412" y="61"/>
                    </a:lnTo>
                    <a:lnTo>
                      <a:pt x="400" y="72"/>
                    </a:lnTo>
                    <a:lnTo>
                      <a:pt x="381" y="81"/>
                    </a:lnTo>
                    <a:lnTo>
                      <a:pt x="355" y="88"/>
                    </a:lnTo>
                    <a:lnTo>
                      <a:pt x="325" y="94"/>
                    </a:lnTo>
                    <a:lnTo>
                      <a:pt x="290" y="99"/>
                    </a:lnTo>
                    <a:lnTo>
                      <a:pt x="251" y="102"/>
                    </a:lnTo>
                    <a:lnTo>
                      <a:pt x="209" y="103"/>
                    </a:lnTo>
                    <a:lnTo>
                      <a:pt x="167" y="102"/>
                    </a:lnTo>
                    <a:lnTo>
                      <a:pt x="127" y="99"/>
                    </a:lnTo>
                    <a:lnTo>
                      <a:pt x="91" y="94"/>
                    </a:lnTo>
                    <a:lnTo>
                      <a:pt x="61" y="88"/>
                    </a:lnTo>
                    <a:lnTo>
                      <a:pt x="36" y="81"/>
                    </a:lnTo>
                    <a:lnTo>
                      <a:pt x="16" y="72"/>
                    </a:lnTo>
                    <a:lnTo>
                      <a:pt x="4" y="61"/>
                    </a:lnTo>
                    <a:lnTo>
                      <a:pt x="0" y="51"/>
                    </a:lnTo>
                    <a:lnTo>
                      <a:pt x="4" y="40"/>
                    </a:lnTo>
                    <a:lnTo>
                      <a:pt x="16" y="31"/>
                    </a:lnTo>
                    <a:lnTo>
                      <a:pt x="36" y="22"/>
                    </a:lnTo>
                    <a:lnTo>
                      <a:pt x="61" y="15"/>
                    </a:lnTo>
                    <a:lnTo>
                      <a:pt x="91" y="9"/>
                    </a:lnTo>
                    <a:lnTo>
                      <a:pt x="127" y="4"/>
                    </a:lnTo>
                    <a:lnTo>
                      <a:pt x="167" y="1"/>
                    </a:lnTo>
                    <a:lnTo>
                      <a:pt x="209" y="0"/>
                    </a:lnTo>
                    <a:close/>
                  </a:path>
                </a:pathLst>
              </a:custGeom>
              <a:solidFill>
                <a:srgbClr val="3385FF"/>
              </a:solid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4" name="Line 2252"/>
              <p:cNvSpPr>
                <a:spLocks noChangeShapeType="1"/>
              </p:cNvSpPr>
              <p:nvPr/>
            </p:nvSpPr>
            <p:spPr bwMode="auto">
              <a:xfrm flipH="1" flipV="1">
                <a:off x="1737" y="3686"/>
                <a:ext cx="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5" name="Line 2253"/>
              <p:cNvSpPr>
                <a:spLocks noChangeShapeType="1"/>
              </p:cNvSpPr>
              <p:nvPr/>
            </p:nvSpPr>
            <p:spPr bwMode="auto">
              <a:xfrm flipH="1" flipV="1">
                <a:off x="1725" y="3677"/>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6" name="Line 2254"/>
              <p:cNvSpPr>
                <a:spLocks noChangeShapeType="1"/>
              </p:cNvSpPr>
              <p:nvPr/>
            </p:nvSpPr>
            <p:spPr bwMode="auto">
              <a:xfrm flipH="1" flipV="1">
                <a:off x="1706" y="3668"/>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7" name="Line 2255"/>
              <p:cNvSpPr>
                <a:spLocks noChangeShapeType="1"/>
              </p:cNvSpPr>
              <p:nvPr/>
            </p:nvSpPr>
            <p:spPr bwMode="auto">
              <a:xfrm flipH="1" flipV="1">
                <a:off x="1680" y="3661"/>
                <a:ext cx="26" cy="7"/>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8" name="Line 2256"/>
              <p:cNvSpPr>
                <a:spLocks noChangeShapeType="1"/>
              </p:cNvSpPr>
              <p:nvPr/>
            </p:nvSpPr>
            <p:spPr bwMode="auto">
              <a:xfrm flipH="1" flipV="1">
                <a:off x="1650" y="3655"/>
                <a:ext cx="30"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9" name="Line 2257"/>
              <p:cNvSpPr>
                <a:spLocks noChangeShapeType="1"/>
              </p:cNvSpPr>
              <p:nvPr/>
            </p:nvSpPr>
            <p:spPr bwMode="auto">
              <a:xfrm flipH="1" flipV="1">
                <a:off x="1615" y="3650"/>
                <a:ext cx="35" cy="5"/>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0" name="Line 2258"/>
              <p:cNvSpPr>
                <a:spLocks noChangeShapeType="1"/>
              </p:cNvSpPr>
              <p:nvPr/>
            </p:nvSpPr>
            <p:spPr bwMode="auto">
              <a:xfrm flipH="1" flipV="1">
                <a:off x="1576" y="3647"/>
                <a:ext cx="39"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1" name="Line 2259"/>
              <p:cNvSpPr>
                <a:spLocks noChangeShapeType="1"/>
              </p:cNvSpPr>
              <p:nvPr/>
            </p:nvSpPr>
            <p:spPr bwMode="auto">
              <a:xfrm flipH="1" flipV="1">
                <a:off x="1534" y="3646"/>
                <a:ext cx="42" cy="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2" name="Line 2260"/>
              <p:cNvSpPr>
                <a:spLocks noChangeShapeType="1"/>
              </p:cNvSpPr>
              <p:nvPr/>
            </p:nvSpPr>
            <p:spPr bwMode="auto">
              <a:xfrm flipH="1">
                <a:off x="1492" y="3646"/>
                <a:ext cx="42" cy="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3" name="Line 2261"/>
              <p:cNvSpPr>
                <a:spLocks noChangeShapeType="1"/>
              </p:cNvSpPr>
              <p:nvPr/>
            </p:nvSpPr>
            <p:spPr bwMode="auto">
              <a:xfrm flipH="1">
                <a:off x="1452" y="3647"/>
                <a:ext cx="40"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4" name="Line 2262"/>
              <p:cNvSpPr>
                <a:spLocks noChangeShapeType="1"/>
              </p:cNvSpPr>
              <p:nvPr/>
            </p:nvSpPr>
            <p:spPr bwMode="auto">
              <a:xfrm flipH="1">
                <a:off x="1416" y="3650"/>
                <a:ext cx="36" cy="5"/>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5" name="Line 2263"/>
              <p:cNvSpPr>
                <a:spLocks noChangeShapeType="1"/>
              </p:cNvSpPr>
              <p:nvPr/>
            </p:nvSpPr>
            <p:spPr bwMode="auto">
              <a:xfrm flipH="1">
                <a:off x="1386" y="3655"/>
                <a:ext cx="30"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6" name="Line 2264"/>
              <p:cNvSpPr>
                <a:spLocks noChangeShapeType="1"/>
              </p:cNvSpPr>
              <p:nvPr/>
            </p:nvSpPr>
            <p:spPr bwMode="auto">
              <a:xfrm flipH="1">
                <a:off x="1361" y="3661"/>
                <a:ext cx="25" cy="7"/>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7" name="Line 2265"/>
              <p:cNvSpPr>
                <a:spLocks noChangeShapeType="1"/>
              </p:cNvSpPr>
              <p:nvPr/>
            </p:nvSpPr>
            <p:spPr bwMode="auto">
              <a:xfrm flipH="1">
                <a:off x="1341" y="3668"/>
                <a:ext cx="20"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8" name="Line 2266"/>
              <p:cNvSpPr>
                <a:spLocks noChangeShapeType="1"/>
              </p:cNvSpPr>
              <p:nvPr/>
            </p:nvSpPr>
            <p:spPr bwMode="auto">
              <a:xfrm flipH="1">
                <a:off x="1329" y="3677"/>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9" name="Line 2267"/>
              <p:cNvSpPr>
                <a:spLocks noChangeShapeType="1"/>
              </p:cNvSpPr>
              <p:nvPr/>
            </p:nvSpPr>
            <p:spPr bwMode="auto">
              <a:xfrm flipH="1">
                <a:off x="1325" y="3686"/>
                <a:ext cx="4"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0" name="Line 2268"/>
              <p:cNvSpPr>
                <a:spLocks noChangeShapeType="1"/>
              </p:cNvSpPr>
              <p:nvPr/>
            </p:nvSpPr>
            <p:spPr bwMode="auto">
              <a:xfrm>
                <a:off x="1325" y="3697"/>
                <a:ext cx="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1" name="Line 2269"/>
              <p:cNvSpPr>
                <a:spLocks noChangeShapeType="1"/>
              </p:cNvSpPr>
              <p:nvPr/>
            </p:nvSpPr>
            <p:spPr bwMode="auto">
              <a:xfrm>
                <a:off x="1329" y="3707"/>
                <a:ext cx="12"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2" name="Line 2270"/>
              <p:cNvSpPr>
                <a:spLocks noChangeShapeType="1"/>
              </p:cNvSpPr>
              <p:nvPr/>
            </p:nvSpPr>
            <p:spPr bwMode="auto">
              <a:xfrm>
                <a:off x="1341" y="3718"/>
                <a:ext cx="20"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3" name="Line 2271"/>
              <p:cNvSpPr>
                <a:spLocks noChangeShapeType="1"/>
              </p:cNvSpPr>
              <p:nvPr/>
            </p:nvSpPr>
            <p:spPr bwMode="auto">
              <a:xfrm>
                <a:off x="1361" y="3727"/>
                <a:ext cx="25" cy="7"/>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4" name="Line 2272"/>
              <p:cNvSpPr>
                <a:spLocks noChangeShapeType="1"/>
              </p:cNvSpPr>
              <p:nvPr/>
            </p:nvSpPr>
            <p:spPr bwMode="auto">
              <a:xfrm>
                <a:off x="1386" y="3734"/>
                <a:ext cx="30"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5" name="Line 2273"/>
              <p:cNvSpPr>
                <a:spLocks noChangeShapeType="1"/>
              </p:cNvSpPr>
              <p:nvPr/>
            </p:nvSpPr>
            <p:spPr bwMode="auto">
              <a:xfrm>
                <a:off x="1416" y="3740"/>
                <a:ext cx="36" cy="5"/>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6" name="Line 2274"/>
              <p:cNvSpPr>
                <a:spLocks noChangeShapeType="1"/>
              </p:cNvSpPr>
              <p:nvPr/>
            </p:nvSpPr>
            <p:spPr bwMode="auto">
              <a:xfrm>
                <a:off x="1452" y="3745"/>
                <a:ext cx="40"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7" name="Line 2275"/>
              <p:cNvSpPr>
                <a:spLocks noChangeShapeType="1"/>
              </p:cNvSpPr>
              <p:nvPr/>
            </p:nvSpPr>
            <p:spPr bwMode="auto">
              <a:xfrm>
                <a:off x="1492" y="3748"/>
                <a:ext cx="42" cy="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8" name="Line 2276"/>
              <p:cNvSpPr>
                <a:spLocks noChangeShapeType="1"/>
              </p:cNvSpPr>
              <p:nvPr/>
            </p:nvSpPr>
            <p:spPr bwMode="auto">
              <a:xfrm flipV="1">
                <a:off x="1534" y="3748"/>
                <a:ext cx="42" cy="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9" name="Line 2277"/>
              <p:cNvSpPr>
                <a:spLocks noChangeShapeType="1"/>
              </p:cNvSpPr>
              <p:nvPr/>
            </p:nvSpPr>
            <p:spPr bwMode="auto">
              <a:xfrm flipV="1">
                <a:off x="1576" y="3745"/>
                <a:ext cx="39"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0" name="Line 2278"/>
              <p:cNvSpPr>
                <a:spLocks noChangeShapeType="1"/>
              </p:cNvSpPr>
              <p:nvPr/>
            </p:nvSpPr>
            <p:spPr bwMode="auto">
              <a:xfrm flipV="1">
                <a:off x="1615" y="3740"/>
                <a:ext cx="35" cy="5"/>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1" name="Line 2279"/>
              <p:cNvSpPr>
                <a:spLocks noChangeShapeType="1"/>
              </p:cNvSpPr>
              <p:nvPr/>
            </p:nvSpPr>
            <p:spPr bwMode="auto">
              <a:xfrm flipV="1">
                <a:off x="1650" y="3734"/>
                <a:ext cx="30"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2" name="Line 2280"/>
              <p:cNvSpPr>
                <a:spLocks noChangeShapeType="1"/>
              </p:cNvSpPr>
              <p:nvPr/>
            </p:nvSpPr>
            <p:spPr bwMode="auto">
              <a:xfrm flipV="1">
                <a:off x="1680" y="3727"/>
                <a:ext cx="26" cy="7"/>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3" name="Line 2281"/>
              <p:cNvSpPr>
                <a:spLocks noChangeShapeType="1"/>
              </p:cNvSpPr>
              <p:nvPr/>
            </p:nvSpPr>
            <p:spPr bwMode="auto">
              <a:xfrm flipV="1">
                <a:off x="1706" y="3718"/>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4" name="Line 2282"/>
              <p:cNvSpPr>
                <a:spLocks noChangeShapeType="1"/>
              </p:cNvSpPr>
              <p:nvPr/>
            </p:nvSpPr>
            <p:spPr bwMode="auto">
              <a:xfrm flipV="1">
                <a:off x="1725" y="3707"/>
                <a:ext cx="12"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5" name="Line 2283"/>
              <p:cNvSpPr>
                <a:spLocks noChangeShapeType="1"/>
              </p:cNvSpPr>
              <p:nvPr/>
            </p:nvSpPr>
            <p:spPr bwMode="auto">
              <a:xfrm flipV="1">
                <a:off x="1737" y="3697"/>
                <a:ext cx="5"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6" name="Freeform 2284"/>
              <p:cNvSpPr>
                <a:spLocks noEditPoints="1"/>
              </p:cNvSpPr>
              <p:nvPr/>
            </p:nvSpPr>
            <p:spPr bwMode="auto">
              <a:xfrm>
                <a:off x="1504" y="3686"/>
                <a:ext cx="39" cy="65"/>
              </a:xfrm>
              <a:custGeom>
                <a:avLst/>
                <a:gdLst/>
                <a:ahLst/>
                <a:cxnLst>
                  <a:cxn ang="0">
                    <a:pos x="16" y="8"/>
                  </a:cxn>
                  <a:cxn ang="0">
                    <a:pos x="13" y="9"/>
                  </a:cxn>
                  <a:cxn ang="0">
                    <a:pos x="12" y="12"/>
                  </a:cxn>
                  <a:cxn ang="0">
                    <a:pos x="9" y="15"/>
                  </a:cxn>
                  <a:cxn ang="0">
                    <a:pos x="7" y="20"/>
                  </a:cxn>
                  <a:cxn ang="0">
                    <a:pos x="7" y="29"/>
                  </a:cxn>
                  <a:cxn ang="0">
                    <a:pos x="9" y="33"/>
                  </a:cxn>
                  <a:cxn ang="0">
                    <a:pos x="12" y="36"/>
                  </a:cxn>
                  <a:cxn ang="0">
                    <a:pos x="13" y="39"/>
                  </a:cxn>
                  <a:cxn ang="0">
                    <a:pos x="16" y="41"/>
                  </a:cxn>
                  <a:cxn ang="0">
                    <a:pos x="21" y="41"/>
                  </a:cxn>
                  <a:cxn ang="0">
                    <a:pos x="24" y="39"/>
                  </a:cxn>
                  <a:cxn ang="0">
                    <a:pos x="27" y="36"/>
                  </a:cxn>
                  <a:cxn ang="0">
                    <a:pos x="28" y="33"/>
                  </a:cxn>
                  <a:cxn ang="0">
                    <a:pos x="30" y="29"/>
                  </a:cxn>
                  <a:cxn ang="0">
                    <a:pos x="30" y="18"/>
                  </a:cxn>
                  <a:cxn ang="0">
                    <a:pos x="28" y="15"/>
                  </a:cxn>
                  <a:cxn ang="0">
                    <a:pos x="27" y="11"/>
                  </a:cxn>
                  <a:cxn ang="0">
                    <a:pos x="24" y="8"/>
                  </a:cxn>
                  <a:cxn ang="0">
                    <a:pos x="16" y="8"/>
                  </a:cxn>
                  <a:cxn ang="0">
                    <a:pos x="16" y="0"/>
                  </a:cxn>
                  <a:cxn ang="0">
                    <a:pos x="21" y="0"/>
                  </a:cxn>
                  <a:cxn ang="0">
                    <a:pos x="30" y="3"/>
                  </a:cxn>
                  <a:cxn ang="0">
                    <a:pos x="33" y="6"/>
                  </a:cxn>
                  <a:cxn ang="0">
                    <a:pos x="36" y="12"/>
                  </a:cxn>
                  <a:cxn ang="0">
                    <a:pos x="39" y="24"/>
                  </a:cxn>
                  <a:cxn ang="0">
                    <a:pos x="36" y="36"/>
                  </a:cxn>
                  <a:cxn ang="0">
                    <a:pos x="34" y="39"/>
                  </a:cxn>
                  <a:cxn ang="0">
                    <a:pos x="31" y="42"/>
                  </a:cxn>
                  <a:cxn ang="0">
                    <a:pos x="30" y="45"/>
                  </a:cxn>
                  <a:cxn ang="0">
                    <a:pos x="25" y="47"/>
                  </a:cxn>
                  <a:cxn ang="0">
                    <a:pos x="22" y="47"/>
                  </a:cxn>
                  <a:cxn ang="0">
                    <a:pos x="19" y="48"/>
                  </a:cxn>
                  <a:cxn ang="0">
                    <a:pos x="16" y="48"/>
                  </a:cxn>
                  <a:cxn ang="0">
                    <a:pos x="15" y="47"/>
                  </a:cxn>
                  <a:cxn ang="0">
                    <a:pos x="9" y="44"/>
                  </a:cxn>
                  <a:cxn ang="0">
                    <a:pos x="7" y="41"/>
                  </a:cxn>
                  <a:cxn ang="0">
                    <a:pos x="7" y="65"/>
                  </a:cxn>
                  <a:cxn ang="0">
                    <a:pos x="0" y="65"/>
                  </a:cxn>
                  <a:cxn ang="0">
                    <a:pos x="0" y="2"/>
                  </a:cxn>
                  <a:cxn ang="0">
                    <a:pos x="7" y="2"/>
                  </a:cxn>
                  <a:cxn ang="0">
                    <a:pos x="7" y="9"/>
                  </a:cxn>
                  <a:cxn ang="0">
                    <a:pos x="10" y="5"/>
                  </a:cxn>
                  <a:cxn ang="0">
                    <a:pos x="13" y="2"/>
                  </a:cxn>
                  <a:cxn ang="0">
                    <a:pos x="16" y="0"/>
                  </a:cxn>
                </a:cxnLst>
                <a:rect l="0" t="0" r="r" b="b"/>
                <a:pathLst>
                  <a:path w="39" h="65">
                    <a:moveTo>
                      <a:pt x="16" y="8"/>
                    </a:moveTo>
                    <a:lnTo>
                      <a:pt x="13" y="9"/>
                    </a:lnTo>
                    <a:lnTo>
                      <a:pt x="12" y="12"/>
                    </a:lnTo>
                    <a:lnTo>
                      <a:pt x="9" y="15"/>
                    </a:lnTo>
                    <a:lnTo>
                      <a:pt x="7" y="20"/>
                    </a:lnTo>
                    <a:lnTo>
                      <a:pt x="7" y="29"/>
                    </a:lnTo>
                    <a:lnTo>
                      <a:pt x="9" y="33"/>
                    </a:lnTo>
                    <a:lnTo>
                      <a:pt x="12" y="36"/>
                    </a:lnTo>
                    <a:lnTo>
                      <a:pt x="13" y="39"/>
                    </a:lnTo>
                    <a:lnTo>
                      <a:pt x="16" y="41"/>
                    </a:lnTo>
                    <a:lnTo>
                      <a:pt x="21" y="41"/>
                    </a:lnTo>
                    <a:lnTo>
                      <a:pt x="24" y="39"/>
                    </a:lnTo>
                    <a:lnTo>
                      <a:pt x="27" y="36"/>
                    </a:lnTo>
                    <a:lnTo>
                      <a:pt x="28" y="33"/>
                    </a:lnTo>
                    <a:lnTo>
                      <a:pt x="30" y="29"/>
                    </a:lnTo>
                    <a:lnTo>
                      <a:pt x="30" y="18"/>
                    </a:lnTo>
                    <a:lnTo>
                      <a:pt x="28" y="15"/>
                    </a:lnTo>
                    <a:lnTo>
                      <a:pt x="27" y="11"/>
                    </a:lnTo>
                    <a:lnTo>
                      <a:pt x="24" y="8"/>
                    </a:lnTo>
                    <a:lnTo>
                      <a:pt x="16" y="8"/>
                    </a:lnTo>
                    <a:close/>
                    <a:moveTo>
                      <a:pt x="16" y="0"/>
                    </a:moveTo>
                    <a:lnTo>
                      <a:pt x="21" y="0"/>
                    </a:lnTo>
                    <a:lnTo>
                      <a:pt x="30" y="3"/>
                    </a:lnTo>
                    <a:lnTo>
                      <a:pt x="33" y="6"/>
                    </a:lnTo>
                    <a:lnTo>
                      <a:pt x="36" y="12"/>
                    </a:lnTo>
                    <a:lnTo>
                      <a:pt x="39" y="24"/>
                    </a:lnTo>
                    <a:lnTo>
                      <a:pt x="36" y="36"/>
                    </a:lnTo>
                    <a:lnTo>
                      <a:pt x="34" y="39"/>
                    </a:lnTo>
                    <a:lnTo>
                      <a:pt x="31" y="42"/>
                    </a:lnTo>
                    <a:lnTo>
                      <a:pt x="30" y="45"/>
                    </a:lnTo>
                    <a:lnTo>
                      <a:pt x="25" y="47"/>
                    </a:lnTo>
                    <a:lnTo>
                      <a:pt x="22" y="47"/>
                    </a:lnTo>
                    <a:lnTo>
                      <a:pt x="19" y="48"/>
                    </a:lnTo>
                    <a:lnTo>
                      <a:pt x="16" y="48"/>
                    </a:lnTo>
                    <a:lnTo>
                      <a:pt x="15" y="47"/>
                    </a:lnTo>
                    <a:lnTo>
                      <a:pt x="9" y="44"/>
                    </a:lnTo>
                    <a:lnTo>
                      <a:pt x="7" y="41"/>
                    </a:lnTo>
                    <a:lnTo>
                      <a:pt x="7" y="65"/>
                    </a:lnTo>
                    <a:lnTo>
                      <a:pt x="0" y="65"/>
                    </a:lnTo>
                    <a:lnTo>
                      <a:pt x="0" y="2"/>
                    </a:lnTo>
                    <a:lnTo>
                      <a:pt x="7" y="2"/>
                    </a:lnTo>
                    <a:lnTo>
                      <a:pt x="7" y="9"/>
                    </a:lnTo>
                    <a:lnTo>
                      <a:pt x="10" y="5"/>
                    </a:lnTo>
                    <a:lnTo>
                      <a:pt x="13" y="2"/>
                    </a:lnTo>
                    <a:lnTo>
                      <a:pt x="16"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7" name="Rectangle 2285"/>
              <p:cNvSpPr>
                <a:spLocks noChangeArrowheads="1"/>
              </p:cNvSpPr>
              <p:nvPr/>
            </p:nvSpPr>
            <p:spPr bwMode="auto">
              <a:xfrm>
                <a:off x="1553" y="3670"/>
                <a:ext cx="8"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98" name="Line 2286"/>
              <p:cNvSpPr>
                <a:spLocks noChangeShapeType="1"/>
              </p:cNvSpPr>
              <p:nvPr/>
            </p:nvSpPr>
            <p:spPr bwMode="auto">
              <a:xfrm flipH="1">
                <a:off x="1623" y="3587"/>
                <a:ext cx="35"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9" name="Line 2287"/>
              <p:cNvSpPr>
                <a:spLocks noChangeShapeType="1"/>
              </p:cNvSpPr>
              <p:nvPr/>
            </p:nvSpPr>
            <p:spPr bwMode="auto">
              <a:xfrm flipH="1">
                <a:off x="1597" y="3622"/>
                <a:ext cx="26"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0" name="Freeform 2288"/>
              <p:cNvSpPr>
                <a:spLocks/>
              </p:cNvSpPr>
              <p:nvPr/>
            </p:nvSpPr>
            <p:spPr bwMode="auto">
              <a:xfrm>
                <a:off x="1783" y="3677"/>
                <a:ext cx="63" cy="41"/>
              </a:xfrm>
              <a:custGeom>
                <a:avLst/>
                <a:gdLst/>
                <a:ahLst/>
                <a:cxnLst>
                  <a:cxn ang="0">
                    <a:pos x="32" y="0"/>
                  </a:cxn>
                  <a:cxn ang="0">
                    <a:pos x="47" y="3"/>
                  </a:cxn>
                  <a:cxn ang="0">
                    <a:pos x="59" y="11"/>
                  </a:cxn>
                  <a:cxn ang="0">
                    <a:pos x="63" y="20"/>
                  </a:cxn>
                  <a:cxn ang="0">
                    <a:pos x="60" y="29"/>
                  </a:cxn>
                  <a:cxn ang="0">
                    <a:pos x="54" y="35"/>
                  </a:cxn>
                  <a:cxn ang="0">
                    <a:pos x="44" y="39"/>
                  </a:cxn>
                  <a:cxn ang="0">
                    <a:pos x="32" y="41"/>
                  </a:cxn>
                  <a:cxn ang="0">
                    <a:pos x="15" y="38"/>
                  </a:cxn>
                  <a:cxn ang="0">
                    <a:pos x="5" y="30"/>
                  </a:cxn>
                  <a:cxn ang="0">
                    <a:pos x="0" y="20"/>
                  </a:cxn>
                  <a:cxn ang="0">
                    <a:pos x="5" y="11"/>
                  </a:cxn>
                  <a:cxn ang="0">
                    <a:pos x="15" y="3"/>
                  </a:cxn>
                  <a:cxn ang="0">
                    <a:pos x="32" y="0"/>
                  </a:cxn>
                </a:cxnLst>
                <a:rect l="0" t="0" r="r" b="b"/>
                <a:pathLst>
                  <a:path w="63" h="41">
                    <a:moveTo>
                      <a:pt x="32" y="0"/>
                    </a:moveTo>
                    <a:lnTo>
                      <a:pt x="47" y="3"/>
                    </a:lnTo>
                    <a:lnTo>
                      <a:pt x="59" y="11"/>
                    </a:lnTo>
                    <a:lnTo>
                      <a:pt x="63" y="20"/>
                    </a:lnTo>
                    <a:lnTo>
                      <a:pt x="60" y="29"/>
                    </a:lnTo>
                    <a:lnTo>
                      <a:pt x="54" y="35"/>
                    </a:lnTo>
                    <a:lnTo>
                      <a:pt x="44" y="39"/>
                    </a:lnTo>
                    <a:lnTo>
                      <a:pt x="32" y="41"/>
                    </a:lnTo>
                    <a:lnTo>
                      <a:pt x="15" y="38"/>
                    </a:lnTo>
                    <a:lnTo>
                      <a:pt x="5" y="30"/>
                    </a:lnTo>
                    <a:lnTo>
                      <a:pt x="0" y="20"/>
                    </a:lnTo>
                    <a:lnTo>
                      <a:pt x="5" y="11"/>
                    </a:lnTo>
                    <a:lnTo>
                      <a:pt x="15" y="3"/>
                    </a:lnTo>
                    <a:lnTo>
                      <a:pt x="3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1" name="Line 2289"/>
              <p:cNvSpPr>
                <a:spLocks noChangeShapeType="1"/>
              </p:cNvSpPr>
              <p:nvPr/>
            </p:nvSpPr>
            <p:spPr bwMode="auto">
              <a:xfrm flipH="1" flipV="1">
                <a:off x="1842" y="3688"/>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2" name="Line 2290"/>
              <p:cNvSpPr>
                <a:spLocks noChangeShapeType="1"/>
              </p:cNvSpPr>
              <p:nvPr/>
            </p:nvSpPr>
            <p:spPr bwMode="auto">
              <a:xfrm flipH="1" flipV="1">
                <a:off x="1830" y="3680"/>
                <a:ext cx="12"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3" name="Line 2291"/>
              <p:cNvSpPr>
                <a:spLocks noChangeShapeType="1"/>
              </p:cNvSpPr>
              <p:nvPr/>
            </p:nvSpPr>
            <p:spPr bwMode="auto">
              <a:xfrm flipH="1" flipV="1">
                <a:off x="1815" y="3677"/>
                <a:ext cx="15"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4" name="Line 2292"/>
              <p:cNvSpPr>
                <a:spLocks noChangeShapeType="1"/>
              </p:cNvSpPr>
              <p:nvPr/>
            </p:nvSpPr>
            <p:spPr bwMode="auto">
              <a:xfrm flipH="1">
                <a:off x="1798" y="3677"/>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5" name="Line 2293"/>
              <p:cNvSpPr>
                <a:spLocks noChangeShapeType="1"/>
              </p:cNvSpPr>
              <p:nvPr/>
            </p:nvSpPr>
            <p:spPr bwMode="auto">
              <a:xfrm flipH="1">
                <a:off x="1788" y="3680"/>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6" name="Line 2294"/>
              <p:cNvSpPr>
                <a:spLocks noChangeShapeType="1"/>
              </p:cNvSpPr>
              <p:nvPr/>
            </p:nvSpPr>
            <p:spPr bwMode="auto">
              <a:xfrm flipH="1">
                <a:off x="1783" y="3688"/>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7" name="Line 2295"/>
              <p:cNvSpPr>
                <a:spLocks noChangeShapeType="1"/>
              </p:cNvSpPr>
              <p:nvPr/>
            </p:nvSpPr>
            <p:spPr bwMode="auto">
              <a:xfrm>
                <a:off x="1783" y="3697"/>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8" name="Line 2296"/>
              <p:cNvSpPr>
                <a:spLocks noChangeShapeType="1"/>
              </p:cNvSpPr>
              <p:nvPr/>
            </p:nvSpPr>
            <p:spPr bwMode="auto">
              <a:xfrm>
                <a:off x="1788" y="3707"/>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9" name="Line 2297"/>
              <p:cNvSpPr>
                <a:spLocks noChangeShapeType="1"/>
              </p:cNvSpPr>
              <p:nvPr/>
            </p:nvSpPr>
            <p:spPr bwMode="auto">
              <a:xfrm>
                <a:off x="1798" y="3715"/>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0" name="Line 2298"/>
              <p:cNvSpPr>
                <a:spLocks noChangeShapeType="1"/>
              </p:cNvSpPr>
              <p:nvPr/>
            </p:nvSpPr>
            <p:spPr bwMode="auto">
              <a:xfrm flipV="1">
                <a:off x="1815" y="3716"/>
                <a:ext cx="12"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1" name="Line 2299"/>
              <p:cNvSpPr>
                <a:spLocks noChangeShapeType="1"/>
              </p:cNvSpPr>
              <p:nvPr/>
            </p:nvSpPr>
            <p:spPr bwMode="auto">
              <a:xfrm flipV="1">
                <a:off x="1827" y="3712"/>
                <a:ext cx="10"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2" name="Line 2300"/>
              <p:cNvSpPr>
                <a:spLocks noChangeShapeType="1"/>
              </p:cNvSpPr>
              <p:nvPr/>
            </p:nvSpPr>
            <p:spPr bwMode="auto">
              <a:xfrm flipV="1">
                <a:off x="1837" y="3706"/>
                <a:ext cx="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3" name="Line 2301"/>
              <p:cNvSpPr>
                <a:spLocks noChangeShapeType="1"/>
              </p:cNvSpPr>
              <p:nvPr/>
            </p:nvSpPr>
            <p:spPr bwMode="auto">
              <a:xfrm flipV="1">
                <a:off x="1843" y="3697"/>
                <a:ext cx="3"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4" name="Rectangle 2302"/>
              <p:cNvSpPr>
                <a:spLocks noChangeArrowheads="1"/>
              </p:cNvSpPr>
              <p:nvPr/>
            </p:nvSpPr>
            <p:spPr bwMode="auto">
              <a:xfrm>
                <a:off x="1813" y="3694"/>
                <a:ext cx="2" cy="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15" name="Line 2303"/>
              <p:cNvSpPr>
                <a:spLocks noChangeShapeType="1"/>
              </p:cNvSpPr>
              <p:nvPr/>
            </p:nvSpPr>
            <p:spPr bwMode="auto">
              <a:xfrm>
                <a:off x="1692" y="3587"/>
                <a:ext cx="17"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6" name="Line 2304"/>
              <p:cNvSpPr>
                <a:spLocks noChangeShapeType="1"/>
              </p:cNvSpPr>
              <p:nvPr/>
            </p:nvSpPr>
            <p:spPr bwMode="auto">
              <a:xfrm>
                <a:off x="1709" y="3604"/>
                <a:ext cx="1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7" name="Line 2305"/>
              <p:cNvSpPr>
                <a:spLocks noChangeShapeType="1"/>
              </p:cNvSpPr>
              <p:nvPr/>
            </p:nvSpPr>
            <p:spPr bwMode="auto">
              <a:xfrm>
                <a:off x="1728" y="3622"/>
                <a:ext cx="9"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8" name="Line 2306"/>
              <p:cNvSpPr>
                <a:spLocks noChangeShapeType="1"/>
              </p:cNvSpPr>
              <p:nvPr/>
            </p:nvSpPr>
            <p:spPr bwMode="auto">
              <a:xfrm>
                <a:off x="1737" y="3631"/>
                <a:ext cx="9" cy="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9" name="Line 2307"/>
              <p:cNvSpPr>
                <a:spLocks noChangeShapeType="1"/>
              </p:cNvSpPr>
              <p:nvPr/>
            </p:nvSpPr>
            <p:spPr bwMode="auto">
              <a:xfrm>
                <a:off x="1746" y="3635"/>
                <a:ext cx="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0" name="Line 2308"/>
              <p:cNvSpPr>
                <a:spLocks noChangeShapeType="1"/>
              </p:cNvSpPr>
              <p:nvPr/>
            </p:nvSpPr>
            <p:spPr bwMode="auto">
              <a:xfrm>
                <a:off x="1753" y="3640"/>
                <a:ext cx="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1" name="Line 2309"/>
              <p:cNvSpPr>
                <a:spLocks noChangeShapeType="1"/>
              </p:cNvSpPr>
              <p:nvPr/>
            </p:nvSpPr>
            <p:spPr bwMode="auto">
              <a:xfrm>
                <a:off x="1762" y="3646"/>
                <a:ext cx="18"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2" name="Line 2310"/>
              <p:cNvSpPr>
                <a:spLocks noChangeShapeType="1"/>
              </p:cNvSpPr>
              <p:nvPr/>
            </p:nvSpPr>
            <p:spPr bwMode="auto">
              <a:xfrm>
                <a:off x="1780" y="3662"/>
                <a:ext cx="1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3" name="Freeform 2311"/>
              <p:cNvSpPr>
                <a:spLocks/>
              </p:cNvSpPr>
              <p:nvPr/>
            </p:nvSpPr>
            <p:spPr bwMode="auto">
              <a:xfrm>
                <a:off x="1377" y="3773"/>
                <a:ext cx="417" cy="105"/>
              </a:xfrm>
              <a:custGeom>
                <a:avLst/>
                <a:gdLst/>
                <a:ahLst/>
                <a:cxnLst>
                  <a:cxn ang="0">
                    <a:pos x="208" y="0"/>
                  </a:cxn>
                  <a:cxn ang="0">
                    <a:pos x="255" y="2"/>
                  </a:cxn>
                  <a:cxn ang="0">
                    <a:pos x="300" y="6"/>
                  </a:cxn>
                  <a:cxn ang="0">
                    <a:pos x="339" y="12"/>
                  </a:cxn>
                  <a:cxn ang="0">
                    <a:pos x="370" y="20"/>
                  </a:cxn>
                  <a:cxn ang="0">
                    <a:pos x="396" y="30"/>
                  </a:cxn>
                  <a:cxn ang="0">
                    <a:pos x="411" y="41"/>
                  </a:cxn>
                  <a:cxn ang="0">
                    <a:pos x="417" y="53"/>
                  </a:cxn>
                  <a:cxn ang="0">
                    <a:pos x="411" y="64"/>
                  </a:cxn>
                  <a:cxn ang="0">
                    <a:pos x="396" y="75"/>
                  </a:cxn>
                  <a:cxn ang="0">
                    <a:pos x="370" y="85"/>
                  </a:cxn>
                  <a:cxn ang="0">
                    <a:pos x="339" y="93"/>
                  </a:cxn>
                  <a:cxn ang="0">
                    <a:pos x="300" y="99"/>
                  </a:cxn>
                  <a:cxn ang="0">
                    <a:pos x="255" y="103"/>
                  </a:cxn>
                  <a:cxn ang="0">
                    <a:pos x="208" y="105"/>
                  </a:cxn>
                  <a:cxn ang="0">
                    <a:pos x="160" y="103"/>
                  </a:cxn>
                  <a:cxn ang="0">
                    <a:pos x="117" y="99"/>
                  </a:cxn>
                  <a:cxn ang="0">
                    <a:pos x="78" y="93"/>
                  </a:cxn>
                  <a:cxn ang="0">
                    <a:pos x="45" y="85"/>
                  </a:cxn>
                  <a:cxn ang="0">
                    <a:pos x="21" y="75"/>
                  </a:cxn>
                  <a:cxn ang="0">
                    <a:pos x="6" y="64"/>
                  </a:cxn>
                  <a:cxn ang="0">
                    <a:pos x="0" y="53"/>
                  </a:cxn>
                  <a:cxn ang="0">
                    <a:pos x="6" y="41"/>
                  </a:cxn>
                  <a:cxn ang="0">
                    <a:pos x="21" y="30"/>
                  </a:cxn>
                  <a:cxn ang="0">
                    <a:pos x="45" y="20"/>
                  </a:cxn>
                  <a:cxn ang="0">
                    <a:pos x="78" y="12"/>
                  </a:cxn>
                  <a:cxn ang="0">
                    <a:pos x="117" y="6"/>
                  </a:cxn>
                  <a:cxn ang="0">
                    <a:pos x="160" y="2"/>
                  </a:cxn>
                  <a:cxn ang="0">
                    <a:pos x="208" y="0"/>
                  </a:cxn>
                </a:cxnLst>
                <a:rect l="0" t="0" r="r" b="b"/>
                <a:pathLst>
                  <a:path w="417" h="105">
                    <a:moveTo>
                      <a:pt x="208" y="0"/>
                    </a:moveTo>
                    <a:lnTo>
                      <a:pt x="255" y="2"/>
                    </a:lnTo>
                    <a:lnTo>
                      <a:pt x="300" y="6"/>
                    </a:lnTo>
                    <a:lnTo>
                      <a:pt x="339" y="12"/>
                    </a:lnTo>
                    <a:lnTo>
                      <a:pt x="370" y="20"/>
                    </a:lnTo>
                    <a:lnTo>
                      <a:pt x="396" y="30"/>
                    </a:lnTo>
                    <a:lnTo>
                      <a:pt x="411" y="41"/>
                    </a:lnTo>
                    <a:lnTo>
                      <a:pt x="417" y="53"/>
                    </a:lnTo>
                    <a:lnTo>
                      <a:pt x="411" y="64"/>
                    </a:lnTo>
                    <a:lnTo>
                      <a:pt x="396" y="75"/>
                    </a:lnTo>
                    <a:lnTo>
                      <a:pt x="370" y="85"/>
                    </a:lnTo>
                    <a:lnTo>
                      <a:pt x="339" y="93"/>
                    </a:lnTo>
                    <a:lnTo>
                      <a:pt x="300" y="99"/>
                    </a:lnTo>
                    <a:lnTo>
                      <a:pt x="255" y="103"/>
                    </a:lnTo>
                    <a:lnTo>
                      <a:pt x="208" y="105"/>
                    </a:lnTo>
                    <a:lnTo>
                      <a:pt x="160" y="103"/>
                    </a:lnTo>
                    <a:lnTo>
                      <a:pt x="117" y="99"/>
                    </a:lnTo>
                    <a:lnTo>
                      <a:pt x="78" y="93"/>
                    </a:lnTo>
                    <a:lnTo>
                      <a:pt x="45" y="85"/>
                    </a:lnTo>
                    <a:lnTo>
                      <a:pt x="21" y="75"/>
                    </a:lnTo>
                    <a:lnTo>
                      <a:pt x="6" y="64"/>
                    </a:lnTo>
                    <a:lnTo>
                      <a:pt x="0" y="53"/>
                    </a:lnTo>
                    <a:lnTo>
                      <a:pt x="6" y="41"/>
                    </a:lnTo>
                    <a:lnTo>
                      <a:pt x="21" y="30"/>
                    </a:lnTo>
                    <a:lnTo>
                      <a:pt x="45" y="20"/>
                    </a:lnTo>
                    <a:lnTo>
                      <a:pt x="78" y="12"/>
                    </a:lnTo>
                    <a:lnTo>
                      <a:pt x="117" y="6"/>
                    </a:lnTo>
                    <a:lnTo>
                      <a:pt x="160" y="2"/>
                    </a:lnTo>
                    <a:lnTo>
                      <a:pt x="208" y="0"/>
                    </a:lnTo>
                    <a:close/>
                  </a:path>
                </a:pathLst>
              </a:custGeom>
              <a:solidFill>
                <a:srgbClr val="3385FF"/>
              </a:solid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4" name="Line 2312"/>
              <p:cNvSpPr>
                <a:spLocks noChangeShapeType="1"/>
              </p:cNvSpPr>
              <p:nvPr/>
            </p:nvSpPr>
            <p:spPr bwMode="auto">
              <a:xfrm flipH="1" flipV="1">
                <a:off x="1788" y="3814"/>
                <a:ext cx="6" cy="1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5" name="Line 2313"/>
              <p:cNvSpPr>
                <a:spLocks noChangeShapeType="1"/>
              </p:cNvSpPr>
              <p:nvPr/>
            </p:nvSpPr>
            <p:spPr bwMode="auto">
              <a:xfrm flipH="1" flipV="1">
                <a:off x="1773" y="3803"/>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6" name="Line 2314"/>
              <p:cNvSpPr>
                <a:spLocks noChangeShapeType="1"/>
              </p:cNvSpPr>
              <p:nvPr/>
            </p:nvSpPr>
            <p:spPr bwMode="auto">
              <a:xfrm flipH="1" flipV="1">
                <a:off x="1747" y="3793"/>
                <a:ext cx="26"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7" name="Line 2315"/>
              <p:cNvSpPr>
                <a:spLocks noChangeShapeType="1"/>
              </p:cNvSpPr>
              <p:nvPr/>
            </p:nvSpPr>
            <p:spPr bwMode="auto">
              <a:xfrm flipH="1" flipV="1">
                <a:off x="1716" y="3785"/>
                <a:ext cx="31"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8" name="Line 2316"/>
              <p:cNvSpPr>
                <a:spLocks noChangeShapeType="1"/>
              </p:cNvSpPr>
              <p:nvPr/>
            </p:nvSpPr>
            <p:spPr bwMode="auto">
              <a:xfrm flipH="1" flipV="1">
                <a:off x="1677" y="3779"/>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9" name="Line 2317"/>
              <p:cNvSpPr>
                <a:spLocks noChangeShapeType="1"/>
              </p:cNvSpPr>
              <p:nvPr/>
            </p:nvSpPr>
            <p:spPr bwMode="auto">
              <a:xfrm flipH="1" flipV="1">
                <a:off x="1632" y="3775"/>
                <a:ext cx="45"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0" name="Line 2318"/>
              <p:cNvSpPr>
                <a:spLocks noChangeShapeType="1"/>
              </p:cNvSpPr>
              <p:nvPr/>
            </p:nvSpPr>
            <p:spPr bwMode="auto">
              <a:xfrm flipH="1" flipV="1">
                <a:off x="1585" y="3773"/>
                <a:ext cx="47"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1" name="Line 2319"/>
              <p:cNvSpPr>
                <a:spLocks noChangeShapeType="1"/>
              </p:cNvSpPr>
              <p:nvPr/>
            </p:nvSpPr>
            <p:spPr bwMode="auto">
              <a:xfrm flipH="1">
                <a:off x="1537" y="3773"/>
                <a:ext cx="48"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2" name="Line 2320"/>
              <p:cNvSpPr>
                <a:spLocks noChangeShapeType="1"/>
              </p:cNvSpPr>
              <p:nvPr/>
            </p:nvSpPr>
            <p:spPr bwMode="auto">
              <a:xfrm flipH="1">
                <a:off x="1494" y="3775"/>
                <a:ext cx="43"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3" name="Line 2321"/>
              <p:cNvSpPr>
                <a:spLocks noChangeShapeType="1"/>
              </p:cNvSpPr>
              <p:nvPr/>
            </p:nvSpPr>
            <p:spPr bwMode="auto">
              <a:xfrm flipH="1">
                <a:off x="1455" y="3779"/>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4" name="Line 2322"/>
              <p:cNvSpPr>
                <a:spLocks noChangeShapeType="1"/>
              </p:cNvSpPr>
              <p:nvPr/>
            </p:nvSpPr>
            <p:spPr bwMode="auto">
              <a:xfrm flipH="1">
                <a:off x="1422" y="3785"/>
                <a:ext cx="33"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5" name="Line 2323"/>
              <p:cNvSpPr>
                <a:spLocks noChangeShapeType="1"/>
              </p:cNvSpPr>
              <p:nvPr/>
            </p:nvSpPr>
            <p:spPr bwMode="auto">
              <a:xfrm flipH="1">
                <a:off x="1398" y="3793"/>
                <a:ext cx="2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6" name="Line 2324"/>
              <p:cNvSpPr>
                <a:spLocks noChangeShapeType="1"/>
              </p:cNvSpPr>
              <p:nvPr/>
            </p:nvSpPr>
            <p:spPr bwMode="auto">
              <a:xfrm flipH="1">
                <a:off x="1383" y="3803"/>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7" name="Line 2325"/>
              <p:cNvSpPr>
                <a:spLocks noChangeShapeType="1"/>
              </p:cNvSpPr>
              <p:nvPr/>
            </p:nvSpPr>
            <p:spPr bwMode="auto">
              <a:xfrm flipH="1">
                <a:off x="1377" y="3814"/>
                <a:ext cx="6" cy="1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8" name="Line 2326"/>
              <p:cNvSpPr>
                <a:spLocks noChangeShapeType="1"/>
              </p:cNvSpPr>
              <p:nvPr/>
            </p:nvSpPr>
            <p:spPr bwMode="auto">
              <a:xfrm>
                <a:off x="1377" y="3826"/>
                <a:ext cx="6"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9" name="Line 2327"/>
              <p:cNvSpPr>
                <a:spLocks noChangeShapeType="1"/>
              </p:cNvSpPr>
              <p:nvPr/>
            </p:nvSpPr>
            <p:spPr bwMode="auto">
              <a:xfrm>
                <a:off x="1383" y="3837"/>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0" name="Line 2328"/>
              <p:cNvSpPr>
                <a:spLocks noChangeShapeType="1"/>
              </p:cNvSpPr>
              <p:nvPr/>
            </p:nvSpPr>
            <p:spPr bwMode="auto">
              <a:xfrm>
                <a:off x="1398" y="3848"/>
                <a:ext cx="2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1" name="Line 2329"/>
              <p:cNvSpPr>
                <a:spLocks noChangeShapeType="1"/>
              </p:cNvSpPr>
              <p:nvPr/>
            </p:nvSpPr>
            <p:spPr bwMode="auto">
              <a:xfrm>
                <a:off x="1422" y="3858"/>
                <a:ext cx="33"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2" name="Line 2330"/>
              <p:cNvSpPr>
                <a:spLocks noChangeShapeType="1"/>
              </p:cNvSpPr>
              <p:nvPr/>
            </p:nvSpPr>
            <p:spPr bwMode="auto">
              <a:xfrm>
                <a:off x="1455" y="3866"/>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3" name="Line 2331"/>
              <p:cNvSpPr>
                <a:spLocks noChangeShapeType="1"/>
              </p:cNvSpPr>
              <p:nvPr/>
            </p:nvSpPr>
            <p:spPr bwMode="auto">
              <a:xfrm>
                <a:off x="1494" y="3872"/>
                <a:ext cx="43"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4" name="Line 2332"/>
              <p:cNvSpPr>
                <a:spLocks noChangeShapeType="1"/>
              </p:cNvSpPr>
              <p:nvPr/>
            </p:nvSpPr>
            <p:spPr bwMode="auto">
              <a:xfrm>
                <a:off x="1537" y="3876"/>
                <a:ext cx="48"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5" name="Line 2333"/>
              <p:cNvSpPr>
                <a:spLocks noChangeShapeType="1"/>
              </p:cNvSpPr>
              <p:nvPr/>
            </p:nvSpPr>
            <p:spPr bwMode="auto">
              <a:xfrm flipV="1">
                <a:off x="1585" y="3876"/>
                <a:ext cx="47"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6" name="Line 2334"/>
              <p:cNvSpPr>
                <a:spLocks noChangeShapeType="1"/>
              </p:cNvSpPr>
              <p:nvPr/>
            </p:nvSpPr>
            <p:spPr bwMode="auto">
              <a:xfrm flipV="1">
                <a:off x="1632" y="3872"/>
                <a:ext cx="45"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7" name="Line 2335"/>
              <p:cNvSpPr>
                <a:spLocks noChangeShapeType="1"/>
              </p:cNvSpPr>
              <p:nvPr/>
            </p:nvSpPr>
            <p:spPr bwMode="auto">
              <a:xfrm flipV="1">
                <a:off x="1677" y="3866"/>
                <a:ext cx="39"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8" name="Line 2336"/>
              <p:cNvSpPr>
                <a:spLocks noChangeShapeType="1"/>
              </p:cNvSpPr>
              <p:nvPr/>
            </p:nvSpPr>
            <p:spPr bwMode="auto">
              <a:xfrm flipV="1">
                <a:off x="1716" y="3858"/>
                <a:ext cx="31" cy="8"/>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9" name="Line 2337"/>
              <p:cNvSpPr>
                <a:spLocks noChangeShapeType="1"/>
              </p:cNvSpPr>
              <p:nvPr/>
            </p:nvSpPr>
            <p:spPr bwMode="auto">
              <a:xfrm flipV="1">
                <a:off x="1747" y="3848"/>
                <a:ext cx="26"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0" name="Line 2338"/>
              <p:cNvSpPr>
                <a:spLocks noChangeShapeType="1"/>
              </p:cNvSpPr>
              <p:nvPr/>
            </p:nvSpPr>
            <p:spPr bwMode="auto">
              <a:xfrm flipV="1">
                <a:off x="1773" y="3837"/>
                <a:ext cx="1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1" name="Line 2339"/>
              <p:cNvSpPr>
                <a:spLocks noChangeShapeType="1"/>
              </p:cNvSpPr>
              <p:nvPr/>
            </p:nvSpPr>
            <p:spPr bwMode="auto">
              <a:xfrm flipV="1">
                <a:off x="1788" y="3826"/>
                <a:ext cx="6"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2" name="Freeform 2340"/>
              <p:cNvSpPr>
                <a:spLocks noEditPoints="1"/>
              </p:cNvSpPr>
              <p:nvPr/>
            </p:nvSpPr>
            <p:spPr bwMode="auto">
              <a:xfrm>
                <a:off x="1556" y="3814"/>
                <a:ext cx="39" cy="64"/>
              </a:xfrm>
              <a:custGeom>
                <a:avLst/>
                <a:gdLst/>
                <a:ahLst/>
                <a:cxnLst>
                  <a:cxn ang="0">
                    <a:pos x="17" y="7"/>
                  </a:cxn>
                  <a:cxn ang="0">
                    <a:pos x="14" y="9"/>
                  </a:cxn>
                  <a:cxn ang="0">
                    <a:pos x="12" y="12"/>
                  </a:cxn>
                  <a:cxn ang="0">
                    <a:pos x="9" y="15"/>
                  </a:cxn>
                  <a:cxn ang="0">
                    <a:pos x="8" y="19"/>
                  </a:cxn>
                  <a:cxn ang="0">
                    <a:pos x="8" y="28"/>
                  </a:cxn>
                  <a:cxn ang="0">
                    <a:pos x="9" y="32"/>
                  </a:cxn>
                  <a:cxn ang="0">
                    <a:pos x="12" y="35"/>
                  </a:cxn>
                  <a:cxn ang="0">
                    <a:pos x="14" y="38"/>
                  </a:cxn>
                  <a:cxn ang="0">
                    <a:pos x="17" y="40"/>
                  </a:cxn>
                  <a:cxn ang="0">
                    <a:pos x="21" y="40"/>
                  </a:cxn>
                  <a:cxn ang="0">
                    <a:pos x="24" y="38"/>
                  </a:cxn>
                  <a:cxn ang="0">
                    <a:pos x="27" y="35"/>
                  </a:cxn>
                  <a:cxn ang="0">
                    <a:pos x="29" y="32"/>
                  </a:cxn>
                  <a:cxn ang="0">
                    <a:pos x="30" y="28"/>
                  </a:cxn>
                  <a:cxn ang="0">
                    <a:pos x="30" y="18"/>
                  </a:cxn>
                  <a:cxn ang="0">
                    <a:pos x="29" y="15"/>
                  </a:cxn>
                  <a:cxn ang="0">
                    <a:pos x="27" y="10"/>
                  </a:cxn>
                  <a:cxn ang="0">
                    <a:pos x="24" y="7"/>
                  </a:cxn>
                  <a:cxn ang="0">
                    <a:pos x="17" y="7"/>
                  </a:cxn>
                  <a:cxn ang="0">
                    <a:pos x="17" y="0"/>
                  </a:cxn>
                  <a:cxn ang="0">
                    <a:pos x="21" y="0"/>
                  </a:cxn>
                  <a:cxn ang="0">
                    <a:pos x="30" y="3"/>
                  </a:cxn>
                  <a:cxn ang="0">
                    <a:pos x="33" y="6"/>
                  </a:cxn>
                  <a:cxn ang="0">
                    <a:pos x="36" y="12"/>
                  </a:cxn>
                  <a:cxn ang="0">
                    <a:pos x="39" y="23"/>
                  </a:cxn>
                  <a:cxn ang="0">
                    <a:pos x="36" y="35"/>
                  </a:cxn>
                  <a:cxn ang="0">
                    <a:pos x="35" y="38"/>
                  </a:cxn>
                  <a:cxn ang="0">
                    <a:pos x="32" y="41"/>
                  </a:cxn>
                  <a:cxn ang="0">
                    <a:pos x="30" y="44"/>
                  </a:cxn>
                  <a:cxn ang="0">
                    <a:pos x="26" y="46"/>
                  </a:cxn>
                  <a:cxn ang="0">
                    <a:pos x="23" y="46"/>
                  </a:cxn>
                  <a:cxn ang="0">
                    <a:pos x="20" y="47"/>
                  </a:cxn>
                  <a:cxn ang="0">
                    <a:pos x="17" y="47"/>
                  </a:cxn>
                  <a:cxn ang="0">
                    <a:pos x="15" y="46"/>
                  </a:cxn>
                  <a:cxn ang="0">
                    <a:pos x="9" y="43"/>
                  </a:cxn>
                  <a:cxn ang="0">
                    <a:pos x="8" y="40"/>
                  </a:cxn>
                  <a:cxn ang="0">
                    <a:pos x="8" y="64"/>
                  </a:cxn>
                  <a:cxn ang="0">
                    <a:pos x="0" y="64"/>
                  </a:cxn>
                  <a:cxn ang="0">
                    <a:pos x="0" y="1"/>
                  </a:cxn>
                  <a:cxn ang="0">
                    <a:pos x="8" y="1"/>
                  </a:cxn>
                  <a:cxn ang="0">
                    <a:pos x="8" y="9"/>
                  </a:cxn>
                  <a:cxn ang="0">
                    <a:pos x="11" y="4"/>
                  </a:cxn>
                  <a:cxn ang="0">
                    <a:pos x="14" y="1"/>
                  </a:cxn>
                  <a:cxn ang="0">
                    <a:pos x="17" y="0"/>
                  </a:cxn>
                </a:cxnLst>
                <a:rect l="0" t="0" r="r" b="b"/>
                <a:pathLst>
                  <a:path w="39" h="64">
                    <a:moveTo>
                      <a:pt x="17" y="7"/>
                    </a:moveTo>
                    <a:lnTo>
                      <a:pt x="14" y="9"/>
                    </a:lnTo>
                    <a:lnTo>
                      <a:pt x="12" y="12"/>
                    </a:lnTo>
                    <a:lnTo>
                      <a:pt x="9" y="15"/>
                    </a:lnTo>
                    <a:lnTo>
                      <a:pt x="8" y="19"/>
                    </a:lnTo>
                    <a:lnTo>
                      <a:pt x="8" y="28"/>
                    </a:lnTo>
                    <a:lnTo>
                      <a:pt x="9" y="32"/>
                    </a:lnTo>
                    <a:lnTo>
                      <a:pt x="12" y="35"/>
                    </a:lnTo>
                    <a:lnTo>
                      <a:pt x="14" y="38"/>
                    </a:lnTo>
                    <a:lnTo>
                      <a:pt x="17" y="40"/>
                    </a:lnTo>
                    <a:lnTo>
                      <a:pt x="21" y="40"/>
                    </a:lnTo>
                    <a:lnTo>
                      <a:pt x="24" y="38"/>
                    </a:lnTo>
                    <a:lnTo>
                      <a:pt x="27" y="35"/>
                    </a:lnTo>
                    <a:lnTo>
                      <a:pt x="29" y="32"/>
                    </a:lnTo>
                    <a:lnTo>
                      <a:pt x="30" y="28"/>
                    </a:lnTo>
                    <a:lnTo>
                      <a:pt x="30" y="18"/>
                    </a:lnTo>
                    <a:lnTo>
                      <a:pt x="29" y="15"/>
                    </a:lnTo>
                    <a:lnTo>
                      <a:pt x="27" y="10"/>
                    </a:lnTo>
                    <a:lnTo>
                      <a:pt x="24" y="7"/>
                    </a:lnTo>
                    <a:lnTo>
                      <a:pt x="17" y="7"/>
                    </a:lnTo>
                    <a:close/>
                    <a:moveTo>
                      <a:pt x="17" y="0"/>
                    </a:moveTo>
                    <a:lnTo>
                      <a:pt x="21" y="0"/>
                    </a:lnTo>
                    <a:lnTo>
                      <a:pt x="30" y="3"/>
                    </a:lnTo>
                    <a:lnTo>
                      <a:pt x="33" y="6"/>
                    </a:lnTo>
                    <a:lnTo>
                      <a:pt x="36" y="12"/>
                    </a:lnTo>
                    <a:lnTo>
                      <a:pt x="39" y="23"/>
                    </a:lnTo>
                    <a:lnTo>
                      <a:pt x="36" y="35"/>
                    </a:lnTo>
                    <a:lnTo>
                      <a:pt x="35" y="38"/>
                    </a:lnTo>
                    <a:lnTo>
                      <a:pt x="32" y="41"/>
                    </a:lnTo>
                    <a:lnTo>
                      <a:pt x="30" y="44"/>
                    </a:lnTo>
                    <a:lnTo>
                      <a:pt x="26" y="46"/>
                    </a:lnTo>
                    <a:lnTo>
                      <a:pt x="23" y="46"/>
                    </a:lnTo>
                    <a:lnTo>
                      <a:pt x="20" y="47"/>
                    </a:lnTo>
                    <a:lnTo>
                      <a:pt x="17" y="47"/>
                    </a:lnTo>
                    <a:lnTo>
                      <a:pt x="15" y="46"/>
                    </a:lnTo>
                    <a:lnTo>
                      <a:pt x="9" y="43"/>
                    </a:lnTo>
                    <a:lnTo>
                      <a:pt x="8" y="40"/>
                    </a:lnTo>
                    <a:lnTo>
                      <a:pt x="8" y="64"/>
                    </a:lnTo>
                    <a:lnTo>
                      <a:pt x="0" y="64"/>
                    </a:lnTo>
                    <a:lnTo>
                      <a:pt x="0" y="1"/>
                    </a:lnTo>
                    <a:lnTo>
                      <a:pt x="8" y="1"/>
                    </a:lnTo>
                    <a:lnTo>
                      <a:pt x="8" y="9"/>
                    </a:lnTo>
                    <a:lnTo>
                      <a:pt x="11" y="4"/>
                    </a:lnTo>
                    <a:lnTo>
                      <a:pt x="14" y="1"/>
                    </a:lnTo>
                    <a:lnTo>
                      <a:pt x="17"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3" name="Rectangle 2341"/>
              <p:cNvSpPr>
                <a:spLocks noChangeArrowheads="1"/>
              </p:cNvSpPr>
              <p:nvPr/>
            </p:nvSpPr>
            <p:spPr bwMode="auto">
              <a:xfrm>
                <a:off x="1606" y="3797"/>
                <a:ext cx="7"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54" name="Line 2342"/>
              <p:cNvSpPr>
                <a:spLocks noChangeShapeType="1"/>
              </p:cNvSpPr>
              <p:nvPr/>
            </p:nvSpPr>
            <p:spPr bwMode="auto">
              <a:xfrm flipH="1">
                <a:off x="1789" y="3715"/>
                <a:ext cx="1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5" name="Line 2343"/>
              <p:cNvSpPr>
                <a:spLocks noChangeShapeType="1"/>
              </p:cNvSpPr>
              <p:nvPr/>
            </p:nvSpPr>
            <p:spPr bwMode="auto">
              <a:xfrm flipH="1">
                <a:off x="1777" y="3727"/>
                <a:ext cx="12"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6" name="Line 2344"/>
              <p:cNvSpPr>
                <a:spLocks noChangeShapeType="1"/>
              </p:cNvSpPr>
              <p:nvPr/>
            </p:nvSpPr>
            <p:spPr bwMode="auto">
              <a:xfrm flipH="1">
                <a:off x="1762" y="3740"/>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7" name="Line 2345"/>
              <p:cNvSpPr>
                <a:spLocks noChangeShapeType="1"/>
              </p:cNvSpPr>
              <p:nvPr/>
            </p:nvSpPr>
            <p:spPr bwMode="auto">
              <a:xfrm flipH="1">
                <a:off x="1734" y="3749"/>
                <a:ext cx="28"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8" name="Line 2346"/>
              <p:cNvSpPr>
                <a:spLocks noChangeShapeType="1"/>
              </p:cNvSpPr>
              <p:nvPr/>
            </p:nvSpPr>
            <p:spPr bwMode="auto">
              <a:xfrm flipH="1">
                <a:off x="1704" y="3767"/>
                <a:ext cx="30"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9" name="Freeform 2347"/>
              <p:cNvSpPr>
                <a:spLocks/>
              </p:cNvSpPr>
              <p:nvPr/>
            </p:nvSpPr>
            <p:spPr bwMode="auto">
              <a:xfrm>
                <a:off x="1834" y="3773"/>
                <a:ext cx="418" cy="105"/>
              </a:xfrm>
              <a:custGeom>
                <a:avLst/>
                <a:gdLst/>
                <a:ahLst/>
                <a:cxnLst>
                  <a:cxn ang="0">
                    <a:pos x="209" y="0"/>
                  </a:cxn>
                  <a:cxn ang="0">
                    <a:pos x="251" y="2"/>
                  </a:cxn>
                  <a:cxn ang="0">
                    <a:pos x="290" y="5"/>
                  </a:cxn>
                  <a:cxn ang="0">
                    <a:pos x="326" y="9"/>
                  </a:cxn>
                  <a:cxn ang="0">
                    <a:pos x="357" y="15"/>
                  </a:cxn>
                  <a:cxn ang="0">
                    <a:pos x="383" y="24"/>
                  </a:cxn>
                  <a:cxn ang="0">
                    <a:pos x="402" y="33"/>
                  </a:cxn>
                  <a:cxn ang="0">
                    <a:pos x="414" y="42"/>
                  </a:cxn>
                  <a:cxn ang="0">
                    <a:pos x="418" y="53"/>
                  </a:cxn>
                  <a:cxn ang="0">
                    <a:pos x="414" y="63"/>
                  </a:cxn>
                  <a:cxn ang="0">
                    <a:pos x="402" y="72"/>
                  </a:cxn>
                  <a:cxn ang="0">
                    <a:pos x="383" y="81"/>
                  </a:cxn>
                  <a:cxn ang="0">
                    <a:pos x="357" y="90"/>
                  </a:cxn>
                  <a:cxn ang="0">
                    <a:pos x="326" y="96"/>
                  </a:cxn>
                  <a:cxn ang="0">
                    <a:pos x="290" y="100"/>
                  </a:cxn>
                  <a:cxn ang="0">
                    <a:pos x="251" y="103"/>
                  </a:cxn>
                  <a:cxn ang="0">
                    <a:pos x="209" y="105"/>
                  </a:cxn>
                  <a:cxn ang="0">
                    <a:pos x="167" y="103"/>
                  </a:cxn>
                  <a:cxn ang="0">
                    <a:pos x="129" y="100"/>
                  </a:cxn>
                  <a:cxn ang="0">
                    <a:pos x="93" y="96"/>
                  </a:cxn>
                  <a:cxn ang="0">
                    <a:pos x="61" y="90"/>
                  </a:cxn>
                  <a:cxn ang="0">
                    <a:pos x="36" y="81"/>
                  </a:cxn>
                  <a:cxn ang="0">
                    <a:pos x="17" y="72"/>
                  </a:cxn>
                  <a:cxn ang="0">
                    <a:pos x="5" y="63"/>
                  </a:cxn>
                  <a:cxn ang="0">
                    <a:pos x="0" y="53"/>
                  </a:cxn>
                  <a:cxn ang="0">
                    <a:pos x="5" y="42"/>
                  </a:cxn>
                  <a:cxn ang="0">
                    <a:pos x="17" y="33"/>
                  </a:cxn>
                  <a:cxn ang="0">
                    <a:pos x="36" y="24"/>
                  </a:cxn>
                  <a:cxn ang="0">
                    <a:pos x="61" y="15"/>
                  </a:cxn>
                  <a:cxn ang="0">
                    <a:pos x="93" y="9"/>
                  </a:cxn>
                  <a:cxn ang="0">
                    <a:pos x="129" y="5"/>
                  </a:cxn>
                  <a:cxn ang="0">
                    <a:pos x="167" y="2"/>
                  </a:cxn>
                  <a:cxn ang="0">
                    <a:pos x="209" y="0"/>
                  </a:cxn>
                </a:cxnLst>
                <a:rect l="0" t="0" r="r" b="b"/>
                <a:pathLst>
                  <a:path w="418" h="105">
                    <a:moveTo>
                      <a:pt x="209" y="0"/>
                    </a:moveTo>
                    <a:lnTo>
                      <a:pt x="251" y="2"/>
                    </a:lnTo>
                    <a:lnTo>
                      <a:pt x="290" y="5"/>
                    </a:lnTo>
                    <a:lnTo>
                      <a:pt x="326" y="9"/>
                    </a:lnTo>
                    <a:lnTo>
                      <a:pt x="357" y="15"/>
                    </a:lnTo>
                    <a:lnTo>
                      <a:pt x="383" y="24"/>
                    </a:lnTo>
                    <a:lnTo>
                      <a:pt x="402" y="33"/>
                    </a:lnTo>
                    <a:lnTo>
                      <a:pt x="414" y="42"/>
                    </a:lnTo>
                    <a:lnTo>
                      <a:pt x="418" y="53"/>
                    </a:lnTo>
                    <a:lnTo>
                      <a:pt x="414" y="63"/>
                    </a:lnTo>
                    <a:lnTo>
                      <a:pt x="402" y="72"/>
                    </a:lnTo>
                    <a:lnTo>
                      <a:pt x="383" y="81"/>
                    </a:lnTo>
                    <a:lnTo>
                      <a:pt x="357" y="90"/>
                    </a:lnTo>
                    <a:lnTo>
                      <a:pt x="326" y="96"/>
                    </a:lnTo>
                    <a:lnTo>
                      <a:pt x="290" y="100"/>
                    </a:lnTo>
                    <a:lnTo>
                      <a:pt x="251" y="103"/>
                    </a:lnTo>
                    <a:lnTo>
                      <a:pt x="209" y="105"/>
                    </a:lnTo>
                    <a:lnTo>
                      <a:pt x="167" y="103"/>
                    </a:lnTo>
                    <a:lnTo>
                      <a:pt x="129" y="100"/>
                    </a:lnTo>
                    <a:lnTo>
                      <a:pt x="93" y="96"/>
                    </a:lnTo>
                    <a:lnTo>
                      <a:pt x="61" y="90"/>
                    </a:lnTo>
                    <a:lnTo>
                      <a:pt x="36" y="81"/>
                    </a:lnTo>
                    <a:lnTo>
                      <a:pt x="17" y="72"/>
                    </a:lnTo>
                    <a:lnTo>
                      <a:pt x="5" y="63"/>
                    </a:lnTo>
                    <a:lnTo>
                      <a:pt x="0" y="53"/>
                    </a:lnTo>
                    <a:lnTo>
                      <a:pt x="5" y="42"/>
                    </a:lnTo>
                    <a:lnTo>
                      <a:pt x="17" y="33"/>
                    </a:lnTo>
                    <a:lnTo>
                      <a:pt x="36" y="24"/>
                    </a:lnTo>
                    <a:lnTo>
                      <a:pt x="61" y="15"/>
                    </a:lnTo>
                    <a:lnTo>
                      <a:pt x="93" y="9"/>
                    </a:lnTo>
                    <a:lnTo>
                      <a:pt x="129" y="5"/>
                    </a:lnTo>
                    <a:lnTo>
                      <a:pt x="167" y="2"/>
                    </a:lnTo>
                    <a:lnTo>
                      <a:pt x="209" y="0"/>
                    </a:lnTo>
                    <a:close/>
                  </a:path>
                </a:pathLst>
              </a:custGeom>
              <a:solidFill>
                <a:srgbClr val="3385FF"/>
              </a:solid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0" name="Line 2348"/>
              <p:cNvSpPr>
                <a:spLocks noChangeShapeType="1"/>
              </p:cNvSpPr>
              <p:nvPr/>
            </p:nvSpPr>
            <p:spPr bwMode="auto">
              <a:xfrm flipH="1" flipV="1">
                <a:off x="2248" y="3815"/>
                <a:ext cx="4"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1" name="Line 2349"/>
              <p:cNvSpPr>
                <a:spLocks noChangeShapeType="1"/>
              </p:cNvSpPr>
              <p:nvPr/>
            </p:nvSpPr>
            <p:spPr bwMode="auto">
              <a:xfrm flipH="1" flipV="1">
                <a:off x="2236" y="3806"/>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2" name="Line 2350"/>
              <p:cNvSpPr>
                <a:spLocks noChangeShapeType="1"/>
              </p:cNvSpPr>
              <p:nvPr/>
            </p:nvSpPr>
            <p:spPr bwMode="auto">
              <a:xfrm flipH="1" flipV="1">
                <a:off x="2217" y="3797"/>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3" name="Line 2351"/>
              <p:cNvSpPr>
                <a:spLocks noChangeShapeType="1"/>
              </p:cNvSpPr>
              <p:nvPr/>
            </p:nvSpPr>
            <p:spPr bwMode="auto">
              <a:xfrm flipH="1" flipV="1">
                <a:off x="2191" y="3788"/>
                <a:ext cx="26"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4" name="Line 2352"/>
              <p:cNvSpPr>
                <a:spLocks noChangeShapeType="1"/>
              </p:cNvSpPr>
              <p:nvPr/>
            </p:nvSpPr>
            <p:spPr bwMode="auto">
              <a:xfrm flipH="1" flipV="1">
                <a:off x="2160" y="3782"/>
                <a:ext cx="31"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5" name="Line 2353"/>
              <p:cNvSpPr>
                <a:spLocks noChangeShapeType="1"/>
              </p:cNvSpPr>
              <p:nvPr/>
            </p:nvSpPr>
            <p:spPr bwMode="auto">
              <a:xfrm flipH="1" flipV="1">
                <a:off x="2124" y="3778"/>
                <a:ext cx="36"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6" name="Line 2354"/>
              <p:cNvSpPr>
                <a:spLocks noChangeShapeType="1"/>
              </p:cNvSpPr>
              <p:nvPr/>
            </p:nvSpPr>
            <p:spPr bwMode="auto">
              <a:xfrm flipH="1" flipV="1">
                <a:off x="2085" y="3775"/>
                <a:ext cx="39"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7" name="Line 2355"/>
              <p:cNvSpPr>
                <a:spLocks noChangeShapeType="1"/>
              </p:cNvSpPr>
              <p:nvPr/>
            </p:nvSpPr>
            <p:spPr bwMode="auto">
              <a:xfrm flipH="1" flipV="1">
                <a:off x="2043" y="3773"/>
                <a:ext cx="42"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8" name="Line 2356"/>
              <p:cNvSpPr>
                <a:spLocks noChangeShapeType="1"/>
              </p:cNvSpPr>
              <p:nvPr/>
            </p:nvSpPr>
            <p:spPr bwMode="auto">
              <a:xfrm flipH="1">
                <a:off x="2001" y="3773"/>
                <a:ext cx="42"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9" name="Line 2357"/>
              <p:cNvSpPr>
                <a:spLocks noChangeShapeType="1"/>
              </p:cNvSpPr>
              <p:nvPr/>
            </p:nvSpPr>
            <p:spPr bwMode="auto">
              <a:xfrm flipH="1">
                <a:off x="1963" y="3775"/>
                <a:ext cx="38"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0" name="Line 2358"/>
              <p:cNvSpPr>
                <a:spLocks noChangeShapeType="1"/>
              </p:cNvSpPr>
              <p:nvPr/>
            </p:nvSpPr>
            <p:spPr bwMode="auto">
              <a:xfrm flipH="1">
                <a:off x="1927" y="3778"/>
                <a:ext cx="36"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1" name="Line 2359"/>
              <p:cNvSpPr>
                <a:spLocks noChangeShapeType="1"/>
              </p:cNvSpPr>
              <p:nvPr/>
            </p:nvSpPr>
            <p:spPr bwMode="auto">
              <a:xfrm flipH="1">
                <a:off x="1895" y="3782"/>
                <a:ext cx="32"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2" name="Line 2360"/>
              <p:cNvSpPr>
                <a:spLocks noChangeShapeType="1"/>
              </p:cNvSpPr>
              <p:nvPr/>
            </p:nvSpPr>
            <p:spPr bwMode="auto">
              <a:xfrm flipH="1">
                <a:off x="1870" y="3788"/>
                <a:ext cx="25"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3" name="Line 2361"/>
              <p:cNvSpPr>
                <a:spLocks noChangeShapeType="1"/>
              </p:cNvSpPr>
              <p:nvPr/>
            </p:nvSpPr>
            <p:spPr bwMode="auto">
              <a:xfrm flipH="1">
                <a:off x="1851" y="3797"/>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4" name="Line 2362"/>
              <p:cNvSpPr>
                <a:spLocks noChangeShapeType="1"/>
              </p:cNvSpPr>
              <p:nvPr/>
            </p:nvSpPr>
            <p:spPr bwMode="auto">
              <a:xfrm flipH="1">
                <a:off x="1839" y="3806"/>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5" name="Line 2363"/>
              <p:cNvSpPr>
                <a:spLocks noChangeShapeType="1"/>
              </p:cNvSpPr>
              <p:nvPr/>
            </p:nvSpPr>
            <p:spPr bwMode="auto">
              <a:xfrm flipH="1">
                <a:off x="1834" y="3815"/>
                <a:ext cx="5" cy="11"/>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6" name="Line 2364"/>
              <p:cNvSpPr>
                <a:spLocks noChangeShapeType="1"/>
              </p:cNvSpPr>
              <p:nvPr/>
            </p:nvSpPr>
            <p:spPr bwMode="auto">
              <a:xfrm>
                <a:off x="1834" y="3826"/>
                <a:ext cx="5"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7" name="Line 2365"/>
              <p:cNvSpPr>
                <a:spLocks noChangeShapeType="1"/>
              </p:cNvSpPr>
              <p:nvPr/>
            </p:nvSpPr>
            <p:spPr bwMode="auto">
              <a:xfrm>
                <a:off x="1839" y="3836"/>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8" name="Line 2366"/>
              <p:cNvSpPr>
                <a:spLocks noChangeShapeType="1"/>
              </p:cNvSpPr>
              <p:nvPr/>
            </p:nvSpPr>
            <p:spPr bwMode="auto">
              <a:xfrm>
                <a:off x="1851" y="3845"/>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9" name="Line 2367"/>
              <p:cNvSpPr>
                <a:spLocks noChangeShapeType="1"/>
              </p:cNvSpPr>
              <p:nvPr/>
            </p:nvSpPr>
            <p:spPr bwMode="auto">
              <a:xfrm>
                <a:off x="1870" y="3854"/>
                <a:ext cx="25"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0" name="Line 2368"/>
              <p:cNvSpPr>
                <a:spLocks noChangeShapeType="1"/>
              </p:cNvSpPr>
              <p:nvPr/>
            </p:nvSpPr>
            <p:spPr bwMode="auto">
              <a:xfrm>
                <a:off x="1895" y="3863"/>
                <a:ext cx="32"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1" name="Line 2369"/>
              <p:cNvSpPr>
                <a:spLocks noChangeShapeType="1"/>
              </p:cNvSpPr>
              <p:nvPr/>
            </p:nvSpPr>
            <p:spPr bwMode="auto">
              <a:xfrm>
                <a:off x="1927" y="3869"/>
                <a:ext cx="36"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2" name="Line 2370"/>
              <p:cNvSpPr>
                <a:spLocks noChangeShapeType="1"/>
              </p:cNvSpPr>
              <p:nvPr/>
            </p:nvSpPr>
            <p:spPr bwMode="auto">
              <a:xfrm>
                <a:off x="1963" y="3873"/>
                <a:ext cx="38"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3" name="Line 2371"/>
              <p:cNvSpPr>
                <a:spLocks noChangeShapeType="1"/>
              </p:cNvSpPr>
              <p:nvPr/>
            </p:nvSpPr>
            <p:spPr bwMode="auto">
              <a:xfrm>
                <a:off x="2001" y="3876"/>
                <a:ext cx="42"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4" name="Line 2372"/>
              <p:cNvSpPr>
                <a:spLocks noChangeShapeType="1"/>
              </p:cNvSpPr>
              <p:nvPr/>
            </p:nvSpPr>
            <p:spPr bwMode="auto">
              <a:xfrm flipV="1">
                <a:off x="2043" y="3876"/>
                <a:ext cx="42" cy="2"/>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5" name="Line 2373"/>
              <p:cNvSpPr>
                <a:spLocks noChangeShapeType="1"/>
              </p:cNvSpPr>
              <p:nvPr/>
            </p:nvSpPr>
            <p:spPr bwMode="auto">
              <a:xfrm flipV="1">
                <a:off x="2085" y="3873"/>
                <a:ext cx="39" cy="3"/>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6" name="Line 2374"/>
              <p:cNvSpPr>
                <a:spLocks noChangeShapeType="1"/>
              </p:cNvSpPr>
              <p:nvPr/>
            </p:nvSpPr>
            <p:spPr bwMode="auto">
              <a:xfrm flipV="1">
                <a:off x="2124" y="3869"/>
                <a:ext cx="36" cy="4"/>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7" name="Line 2375"/>
              <p:cNvSpPr>
                <a:spLocks noChangeShapeType="1"/>
              </p:cNvSpPr>
              <p:nvPr/>
            </p:nvSpPr>
            <p:spPr bwMode="auto">
              <a:xfrm flipV="1">
                <a:off x="2160" y="3863"/>
                <a:ext cx="31" cy="6"/>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8" name="Line 2376"/>
              <p:cNvSpPr>
                <a:spLocks noChangeShapeType="1"/>
              </p:cNvSpPr>
              <p:nvPr/>
            </p:nvSpPr>
            <p:spPr bwMode="auto">
              <a:xfrm flipV="1">
                <a:off x="2191" y="3854"/>
                <a:ext cx="26"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9" name="Line 2377"/>
              <p:cNvSpPr>
                <a:spLocks noChangeShapeType="1"/>
              </p:cNvSpPr>
              <p:nvPr/>
            </p:nvSpPr>
            <p:spPr bwMode="auto">
              <a:xfrm flipV="1">
                <a:off x="2217" y="3845"/>
                <a:ext cx="19"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0" name="Line 2378"/>
              <p:cNvSpPr>
                <a:spLocks noChangeShapeType="1"/>
              </p:cNvSpPr>
              <p:nvPr/>
            </p:nvSpPr>
            <p:spPr bwMode="auto">
              <a:xfrm flipV="1">
                <a:off x="2236" y="3836"/>
                <a:ext cx="12" cy="9"/>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1" name="Line 2379"/>
              <p:cNvSpPr>
                <a:spLocks noChangeShapeType="1"/>
              </p:cNvSpPr>
              <p:nvPr/>
            </p:nvSpPr>
            <p:spPr bwMode="auto">
              <a:xfrm flipV="1">
                <a:off x="2248" y="3826"/>
                <a:ext cx="4" cy="10"/>
              </a:xfrm>
              <a:prstGeom prst="line">
                <a:avLst/>
              </a:prstGeom>
              <a:noFill/>
              <a:ln w="12700">
                <a:solidFill>
                  <a:srgbClr val="3385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2" name="Freeform 2380"/>
              <p:cNvSpPr>
                <a:spLocks noEditPoints="1"/>
              </p:cNvSpPr>
              <p:nvPr/>
            </p:nvSpPr>
            <p:spPr bwMode="auto">
              <a:xfrm>
                <a:off x="2015" y="3814"/>
                <a:ext cx="39" cy="64"/>
              </a:xfrm>
              <a:custGeom>
                <a:avLst/>
                <a:gdLst/>
                <a:ahLst/>
                <a:cxnLst>
                  <a:cxn ang="0">
                    <a:pos x="16" y="7"/>
                  </a:cxn>
                  <a:cxn ang="0">
                    <a:pos x="13" y="9"/>
                  </a:cxn>
                  <a:cxn ang="0">
                    <a:pos x="12" y="12"/>
                  </a:cxn>
                  <a:cxn ang="0">
                    <a:pos x="9" y="15"/>
                  </a:cxn>
                  <a:cxn ang="0">
                    <a:pos x="7" y="19"/>
                  </a:cxn>
                  <a:cxn ang="0">
                    <a:pos x="7" y="28"/>
                  </a:cxn>
                  <a:cxn ang="0">
                    <a:pos x="9" y="32"/>
                  </a:cxn>
                  <a:cxn ang="0">
                    <a:pos x="12" y="35"/>
                  </a:cxn>
                  <a:cxn ang="0">
                    <a:pos x="13" y="38"/>
                  </a:cxn>
                  <a:cxn ang="0">
                    <a:pos x="16" y="40"/>
                  </a:cxn>
                  <a:cxn ang="0">
                    <a:pos x="21" y="40"/>
                  </a:cxn>
                  <a:cxn ang="0">
                    <a:pos x="24" y="38"/>
                  </a:cxn>
                  <a:cxn ang="0">
                    <a:pos x="27" y="35"/>
                  </a:cxn>
                  <a:cxn ang="0">
                    <a:pos x="28" y="32"/>
                  </a:cxn>
                  <a:cxn ang="0">
                    <a:pos x="30" y="28"/>
                  </a:cxn>
                  <a:cxn ang="0">
                    <a:pos x="30" y="18"/>
                  </a:cxn>
                  <a:cxn ang="0">
                    <a:pos x="28" y="15"/>
                  </a:cxn>
                  <a:cxn ang="0">
                    <a:pos x="27" y="10"/>
                  </a:cxn>
                  <a:cxn ang="0">
                    <a:pos x="24" y="7"/>
                  </a:cxn>
                  <a:cxn ang="0">
                    <a:pos x="16" y="7"/>
                  </a:cxn>
                  <a:cxn ang="0">
                    <a:pos x="16" y="0"/>
                  </a:cxn>
                  <a:cxn ang="0">
                    <a:pos x="21" y="0"/>
                  </a:cxn>
                  <a:cxn ang="0">
                    <a:pos x="30" y="3"/>
                  </a:cxn>
                  <a:cxn ang="0">
                    <a:pos x="33" y="6"/>
                  </a:cxn>
                  <a:cxn ang="0">
                    <a:pos x="36" y="12"/>
                  </a:cxn>
                  <a:cxn ang="0">
                    <a:pos x="39" y="23"/>
                  </a:cxn>
                  <a:cxn ang="0">
                    <a:pos x="36" y="35"/>
                  </a:cxn>
                  <a:cxn ang="0">
                    <a:pos x="34" y="38"/>
                  </a:cxn>
                  <a:cxn ang="0">
                    <a:pos x="31" y="41"/>
                  </a:cxn>
                  <a:cxn ang="0">
                    <a:pos x="30" y="44"/>
                  </a:cxn>
                  <a:cxn ang="0">
                    <a:pos x="25" y="46"/>
                  </a:cxn>
                  <a:cxn ang="0">
                    <a:pos x="22" y="46"/>
                  </a:cxn>
                  <a:cxn ang="0">
                    <a:pos x="19" y="47"/>
                  </a:cxn>
                  <a:cxn ang="0">
                    <a:pos x="16" y="47"/>
                  </a:cxn>
                  <a:cxn ang="0">
                    <a:pos x="15" y="46"/>
                  </a:cxn>
                  <a:cxn ang="0">
                    <a:pos x="9" y="43"/>
                  </a:cxn>
                  <a:cxn ang="0">
                    <a:pos x="7" y="40"/>
                  </a:cxn>
                  <a:cxn ang="0">
                    <a:pos x="7" y="64"/>
                  </a:cxn>
                  <a:cxn ang="0">
                    <a:pos x="0" y="64"/>
                  </a:cxn>
                  <a:cxn ang="0">
                    <a:pos x="0" y="1"/>
                  </a:cxn>
                  <a:cxn ang="0">
                    <a:pos x="7" y="1"/>
                  </a:cxn>
                  <a:cxn ang="0">
                    <a:pos x="7" y="9"/>
                  </a:cxn>
                  <a:cxn ang="0">
                    <a:pos x="10" y="4"/>
                  </a:cxn>
                  <a:cxn ang="0">
                    <a:pos x="13" y="1"/>
                  </a:cxn>
                  <a:cxn ang="0">
                    <a:pos x="16" y="0"/>
                  </a:cxn>
                </a:cxnLst>
                <a:rect l="0" t="0" r="r" b="b"/>
                <a:pathLst>
                  <a:path w="39" h="64">
                    <a:moveTo>
                      <a:pt x="16" y="7"/>
                    </a:moveTo>
                    <a:lnTo>
                      <a:pt x="13" y="9"/>
                    </a:lnTo>
                    <a:lnTo>
                      <a:pt x="12" y="12"/>
                    </a:lnTo>
                    <a:lnTo>
                      <a:pt x="9" y="15"/>
                    </a:lnTo>
                    <a:lnTo>
                      <a:pt x="7" y="19"/>
                    </a:lnTo>
                    <a:lnTo>
                      <a:pt x="7" y="28"/>
                    </a:lnTo>
                    <a:lnTo>
                      <a:pt x="9" y="32"/>
                    </a:lnTo>
                    <a:lnTo>
                      <a:pt x="12" y="35"/>
                    </a:lnTo>
                    <a:lnTo>
                      <a:pt x="13" y="38"/>
                    </a:lnTo>
                    <a:lnTo>
                      <a:pt x="16" y="40"/>
                    </a:lnTo>
                    <a:lnTo>
                      <a:pt x="21" y="40"/>
                    </a:lnTo>
                    <a:lnTo>
                      <a:pt x="24" y="38"/>
                    </a:lnTo>
                    <a:lnTo>
                      <a:pt x="27" y="35"/>
                    </a:lnTo>
                    <a:lnTo>
                      <a:pt x="28" y="32"/>
                    </a:lnTo>
                    <a:lnTo>
                      <a:pt x="30" y="28"/>
                    </a:lnTo>
                    <a:lnTo>
                      <a:pt x="30" y="18"/>
                    </a:lnTo>
                    <a:lnTo>
                      <a:pt x="28" y="15"/>
                    </a:lnTo>
                    <a:lnTo>
                      <a:pt x="27" y="10"/>
                    </a:lnTo>
                    <a:lnTo>
                      <a:pt x="24" y="7"/>
                    </a:lnTo>
                    <a:lnTo>
                      <a:pt x="16" y="7"/>
                    </a:lnTo>
                    <a:close/>
                    <a:moveTo>
                      <a:pt x="16" y="0"/>
                    </a:moveTo>
                    <a:lnTo>
                      <a:pt x="21" y="0"/>
                    </a:lnTo>
                    <a:lnTo>
                      <a:pt x="30" y="3"/>
                    </a:lnTo>
                    <a:lnTo>
                      <a:pt x="33" y="6"/>
                    </a:lnTo>
                    <a:lnTo>
                      <a:pt x="36" y="12"/>
                    </a:lnTo>
                    <a:lnTo>
                      <a:pt x="39" y="23"/>
                    </a:lnTo>
                    <a:lnTo>
                      <a:pt x="36" y="35"/>
                    </a:lnTo>
                    <a:lnTo>
                      <a:pt x="34" y="38"/>
                    </a:lnTo>
                    <a:lnTo>
                      <a:pt x="31" y="41"/>
                    </a:lnTo>
                    <a:lnTo>
                      <a:pt x="30" y="44"/>
                    </a:lnTo>
                    <a:lnTo>
                      <a:pt x="25" y="46"/>
                    </a:lnTo>
                    <a:lnTo>
                      <a:pt x="22" y="46"/>
                    </a:lnTo>
                    <a:lnTo>
                      <a:pt x="19" y="47"/>
                    </a:lnTo>
                    <a:lnTo>
                      <a:pt x="16" y="47"/>
                    </a:lnTo>
                    <a:lnTo>
                      <a:pt x="15" y="46"/>
                    </a:lnTo>
                    <a:lnTo>
                      <a:pt x="9" y="43"/>
                    </a:lnTo>
                    <a:lnTo>
                      <a:pt x="7" y="40"/>
                    </a:lnTo>
                    <a:lnTo>
                      <a:pt x="7" y="64"/>
                    </a:lnTo>
                    <a:lnTo>
                      <a:pt x="0" y="64"/>
                    </a:lnTo>
                    <a:lnTo>
                      <a:pt x="0" y="1"/>
                    </a:lnTo>
                    <a:lnTo>
                      <a:pt x="7" y="1"/>
                    </a:lnTo>
                    <a:lnTo>
                      <a:pt x="7" y="9"/>
                    </a:lnTo>
                    <a:lnTo>
                      <a:pt x="10" y="4"/>
                    </a:lnTo>
                    <a:lnTo>
                      <a:pt x="13" y="1"/>
                    </a:lnTo>
                    <a:lnTo>
                      <a:pt x="16"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3" name="Rectangle 2381"/>
              <p:cNvSpPr>
                <a:spLocks noChangeArrowheads="1"/>
              </p:cNvSpPr>
              <p:nvPr/>
            </p:nvSpPr>
            <p:spPr bwMode="auto">
              <a:xfrm>
                <a:off x="2064" y="3797"/>
                <a:ext cx="8" cy="6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94" name="Line 2382"/>
              <p:cNvSpPr>
                <a:spLocks noChangeShapeType="1"/>
              </p:cNvSpPr>
              <p:nvPr/>
            </p:nvSpPr>
            <p:spPr bwMode="auto">
              <a:xfrm>
                <a:off x="1837" y="3712"/>
                <a:ext cx="2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5" name="Line 2383"/>
              <p:cNvSpPr>
                <a:spLocks noChangeShapeType="1"/>
              </p:cNvSpPr>
              <p:nvPr/>
            </p:nvSpPr>
            <p:spPr bwMode="auto">
              <a:xfrm>
                <a:off x="1863" y="3725"/>
                <a:ext cx="2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6" name="Line 2384"/>
              <p:cNvSpPr>
                <a:spLocks noChangeShapeType="1"/>
              </p:cNvSpPr>
              <p:nvPr/>
            </p:nvSpPr>
            <p:spPr bwMode="auto">
              <a:xfrm>
                <a:off x="1892" y="3740"/>
                <a:ext cx="33"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7" name="Line 2385"/>
              <p:cNvSpPr>
                <a:spLocks noChangeShapeType="1"/>
              </p:cNvSpPr>
              <p:nvPr/>
            </p:nvSpPr>
            <p:spPr bwMode="auto">
              <a:xfrm>
                <a:off x="1925" y="3758"/>
                <a:ext cx="3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8" name="Freeform 2386"/>
              <p:cNvSpPr>
                <a:spLocks/>
              </p:cNvSpPr>
              <p:nvPr/>
            </p:nvSpPr>
            <p:spPr bwMode="auto">
              <a:xfrm>
                <a:off x="588" y="2432"/>
                <a:ext cx="417" cy="103"/>
              </a:xfrm>
              <a:custGeom>
                <a:avLst/>
                <a:gdLst/>
                <a:ahLst/>
                <a:cxnLst>
                  <a:cxn ang="0">
                    <a:pos x="209" y="0"/>
                  </a:cxn>
                  <a:cxn ang="0">
                    <a:pos x="251" y="1"/>
                  </a:cxn>
                  <a:cxn ang="0">
                    <a:pos x="290" y="4"/>
                  </a:cxn>
                  <a:cxn ang="0">
                    <a:pos x="326" y="9"/>
                  </a:cxn>
                  <a:cxn ang="0">
                    <a:pos x="356" y="15"/>
                  </a:cxn>
                  <a:cxn ang="0">
                    <a:pos x="381" y="22"/>
                  </a:cxn>
                  <a:cxn ang="0">
                    <a:pos x="401" y="31"/>
                  </a:cxn>
                  <a:cxn ang="0">
                    <a:pos x="413" y="42"/>
                  </a:cxn>
                  <a:cxn ang="0">
                    <a:pos x="417" y="52"/>
                  </a:cxn>
                  <a:cxn ang="0">
                    <a:pos x="413" y="63"/>
                  </a:cxn>
                  <a:cxn ang="0">
                    <a:pos x="401" y="72"/>
                  </a:cxn>
                  <a:cxn ang="0">
                    <a:pos x="381" y="81"/>
                  </a:cxn>
                  <a:cxn ang="0">
                    <a:pos x="356" y="88"/>
                  </a:cxn>
                  <a:cxn ang="0">
                    <a:pos x="326" y="94"/>
                  </a:cxn>
                  <a:cxn ang="0">
                    <a:pos x="290" y="99"/>
                  </a:cxn>
                  <a:cxn ang="0">
                    <a:pos x="251" y="102"/>
                  </a:cxn>
                  <a:cxn ang="0">
                    <a:pos x="209" y="103"/>
                  </a:cxn>
                  <a:cxn ang="0">
                    <a:pos x="168" y="102"/>
                  </a:cxn>
                  <a:cxn ang="0">
                    <a:pos x="129" y="99"/>
                  </a:cxn>
                  <a:cxn ang="0">
                    <a:pos x="93" y="94"/>
                  </a:cxn>
                  <a:cxn ang="0">
                    <a:pos x="61" y="88"/>
                  </a:cxn>
                  <a:cxn ang="0">
                    <a:pos x="36" y="81"/>
                  </a:cxn>
                  <a:cxn ang="0">
                    <a:pos x="17" y="72"/>
                  </a:cxn>
                  <a:cxn ang="0">
                    <a:pos x="5" y="63"/>
                  </a:cxn>
                  <a:cxn ang="0">
                    <a:pos x="0" y="52"/>
                  </a:cxn>
                  <a:cxn ang="0">
                    <a:pos x="5" y="42"/>
                  </a:cxn>
                  <a:cxn ang="0">
                    <a:pos x="17" y="31"/>
                  </a:cxn>
                  <a:cxn ang="0">
                    <a:pos x="36" y="22"/>
                  </a:cxn>
                  <a:cxn ang="0">
                    <a:pos x="61" y="15"/>
                  </a:cxn>
                  <a:cxn ang="0">
                    <a:pos x="93" y="9"/>
                  </a:cxn>
                  <a:cxn ang="0">
                    <a:pos x="129" y="4"/>
                  </a:cxn>
                  <a:cxn ang="0">
                    <a:pos x="168" y="1"/>
                  </a:cxn>
                  <a:cxn ang="0">
                    <a:pos x="209" y="0"/>
                  </a:cxn>
                </a:cxnLst>
                <a:rect l="0" t="0" r="r" b="b"/>
                <a:pathLst>
                  <a:path w="417" h="103">
                    <a:moveTo>
                      <a:pt x="209" y="0"/>
                    </a:moveTo>
                    <a:lnTo>
                      <a:pt x="251" y="1"/>
                    </a:lnTo>
                    <a:lnTo>
                      <a:pt x="290" y="4"/>
                    </a:lnTo>
                    <a:lnTo>
                      <a:pt x="326" y="9"/>
                    </a:lnTo>
                    <a:lnTo>
                      <a:pt x="356" y="15"/>
                    </a:lnTo>
                    <a:lnTo>
                      <a:pt x="381" y="22"/>
                    </a:lnTo>
                    <a:lnTo>
                      <a:pt x="401" y="31"/>
                    </a:lnTo>
                    <a:lnTo>
                      <a:pt x="413" y="42"/>
                    </a:lnTo>
                    <a:lnTo>
                      <a:pt x="417" y="52"/>
                    </a:lnTo>
                    <a:lnTo>
                      <a:pt x="413" y="63"/>
                    </a:lnTo>
                    <a:lnTo>
                      <a:pt x="401" y="72"/>
                    </a:lnTo>
                    <a:lnTo>
                      <a:pt x="381" y="81"/>
                    </a:lnTo>
                    <a:lnTo>
                      <a:pt x="356" y="88"/>
                    </a:lnTo>
                    <a:lnTo>
                      <a:pt x="326" y="94"/>
                    </a:lnTo>
                    <a:lnTo>
                      <a:pt x="290" y="99"/>
                    </a:lnTo>
                    <a:lnTo>
                      <a:pt x="251" y="102"/>
                    </a:lnTo>
                    <a:lnTo>
                      <a:pt x="209" y="103"/>
                    </a:lnTo>
                    <a:lnTo>
                      <a:pt x="168" y="102"/>
                    </a:lnTo>
                    <a:lnTo>
                      <a:pt x="129" y="99"/>
                    </a:lnTo>
                    <a:lnTo>
                      <a:pt x="93" y="94"/>
                    </a:lnTo>
                    <a:lnTo>
                      <a:pt x="61" y="88"/>
                    </a:lnTo>
                    <a:lnTo>
                      <a:pt x="36" y="81"/>
                    </a:lnTo>
                    <a:lnTo>
                      <a:pt x="17" y="72"/>
                    </a:lnTo>
                    <a:lnTo>
                      <a:pt x="5" y="63"/>
                    </a:lnTo>
                    <a:lnTo>
                      <a:pt x="0" y="52"/>
                    </a:lnTo>
                    <a:lnTo>
                      <a:pt x="5" y="42"/>
                    </a:lnTo>
                    <a:lnTo>
                      <a:pt x="17" y="31"/>
                    </a:lnTo>
                    <a:lnTo>
                      <a:pt x="36" y="22"/>
                    </a:lnTo>
                    <a:lnTo>
                      <a:pt x="61" y="15"/>
                    </a:lnTo>
                    <a:lnTo>
                      <a:pt x="93" y="9"/>
                    </a:lnTo>
                    <a:lnTo>
                      <a:pt x="129" y="4"/>
                    </a:lnTo>
                    <a:lnTo>
                      <a:pt x="168" y="1"/>
                    </a:lnTo>
                    <a:lnTo>
                      <a:pt x="209" y="0"/>
                    </a:lnTo>
                    <a:close/>
                  </a:path>
                </a:pathLst>
              </a:custGeom>
              <a:solidFill>
                <a:srgbClr val="EA82FF"/>
              </a:solid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9" name="Line 2387"/>
              <p:cNvSpPr>
                <a:spLocks noChangeShapeType="1"/>
              </p:cNvSpPr>
              <p:nvPr/>
            </p:nvSpPr>
            <p:spPr bwMode="auto">
              <a:xfrm flipH="1" flipV="1">
                <a:off x="1001" y="2474"/>
                <a:ext cx="4" cy="10"/>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0" name="Line 2388"/>
              <p:cNvSpPr>
                <a:spLocks noChangeShapeType="1"/>
              </p:cNvSpPr>
              <p:nvPr/>
            </p:nvSpPr>
            <p:spPr bwMode="auto">
              <a:xfrm flipH="1" flipV="1">
                <a:off x="989" y="2463"/>
                <a:ext cx="12"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1" name="Line 2389"/>
              <p:cNvSpPr>
                <a:spLocks noChangeShapeType="1"/>
              </p:cNvSpPr>
              <p:nvPr/>
            </p:nvSpPr>
            <p:spPr bwMode="auto">
              <a:xfrm flipH="1" flipV="1">
                <a:off x="969" y="2454"/>
                <a:ext cx="20"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2" name="Line 2390"/>
              <p:cNvSpPr>
                <a:spLocks noChangeShapeType="1"/>
              </p:cNvSpPr>
              <p:nvPr/>
            </p:nvSpPr>
            <p:spPr bwMode="auto">
              <a:xfrm flipH="1" flipV="1">
                <a:off x="944" y="2447"/>
                <a:ext cx="25" cy="7"/>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3" name="Line 2391"/>
              <p:cNvSpPr>
                <a:spLocks noChangeShapeType="1"/>
              </p:cNvSpPr>
              <p:nvPr/>
            </p:nvSpPr>
            <p:spPr bwMode="auto">
              <a:xfrm flipH="1" flipV="1">
                <a:off x="914" y="2441"/>
                <a:ext cx="30"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4" name="Line 2392"/>
              <p:cNvSpPr>
                <a:spLocks noChangeShapeType="1"/>
              </p:cNvSpPr>
              <p:nvPr/>
            </p:nvSpPr>
            <p:spPr bwMode="auto">
              <a:xfrm flipH="1" flipV="1">
                <a:off x="878" y="2436"/>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5" name="Line 2393"/>
              <p:cNvSpPr>
                <a:spLocks noChangeShapeType="1"/>
              </p:cNvSpPr>
              <p:nvPr/>
            </p:nvSpPr>
            <p:spPr bwMode="auto">
              <a:xfrm flipH="1" flipV="1">
                <a:off x="839" y="2433"/>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6" name="Line 2394"/>
              <p:cNvSpPr>
                <a:spLocks noChangeShapeType="1"/>
              </p:cNvSpPr>
              <p:nvPr/>
            </p:nvSpPr>
            <p:spPr bwMode="auto">
              <a:xfrm flipH="1" flipV="1">
                <a:off x="797" y="2432"/>
                <a:ext cx="42"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7" name="Line 2395"/>
              <p:cNvSpPr>
                <a:spLocks noChangeShapeType="1"/>
              </p:cNvSpPr>
              <p:nvPr/>
            </p:nvSpPr>
            <p:spPr bwMode="auto">
              <a:xfrm flipH="1">
                <a:off x="756" y="2432"/>
                <a:ext cx="41"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8" name="Line 2396"/>
              <p:cNvSpPr>
                <a:spLocks noChangeShapeType="1"/>
              </p:cNvSpPr>
              <p:nvPr/>
            </p:nvSpPr>
            <p:spPr bwMode="auto">
              <a:xfrm flipH="1">
                <a:off x="717" y="2433"/>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9" name="Line 2397"/>
              <p:cNvSpPr>
                <a:spLocks noChangeShapeType="1"/>
              </p:cNvSpPr>
              <p:nvPr/>
            </p:nvSpPr>
            <p:spPr bwMode="auto">
              <a:xfrm flipH="1">
                <a:off x="681" y="2436"/>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0" name="Line 2398"/>
              <p:cNvSpPr>
                <a:spLocks noChangeShapeType="1"/>
              </p:cNvSpPr>
              <p:nvPr/>
            </p:nvSpPr>
            <p:spPr bwMode="auto">
              <a:xfrm flipH="1">
                <a:off x="649" y="2441"/>
                <a:ext cx="32"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1" name="Line 2399"/>
              <p:cNvSpPr>
                <a:spLocks noChangeShapeType="1"/>
              </p:cNvSpPr>
              <p:nvPr/>
            </p:nvSpPr>
            <p:spPr bwMode="auto">
              <a:xfrm flipH="1">
                <a:off x="624" y="2447"/>
                <a:ext cx="25" cy="7"/>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2" name="Line 2400"/>
              <p:cNvSpPr>
                <a:spLocks noChangeShapeType="1"/>
              </p:cNvSpPr>
              <p:nvPr/>
            </p:nvSpPr>
            <p:spPr bwMode="auto">
              <a:xfrm flipH="1">
                <a:off x="605" y="2454"/>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3" name="Line 2401"/>
              <p:cNvSpPr>
                <a:spLocks noChangeShapeType="1"/>
              </p:cNvSpPr>
              <p:nvPr/>
            </p:nvSpPr>
            <p:spPr bwMode="auto">
              <a:xfrm flipH="1">
                <a:off x="593" y="2463"/>
                <a:ext cx="12"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4" name="Line 2402"/>
              <p:cNvSpPr>
                <a:spLocks noChangeShapeType="1"/>
              </p:cNvSpPr>
              <p:nvPr/>
            </p:nvSpPr>
            <p:spPr bwMode="auto">
              <a:xfrm flipH="1">
                <a:off x="588" y="2474"/>
                <a:ext cx="5" cy="10"/>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5" name="Line 2403"/>
              <p:cNvSpPr>
                <a:spLocks noChangeShapeType="1"/>
              </p:cNvSpPr>
              <p:nvPr/>
            </p:nvSpPr>
            <p:spPr bwMode="auto">
              <a:xfrm>
                <a:off x="588" y="2484"/>
                <a:ext cx="5"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6" name="Line 2404"/>
              <p:cNvSpPr>
                <a:spLocks noChangeShapeType="1"/>
              </p:cNvSpPr>
              <p:nvPr/>
            </p:nvSpPr>
            <p:spPr bwMode="auto">
              <a:xfrm>
                <a:off x="593" y="2495"/>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7" name="Line 2405"/>
              <p:cNvSpPr>
                <a:spLocks noChangeShapeType="1"/>
              </p:cNvSpPr>
              <p:nvPr/>
            </p:nvSpPr>
            <p:spPr bwMode="auto">
              <a:xfrm>
                <a:off x="605" y="2504"/>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8" name="Line 2406"/>
              <p:cNvSpPr>
                <a:spLocks noChangeShapeType="1"/>
              </p:cNvSpPr>
              <p:nvPr/>
            </p:nvSpPr>
            <p:spPr bwMode="auto">
              <a:xfrm>
                <a:off x="624" y="2513"/>
                <a:ext cx="25" cy="7"/>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9" name="Line 2407"/>
              <p:cNvSpPr>
                <a:spLocks noChangeShapeType="1"/>
              </p:cNvSpPr>
              <p:nvPr/>
            </p:nvSpPr>
            <p:spPr bwMode="auto">
              <a:xfrm>
                <a:off x="649" y="2520"/>
                <a:ext cx="32"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0" name="Line 2408"/>
              <p:cNvSpPr>
                <a:spLocks noChangeShapeType="1"/>
              </p:cNvSpPr>
              <p:nvPr/>
            </p:nvSpPr>
            <p:spPr bwMode="auto">
              <a:xfrm>
                <a:off x="681" y="2526"/>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1" name="Line 2409"/>
              <p:cNvSpPr>
                <a:spLocks noChangeShapeType="1"/>
              </p:cNvSpPr>
              <p:nvPr/>
            </p:nvSpPr>
            <p:spPr bwMode="auto">
              <a:xfrm>
                <a:off x="717" y="2531"/>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2" name="Line 2410"/>
              <p:cNvSpPr>
                <a:spLocks noChangeShapeType="1"/>
              </p:cNvSpPr>
              <p:nvPr/>
            </p:nvSpPr>
            <p:spPr bwMode="auto">
              <a:xfrm>
                <a:off x="756" y="2534"/>
                <a:ext cx="41"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3" name="Line 2411"/>
              <p:cNvSpPr>
                <a:spLocks noChangeShapeType="1"/>
              </p:cNvSpPr>
              <p:nvPr/>
            </p:nvSpPr>
            <p:spPr bwMode="auto">
              <a:xfrm flipV="1">
                <a:off x="797" y="2534"/>
                <a:ext cx="42"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4" name="Line 2412"/>
              <p:cNvSpPr>
                <a:spLocks noChangeShapeType="1"/>
              </p:cNvSpPr>
              <p:nvPr/>
            </p:nvSpPr>
            <p:spPr bwMode="auto">
              <a:xfrm flipV="1">
                <a:off x="839" y="2531"/>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5" name="Line 2413"/>
              <p:cNvSpPr>
                <a:spLocks noChangeShapeType="1"/>
              </p:cNvSpPr>
              <p:nvPr/>
            </p:nvSpPr>
            <p:spPr bwMode="auto">
              <a:xfrm flipV="1">
                <a:off x="878" y="2526"/>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6" name="Line 2414"/>
              <p:cNvSpPr>
                <a:spLocks noChangeShapeType="1"/>
              </p:cNvSpPr>
              <p:nvPr/>
            </p:nvSpPr>
            <p:spPr bwMode="auto">
              <a:xfrm flipV="1">
                <a:off x="914" y="2520"/>
                <a:ext cx="30"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328" name="Line 2416"/>
            <p:cNvSpPr>
              <a:spLocks noChangeShapeType="1"/>
            </p:cNvSpPr>
            <p:nvPr/>
          </p:nvSpPr>
          <p:spPr bwMode="auto">
            <a:xfrm flipV="1">
              <a:off x="944" y="2513"/>
              <a:ext cx="25" cy="7"/>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9" name="Line 2417"/>
            <p:cNvSpPr>
              <a:spLocks noChangeShapeType="1"/>
            </p:cNvSpPr>
            <p:nvPr/>
          </p:nvSpPr>
          <p:spPr bwMode="auto">
            <a:xfrm flipV="1">
              <a:off x="969" y="2504"/>
              <a:ext cx="20"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0" name="Line 2418"/>
            <p:cNvSpPr>
              <a:spLocks noChangeShapeType="1"/>
            </p:cNvSpPr>
            <p:nvPr/>
          </p:nvSpPr>
          <p:spPr bwMode="auto">
            <a:xfrm flipV="1">
              <a:off x="989" y="2495"/>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1" name="Line 2419"/>
            <p:cNvSpPr>
              <a:spLocks noChangeShapeType="1"/>
            </p:cNvSpPr>
            <p:nvPr/>
          </p:nvSpPr>
          <p:spPr bwMode="auto">
            <a:xfrm flipV="1">
              <a:off x="1001" y="2484"/>
              <a:ext cx="4"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2" name="Freeform 2420"/>
            <p:cNvSpPr>
              <a:spLocks/>
            </p:cNvSpPr>
            <p:nvPr/>
          </p:nvSpPr>
          <p:spPr bwMode="auto">
            <a:xfrm>
              <a:off x="753" y="2472"/>
              <a:ext cx="37" cy="48"/>
            </a:xfrm>
            <a:custGeom>
              <a:avLst/>
              <a:gdLst/>
              <a:ahLst/>
              <a:cxnLst>
                <a:cxn ang="0">
                  <a:pos x="13" y="0"/>
                </a:cxn>
                <a:cxn ang="0">
                  <a:pos x="19" y="0"/>
                </a:cxn>
                <a:cxn ang="0">
                  <a:pos x="23" y="2"/>
                </a:cxn>
                <a:cxn ang="0">
                  <a:pos x="25" y="2"/>
                </a:cxn>
                <a:cxn ang="0">
                  <a:pos x="29" y="3"/>
                </a:cxn>
                <a:cxn ang="0">
                  <a:pos x="32" y="9"/>
                </a:cxn>
                <a:cxn ang="0">
                  <a:pos x="34" y="14"/>
                </a:cxn>
                <a:cxn ang="0">
                  <a:pos x="25" y="14"/>
                </a:cxn>
                <a:cxn ang="0">
                  <a:pos x="25" y="11"/>
                </a:cxn>
                <a:cxn ang="0">
                  <a:pos x="23" y="9"/>
                </a:cxn>
                <a:cxn ang="0">
                  <a:pos x="20" y="8"/>
                </a:cxn>
                <a:cxn ang="0">
                  <a:pos x="13" y="8"/>
                </a:cxn>
                <a:cxn ang="0">
                  <a:pos x="10" y="9"/>
                </a:cxn>
                <a:cxn ang="0">
                  <a:pos x="9" y="11"/>
                </a:cxn>
                <a:cxn ang="0">
                  <a:pos x="9" y="15"/>
                </a:cxn>
                <a:cxn ang="0">
                  <a:pos x="10" y="15"/>
                </a:cxn>
                <a:cxn ang="0">
                  <a:pos x="10" y="17"/>
                </a:cxn>
                <a:cxn ang="0">
                  <a:pos x="14" y="17"/>
                </a:cxn>
                <a:cxn ang="0">
                  <a:pos x="17" y="18"/>
                </a:cxn>
                <a:cxn ang="0">
                  <a:pos x="22" y="20"/>
                </a:cxn>
                <a:cxn ang="0">
                  <a:pos x="31" y="24"/>
                </a:cxn>
                <a:cxn ang="0">
                  <a:pos x="32" y="24"/>
                </a:cxn>
                <a:cxn ang="0">
                  <a:pos x="37" y="33"/>
                </a:cxn>
                <a:cxn ang="0">
                  <a:pos x="35" y="38"/>
                </a:cxn>
                <a:cxn ang="0">
                  <a:pos x="32" y="44"/>
                </a:cxn>
                <a:cxn ang="0">
                  <a:pos x="28" y="45"/>
                </a:cxn>
                <a:cxn ang="0">
                  <a:pos x="22" y="48"/>
                </a:cxn>
                <a:cxn ang="0">
                  <a:pos x="19" y="48"/>
                </a:cxn>
                <a:cxn ang="0">
                  <a:pos x="13" y="47"/>
                </a:cxn>
                <a:cxn ang="0">
                  <a:pos x="9" y="47"/>
                </a:cxn>
                <a:cxn ang="0">
                  <a:pos x="4" y="44"/>
                </a:cxn>
                <a:cxn ang="0">
                  <a:pos x="1" y="39"/>
                </a:cxn>
                <a:cxn ang="0">
                  <a:pos x="0" y="33"/>
                </a:cxn>
                <a:cxn ang="0">
                  <a:pos x="7" y="32"/>
                </a:cxn>
                <a:cxn ang="0">
                  <a:pos x="9" y="35"/>
                </a:cxn>
                <a:cxn ang="0">
                  <a:pos x="10" y="36"/>
                </a:cxn>
                <a:cxn ang="0">
                  <a:pos x="11" y="39"/>
                </a:cxn>
                <a:cxn ang="0">
                  <a:pos x="13" y="39"/>
                </a:cxn>
                <a:cxn ang="0">
                  <a:pos x="16" y="41"/>
                </a:cxn>
                <a:cxn ang="0">
                  <a:pos x="19" y="41"/>
                </a:cxn>
                <a:cxn ang="0">
                  <a:pos x="23" y="39"/>
                </a:cxn>
                <a:cxn ang="0">
                  <a:pos x="25" y="39"/>
                </a:cxn>
                <a:cxn ang="0">
                  <a:pos x="28" y="36"/>
                </a:cxn>
                <a:cxn ang="0">
                  <a:pos x="28" y="33"/>
                </a:cxn>
                <a:cxn ang="0">
                  <a:pos x="25" y="30"/>
                </a:cxn>
                <a:cxn ang="0">
                  <a:pos x="19" y="27"/>
                </a:cxn>
                <a:cxn ang="0">
                  <a:pos x="13" y="26"/>
                </a:cxn>
                <a:cxn ang="0">
                  <a:pos x="10" y="26"/>
                </a:cxn>
                <a:cxn ang="0">
                  <a:pos x="4" y="23"/>
                </a:cxn>
                <a:cxn ang="0">
                  <a:pos x="0" y="14"/>
                </a:cxn>
                <a:cxn ang="0">
                  <a:pos x="0" y="11"/>
                </a:cxn>
                <a:cxn ang="0">
                  <a:pos x="3" y="5"/>
                </a:cxn>
                <a:cxn ang="0">
                  <a:pos x="6" y="5"/>
                </a:cxn>
                <a:cxn ang="0">
                  <a:pos x="7" y="3"/>
                </a:cxn>
                <a:cxn ang="0">
                  <a:pos x="13" y="0"/>
                </a:cxn>
              </a:cxnLst>
              <a:rect l="0" t="0" r="r" b="b"/>
              <a:pathLst>
                <a:path w="37" h="48">
                  <a:moveTo>
                    <a:pt x="13" y="0"/>
                  </a:moveTo>
                  <a:lnTo>
                    <a:pt x="19" y="0"/>
                  </a:lnTo>
                  <a:lnTo>
                    <a:pt x="23" y="2"/>
                  </a:lnTo>
                  <a:lnTo>
                    <a:pt x="25" y="2"/>
                  </a:lnTo>
                  <a:lnTo>
                    <a:pt x="29" y="3"/>
                  </a:lnTo>
                  <a:lnTo>
                    <a:pt x="32" y="9"/>
                  </a:lnTo>
                  <a:lnTo>
                    <a:pt x="34" y="14"/>
                  </a:lnTo>
                  <a:lnTo>
                    <a:pt x="25" y="14"/>
                  </a:lnTo>
                  <a:lnTo>
                    <a:pt x="25" y="11"/>
                  </a:lnTo>
                  <a:lnTo>
                    <a:pt x="23" y="9"/>
                  </a:lnTo>
                  <a:lnTo>
                    <a:pt x="20" y="8"/>
                  </a:lnTo>
                  <a:lnTo>
                    <a:pt x="13" y="8"/>
                  </a:lnTo>
                  <a:lnTo>
                    <a:pt x="10" y="9"/>
                  </a:lnTo>
                  <a:lnTo>
                    <a:pt x="9" y="11"/>
                  </a:lnTo>
                  <a:lnTo>
                    <a:pt x="9" y="15"/>
                  </a:lnTo>
                  <a:lnTo>
                    <a:pt x="10" y="15"/>
                  </a:lnTo>
                  <a:lnTo>
                    <a:pt x="10" y="17"/>
                  </a:lnTo>
                  <a:lnTo>
                    <a:pt x="14" y="17"/>
                  </a:lnTo>
                  <a:lnTo>
                    <a:pt x="17" y="18"/>
                  </a:lnTo>
                  <a:lnTo>
                    <a:pt x="22" y="20"/>
                  </a:lnTo>
                  <a:lnTo>
                    <a:pt x="31" y="24"/>
                  </a:lnTo>
                  <a:lnTo>
                    <a:pt x="32" y="24"/>
                  </a:lnTo>
                  <a:lnTo>
                    <a:pt x="37" y="33"/>
                  </a:lnTo>
                  <a:lnTo>
                    <a:pt x="35" y="38"/>
                  </a:lnTo>
                  <a:lnTo>
                    <a:pt x="32" y="44"/>
                  </a:lnTo>
                  <a:lnTo>
                    <a:pt x="28" y="45"/>
                  </a:lnTo>
                  <a:lnTo>
                    <a:pt x="22" y="48"/>
                  </a:lnTo>
                  <a:lnTo>
                    <a:pt x="19" y="48"/>
                  </a:lnTo>
                  <a:lnTo>
                    <a:pt x="13" y="47"/>
                  </a:lnTo>
                  <a:lnTo>
                    <a:pt x="9" y="47"/>
                  </a:lnTo>
                  <a:lnTo>
                    <a:pt x="4" y="44"/>
                  </a:lnTo>
                  <a:lnTo>
                    <a:pt x="1" y="39"/>
                  </a:lnTo>
                  <a:lnTo>
                    <a:pt x="0" y="33"/>
                  </a:lnTo>
                  <a:lnTo>
                    <a:pt x="7" y="32"/>
                  </a:lnTo>
                  <a:lnTo>
                    <a:pt x="9" y="35"/>
                  </a:lnTo>
                  <a:lnTo>
                    <a:pt x="10" y="36"/>
                  </a:lnTo>
                  <a:lnTo>
                    <a:pt x="11" y="39"/>
                  </a:lnTo>
                  <a:lnTo>
                    <a:pt x="13" y="39"/>
                  </a:lnTo>
                  <a:lnTo>
                    <a:pt x="16" y="41"/>
                  </a:lnTo>
                  <a:lnTo>
                    <a:pt x="19" y="41"/>
                  </a:lnTo>
                  <a:lnTo>
                    <a:pt x="23" y="39"/>
                  </a:lnTo>
                  <a:lnTo>
                    <a:pt x="25" y="39"/>
                  </a:lnTo>
                  <a:lnTo>
                    <a:pt x="28" y="36"/>
                  </a:lnTo>
                  <a:lnTo>
                    <a:pt x="28" y="33"/>
                  </a:lnTo>
                  <a:lnTo>
                    <a:pt x="25" y="30"/>
                  </a:lnTo>
                  <a:lnTo>
                    <a:pt x="19" y="27"/>
                  </a:lnTo>
                  <a:lnTo>
                    <a:pt x="13" y="26"/>
                  </a:lnTo>
                  <a:lnTo>
                    <a:pt x="10" y="26"/>
                  </a:lnTo>
                  <a:lnTo>
                    <a:pt x="4" y="23"/>
                  </a:lnTo>
                  <a:lnTo>
                    <a:pt x="0" y="14"/>
                  </a:lnTo>
                  <a:lnTo>
                    <a:pt x="0" y="11"/>
                  </a:lnTo>
                  <a:lnTo>
                    <a:pt x="3" y="5"/>
                  </a:lnTo>
                  <a:lnTo>
                    <a:pt x="6" y="5"/>
                  </a:lnTo>
                  <a:lnTo>
                    <a:pt x="7" y="3"/>
                  </a:lnTo>
                  <a:lnTo>
                    <a:pt x="13"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3" name="Freeform 2421"/>
            <p:cNvSpPr>
              <a:spLocks noEditPoints="1"/>
            </p:cNvSpPr>
            <p:nvPr/>
          </p:nvSpPr>
          <p:spPr bwMode="auto">
            <a:xfrm>
              <a:off x="796" y="2472"/>
              <a:ext cx="42" cy="48"/>
            </a:xfrm>
            <a:custGeom>
              <a:avLst/>
              <a:gdLst/>
              <a:ahLst/>
              <a:cxnLst>
                <a:cxn ang="0">
                  <a:pos x="16" y="8"/>
                </a:cxn>
                <a:cxn ang="0">
                  <a:pos x="12" y="11"/>
                </a:cxn>
                <a:cxn ang="0">
                  <a:pos x="10" y="12"/>
                </a:cxn>
                <a:cxn ang="0">
                  <a:pos x="9" y="15"/>
                </a:cxn>
                <a:cxn ang="0">
                  <a:pos x="9" y="18"/>
                </a:cxn>
                <a:cxn ang="0">
                  <a:pos x="34" y="18"/>
                </a:cxn>
                <a:cxn ang="0">
                  <a:pos x="33" y="14"/>
                </a:cxn>
                <a:cxn ang="0">
                  <a:pos x="31" y="11"/>
                </a:cxn>
                <a:cxn ang="0">
                  <a:pos x="25" y="8"/>
                </a:cxn>
                <a:cxn ang="0">
                  <a:pos x="16" y="8"/>
                </a:cxn>
                <a:cxn ang="0">
                  <a:pos x="15" y="0"/>
                </a:cxn>
                <a:cxn ang="0">
                  <a:pos x="27" y="0"/>
                </a:cxn>
                <a:cxn ang="0">
                  <a:pos x="36" y="6"/>
                </a:cxn>
                <a:cxn ang="0">
                  <a:pos x="39" y="9"/>
                </a:cxn>
                <a:cxn ang="0">
                  <a:pos x="42" y="18"/>
                </a:cxn>
                <a:cxn ang="0">
                  <a:pos x="42" y="26"/>
                </a:cxn>
                <a:cxn ang="0">
                  <a:pos x="9" y="26"/>
                </a:cxn>
                <a:cxn ang="0">
                  <a:pos x="9" y="30"/>
                </a:cxn>
                <a:cxn ang="0">
                  <a:pos x="10" y="33"/>
                </a:cxn>
                <a:cxn ang="0">
                  <a:pos x="16" y="39"/>
                </a:cxn>
                <a:cxn ang="0">
                  <a:pos x="19" y="41"/>
                </a:cxn>
                <a:cxn ang="0">
                  <a:pos x="22" y="41"/>
                </a:cxn>
                <a:cxn ang="0">
                  <a:pos x="25" y="39"/>
                </a:cxn>
                <a:cxn ang="0">
                  <a:pos x="30" y="39"/>
                </a:cxn>
                <a:cxn ang="0">
                  <a:pos x="31" y="36"/>
                </a:cxn>
                <a:cxn ang="0">
                  <a:pos x="34" y="33"/>
                </a:cxn>
                <a:cxn ang="0">
                  <a:pos x="42" y="35"/>
                </a:cxn>
                <a:cxn ang="0">
                  <a:pos x="39" y="39"/>
                </a:cxn>
                <a:cxn ang="0">
                  <a:pos x="31" y="47"/>
                </a:cxn>
                <a:cxn ang="0">
                  <a:pos x="27" y="47"/>
                </a:cxn>
                <a:cxn ang="0">
                  <a:pos x="22" y="48"/>
                </a:cxn>
                <a:cxn ang="0">
                  <a:pos x="10" y="45"/>
                </a:cxn>
                <a:cxn ang="0">
                  <a:pos x="3" y="38"/>
                </a:cxn>
                <a:cxn ang="0">
                  <a:pos x="1" y="35"/>
                </a:cxn>
                <a:cxn ang="0">
                  <a:pos x="0" y="30"/>
                </a:cxn>
                <a:cxn ang="0">
                  <a:pos x="0" y="24"/>
                </a:cxn>
                <a:cxn ang="0">
                  <a:pos x="1" y="17"/>
                </a:cxn>
                <a:cxn ang="0">
                  <a:pos x="3" y="12"/>
                </a:cxn>
                <a:cxn ang="0">
                  <a:pos x="6" y="6"/>
                </a:cxn>
                <a:cxn ang="0">
                  <a:pos x="15" y="0"/>
                </a:cxn>
              </a:cxnLst>
              <a:rect l="0" t="0" r="r" b="b"/>
              <a:pathLst>
                <a:path w="42" h="48">
                  <a:moveTo>
                    <a:pt x="16" y="8"/>
                  </a:moveTo>
                  <a:lnTo>
                    <a:pt x="12" y="11"/>
                  </a:lnTo>
                  <a:lnTo>
                    <a:pt x="10" y="12"/>
                  </a:lnTo>
                  <a:lnTo>
                    <a:pt x="9" y="15"/>
                  </a:lnTo>
                  <a:lnTo>
                    <a:pt x="9" y="18"/>
                  </a:lnTo>
                  <a:lnTo>
                    <a:pt x="34" y="18"/>
                  </a:lnTo>
                  <a:lnTo>
                    <a:pt x="33" y="14"/>
                  </a:lnTo>
                  <a:lnTo>
                    <a:pt x="31" y="11"/>
                  </a:lnTo>
                  <a:lnTo>
                    <a:pt x="25" y="8"/>
                  </a:lnTo>
                  <a:lnTo>
                    <a:pt x="16" y="8"/>
                  </a:lnTo>
                  <a:close/>
                  <a:moveTo>
                    <a:pt x="15" y="0"/>
                  </a:moveTo>
                  <a:lnTo>
                    <a:pt x="27" y="0"/>
                  </a:lnTo>
                  <a:lnTo>
                    <a:pt x="36" y="6"/>
                  </a:lnTo>
                  <a:lnTo>
                    <a:pt x="39" y="9"/>
                  </a:lnTo>
                  <a:lnTo>
                    <a:pt x="42" y="18"/>
                  </a:lnTo>
                  <a:lnTo>
                    <a:pt x="42" y="26"/>
                  </a:lnTo>
                  <a:lnTo>
                    <a:pt x="9" y="26"/>
                  </a:lnTo>
                  <a:lnTo>
                    <a:pt x="9" y="30"/>
                  </a:lnTo>
                  <a:lnTo>
                    <a:pt x="10" y="33"/>
                  </a:lnTo>
                  <a:lnTo>
                    <a:pt x="16" y="39"/>
                  </a:lnTo>
                  <a:lnTo>
                    <a:pt x="19" y="41"/>
                  </a:lnTo>
                  <a:lnTo>
                    <a:pt x="22" y="41"/>
                  </a:lnTo>
                  <a:lnTo>
                    <a:pt x="25" y="39"/>
                  </a:lnTo>
                  <a:lnTo>
                    <a:pt x="30" y="39"/>
                  </a:lnTo>
                  <a:lnTo>
                    <a:pt x="31" y="36"/>
                  </a:lnTo>
                  <a:lnTo>
                    <a:pt x="34" y="33"/>
                  </a:lnTo>
                  <a:lnTo>
                    <a:pt x="42" y="35"/>
                  </a:lnTo>
                  <a:lnTo>
                    <a:pt x="39" y="39"/>
                  </a:lnTo>
                  <a:lnTo>
                    <a:pt x="31" y="47"/>
                  </a:lnTo>
                  <a:lnTo>
                    <a:pt x="27" y="47"/>
                  </a:lnTo>
                  <a:lnTo>
                    <a:pt x="22" y="48"/>
                  </a:lnTo>
                  <a:lnTo>
                    <a:pt x="10" y="45"/>
                  </a:lnTo>
                  <a:lnTo>
                    <a:pt x="3" y="38"/>
                  </a:lnTo>
                  <a:lnTo>
                    <a:pt x="1" y="35"/>
                  </a:lnTo>
                  <a:lnTo>
                    <a:pt x="0" y="30"/>
                  </a:lnTo>
                  <a:lnTo>
                    <a:pt x="0" y="24"/>
                  </a:lnTo>
                  <a:lnTo>
                    <a:pt x="1"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4" name="Line 2422"/>
            <p:cNvSpPr>
              <a:spLocks noChangeShapeType="1"/>
            </p:cNvSpPr>
            <p:nvPr/>
          </p:nvSpPr>
          <p:spPr bwMode="auto">
            <a:xfrm flipH="1">
              <a:off x="1047" y="2373"/>
              <a:ext cx="16"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5" name="Line 2423"/>
            <p:cNvSpPr>
              <a:spLocks noChangeShapeType="1"/>
            </p:cNvSpPr>
            <p:nvPr/>
          </p:nvSpPr>
          <p:spPr bwMode="auto">
            <a:xfrm flipH="1">
              <a:off x="1026" y="2391"/>
              <a:ext cx="2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6" name="Line 2424"/>
            <p:cNvSpPr>
              <a:spLocks noChangeShapeType="1"/>
            </p:cNvSpPr>
            <p:nvPr/>
          </p:nvSpPr>
          <p:spPr bwMode="auto">
            <a:xfrm flipH="1">
              <a:off x="1002" y="2408"/>
              <a:ext cx="24"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7" name="Line 2425"/>
            <p:cNvSpPr>
              <a:spLocks noChangeShapeType="1"/>
            </p:cNvSpPr>
            <p:nvPr/>
          </p:nvSpPr>
          <p:spPr bwMode="auto">
            <a:xfrm flipH="1">
              <a:off x="975" y="2423"/>
              <a:ext cx="27"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8" name="Line 2426"/>
            <p:cNvSpPr>
              <a:spLocks noChangeShapeType="1"/>
            </p:cNvSpPr>
            <p:nvPr/>
          </p:nvSpPr>
          <p:spPr bwMode="auto">
            <a:xfrm flipH="1">
              <a:off x="948" y="2435"/>
              <a:ext cx="2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9" name="Freeform 2427"/>
            <p:cNvSpPr>
              <a:spLocks/>
            </p:cNvSpPr>
            <p:nvPr/>
          </p:nvSpPr>
          <p:spPr bwMode="auto">
            <a:xfrm>
              <a:off x="1047" y="2463"/>
              <a:ext cx="63" cy="41"/>
            </a:xfrm>
            <a:custGeom>
              <a:avLst/>
              <a:gdLst/>
              <a:ahLst/>
              <a:cxnLst>
                <a:cxn ang="0">
                  <a:pos x="31" y="0"/>
                </a:cxn>
                <a:cxn ang="0">
                  <a:pos x="48" y="3"/>
                </a:cxn>
                <a:cxn ang="0">
                  <a:pos x="58" y="11"/>
                </a:cxn>
                <a:cxn ang="0">
                  <a:pos x="63" y="21"/>
                </a:cxn>
                <a:cxn ang="0">
                  <a:pos x="58" y="30"/>
                </a:cxn>
                <a:cxn ang="0">
                  <a:pos x="48" y="38"/>
                </a:cxn>
                <a:cxn ang="0">
                  <a:pos x="31" y="41"/>
                </a:cxn>
                <a:cxn ang="0">
                  <a:pos x="15" y="38"/>
                </a:cxn>
                <a:cxn ang="0">
                  <a:pos x="4" y="30"/>
                </a:cxn>
                <a:cxn ang="0">
                  <a:pos x="0" y="21"/>
                </a:cxn>
                <a:cxn ang="0">
                  <a:pos x="4" y="11"/>
                </a:cxn>
                <a:cxn ang="0">
                  <a:pos x="15" y="3"/>
                </a:cxn>
                <a:cxn ang="0">
                  <a:pos x="31" y="0"/>
                </a:cxn>
              </a:cxnLst>
              <a:rect l="0" t="0" r="r" b="b"/>
              <a:pathLst>
                <a:path w="63" h="41">
                  <a:moveTo>
                    <a:pt x="31" y="0"/>
                  </a:moveTo>
                  <a:lnTo>
                    <a:pt x="48" y="3"/>
                  </a:lnTo>
                  <a:lnTo>
                    <a:pt x="58" y="11"/>
                  </a:lnTo>
                  <a:lnTo>
                    <a:pt x="63" y="21"/>
                  </a:lnTo>
                  <a:lnTo>
                    <a:pt x="58" y="30"/>
                  </a:lnTo>
                  <a:lnTo>
                    <a:pt x="48" y="38"/>
                  </a:lnTo>
                  <a:lnTo>
                    <a:pt x="31" y="41"/>
                  </a:lnTo>
                  <a:lnTo>
                    <a:pt x="15" y="38"/>
                  </a:lnTo>
                  <a:lnTo>
                    <a:pt x="4" y="30"/>
                  </a:lnTo>
                  <a:lnTo>
                    <a:pt x="0" y="21"/>
                  </a:lnTo>
                  <a:lnTo>
                    <a:pt x="4" y="11"/>
                  </a:lnTo>
                  <a:lnTo>
                    <a:pt x="15" y="3"/>
                  </a:lnTo>
                  <a:lnTo>
                    <a:pt x="3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0" name="Line 2428"/>
            <p:cNvSpPr>
              <a:spLocks noChangeShapeType="1"/>
            </p:cNvSpPr>
            <p:nvPr/>
          </p:nvSpPr>
          <p:spPr bwMode="auto">
            <a:xfrm flipH="1" flipV="1">
              <a:off x="1105" y="2474"/>
              <a:ext cx="5"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1" name="Line 2429"/>
            <p:cNvSpPr>
              <a:spLocks noChangeShapeType="1"/>
            </p:cNvSpPr>
            <p:nvPr/>
          </p:nvSpPr>
          <p:spPr bwMode="auto">
            <a:xfrm flipH="1" flipV="1">
              <a:off x="1095" y="2466"/>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2" name="Line 2430"/>
            <p:cNvSpPr>
              <a:spLocks noChangeShapeType="1"/>
            </p:cNvSpPr>
            <p:nvPr/>
          </p:nvSpPr>
          <p:spPr bwMode="auto">
            <a:xfrm flipH="1" flipV="1">
              <a:off x="1078" y="2463"/>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3" name="Line 2431"/>
            <p:cNvSpPr>
              <a:spLocks noChangeShapeType="1"/>
            </p:cNvSpPr>
            <p:nvPr/>
          </p:nvSpPr>
          <p:spPr bwMode="auto">
            <a:xfrm flipH="1">
              <a:off x="1062" y="2463"/>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4" name="Line 2432"/>
            <p:cNvSpPr>
              <a:spLocks noChangeShapeType="1"/>
            </p:cNvSpPr>
            <p:nvPr/>
          </p:nvSpPr>
          <p:spPr bwMode="auto">
            <a:xfrm flipH="1">
              <a:off x="1051" y="2466"/>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5" name="Line 2433"/>
            <p:cNvSpPr>
              <a:spLocks noChangeShapeType="1"/>
            </p:cNvSpPr>
            <p:nvPr/>
          </p:nvSpPr>
          <p:spPr bwMode="auto">
            <a:xfrm flipH="1">
              <a:off x="1047" y="2474"/>
              <a:ext cx="4"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6" name="Line 2434"/>
            <p:cNvSpPr>
              <a:spLocks noChangeShapeType="1"/>
            </p:cNvSpPr>
            <p:nvPr/>
          </p:nvSpPr>
          <p:spPr bwMode="auto">
            <a:xfrm>
              <a:off x="1047" y="2484"/>
              <a:ext cx="4"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7" name="Line 2435"/>
            <p:cNvSpPr>
              <a:spLocks noChangeShapeType="1"/>
            </p:cNvSpPr>
            <p:nvPr/>
          </p:nvSpPr>
          <p:spPr bwMode="auto">
            <a:xfrm>
              <a:off x="1051" y="2493"/>
              <a:ext cx="11"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8" name="Line 2436"/>
            <p:cNvSpPr>
              <a:spLocks noChangeShapeType="1"/>
            </p:cNvSpPr>
            <p:nvPr/>
          </p:nvSpPr>
          <p:spPr bwMode="auto">
            <a:xfrm>
              <a:off x="1062" y="2501"/>
              <a:ext cx="16"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9" name="Line 2437"/>
            <p:cNvSpPr>
              <a:spLocks noChangeShapeType="1"/>
            </p:cNvSpPr>
            <p:nvPr/>
          </p:nvSpPr>
          <p:spPr bwMode="auto">
            <a:xfrm flipV="1">
              <a:off x="1078" y="2501"/>
              <a:ext cx="1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0" name="Line 2438"/>
            <p:cNvSpPr>
              <a:spLocks noChangeShapeType="1"/>
            </p:cNvSpPr>
            <p:nvPr/>
          </p:nvSpPr>
          <p:spPr bwMode="auto">
            <a:xfrm flipV="1">
              <a:off x="1095" y="2493"/>
              <a:ext cx="10"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1" name="Line 2439"/>
            <p:cNvSpPr>
              <a:spLocks noChangeShapeType="1"/>
            </p:cNvSpPr>
            <p:nvPr/>
          </p:nvSpPr>
          <p:spPr bwMode="auto">
            <a:xfrm flipV="1">
              <a:off x="1105" y="2484"/>
              <a:ext cx="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2" name="Rectangle 2440"/>
            <p:cNvSpPr>
              <a:spLocks noChangeArrowheads="1"/>
            </p:cNvSpPr>
            <p:nvPr/>
          </p:nvSpPr>
          <p:spPr bwMode="auto">
            <a:xfrm>
              <a:off x="1077" y="2481"/>
              <a:ext cx="1" cy="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53" name="Line 2441"/>
            <p:cNvSpPr>
              <a:spLocks noChangeShapeType="1"/>
            </p:cNvSpPr>
            <p:nvPr/>
          </p:nvSpPr>
          <p:spPr bwMode="auto">
            <a:xfrm>
              <a:off x="1078" y="2376"/>
              <a:ext cx="1" cy="8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4" name="Freeform 2442"/>
            <p:cNvSpPr>
              <a:spLocks/>
            </p:cNvSpPr>
            <p:nvPr/>
          </p:nvSpPr>
          <p:spPr bwMode="auto">
            <a:xfrm>
              <a:off x="412" y="2559"/>
              <a:ext cx="417" cy="105"/>
            </a:xfrm>
            <a:custGeom>
              <a:avLst/>
              <a:gdLst/>
              <a:ahLst/>
              <a:cxnLst>
                <a:cxn ang="0">
                  <a:pos x="208" y="0"/>
                </a:cxn>
                <a:cxn ang="0">
                  <a:pos x="255" y="1"/>
                </a:cxn>
                <a:cxn ang="0">
                  <a:pos x="300" y="6"/>
                </a:cxn>
                <a:cxn ang="0">
                  <a:pos x="339" y="12"/>
                </a:cxn>
                <a:cxn ang="0">
                  <a:pos x="370" y="19"/>
                </a:cxn>
                <a:cxn ang="0">
                  <a:pos x="396" y="30"/>
                </a:cxn>
                <a:cxn ang="0">
                  <a:pos x="411" y="40"/>
                </a:cxn>
                <a:cxn ang="0">
                  <a:pos x="417" y="52"/>
                </a:cxn>
                <a:cxn ang="0">
                  <a:pos x="411" y="64"/>
                </a:cxn>
                <a:cxn ang="0">
                  <a:pos x="396" y="75"/>
                </a:cxn>
                <a:cxn ang="0">
                  <a:pos x="370" y="85"/>
                </a:cxn>
                <a:cxn ang="0">
                  <a:pos x="339" y="93"/>
                </a:cxn>
                <a:cxn ang="0">
                  <a:pos x="300" y="99"/>
                </a:cxn>
                <a:cxn ang="0">
                  <a:pos x="255" y="103"/>
                </a:cxn>
                <a:cxn ang="0">
                  <a:pos x="208" y="105"/>
                </a:cxn>
                <a:cxn ang="0">
                  <a:pos x="160" y="103"/>
                </a:cxn>
                <a:cxn ang="0">
                  <a:pos x="116" y="99"/>
                </a:cxn>
                <a:cxn ang="0">
                  <a:pos x="78" y="93"/>
                </a:cxn>
                <a:cxn ang="0">
                  <a:pos x="45" y="85"/>
                </a:cxn>
                <a:cxn ang="0">
                  <a:pos x="21" y="75"/>
                </a:cxn>
                <a:cxn ang="0">
                  <a:pos x="6" y="64"/>
                </a:cxn>
                <a:cxn ang="0">
                  <a:pos x="0" y="52"/>
                </a:cxn>
                <a:cxn ang="0">
                  <a:pos x="6" y="40"/>
                </a:cxn>
                <a:cxn ang="0">
                  <a:pos x="21" y="30"/>
                </a:cxn>
                <a:cxn ang="0">
                  <a:pos x="45" y="19"/>
                </a:cxn>
                <a:cxn ang="0">
                  <a:pos x="78" y="12"/>
                </a:cxn>
                <a:cxn ang="0">
                  <a:pos x="116" y="6"/>
                </a:cxn>
                <a:cxn ang="0">
                  <a:pos x="160" y="1"/>
                </a:cxn>
                <a:cxn ang="0">
                  <a:pos x="208" y="0"/>
                </a:cxn>
              </a:cxnLst>
              <a:rect l="0" t="0" r="r" b="b"/>
              <a:pathLst>
                <a:path w="417" h="105">
                  <a:moveTo>
                    <a:pt x="208" y="0"/>
                  </a:moveTo>
                  <a:lnTo>
                    <a:pt x="255" y="1"/>
                  </a:lnTo>
                  <a:lnTo>
                    <a:pt x="300" y="6"/>
                  </a:lnTo>
                  <a:lnTo>
                    <a:pt x="339" y="12"/>
                  </a:lnTo>
                  <a:lnTo>
                    <a:pt x="370" y="19"/>
                  </a:lnTo>
                  <a:lnTo>
                    <a:pt x="396" y="30"/>
                  </a:lnTo>
                  <a:lnTo>
                    <a:pt x="411" y="40"/>
                  </a:lnTo>
                  <a:lnTo>
                    <a:pt x="417" y="52"/>
                  </a:lnTo>
                  <a:lnTo>
                    <a:pt x="411" y="64"/>
                  </a:lnTo>
                  <a:lnTo>
                    <a:pt x="396" y="75"/>
                  </a:lnTo>
                  <a:lnTo>
                    <a:pt x="370" y="85"/>
                  </a:lnTo>
                  <a:lnTo>
                    <a:pt x="339" y="93"/>
                  </a:lnTo>
                  <a:lnTo>
                    <a:pt x="300" y="99"/>
                  </a:lnTo>
                  <a:lnTo>
                    <a:pt x="255" y="103"/>
                  </a:lnTo>
                  <a:lnTo>
                    <a:pt x="208" y="105"/>
                  </a:lnTo>
                  <a:lnTo>
                    <a:pt x="160" y="103"/>
                  </a:lnTo>
                  <a:lnTo>
                    <a:pt x="116" y="99"/>
                  </a:lnTo>
                  <a:lnTo>
                    <a:pt x="78" y="93"/>
                  </a:lnTo>
                  <a:lnTo>
                    <a:pt x="45" y="85"/>
                  </a:lnTo>
                  <a:lnTo>
                    <a:pt x="21" y="75"/>
                  </a:lnTo>
                  <a:lnTo>
                    <a:pt x="6" y="64"/>
                  </a:lnTo>
                  <a:lnTo>
                    <a:pt x="0" y="52"/>
                  </a:lnTo>
                  <a:lnTo>
                    <a:pt x="6" y="40"/>
                  </a:lnTo>
                  <a:lnTo>
                    <a:pt x="21" y="30"/>
                  </a:lnTo>
                  <a:lnTo>
                    <a:pt x="45" y="19"/>
                  </a:lnTo>
                  <a:lnTo>
                    <a:pt x="78" y="12"/>
                  </a:lnTo>
                  <a:lnTo>
                    <a:pt x="116" y="6"/>
                  </a:lnTo>
                  <a:lnTo>
                    <a:pt x="160" y="1"/>
                  </a:lnTo>
                  <a:lnTo>
                    <a:pt x="208" y="0"/>
                  </a:lnTo>
                  <a:close/>
                </a:path>
              </a:pathLst>
            </a:custGeom>
            <a:solidFill>
              <a:srgbClr val="FF776B"/>
            </a:solid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5" name="Line 2443"/>
            <p:cNvSpPr>
              <a:spLocks noChangeShapeType="1"/>
            </p:cNvSpPr>
            <p:nvPr/>
          </p:nvSpPr>
          <p:spPr bwMode="auto">
            <a:xfrm flipH="1" flipV="1">
              <a:off x="823" y="2599"/>
              <a:ext cx="6" cy="1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6" name="Line 2444"/>
            <p:cNvSpPr>
              <a:spLocks noChangeShapeType="1"/>
            </p:cNvSpPr>
            <p:nvPr/>
          </p:nvSpPr>
          <p:spPr bwMode="auto">
            <a:xfrm flipH="1" flipV="1">
              <a:off x="808" y="2589"/>
              <a:ext cx="15" cy="10"/>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7" name="Line 2445"/>
            <p:cNvSpPr>
              <a:spLocks noChangeShapeType="1"/>
            </p:cNvSpPr>
            <p:nvPr/>
          </p:nvSpPr>
          <p:spPr bwMode="auto">
            <a:xfrm flipH="1" flipV="1">
              <a:off x="782" y="2578"/>
              <a:ext cx="26" cy="1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8" name="Line 2446"/>
            <p:cNvSpPr>
              <a:spLocks noChangeShapeType="1"/>
            </p:cNvSpPr>
            <p:nvPr/>
          </p:nvSpPr>
          <p:spPr bwMode="auto">
            <a:xfrm flipH="1" flipV="1">
              <a:off x="751" y="2571"/>
              <a:ext cx="31" cy="7"/>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9" name="Line 2447"/>
            <p:cNvSpPr>
              <a:spLocks noChangeShapeType="1"/>
            </p:cNvSpPr>
            <p:nvPr/>
          </p:nvSpPr>
          <p:spPr bwMode="auto">
            <a:xfrm flipH="1" flipV="1">
              <a:off x="712" y="2565"/>
              <a:ext cx="39" cy="6"/>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0" name="Line 2448"/>
            <p:cNvSpPr>
              <a:spLocks noChangeShapeType="1"/>
            </p:cNvSpPr>
            <p:nvPr/>
          </p:nvSpPr>
          <p:spPr bwMode="auto">
            <a:xfrm flipH="1" flipV="1">
              <a:off x="667" y="2560"/>
              <a:ext cx="45" cy="5"/>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1" name="Line 2449"/>
            <p:cNvSpPr>
              <a:spLocks noChangeShapeType="1"/>
            </p:cNvSpPr>
            <p:nvPr/>
          </p:nvSpPr>
          <p:spPr bwMode="auto">
            <a:xfrm flipH="1" flipV="1">
              <a:off x="620" y="2559"/>
              <a:ext cx="47" cy="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2" name="Line 2450"/>
            <p:cNvSpPr>
              <a:spLocks noChangeShapeType="1"/>
            </p:cNvSpPr>
            <p:nvPr/>
          </p:nvSpPr>
          <p:spPr bwMode="auto">
            <a:xfrm flipH="1">
              <a:off x="572" y="2559"/>
              <a:ext cx="48" cy="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3" name="Line 2451"/>
            <p:cNvSpPr>
              <a:spLocks noChangeShapeType="1"/>
            </p:cNvSpPr>
            <p:nvPr/>
          </p:nvSpPr>
          <p:spPr bwMode="auto">
            <a:xfrm flipH="1">
              <a:off x="528" y="2560"/>
              <a:ext cx="44" cy="5"/>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4" name="Line 2452"/>
            <p:cNvSpPr>
              <a:spLocks noChangeShapeType="1"/>
            </p:cNvSpPr>
            <p:nvPr/>
          </p:nvSpPr>
          <p:spPr bwMode="auto">
            <a:xfrm flipH="1">
              <a:off x="490" y="2565"/>
              <a:ext cx="38" cy="6"/>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5" name="Line 2453"/>
            <p:cNvSpPr>
              <a:spLocks noChangeShapeType="1"/>
            </p:cNvSpPr>
            <p:nvPr/>
          </p:nvSpPr>
          <p:spPr bwMode="auto">
            <a:xfrm flipH="1">
              <a:off x="457" y="2571"/>
              <a:ext cx="33" cy="7"/>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6" name="Line 2454"/>
            <p:cNvSpPr>
              <a:spLocks noChangeShapeType="1"/>
            </p:cNvSpPr>
            <p:nvPr/>
          </p:nvSpPr>
          <p:spPr bwMode="auto">
            <a:xfrm flipH="1">
              <a:off x="433" y="2578"/>
              <a:ext cx="24" cy="1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7" name="Line 2455"/>
            <p:cNvSpPr>
              <a:spLocks noChangeShapeType="1"/>
            </p:cNvSpPr>
            <p:nvPr/>
          </p:nvSpPr>
          <p:spPr bwMode="auto">
            <a:xfrm flipH="1">
              <a:off x="418" y="2589"/>
              <a:ext cx="15" cy="10"/>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8" name="Line 2456"/>
            <p:cNvSpPr>
              <a:spLocks noChangeShapeType="1"/>
            </p:cNvSpPr>
            <p:nvPr/>
          </p:nvSpPr>
          <p:spPr bwMode="auto">
            <a:xfrm flipH="1">
              <a:off x="412" y="2599"/>
              <a:ext cx="6" cy="1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69" name="Line 2457"/>
            <p:cNvSpPr>
              <a:spLocks noChangeShapeType="1"/>
            </p:cNvSpPr>
            <p:nvPr/>
          </p:nvSpPr>
          <p:spPr bwMode="auto">
            <a:xfrm>
              <a:off x="412" y="2611"/>
              <a:ext cx="6" cy="1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0" name="Line 2458"/>
            <p:cNvSpPr>
              <a:spLocks noChangeShapeType="1"/>
            </p:cNvSpPr>
            <p:nvPr/>
          </p:nvSpPr>
          <p:spPr bwMode="auto">
            <a:xfrm>
              <a:off x="418" y="2623"/>
              <a:ext cx="15" cy="1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1" name="Line 2459"/>
            <p:cNvSpPr>
              <a:spLocks noChangeShapeType="1"/>
            </p:cNvSpPr>
            <p:nvPr/>
          </p:nvSpPr>
          <p:spPr bwMode="auto">
            <a:xfrm>
              <a:off x="433" y="2634"/>
              <a:ext cx="24" cy="10"/>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2" name="Line 2460"/>
            <p:cNvSpPr>
              <a:spLocks noChangeShapeType="1"/>
            </p:cNvSpPr>
            <p:nvPr/>
          </p:nvSpPr>
          <p:spPr bwMode="auto">
            <a:xfrm>
              <a:off x="457" y="2644"/>
              <a:ext cx="33" cy="8"/>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3" name="Line 2461"/>
            <p:cNvSpPr>
              <a:spLocks noChangeShapeType="1"/>
            </p:cNvSpPr>
            <p:nvPr/>
          </p:nvSpPr>
          <p:spPr bwMode="auto">
            <a:xfrm>
              <a:off x="490" y="2652"/>
              <a:ext cx="38" cy="6"/>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4" name="Line 2462"/>
            <p:cNvSpPr>
              <a:spLocks noChangeShapeType="1"/>
            </p:cNvSpPr>
            <p:nvPr/>
          </p:nvSpPr>
          <p:spPr bwMode="auto">
            <a:xfrm>
              <a:off x="528" y="2658"/>
              <a:ext cx="44" cy="4"/>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5" name="Line 2463"/>
            <p:cNvSpPr>
              <a:spLocks noChangeShapeType="1"/>
            </p:cNvSpPr>
            <p:nvPr/>
          </p:nvSpPr>
          <p:spPr bwMode="auto">
            <a:xfrm>
              <a:off x="572" y="2662"/>
              <a:ext cx="48" cy="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6" name="Line 2464"/>
            <p:cNvSpPr>
              <a:spLocks noChangeShapeType="1"/>
            </p:cNvSpPr>
            <p:nvPr/>
          </p:nvSpPr>
          <p:spPr bwMode="auto">
            <a:xfrm flipV="1">
              <a:off x="620" y="2662"/>
              <a:ext cx="47" cy="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7" name="Line 2465"/>
            <p:cNvSpPr>
              <a:spLocks noChangeShapeType="1"/>
            </p:cNvSpPr>
            <p:nvPr/>
          </p:nvSpPr>
          <p:spPr bwMode="auto">
            <a:xfrm flipV="1">
              <a:off x="667" y="2658"/>
              <a:ext cx="45" cy="4"/>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8" name="Line 2466"/>
            <p:cNvSpPr>
              <a:spLocks noChangeShapeType="1"/>
            </p:cNvSpPr>
            <p:nvPr/>
          </p:nvSpPr>
          <p:spPr bwMode="auto">
            <a:xfrm flipV="1">
              <a:off x="712" y="2652"/>
              <a:ext cx="39" cy="6"/>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9" name="Line 2467"/>
            <p:cNvSpPr>
              <a:spLocks noChangeShapeType="1"/>
            </p:cNvSpPr>
            <p:nvPr/>
          </p:nvSpPr>
          <p:spPr bwMode="auto">
            <a:xfrm flipV="1">
              <a:off x="751" y="2644"/>
              <a:ext cx="31" cy="8"/>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0" name="Line 2468"/>
            <p:cNvSpPr>
              <a:spLocks noChangeShapeType="1"/>
            </p:cNvSpPr>
            <p:nvPr/>
          </p:nvSpPr>
          <p:spPr bwMode="auto">
            <a:xfrm flipV="1">
              <a:off x="782" y="2634"/>
              <a:ext cx="26" cy="10"/>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1" name="Line 2469"/>
            <p:cNvSpPr>
              <a:spLocks noChangeShapeType="1"/>
            </p:cNvSpPr>
            <p:nvPr/>
          </p:nvSpPr>
          <p:spPr bwMode="auto">
            <a:xfrm flipV="1">
              <a:off x="808" y="2623"/>
              <a:ext cx="15" cy="11"/>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2" name="Line 2470"/>
            <p:cNvSpPr>
              <a:spLocks noChangeShapeType="1"/>
            </p:cNvSpPr>
            <p:nvPr/>
          </p:nvSpPr>
          <p:spPr bwMode="auto">
            <a:xfrm flipV="1">
              <a:off x="823" y="2611"/>
              <a:ext cx="6" cy="12"/>
            </a:xfrm>
            <a:prstGeom prst="line">
              <a:avLst/>
            </a:prstGeom>
            <a:noFill/>
            <a:ln w="12700">
              <a:solidFill>
                <a:srgbClr val="FF77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3" name="Freeform 2471"/>
            <p:cNvSpPr>
              <a:spLocks/>
            </p:cNvSpPr>
            <p:nvPr/>
          </p:nvSpPr>
          <p:spPr bwMode="auto">
            <a:xfrm>
              <a:off x="599" y="2583"/>
              <a:ext cx="27" cy="63"/>
            </a:xfrm>
            <a:custGeom>
              <a:avLst/>
              <a:gdLst/>
              <a:ahLst/>
              <a:cxnLst>
                <a:cxn ang="0">
                  <a:pos x="15" y="0"/>
                </a:cxn>
                <a:cxn ang="0">
                  <a:pos x="27" y="0"/>
                </a:cxn>
                <a:cxn ang="0">
                  <a:pos x="25" y="6"/>
                </a:cxn>
                <a:cxn ang="0">
                  <a:pos x="21" y="6"/>
                </a:cxn>
                <a:cxn ang="0">
                  <a:pos x="18" y="7"/>
                </a:cxn>
                <a:cxn ang="0">
                  <a:pos x="15" y="10"/>
                </a:cxn>
                <a:cxn ang="0">
                  <a:pos x="15" y="18"/>
                </a:cxn>
                <a:cxn ang="0">
                  <a:pos x="22" y="18"/>
                </a:cxn>
                <a:cxn ang="0">
                  <a:pos x="22" y="25"/>
                </a:cxn>
                <a:cxn ang="0">
                  <a:pos x="15" y="25"/>
                </a:cxn>
                <a:cxn ang="0">
                  <a:pos x="15" y="63"/>
                </a:cxn>
                <a:cxn ang="0">
                  <a:pos x="6" y="63"/>
                </a:cxn>
                <a:cxn ang="0">
                  <a:pos x="6" y="25"/>
                </a:cxn>
                <a:cxn ang="0">
                  <a:pos x="0" y="25"/>
                </a:cxn>
                <a:cxn ang="0">
                  <a:pos x="0" y="18"/>
                </a:cxn>
                <a:cxn ang="0">
                  <a:pos x="6" y="18"/>
                </a:cxn>
                <a:cxn ang="0">
                  <a:pos x="6" y="10"/>
                </a:cxn>
                <a:cxn ang="0">
                  <a:pos x="7" y="7"/>
                </a:cxn>
                <a:cxn ang="0">
                  <a:pos x="7" y="6"/>
                </a:cxn>
                <a:cxn ang="0">
                  <a:pos x="12" y="1"/>
                </a:cxn>
                <a:cxn ang="0">
                  <a:pos x="15" y="0"/>
                </a:cxn>
              </a:cxnLst>
              <a:rect l="0" t="0" r="r" b="b"/>
              <a:pathLst>
                <a:path w="27" h="63">
                  <a:moveTo>
                    <a:pt x="15" y="0"/>
                  </a:moveTo>
                  <a:lnTo>
                    <a:pt x="27" y="0"/>
                  </a:lnTo>
                  <a:lnTo>
                    <a:pt x="25" y="6"/>
                  </a:lnTo>
                  <a:lnTo>
                    <a:pt x="21" y="6"/>
                  </a:lnTo>
                  <a:lnTo>
                    <a:pt x="18" y="7"/>
                  </a:lnTo>
                  <a:lnTo>
                    <a:pt x="15" y="10"/>
                  </a:lnTo>
                  <a:lnTo>
                    <a:pt x="15" y="18"/>
                  </a:lnTo>
                  <a:lnTo>
                    <a:pt x="22" y="18"/>
                  </a:lnTo>
                  <a:lnTo>
                    <a:pt x="22" y="25"/>
                  </a:lnTo>
                  <a:lnTo>
                    <a:pt x="15" y="25"/>
                  </a:lnTo>
                  <a:lnTo>
                    <a:pt x="15" y="63"/>
                  </a:lnTo>
                  <a:lnTo>
                    <a:pt x="6" y="63"/>
                  </a:lnTo>
                  <a:lnTo>
                    <a:pt x="6" y="25"/>
                  </a:lnTo>
                  <a:lnTo>
                    <a:pt x="0" y="25"/>
                  </a:lnTo>
                  <a:lnTo>
                    <a:pt x="0" y="18"/>
                  </a:lnTo>
                  <a:lnTo>
                    <a:pt x="6" y="18"/>
                  </a:lnTo>
                  <a:lnTo>
                    <a:pt x="6" y="10"/>
                  </a:lnTo>
                  <a:lnTo>
                    <a:pt x="7" y="7"/>
                  </a:lnTo>
                  <a:lnTo>
                    <a:pt x="7" y="6"/>
                  </a:lnTo>
                  <a:lnTo>
                    <a:pt x="12" y="1"/>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4" name="Freeform 2472"/>
            <p:cNvSpPr>
              <a:spLocks noEditPoints="1"/>
            </p:cNvSpPr>
            <p:nvPr/>
          </p:nvSpPr>
          <p:spPr bwMode="auto">
            <a:xfrm>
              <a:off x="629" y="2583"/>
              <a:ext cx="7" cy="63"/>
            </a:xfrm>
            <a:custGeom>
              <a:avLst/>
              <a:gdLst/>
              <a:ahLst/>
              <a:cxnLst>
                <a:cxn ang="0">
                  <a:pos x="0" y="18"/>
                </a:cxn>
                <a:cxn ang="0">
                  <a:pos x="7" y="18"/>
                </a:cxn>
                <a:cxn ang="0">
                  <a:pos x="7" y="63"/>
                </a:cxn>
                <a:cxn ang="0">
                  <a:pos x="0" y="63"/>
                </a:cxn>
                <a:cxn ang="0">
                  <a:pos x="0" y="18"/>
                </a:cxn>
                <a:cxn ang="0">
                  <a:pos x="0" y="0"/>
                </a:cxn>
                <a:cxn ang="0">
                  <a:pos x="7" y="0"/>
                </a:cxn>
                <a:cxn ang="0">
                  <a:pos x="7" y="9"/>
                </a:cxn>
                <a:cxn ang="0">
                  <a:pos x="0" y="9"/>
                </a:cxn>
                <a:cxn ang="0">
                  <a:pos x="0" y="0"/>
                </a:cxn>
              </a:cxnLst>
              <a:rect l="0" t="0" r="r" b="b"/>
              <a:pathLst>
                <a:path w="7" h="63">
                  <a:moveTo>
                    <a:pt x="0" y="18"/>
                  </a:moveTo>
                  <a:lnTo>
                    <a:pt x="7" y="18"/>
                  </a:lnTo>
                  <a:lnTo>
                    <a:pt x="7" y="63"/>
                  </a:lnTo>
                  <a:lnTo>
                    <a:pt x="0" y="63"/>
                  </a:lnTo>
                  <a:lnTo>
                    <a:pt x="0" y="18"/>
                  </a:lnTo>
                  <a:close/>
                  <a:moveTo>
                    <a:pt x="0" y="0"/>
                  </a:moveTo>
                  <a:lnTo>
                    <a:pt x="7" y="0"/>
                  </a:lnTo>
                  <a:lnTo>
                    <a:pt x="7" y="9"/>
                  </a:lnTo>
                  <a:lnTo>
                    <a:pt x="0" y="9"/>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5" name="Line 2473"/>
            <p:cNvSpPr>
              <a:spLocks noChangeShapeType="1"/>
            </p:cNvSpPr>
            <p:nvPr/>
          </p:nvSpPr>
          <p:spPr bwMode="auto">
            <a:xfrm flipH="1">
              <a:off x="1054" y="2504"/>
              <a:ext cx="9"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6" name="Line 2474"/>
            <p:cNvSpPr>
              <a:spLocks noChangeShapeType="1"/>
            </p:cNvSpPr>
            <p:nvPr/>
          </p:nvSpPr>
          <p:spPr bwMode="auto">
            <a:xfrm flipH="1">
              <a:off x="1041" y="2516"/>
              <a:ext cx="13"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7" name="Line 2475"/>
            <p:cNvSpPr>
              <a:spLocks noChangeShapeType="1"/>
            </p:cNvSpPr>
            <p:nvPr/>
          </p:nvSpPr>
          <p:spPr bwMode="auto">
            <a:xfrm flipH="1">
              <a:off x="1026" y="2526"/>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8" name="Line 2476"/>
            <p:cNvSpPr>
              <a:spLocks noChangeShapeType="1"/>
            </p:cNvSpPr>
            <p:nvPr/>
          </p:nvSpPr>
          <p:spPr bwMode="auto">
            <a:xfrm flipH="1">
              <a:off x="1002" y="2535"/>
              <a:ext cx="24"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9" name="Line 2477"/>
            <p:cNvSpPr>
              <a:spLocks noChangeShapeType="1"/>
            </p:cNvSpPr>
            <p:nvPr/>
          </p:nvSpPr>
          <p:spPr bwMode="auto">
            <a:xfrm flipH="1">
              <a:off x="980" y="2547"/>
              <a:ext cx="22"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0" name="Line 2478"/>
            <p:cNvSpPr>
              <a:spLocks noChangeShapeType="1"/>
            </p:cNvSpPr>
            <p:nvPr/>
          </p:nvSpPr>
          <p:spPr bwMode="auto">
            <a:xfrm flipH="1">
              <a:off x="960" y="2553"/>
              <a:ext cx="20"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1" name="Line 2479"/>
            <p:cNvSpPr>
              <a:spLocks noChangeShapeType="1"/>
            </p:cNvSpPr>
            <p:nvPr/>
          </p:nvSpPr>
          <p:spPr bwMode="auto">
            <a:xfrm flipH="1">
              <a:off x="941" y="2556"/>
              <a:ext cx="19"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2" name="Line 2480"/>
            <p:cNvSpPr>
              <a:spLocks noChangeShapeType="1"/>
            </p:cNvSpPr>
            <p:nvPr/>
          </p:nvSpPr>
          <p:spPr bwMode="auto">
            <a:xfrm flipH="1" flipV="1">
              <a:off x="921" y="2556"/>
              <a:ext cx="20"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3" name="Line 2481"/>
            <p:cNvSpPr>
              <a:spLocks noChangeShapeType="1"/>
            </p:cNvSpPr>
            <p:nvPr/>
          </p:nvSpPr>
          <p:spPr bwMode="auto">
            <a:xfrm flipH="1">
              <a:off x="877" y="2556"/>
              <a:ext cx="4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4" name="Line 2482"/>
            <p:cNvSpPr>
              <a:spLocks noChangeShapeType="1"/>
            </p:cNvSpPr>
            <p:nvPr/>
          </p:nvSpPr>
          <p:spPr bwMode="auto">
            <a:xfrm flipH="1">
              <a:off x="850" y="2556"/>
              <a:ext cx="27"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5" name="Line 2483"/>
            <p:cNvSpPr>
              <a:spLocks noChangeShapeType="1"/>
            </p:cNvSpPr>
            <p:nvPr/>
          </p:nvSpPr>
          <p:spPr bwMode="auto">
            <a:xfrm flipH="1">
              <a:off x="773" y="2559"/>
              <a:ext cx="7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6" name="Freeform 2484"/>
            <p:cNvSpPr>
              <a:spLocks/>
            </p:cNvSpPr>
            <p:nvPr/>
          </p:nvSpPr>
          <p:spPr bwMode="auto">
            <a:xfrm>
              <a:off x="869" y="2559"/>
              <a:ext cx="418" cy="105"/>
            </a:xfrm>
            <a:custGeom>
              <a:avLst/>
              <a:gdLst/>
              <a:ahLst/>
              <a:cxnLst>
                <a:cxn ang="0">
                  <a:pos x="209" y="0"/>
                </a:cxn>
                <a:cxn ang="0">
                  <a:pos x="251" y="1"/>
                </a:cxn>
                <a:cxn ang="0">
                  <a:pos x="290" y="4"/>
                </a:cxn>
                <a:cxn ang="0">
                  <a:pos x="326" y="9"/>
                </a:cxn>
                <a:cxn ang="0">
                  <a:pos x="357" y="15"/>
                </a:cxn>
                <a:cxn ang="0">
                  <a:pos x="383" y="24"/>
                </a:cxn>
                <a:cxn ang="0">
                  <a:pos x="402" y="33"/>
                </a:cxn>
                <a:cxn ang="0">
                  <a:pos x="414" y="42"/>
                </a:cxn>
                <a:cxn ang="0">
                  <a:pos x="418" y="52"/>
                </a:cxn>
                <a:cxn ang="0">
                  <a:pos x="414" y="63"/>
                </a:cxn>
                <a:cxn ang="0">
                  <a:pos x="402" y="72"/>
                </a:cxn>
                <a:cxn ang="0">
                  <a:pos x="383" y="81"/>
                </a:cxn>
                <a:cxn ang="0">
                  <a:pos x="357" y="90"/>
                </a:cxn>
                <a:cxn ang="0">
                  <a:pos x="326" y="96"/>
                </a:cxn>
                <a:cxn ang="0">
                  <a:pos x="290" y="100"/>
                </a:cxn>
                <a:cxn ang="0">
                  <a:pos x="251" y="103"/>
                </a:cxn>
                <a:cxn ang="0">
                  <a:pos x="209" y="105"/>
                </a:cxn>
                <a:cxn ang="0">
                  <a:pos x="167" y="103"/>
                </a:cxn>
                <a:cxn ang="0">
                  <a:pos x="129" y="100"/>
                </a:cxn>
                <a:cxn ang="0">
                  <a:pos x="93" y="96"/>
                </a:cxn>
                <a:cxn ang="0">
                  <a:pos x="61" y="90"/>
                </a:cxn>
                <a:cxn ang="0">
                  <a:pos x="36" y="81"/>
                </a:cxn>
                <a:cxn ang="0">
                  <a:pos x="17" y="72"/>
                </a:cxn>
                <a:cxn ang="0">
                  <a:pos x="5" y="63"/>
                </a:cxn>
                <a:cxn ang="0">
                  <a:pos x="0" y="52"/>
                </a:cxn>
                <a:cxn ang="0">
                  <a:pos x="5" y="42"/>
                </a:cxn>
                <a:cxn ang="0">
                  <a:pos x="17" y="33"/>
                </a:cxn>
                <a:cxn ang="0">
                  <a:pos x="36" y="24"/>
                </a:cxn>
                <a:cxn ang="0">
                  <a:pos x="61" y="15"/>
                </a:cxn>
                <a:cxn ang="0">
                  <a:pos x="93" y="9"/>
                </a:cxn>
                <a:cxn ang="0">
                  <a:pos x="129" y="4"/>
                </a:cxn>
                <a:cxn ang="0">
                  <a:pos x="167" y="1"/>
                </a:cxn>
                <a:cxn ang="0">
                  <a:pos x="209" y="0"/>
                </a:cxn>
              </a:cxnLst>
              <a:rect l="0" t="0" r="r" b="b"/>
              <a:pathLst>
                <a:path w="418" h="105">
                  <a:moveTo>
                    <a:pt x="209" y="0"/>
                  </a:moveTo>
                  <a:lnTo>
                    <a:pt x="251" y="1"/>
                  </a:lnTo>
                  <a:lnTo>
                    <a:pt x="290" y="4"/>
                  </a:lnTo>
                  <a:lnTo>
                    <a:pt x="326" y="9"/>
                  </a:lnTo>
                  <a:lnTo>
                    <a:pt x="357" y="15"/>
                  </a:lnTo>
                  <a:lnTo>
                    <a:pt x="383" y="24"/>
                  </a:lnTo>
                  <a:lnTo>
                    <a:pt x="402" y="33"/>
                  </a:lnTo>
                  <a:lnTo>
                    <a:pt x="414" y="42"/>
                  </a:lnTo>
                  <a:lnTo>
                    <a:pt x="418" y="52"/>
                  </a:lnTo>
                  <a:lnTo>
                    <a:pt x="414" y="63"/>
                  </a:lnTo>
                  <a:lnTo>
                    <a:pt x="402" y="72"/>
                  </a:lnTo>
                  <a:lnTo>
                    <a:pt x="383" y="81"/>
                  </a:lnTo>
                  <a:lnTo>
                    <a:pt x="357" y="90"/>
                  </a:lnTo>
                  <a:lnTo>
                    <a:pt x="326" y="96"/>
                  </a:lnTo>
                  <a:lnTo>
                    <a:pt x="290" y="100"/>
                  </a:lnTo>
                  <a:lnTo>
                    <a:pt x="251" y="103"/>
                  </a:lnTo>
                  <a:lnTo>
                    <a:pt x="209" y="105"/>
                  </a:lnTo>
                  <a:lnTo>
                    <a:pt x="167" y="103"/>
                  </a:lnTo>
                  <a:lnTo>
                    <a:pt x="129" y="100"/>
                  </a:lnTo>
                  <a:lnTo>
                    <a:pt x="93" y="96"/>
                  </a:lnTo>
                  <a:lnTo>
                    <a:pt x="61" y="90"/>
                  </a:lnTo>
                  <a:lnTo>
                    <a:pt x="36" y="81"/>
                  </a:lnTo>
                  <a:lnTo>
                    <a:pt x="17" y="72"/>
                  </a:lnTo>
                  <a:lnTo>
                    <a:pt x="5" y="63"/>
                  </a:lnTo>
                  <a:lnTo>
                    <a:pt x="0" y="52"/>
                  </a:lnTo>
                  <a:lnTo>
                    <a:pt x="5" y="42"/>
                  </a:lnTo>
                  <a:lnTo>
                    <a:pt x="17" y="33"/>
                  </a:lnTo>
                  <a:lnTo>
                    <a:pt x="36" y="24"/>
                  </a:lnTo>
                  <a:lnTo>
                    <a:pt x="61" y="15"/>
                  </a:lnTo>
                  <a:lnTo>
                    <a:pt x="93" y="9"/>
                  </a:lnTo>
                  <a:lnTo>
                    <a:pt x="129" y="4"/>
                  </a:lnTo>
                  <a:lnTo>
                    <a:pt x="167" y="1"/>
                  </a:lnTo>
                  <a:lnTo>
                    <a:pt x="209" y="0"/>
                  </a:lnTo>
                  <a:close/>
                </a:path>
              </a:pathLst>
            </a:custGeom>
            <a:solidFill>
              <a:srgbClr val="EA82FF"/>
            </a:solid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7" name="Line 2485"/>
            <p:cNvSpPr>
              <a:spLocks noChangeShapeType="1"/>
            </p:cNvSpPr>
            <p:nvPr/>
          </p:nvSpPr>
          <p:spPr bwMode="auto">
            <a:xfrm flipH="1" flipV="1">
              <a:off x="1283" y="2601"/>
              <a:ext cx="4" cy="10"/>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8" name="Line 2486"/>
            <p:cNvSpPr>
              <a:spLocks noChangeShapeType="1"/>
            </p:cNvSpPr>
            <p:nvPr/>
          </p:nvSpPr>
          <p:spPr bwMode="auto">
            <a:xfrm flipH="1" flipV="1">
              <a:off x="1271" y="2592"/>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99" name="Line 2487"/>
            <p:cNvSpPr>
              <a:spLocks noChangeShapeType="1"/>
            </p:cNvSpPr>
            <p:nvPr/>
          </p:nvSpPr>
          <p:spPr bwMode="auto">
            <a:xfrm flipH="1" flipV="1">
              <a:off x="1252" y="2583"/>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0" name="Line 2488"/>
            <p:cNvSpPr>
              <a:spLocks noChangeShapeType="1"/>
            </p:cNvSpPr>
            <p:nvPr/>
          </p:nvSpPr>
          <p:spPr bwMode="auto">
            <a:xfrm flipH="1" flipV="1">
              <a:off x="1226" y="2574"/>
              <a:ext cx="26"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1" name="Line 2489"/>
            <p:cNvSpPr>
              <a:spLocks noChangeShapeType="1"/>
            </p:cNvSpPr>
            <p:nvPr/>
          </p:nvSpPr>
          <p:spPr bwMode="auto">
            <a:xfrm flipH="1" flipV="1">
              <a:off x="1195" y="2568"/>
              <a:ext cx="31"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2" name="Line 2490"/>
            <p:cNvSpPr>
              <a:spLocks noChangeShapeType="1"/>
            </p:cNvSpPr>
            <p:nvPr/>
          </p:nvSpPr>
          <p:spPr bwMode="auto">
            <a:xfrm flipH="1" flipV="1">
              <a:off x="1159" y="2563"/>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3" name="Line 2491"/>
            <p:cNvSpPr>
              <a:spLocks noChangeShapeType="1"/>
            </p:cNvSpPr>
            <p:nvPr/>
          </p:nvSpPr>
          <p:spPr bwMode="auto">
            <a:xfrm flipH="1" flipV="1">
              <a:off x="1120" y="2560"/>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4" name="Line 2492"/>
            <p:cNvSpPr>
              <a:spLocks noChangeShapeType="1"/>
            </p:cNvSpPr>
            <p:nvPr/>
          </p:nvSpPr>
          <p:spPr bwMode="auto">
            <a:xfrm flipH="1" flipV="1">
              <a:off x="1078" y="2559"/>
              <a:ext cx="42"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5" name="Line 2493"/>
            <p:cNvSpPr>
              <a:spLocks noChangeShapeType="1"/>
            </p:cNvSpPr>
            <p:nvPr/>
          </p:nvSpPr>
          <p:spPr bwMode="auto">
            <a:xfrm flipH="1">
              <a:off x="1036" y="2559"/>
              <a:ext cx="42" cy="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6" name="Line 2494"/>
            <p:cNvSpPr>
              <a:spLocks noChangeShapeType="1"/>
            </p:cNvSpPr>
            <p:nvPr/>
          </p:nvSpPr>
          <p:spPr bwMode="auto">
            <a:xfrm flipH="1">
              <a:off x="998" y="2560"/>
              <a:ext cx="38"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7" name="Line 2495"/>
            <p:cNvSpPr>
              <a:spLocks noChangeShapeType="1"/>
            </p:cNvSpPr>
            <p:nvPr/>
          </p:nvSpPr>
          <p:spPr bwMode="auto">
            <a:xfrm flipH="1">
              <a:off x="962" y="2563"/>
              <a:ext cx="36" cy="5"/>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8" name="Line 2496"/>
            <p:cNvSpPr>
              <a:spLocks noChangeShapeType="1"/>
            </p:cNvSpPr>
            <p:nvPr/>
          </p:nvSpPr>
          <p:spPr bwMode="auto">
            <a:xfrm flipH="1">
              <a:off x="930" y="2568"/>
              <a:ext cx="32"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09" name="Line 2497"/>
            <p:cNvSpPr>
              <a:spLocks noChangeShapeType="1"/>
            </p:cNvSpPr>
            <p:nvPr/>
          </p:nvSpPr>
          <p:spPr bwMode="auto">
            <a:xfrm flipH="1">
              <a:off x="905" y="2574"/>
              <a:ext cx="25"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0" name="Line 2498"/>
            <p:cNvSpPr>
              <a:spLocks noChangeShapeType="1"/>
            </p:cNvSpPr>
            <p:nvPr/>
          </p:nvSpPr>
          <p:spPr bwMode="auto">
            <a:xfrm flipH="1">
              <a:off x="886" y="2583"/>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1" name="Line 2499"/>
            <p:cNvSpPr>
              <a:spLocks noChangeShapeType="1"/>
            </p:cNvSpPr>
            <p:nvPr/>
          </p:nvSpPr>
          <p:spPr bwMode="auto">
            <a:xfrm flipH="1">
              <a:off x="874" y="2592"/>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2" name="Line 2500"/>
            <p:cNvSpPr>
              <a:spLocks noChangeShapeType="1"/>
            </p:cNvSpPr>
            <p:nvPr/>
          </p:nvSpPr>
          <p:spPr bwMode="auto">
            <a:xfrm flipH="1">
              <a:off x="869" y="2601"/>
              <a:ext cx="5" cy="10"/>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3" name="Line 2501"/>
            <p:cNvSpPr>
              <a:spLocks noChangeShapeType="1"/>
            </p:cNvSpPr>
            <p:nvPr/>
          </p:nvSpPr>
          <p:spPr bwMode="auto">
            <a:xfrm>
              <a:off x="869" y="2611"/>
              <a:ext cx="5"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4" name="Line 2502"/>
            <p:cNvSpPr>
              <a:spLocks noChangeShapeType="1"/>
            </p:cNvSpPr>
            <p:nvPr/>
          </p:nvSpPr>
          <p:spPr bwMode="auto">
            <a:xfrm>
              <a:off x="874" y="2622"/>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5" name="Line 2503"/>
            <p:cNvSpPr>
              <a:spLocks noChangeShapeType="1"/>
            </p:cNvSpPr>
            <p:nvPr/>
          </p:nvSpPr>
          <p:spPr bwMode="auto">
            <a:xfrm>
              <a:off x="886" y="2631"/>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6" name="Line 2504"/>
            <p:cNvSpPr>
              <a:spLocks noChangeShapeType="1"/>
            </p:cNvSpPr>
            <p:nvPr/>
          </p:nvSpPr>
          <p:spPr bwMode="auto">
            <a:xfrm>
              <a:off x="905" y="2640"/>
              <a:ext cx="25"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7" name="Line 2505"/>
            <p:cNvSpPr>
              <a:spLocks noChangeShapeType="1"/>
            </p:cNvSpPr>
            <p:nvPr/>
          </p:nvSpPr>
          <p:spPr bwMode="auto">
            <a:xfrm>
              <a:off x="930" y="2649"/>
              <a:ext cx="32"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8" name="Line 2506"/>
            <p:cNvSpPr>
              <a:spLocks noChangeShapeType="1"/>
            </p:cNvSpPr>
            <p:nvPr/>
          </p:nvSpPr>
          <p:spPr bwMode="auto">
            <a:xfrm>
              <a:off x="962" y="2655"/>
              <a:ext cx="36" cy="4"/>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19" name="Line 2507"/>
            <p:cNvSpPr>
              <a:spLocks noChangeShapeType="1"/>
            </p:cNvSpPr>
            <p:nvPr/>
          </p:nvSpPr>
          <p:spPr bwMode="auto">
            <a:xfrm>
              <a:off x="998" y="2659"/>
              <a:ext cx="38"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0" name="Line 2508"/>
            <p:cNvSpPr>
              <a:spLocks noChangeShapeType="1"/>
            </p:cNvSpPr>
            <p:nvPr/>
          </p:nvSpPr>
          <p:spPr bwMode="auto">
            <a:xfrm>
              <a:off x="1036" y="2662"/>
              <a:ext cx="42" cy="2"/>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1" name="Line 2509"/>
            <p:cNvSpPr>
              <a:spLocks noChangeShapeType="1"/>
            </p:cNvSpPr>
            <p:nvPr/>
          </p:nvSpPr>
          <p:spPr bwMode="auto">
            <a:xfrm flipV="1">
              <a:off x="1078" y="2662"/>
              <a:ext cx="42" cy="2"/>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2" name="Line 2510"/>
            <p:cNvSpPr>
              <a:spLocks noChangeShapeType="1"/>
            </p:cNvSpPr>
            <p:nvPr/>
          </p:nvSpPr>
          <p:spPr bwMode="auto">
            <a:xfrm flipV="1">
              <a:off x="1120" y="2659"/>
              <a:ext cx="39" cy="3"/>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3" name="Line 2511"/>
            <p:cNvSpPr>
              <a:spLocks noChangeShapeType="1"/>
            </p:cNvSpPr>
            <p:nvPr/>
          </p:nvSpPr>
          <p:spPr bwMode="auto">
            <a:xfrm flipV="1">
              <a:off x="1159" y="2655"/>
              <a:ext cx="36" cy="4"/>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4" name="Line 2512"/>
            <p:cNvSpPr>
              <a:spLocks noChangeShapeType="1"/>
            </p:cNvSpPr>
            <p:nvPr/>
          </p:nvSpPr>
          <p:spPr bwMode="auto">
            <a:xfrm flipV="1">
              <a:off x="1195" y="2649"/>
              <a:ext cx="31" cy="6"/>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5" name="Line 2513"/>
            <p:cNvSpPr>
              <a:spLocks noChangeShapeType="1"/>
            </p:cNvSpPr>
            <p:nvPr/>
          </p:nvSpPr>
          <p:spPr bwMode="auto">
            <a:xfrm flipV="1">
              <a:off x="1226" y="2640"/>
              <a:ext cx="26"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6" name="Line 2514"/>
            <p:cNvSpPr>
              <a:spLocks noChangeShapeType="1"/>
            </p:cNvSpPr>
            <p:nvPr/>
          </p:nvSpPr>
          <p:spPr bwMode="auto">
            <a:xfrm flipV="1">
              <a:off x="1252" y="2631"/>
              <a:ext cx="19"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7" name="Line 2515"/>
            <p:cNvSpPr>
              <a:spLocks noChangeShapeType="1"/>
            </p:cNvSpPr>
            <p:nvPr/>
          </p:nvSpPr>
          <p:spPr bwMode="auto">
            <a:xfrm flipV="1">
              <a:off x="1271" y="2622"/>
              <a:ext cx="12" cy="9"/>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8" name="Line 2516"/>
            <p:cNvSpPr>
              <a:spLocks noChangeShapeType="1"/>
            </p:cNvSpPr>
            <p:nvPr/>
          </p:nvSpPr>
          <p:spPr bwMode="auto">
            <a:xfrm flipV="1">
              <a:off x="1283" y="2611"/>
              <a:ext cx="4" cy="11"/>
            </a:xfrm>
            <a:prstGeom prst="line">
              <a:avLst/>
            </a:prstGeom>
            <a:noFill/>
            <a:ln w="12700">
              <a:solidFill>
                <a:srgbClr val="EA82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9" name="Freeform 2517"/>
            <p:cNvSpPr>
              <a:spLocks/>
            </p:cNvSpPr>
            <p:nvPr/>
          </p:nvSpPr>
          <p:spPr bwMode="auto">
            <a:xfrm>
              <a:off x="1033" y="2599"/>
              <a:ext cx="38" cy="48"/>
            </a:xfrm>
            <a:custGeom>
              <a:avLst/>
              <a:gdLst/>
              <a:ahLst/>
              <a:cxnLst>
                <a:cxn ang="0">
                  <a:pos x="14" y="0"/>
                </a:cxn>
                <a:cxn ang="0">
                  <a:pos x="20" y="0"/>
                </a:cxn>
                <a:cxn ang="0">
                  <a:pos x="24" y="2"/>
                </a:cxn>
                <a:cxn ang="0">
                  <a:pos x="26" y="2"/>
                </a:cxn>
                <a:cxn ang="0">
                  <a:pos x="30" y="3"/>
                </a:cxn>
                <a:cxn ang="0">
                  <a:pos x="33" y="9"/>
                </a:cxn>
                <a:cxn ang="0">
                  <a:pos x="35" y="14"/>
                </a:cxn>
                <a:cxn ang="0">
                  <a:pos x="26" y="14"/>
                </a:cxn>
                <a:cxn ang="0">
                  <a:pos x="26" y="11"/>
                </a:cxn>
                <a:cxn ang="0">
                  <a:pos x="24" y="9"/>
                </a:cxn>
                <a:cxn ang="0">
                  <a:pos x="21" y="8"/>
                </a:cxn>
                <a:cxn ang="0">
                  <a:pos x="14" y="8"/>
                </a:cxn>
                <a:cxn ang="0">
                  <a:pos x="11" y="9"/>
                </a:cxn>
                <a:cxn ang="0">
                  <a:pos x="9" y="11"/>
                </a:cxn>
                <a:cxn ang="0">
                  <a:pos x="9" y="15"/>
                </a:cxn>
                <a:cxn ang="0">
                  <a:pos x="11" y="15"/>
                </a:cxn>
                <a:cxn ang="0">
                  <a:pos x="11" y="17"/>
                </a:cxn>
                <a:cxn ang="0">
                  <a:pos x="15" y="17"/>
                </a:cxn>
                <a:cxn ang="0">
                  <a:pos x="18" y="18"/>
                </a:cxn>
                <a:cxn ang="0">
                  <a:pos x="23" y="20"/>
                </a:cxn>
                <a:cxn ang="0">
                  <a:pos x="32" y="24"/>
                </a:cxn>
                <a:cxn ang="0">
                  <a:pos x="33" y="24"/>
                </a:cxn>
                <a:cxn ang="0">
                  <a:pos x="38" y="33"/>
                </a:cxn>
                <a:cxn ang="0">
                  <a:pos x="36" y="38"/>
                </a:cxn>
                <a:cxn ang="0">
                  <a:pos x="33" y="44"/>
                </a:cxn>
                <a:cxn ang="0">
                  <a:pos x="29" y="45"/>
                </a:cxn>
                <a:cxn ang="0">
                  <a:pos x="23" y="48"/>
                </a:cxn>
                <a:cxn ang="0">
                  <a:pos x="20" y="48"/>
                </a:cxn>
                <a:cxn ang="0">
                  <a:pos x="14" y="47"/>
                </a:cxn>
                <a:cxn ang="0">
                  <a:pos x="9" y="47"/>
                </a:cxn>
                <a:cxn ang="0">
                  <a:pos x="5" y="44"/>
                </a:cxn>
                <a:cxn ang="0">
                  <a:pos x="2" y="39"/>
                </a:cxn>
                <a:cxn ang="0">
                  <a:pos x="0" y="33"/>
                </a:cxn>
                <a:cxn ang="0">
                  <a:pos x="8" y="32"/>
                </a:cxn>
                <a:cxn ang="0">
                  <a:pos x="9" y="35"/>
                </a:cxn>
                <a:cxn ang="0">
                  <a:pos x="11" y="36"/>
                </a:cxn>
                <a:cxn ang="0">
                  <a:pos x="12" y="39"/>
                </a:cxn>
                <a:cxn ang="0">
                  <a:pos x="14" y="39"/>
                </a:cxn>
                <a:cxn ang="0">
                  <a:pos x="17" y="41"/>
                </a:cxn>
                <a:cxn ang="0">
                  <a:pos x="20" y="41"/>
                </a:cxn>
                <a:cxn ang="0">
                  <a:pos x="24" y="39"/>
                </a:cxn>
                <a:cxn ang="0">
                  <a:pos x="26" y="39"/>
                </a:cxn>
                <a:cxn ang="0">
                  <a:pos x="29" y="36"/>
                </a:cxn>
                <a:cxn ang="0">
                  <a:pos x="29" y="33"/>
                </a:cxn>
                <a:cxn ang="0">
                  <a:pos x="26" y="30"/>
                </a:cxn>
                <a:cxn ang="0">
                  <a:pos x="20" y="27"/>
                </a:cxn>
                <a:cxn ang="0">
                  <a:pos x="14" y="26"/>
                </a:cxn>
                <a:cxn ang="0">
                  <a:pos x="11" y="26"/>
                </a:cxn>
                <a:cxn ang="0">
                  <a:pos x="5" y="23"/>
                </a:cxn>
                <a:cxn ang="0">
                  <a:pos x="0" y="14"/>
                </a:cxn>
                <a:cxn ang="0">
                  <a:pos x="0" y="11"/>
                </a:cxn>
                <a:cxn ang="0">
                  <a:pos x="3" y="5"/>
                </a:cxn>
                <a:cxn ang="0">
                  <a:pos x="6" y="5"/>
                </a:cxn>
                <a:cxn ang="0">
                  <a:pos x="8" y="3"/>
                </a:cxn>
                <a:cxn ang="0">
                  <a:pos x="14" y="0"/>
                </a:cxn>
              </a:cxnLst>
              <a:rect l="0" t="0" r="r" b="b"/>
              <a:pathLst>
                <a:path w="38" h="48">
                  <a:moveTo>
                    <a:pt x="14" y="0"/>
                  </a:moveTo>
                  <a:lnTo>
                    <a:pt x="20" y="0"/>
                  </a:lnTo>
                  <a:lnTo>
                    <a:pt x="24" y="2"/>
                  </a:lnTo>
                  <a:lnTo>
                    <a:pt x="26" y="2"/>
                  </a:lnTo>
                  <a:lnTo>
                    <a:pt x="30" y="3"/>
                  </a:lnTo>
                  <a:lnTo>
                    <a:pt x="33" y="9"/>
                  </a:lnTo>
                  <a:lnTo>
                    <a:pt x="35" y="14"/>
                  </a:lnTo>
                  <a:lnTo>
                    <a:pt x="26" y="14"/>
                  </a:lnTo>
                  <a:lnTo>
                    <a:pt x="26" y="11"/>
                  </a:lnTo>
                  <a:lnTo>
                    <a:pt x="24" y="9"/>
                  </a:lnTo>
                  <a:lnTo>
                    <a:pt x="21" y="8"/>
                  </a:lnTo>
                  <a:lnTo>
                    <a:pt x="14" y="8"/>
                  </a:lnTo>
                  <a:lnTo>
                    <a:pt x="11" y="9"/>
                  </a:lnTo>
                  <a:lnTo>
                    <a:pt x="9" y="11"/>
                  </a:lnTo>
                  <a:lnTo>
                    <a:pt x="9" y="15"/>
                  </a:lnTo>
                  <a:lnTo>
                    <a:pt x="11" y="15"/>
                  </a:lnTo>
                  <a:lnTo>
                    <a:pt x="11" y="17"/>
                  </a:lnTo>
                  <a:lnTo>
                    <a:pt x="15" y="17"/>
                  </a:lnTo>
                  <a:lnTo>
                    <a:pt x="18" y="18"/>
                  </a:lnTo>
                  <a:lnTo>
                    <a:pt x="23" y="20"/>
                  </a:lnTo>
                  <a:lnTo>
                    <a:pt x="32" y="24"/>
                  </a:lnTo>
                  <a:lnTo>
                    <a:pt x="33" y="24"/>
                  </a:lnTo>
                  <a:lnTo>
                    <a:pt x="38" y="33"/>
                  </a:lnTo>
                  <a:lnTo>
                    <a:pt x="36" y="38"/>
                  </a:lnTo>
                  <a:lnTo>
                    <a:pt x="33" y="44"/>
                  </a:lnTo>
                  <a:lnTo>
                    <a:pt x="29" y="45"/>
                  </a:lnTo>
                  <a:lnTo>
                    <a:pt x="23" y="48"/>
                  </a:lnTo>
                  <a:lnTo>
                    <a:pt x="20" y="48"/>
                  </a:lnTo>
                  <a:lnTo>
                    <a:pt x="14" y="47"/>
                  </a:lnTo>
                  <a:lnTo>
                    <a:pt x="9" y="47"/>
                  </a:lnTo>
                  <a:lnTo>
                    <a:pt x="5" y="44"/>
                  </a:lnTo>
                  <a:lnTo>
                    <a:pt x="2" y="39"/>
                  </a:lnTo>
                  <a:lnTo>
                    <a:pt x="0" y="33"/>
                  </a:lnTo>
                  <a:lnTo>
                    <a:pt x="8" y="32"/>
                  </a:lnTo>
                  <a:lnTo>
                    <a:pt x="9" y="35"/>
                  </a:lnTo>
                  <a:lnTo>
                    <a:pt x="11" y="36"/>
                  </a:lnTo>
                  <a:lnTo>
                    <a:pt x="12" y="39"/>
                  </a:lnTo>
                  <a:lnTo>
                    <a:pt x="14" y="39"/>
                  </a:lnTo>
                  <a:lnTo>
                    <a:pt x="17" y="41"/>
                  </a:lnTo>
                  <a:lnTo>
                    <a:pt x="20" y="41"/>
                  </a:lnTo>
                  <a:lnTo>
                    <a:pt x="24" y="39"/>
                  </a:lnTo>
                  <a:lnTo>
                    <a:pt x="26" y="39"/>
                  </a:lnTo>
                  <a:lnTo>
                    <a:pt x="29" y="36"/>
                  </a:lnTo>
                  <a:lnTo>
                    <a:pt x="29" y="33"/>
                  </a:lnTo>
                  <a:lnTo>
                    <a:pt x="26" y="30"/>
                  </a:lnTo>
                  <a:lnTo>
                    <a:pt x="20" y="27"/>
                  </a:lnTo>
                  <a:lnTo>
                    <a:pt x="14" y="26"/>
                  </a:lnTo>
                  <a:lnTo>
                    <a:pt x="11" y="26"/>
                  </a:lnTo>
                  <a:lnTo>
                    <a:pt x="5" y="23"/>
                  </a:lnTo>
                  <a:lnTo>
                    <a:pt x="0" y="14"/>
                  </a:lnTo>
                  <a:lnTo>
                    <a:pt x="0" y="11"/>
                  </a:lnTo>
                  <a:lnTo>
                    <a:pt x="3" y="5"/>
                  </a:lnTo>
                  <a:lnTo>
                    <a:pt x="6" y="5"/>
                  </a:lnTo>
                  <a:lnTo>
                    <a:pt x="8" y="3"/>
                  </a:lnTo>
                  <a:lnTo>
                    <a:pt x="1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30" name="Freeform 2518"/>
            <p:cNvSpPr>
              <a:spLocks noEditPoints="1"/>
            </p:cNvSpPr>
            <p:nvPr/>
          </p:nvSpPr>
          <p:spPr bwMode="auto">
            <a:xfrm>
              <a:off x="1077" y="2599"/>
              <a:ext cx="42" cy="48"/>
            </a:xfrm>
            <a:custGeom>
              <a:avLst/>
              <a:gdLst/>
              <a:ahLst/>
              <a:cxnLst>
                <a:cxn ang="0">
                  <a:pos x="16" y="8"/>
                </a:cxn>
                <a:cxn ang="0">
                  <a:pos x="12" y="11"/>
                </a:cxn>
                <a:cxn ang="0">
                  <a:pos x="10" y="12"/>
                </a:cxn>
                <a:cxn ang="0">
                  <a:pos x="9" y="15"/>
                </a:cxn>
                <a:cxn ang="0">
                  <a:pos x="9" y="18"/>
                </a:cxn>
                <a:cxn ang="0">
                  <a:pos x="34" y="18"/>
                </a:cxn>
                <a:cxn ang="0">
                  <a:pos x="33" y="14"/>
                </a:cxn>
                <a:cxn ang="0">
                  <a:pos x="31" y="11"/>
                </a:cxn>
                <a:cxn ang="0">
                  <a:pos x="25" y="8"/>
                </a:cxn>
                <a:cxn ang="0">
                  <a:pos x="16" y="8"/>
                </a:cxn>
                <a:cxn ang="0">
                  <a:pos x="15" y="0"/>
                </a:cxn>
                <a:cxn ang="0">
                  <a:pos x="27" y="0"/>
                </a:cxn>
                <a:cxn ang="0">
                  <a:pos x="36" y="6"/>
                </a:cxn>
                <a:cxn ang="0">
                  <a:pos x="39" y="9"/>
                </a:cxn>
                <a:cxn ang="0">
                  <a:pos x="42" y="18"/>
                </a:cxn>
                <a:cxn ang="0">
                  <a:pos x="42" y="26"/>
                </a:cxn>
                <a:cxn ang="0">
                  <a:pos x="9" y="26"/>
                </a:cxn>
                <a:cxn ang="0">
                  <a:pos x="9" y="30"/>
                </a:cxn>
                <a:cxn ang="0">
                  <a:pos x="10" y="33"/>
                </a:cxn>
                <a:cxn ang="0">
                  <a:pos x="16" y="39"/>
                </a:cxn>
                <a:cxn ang="0">
                  <a:pos x="19" y="41"/>
                </a:cxn>
                <a:cxn ang="0">
                  <a:pos x="22" y="41"/>
                </a:cxn>
                <a:cxn ang="0">
                  <a:pos x="25" y="39"/>
                </a:cxn>
                <a:cxn ang="0">
                  <a:pos x="30" y="39"/>
                </a:cxn>
                <a:cxn ang="0">
                  <a:pos x="31" y="36"/>
                </a:cxn>
                <a:cxn ang="0">
                  <a:pos x="34" y="33"/>
                </a:cxn>
                <a:cxn ang="0">
                  <a:pos x="42" y="35"/>
                </a:cxn>
                <a:cxn ang="0">
                  <a:pos x="39" y="39"/>
                </a:cxn>
                <a:cxn ang="0">
                  <a:pos x="31" y="47"/>
                </a:cxn>
                <a:cxn ang="0">
                  <a:pos x="27" y="47"/>
                </a:cxn>
                <a:cxn ang="0">
                  <a:pos x="22" y="48"/>
                </a:cxn>
                <a:cxn ang="0">
                  <a:pos x="10" y="45"/>
                </a:cxn>
                <a:cxn ang="0">
                  <a:pos x="3" y="38"/>
                </a:cxn>
                <a:cxn ang="0">
                  <a:pos x="1" y="35"/>
                </a:cxn>
                <a:cxn ang="0">
                  <a:pos x="0" y="30"/>
                </a:cxn>
                <a:cxn ang="0">
                  <a:pos x="0" y="24"/>
                </a:cxn>
                <a:cxn ang="0">
                  <a:pos x="1" y="17"/>
                </a:cxn>
                <a:cxn ang="0">
                  <a:pos x="3" y="12"/>
                </a:cxn>
                <a:cxn ang="0">
                  <a:pos x="6" y="6"/>
                </a:cxn>
                <a:cxn ang="0">
                  <a:pos x="15" y="0"/>
                </a:cxn>
              </a:cxnLst>
              <a:rect l="0" t="0" r="r" b="b"/>
              <a:pathLst>
                <a:path w="42" h="48">
                  <a:moveTo>
                    <a:pt x="16" y="8"/>
                  </a:moveTo>
                  <a:lnTo>
                    <a:pt x="12" y="11"/>
                  </a:lnTo>
                  <a:lnTo>
                    <a:pt x="10" y="12"/>
                  </a:lnTo>
                  <a:lnTo>
                    <a:pt x="9" y="15"/>
                  </a:lnTo>
                  <a:lnTo>
                    <a:pt x="9" y="18"/>
                  </a:lnTo>
                  <a:lnTo>
                    <a:pt x="34" y="18"/>
                  </a:lnTo>
                  <a:lnTo>
                    <a:pt x="33" y="14"/>
                  </a:lnTo>
                  <a:lnTo>
                    <a:pt x="31" y="11"/>
                  </a:lnTo>
                  <a:lnTo>
                    <a:pt x="25" y="8"/>
                  </a:lnTo>
                  <a:lnTo>
                    <a:pt x="16" y="8"/>
                  </a:lnTo>
                  <a:close/>
                  <a:moveTo>
                    <a:pt x="15" y="0"/>
                  </a:moveTo>
                  <a:lnTo>
                    <a:pt x="27" y="0"/>
                  </a:lnTo>
                  <a:lnTo>
                    <a:pt x="36" y="6"/>
                  </a:lnTo>
                  <a:lnTo>
                    <a:pt x="39" y="9"/>
                  </a:lnTo>
                  <a:lnTo>
                    <a:pt x="42" y="18"/>
                  </a:lnTo>
                  <a:lnTo>
                    <a:pt x="42" y="26"/>
                  </a:lnTo>
                  <a:lnTo>
                    <a:pt x="9" y="26"/>
                  </a:lnTo>
                  <a:lnTo>
                    <a:pt x="9" y="30"/>
                  </a:lnTo>
                  <a:lnTo>
                    <a:pt x="10" y="33"/>
                  </a:lnTo>
                  <a:lnTo>
                    <a:pt x="16" y="39"/>
                  </a:lnTo>
                  <a:lnTo>
                    <a:pt x="19" y="41"/>
                  </a:lnTo>
                  <a:lnTo>
                    <a:pt x="22" y="41"/>
                  </a:lnTo>
                  <a:lnTo>
                    <a:pt x="25" y="39"/>
                  </a:lnTo>
                  <a:lnTo>
                    <a:pt x="30" y="39"/>
                  </a:lnTo>
                  <a:lnTo>
                    <a:pt x="31" y="36"/>
                  </a:lnTo>
                  <a:lnTo>
                    <a:pt x="34" y="33"/>
                  </a:lnTo>
                  <a:lnTo>
                    <a:pt x="42" y="35"/>
                  </a:lnTo>
                  <a:lnTo>
                    <a:pt x="39" y="39"/>
                  </a:lnTo>
                  <a:lnTo>
                    <a:pt x="31" y="47"/>
                  </a:lnTo>
                  <a:lnTo>
                    <a:pt x="27" y="47"/>
                  </a:lnTo>
                  <a:lnTo>
                    <a:pt x="22" y="48"/>
                  </a:lnTo>
                  <a:lnTo>
                    <a:pt x="10" y="45"/>
                  </a:lnTo>
                  <a:lnTo>
                    <a:pt x="3" y="38"/>
                  </a:lnTo>
                  <a:lnTo>
                    <a:pt x="1" y="35"/>
                  </a:lnTo>
                  <a:lnTo>
                    <a:pt x="0" y="30"/>
                  </a:lnTo>
                  <a:lnTo>
                    <a:pt x="0" y="24"/>
                  </a:lnTo>
                  <a:lnTo>
                    <a:pt x="1" y="17"/>
                  </a:lnTo>
                  <a:lnTo>
                    <a:pt x="3" y="12"/>
                  </a:lnTo>
                  <a:lnTo>
                    <a:pt x="6" y="6"/>
                  </a:lnTo>
                  <a:lnTo>
                    <a:pt x="15"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31" name="Line 2519"/>
            <p:cNvSpPr>
              <a:spLocks noChangeShapeType="1"/>
            </p:cNvSpPr>
            <p:nvPr/>
          </p:nvSpPr>
          <p:spPr bwMode="auto">
            <a:xfrm>
              <a:off x="1078" y="2504"/>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2" name="Oval Callout 2521"/>
          <p:cNvSpPr/>
          <p:nvPr/>
        </p:nvSpPr>
        <p:spPr>
          <a:xfrm>
            <a:off x="5334000" y="1828800"/>
            <a:ext cx="3505200" cy="1676400"/>
          </a:xfrm>
          <a:prstGeom prst="wedgeEllipseCallout">
            <a:avLst>
              <a:gd name="adj1" fmla="val 6811"/>
              <a:gd name="adj2" fmla="val 991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Callout 2522"/>
          <p:cNvSpPr/>
          <p:nvPr/>
        </p:nvSpPr>
        <p:spPr>
          <a:xfrm>
            <a:off x="228600" y="3429000"/>
            <a:ext cx="2133600" cy="990600"/>
          </a:xfrm>
          <a:prstGeom prst="wedgeEllipseCallout">
            <a:avLst>
              <a:gd name="adj1" fmla="val -4897"/>
              <a:gd name="adj2" fmla="val 892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Callout 2523"/>
          <p:cNvSpPr/>
          <p:nvPr/>
        </p:nvSpPr>
        <p:spPr>
          <a:xfrm>
            <a:off x="3962400" y="2286000"/>
            <a:ext cx="1600200" cy="914400"/>
          </a:xfrm>
          <a:prstGeom prst="wedgeEllipseCallout">
            <a:avLst>
              <a:gd name="adj1" fmla="val -60121"/>
              <a:gd name="adj2" fmla="val -89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TextBox 2524"/>
          <p:cNvSpPr txBox="1"/>
          <p:nvPr/>
        </p:nvSpPr>
        <p:spPr>
          <a:xfrm>
            <a:off x="228600" y="4724400"/>
            <a:ext cx="1900585" cy="523220"/>
          </a:xfrm>
          <a:prstGeom prst="rect">
            <a:avLst/>
          </a:prstGeom>
          <a:noFill/>
        </p:spPr>
        <p:txBody>
          <a:bodyPr wrap="none" rtlCol="0">
            <a:spAutoFit/>
          </a:bodyPr>
          <a:lstStyle/>
          <a:p>
            <a:r>
              <a:rPr lang="en-US" sz="2800" dirty="0" smtClean="0">
                <a:solidFill>
                  <a:srgbClr val="C00000"/>
                </a:solidFill>
              </a:rPr>
              <a:t>Scandinavia</a:t>
            </a:r>
            <a:endParaRPr lang="en-US" sz="2800" dirty="0">
              <a:solidFill>
                <a:srgbClr val="C00000"/>
              </a:solidFill>
            </a:endParaRPr>
          </a:p>
        </p:txBody>
      </p:sp>
      <p:sp>
        <p:nvSpPr>
          <p:cNvPr id="2526" name="TextBox 2525"/>
          <p:cNvSpPr txBox="1"/>
          <p:nvPr/>
        </p:nvSpPr>
        <p:spPr>
          <a:xfrm>
            <a:off x="6172200" y="4343400"/>
            <a:ext cx="2334357" cy="523220"/>
          </a:xfrm>
          <a:prstGeom prst="rect">
            <a:avLst/>
          </a:prstGeom>
          <a:noFill/>
        </p:spPr>
        <p:txBody>
          <a:bodyPr wrap="none" rtlCol="0">
            <a:spAutoFit/>
          </a:bodyPr>
          <a:lstStyle/>
          <a:p>
            <a:r>
              <a:rPr lang="en-US" sz="2800" dirty="0" smtClean="0">
                <a:solidFill>
                  <a:srgbClr val="C00000"/>
                </a:solidFill>
              </a:rPr>
              <a:t>UK and Ireland</a:t>
            </a:r>
            <a:endParaRPr lang="en-US" sz="2800" dirty="0">
              <a:solidFill>
                <a:srgbClr val="C00000"/>
              </a:solidFill>
            </a:endParaRPr>
          </a:p>
        </p:txBody>
      </p:sp>
      <p:sp>
        <p:nvSpPr>
          <p:cNvPr id="2527" name="TextBox 2526"/>
          <p:cNvSpPr txBox="1"/>
          <p:nvPr/>
        </p:nvSpPr>
        <p:spPr>
          <a:xfrm>
            <a:off x="990600" y="1676400"/>
            <a:ext cx="2911951" cy="523220"/>
          </a:xfrm>
          <a:prstGeom prst="rect">
            <a:avLst/>
          </a:prstGeom>
          <a:noFill/>
        </p:spPr>
        <p:txBody>
          <a:bodyPr wrap="none" rtlCol="0">
            <a:spAutoFit/>
          </a:bodyPr>
          <a:lstStyle/>
          <a:p>
            <a:r>
              <a:rPr lang="en-US" sz="2800" dirty="0" smtClean="0">
                <a:solidFill>
                  <a:srgbClr val="C00000"/>
                </a:solidFill>
              </a:rPr>
              <a:t>Spain and Portugal</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52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527"/>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2523"/>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2" grpId="0" animBg="1"/>
      <p:bldP spid="2523" grpId="0" animBg="1"/>
      <p:bldP spid="2524" grpId="0" animBg="1"/>
      <p:bldP spid="2525" grpId="0"/>
      <p:bldP spid="2526" grpId="0"/>
      <p:bldP spid="25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Virtual Trees to Model Internet Path Metrics</a:t>
            </a:r>
          </a:p>
          <a:p>
            <a:pPr lvl="8"/>
            <a:endParaRPr lang="en-US" dirty="0" smtClean="0"/>
          </a:p>
          <a:p>
            <a:pPr lvl="8"/>
            <a:endParaRPr lang="en-US" dirty="0" smtClean="0"/>
          </a:p>
          <a:p>
            <a:pPr lvl="8"/>
            <a:endParaRPr lang="en-US" dirty="0" smtClean="0"/>
          </a:p>
          <a:p>
            <a:r>
              <a:rPr lang="en-US" dirty="0" smtClean="0"/>
              <a:t>Predict Bandwidth and Latency</a:t>
            </a:r>
            <a:endParaRPr lang="en-US" dirty="0" smtClean="0"/>
          </a:p>
          <a:p>
            <a:r>
              <a:rPr lang="en-US" dirty="0" smtClean="0"/>
              <a:t>Convenient </a:t>
            </a:r>
            <a:r>
              <a:rPr lang="en-US" dirty="0" smtClean="0"/>
              <a:t>‘‘Coordinates</a:t>
            </a:r>
            <a:r>
              <a:rPr lang="en-US" dirty="0" smtClean="0"/>
              <a:t>’’ </a:t>
            </a:r>
          </a:p>
          <a:p>
            <a:r>
              <a:rPr lang="en-US" dirty="0" smtClean="0"/>
              <a:t>Hierarchical Clustering</a:t>
            </a:r>
          </a:p>
        </p:txBody>
      </p:sp>
      <p:sp>
        <p:nvSpPr>
          <p:cNvPr id="4" name="Rectangle 3"/>
          <p:cNvSpPr/>
          <p:nvPr/>
        </p:nvSpPr>
        <p:spPr>
          <a:xfrm>
            <a:off x="685800" y="5791200"/>
            <a:ext cx="6781800" cy="461665"/>
          </a:xfrm>
          <a:prstGeom prst="rect">
            <a:avLst/>
          </a:prstGeom>
        </p:spPr>
        <p:txBody>
          <a:bodyPr wrap="square">
            <a:spAutoFit/>
          </a:bodyPr>
          <a:lstStyle/>
          <a:p>
            <a:pPr algn="ctr">
              <a:buNone/>
            </a:pPr>
            <a:r>
              <a:rPr lang="en-US" sz="2400" dirty="0" smtClean="0">
                <a:hlinkClick r:id="rId2"/>
              </a:rPr>
              <a:t>http://research.microsoft.com/research/sv/sequoia</a:t>
            </a:r>
            <a:endParaRPr lang="en-US" sz="2400" dirty="0" smtClean="0"/>
          </a:p>
        </p:txBody>
      </p:sp>
      <p:pic>
        <p:nvPicPr>
          <p:cNvPr id="5" name="Picture 66" descr="sequoia-logo-2"/>
          <p:cNvPicPr>
            <a:picLocks noChangeAspect="1" noChangeArrowheads="1"/>
          </p:cNvPicPr>
          <p:nvPr/>
        </p:nvPicPr>
        <p:blipFill>
          <a:blip r:embed="rId3" cstate="print"/>
          <a:srcRect/>
          <a:stretch>
            <a:fillRect/>
          </a:stretch>
        </p:blipFill>
        <p:spPr bwMode="auto">
          <a:xfrm>
            <a:off x="6629400" y="2330108"/>
            <a:ext cx="1981200" cy="3308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Virtual Trees contd.</a:t>
            </a:r>
            <a:endParaRPr lang="en-US" dirty="0"/>
          </a:p>
        </p:txBody>
      </p:sp>
      <p:sp>
        <p:nvSpPr>
          <p:cNvPr id="4" name="Content Placeholder 3"/>
          <p:cNvSpPr>
            <a:spLocks noGrp="1"/>
          </p:cNvSpPr>
          <p:nvPr>
            <p:ph sz="half" idx="1"/>
          </p:nvPr>
        </p:nvSpPr>
        <p:spPr>
          <a:xfrm>
            <a:off x="457200" y="1600200"/>
            <a:ext cx="6096000" cy="4525963"/>
          </a:xfrm>
        </p:spPr>
        <p:txBody>
          <a:bodyPr>
            <a:normAutofit lnSpcReduction="10000"/>
          </a:bodyPr>
          <a:lstStyle/>
          <a:p>
            <a:r>
              <a:rPr lang="en-US" dirty="0" smtClean="0"/>
              <a:t>Path property prediction</a:t>
            </a:r>
          </a:p>
          <a:p>
            <a:pPr lvl="1"/>
            <a:r>
              <a:rPr lang="en-US" dirty="0" smtClean="0"/>
              <a:t>Trivial to estimate quality of paths</a:t>
            </a:r>
          </a:p>
          <a:p>
            <a:pPr lvl="1"/>
            <a:r>
              <a:rPr lang="en-US" dirty="0" smtClean="0"/>
              <a:t>Latency: d(A,C) = d(A,s) + d(</a:t>
            </a:r>
            <a:r>
              <a:rPr lang="en-US" dirty="0" err="1" smtClean="0"/>
              <a:t>s,t</a:t>
            </a:r>
            <a:r>
              <a:rPr lang="en-US" dirty="0" smtClean="0"/>
              <a:t>) + d(</a:t>
            </a:r>
            <a:r>
              <a:rPr lang="en-US" dirty="0" err="1" smtClean="0"/>
              <a:t>t,C</a:t>
            </a:r>
            <a:r>
              <a:rPr lang="en-US" dirty="0" smtClean="0"/>
              <a:t>)</a:t>
            </a:r>
          </a:p>
          <a:p>
            <a:pPr lvl="8">
              <a:buNone/>
            </a:pPr>
            <a:r>
              <a:rPr lang="en-US" dirty="0" smtClean="0"/>
              <a:t>	</a:t>
            </a:r>
          </a:p>
          <a:p>
            <a:r>
              <a:rPr lang="en-US" dirty="0" smtClean="0"/>
              <a:t>Server selection</a:t>
            </a:r>
          </a:p>
          <a:p>
            <a:pPr lvl="1"/>
            <a:r>
              <a:rPr lang="en-US" dirty="0" smtClean="0"/>
              <a:t>Constraint-Satisfaction queries</a:t>
            </a:r>
          </a:p>
          <a:p>
            <a:pPr lvl="1"/>
            <a:r>
              <a:rPr lang="en-US" dirty="0" smtClean="0"/>
              <a:t>Tree traversal and pruning</a:t>
            </a:r>
          </a:p>
          <a:p>
            <a:pPr lvl="8"/>
            <a:endParaRPr lang="en-US" dirty="0" smtClean="0"/>
          </a:p>
          <a:p>
            <a:r>
              <a:rPr lang="en-US" dirty="0" smtClean="0"/>
              <a:t>Hierarchical clustering</a:t>
            </a:r>
          </a:p>
          <a:p>
            <a:pPr lvl="1"/>
            <a:r>
              <a:rPr lang="en-US" dirty="0" smtClean="0"/>
              <a:t>Inherent hierarchy</a:t>
            </a:r>
          </a:p>
          <a:p>
            <a:pPr lvl="1"/>
            <a:r>
              <a:rPr lang="en-US" dirty="0" smtClean="0"/>
              <a:t>“Virtual” nodes separate clusters</a:t>
            </a:r>
          </a:p>
        </p:txBody>
      </p:sp>
      <p:graphicFrame>
        <p:nvGraphicFramePr>
          <p:cNvPr id="3075" name="Object 3"/>
          <p:cNvGraphicFramePr>
            <a:graphicFrameLocks noChangeAspect="1"/>
          </p:cNvGraphicFramePr>
          <p:nvPr>
            <p:ph sz="half" idx="2"/>
          </p:nvPr>
        </p:nvGraphicFramePr>
        <p:xfrm>
          <a:off x="5107194" y="1600200"/>
          <a:ext cx="3960606" cy="4525963"/>
        </p:xfrm>
        <a:graphic>
          <a:graphicData uri="http://schemas.openxmlformats.org/presentationml/2006/ole">
            <p:oleObj spid="_x0000_s4098" name="Visio" r:id="rId3" imgW="4047366" imgH="4626070" progId="Visio.Drawing.11">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Trees?</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Intuitive model compared to embedding in coordinate spaces (GNP, Vivaldi, PIC)</a:t>
            </a:r>
          </a:p>
          <a:p>
            <a:pPr lvl="1"/>
            <a:r>
              <a:rPr lang="en-US" dirty="0" smtClean="0"/>
              <a:t>As convenient to represent as coordinates</a:t>
            </a:r>
          </a:p>
          <a:p>
            <a:pPr lvl="2"/>
            <a:r>
              <a:rPr lang="en-US" dirty="0" smtClean="0"/>
              <a:t>Path to root acts as </a:t>
            </a:r>
            <a:r>
              <a:rPr lang="en-US" b="1" dirty="0" smtClean="0"/>
              <a:t>distance labels</a:t>
            </a:r>
          </a:p>
          <a:p>
            <a:pPr lvl="1"/>
            <a:r>
              <a:rPr lang="en-US" dirty="0" smtClean="0"/>
              <a:t>Well-understood and widely-used in distributed systems</a:t>
            </a:r>
          </a:p>
          <a:p>
            <a:pPr lvl="8"/>
            <a:endParaRPr lang="en-US" dirty="0" smtClean="0"/>
          </a:p>
          <a:p>
            <a:r>
              <a:rPr lang="en-US" dirty="0" smtClean="0"/>
              <a:t>Added Functionalities</a:t>
            </a:r>
          </a:p>
          <a:p>
            <a:pPr lvl="1"/>
            <a:r>
              <a:rPr lang="en-US" dirty="0" smtClean="0"/>
              <a:t>Facilitates efficient server selection</a:t>
            </a:r>
          </a:p>
          <a:p>
            <a:pPr lvl="8"/>
            <a:endParaRPr lang="en-US" dirty="0" smtClean="0"/>
          </a:p>
          <a:p>
            <a:r>
              <a:rPr lang="en-US" dirty="0" smtClean="0"/>
              <a:t>Inherent Hierarchy</a:t>
            </a:r>
          </a:p>
          <a:p>
            <a:pPr lvl="1"/>
            <a:r>
              <a:rPr lang="en-US" dirty="0" smtClean="0"/>
              <a:t>Useful for systems that rely on hierarchy (application-level multicast, network monitoring and aggregation, etc.)</a:t>
            </a:r>
          </a:p>
          <a:p>
            <a:pPr lvl="8"/>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Internet a Tree?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The 4-Points Condition:</a:t>
            </a:r>
          </a:p>
          <a:p>
            <a:endParaRPr lang="en-US" b="1" dirty="0" smtClean="0">
              <a:latin typeface="Symbol" pitchFamily="18" charset="2"/>
              <a:sym typeface="Symbol" pitchFamily="18" charset="2"/>
            </a:endParaRPr>
          </a:p>
          <a:p>
            <a:endParaRPr lang="en-US" b="1" dirty="0" smtClean="0">
              <a:latin typeface="Symbol" pitchFamily="18" charset="2"/>
              <a:sym typeface="Symbol" pitchFamily="18" charset="2"/>
            </a:endParaRPr>
          </a:p>
          <a:p>
            <a:endParaRPr lang="en-US" b="1" dirty="0" smtClean="0">
              <a:latin typeface="Symbol" pitchFamily="18" charset="2"/>
              <a:sym typeface="Symbol" pitchFamily="18" charset="2"/>
            </a:endParaRPr>
          </a:p>
          <a:p>
            <a:endParaRPr lang="en-US" b="1" dirty="0" smtClean="0">
              <a:latin typeface="Symbol" pitchFamily="18" charset="2"/>
              <a:sym typeface="Symbol" pitchFamily="18" charset="2"/>
            </a:endParaRPr>
          </a:p>
          <a:p>
            <a:endParaRPr lang="en-US" b="1" dirty="0" smtClean="0">
              <a:latin typeface="Symbol" pitchFamily="18" charset="2"/>
              <a:sym typeface="Symbol" pitchFamily="18" charset="2"/>
            </a:endParaRPr>
          </a:p>
          <a:p>
            <a:endParaRPr lang="en-US" b="1" dirty="0" smtClean="0">
              <a:latin typeface="Symbol" pitchFamily="18" charset="2"/>
              <a:sym typeface="Symbol" pitchFamily="18" charset="2"/>
            </a:endParaRPr>
          </a:p>
          <a:p>
            <a:r>
              <a:rPr lang="en-US" b="1" dirty="0" smtClean="0">
                <a:latin typeface="Symbol" pitchFamily="18" charset="2"/>
                <a:sym typeface="Symbol" pitchFamily="18" charset="2"/>
              </a:rPr>
              <a:t></a:t>
            </a:r>
            <a:r>
              <a:rPr lang="en-US" b="1" dirty="0" smtClean="0"/>
              <a:t>-4-Points Condition:</a:t>
            </a:r>
            <a:endParaRPr lang="en-US" sz="1000" b="1" dirty="0" smtClean="0"/>
          </a:p>
          <a:p>
            <a:pPr lvl="1" algn="ctr"/>
            <a:r>
              <a:rPr lang="en-US" sz="900" dirty="0" smtClean="0"/>
              <a:t/>
            </a:r>
            <a:br>
              <a:rPr lang="en-US" sz="900" dirty="0" smtClean="0"/>
            </a:br>
            <a:r>
              <a:rPr lang="en-US" sz="2600" dirty="0" smtClean="0">
                <a:solidFill>
                  <a:srgbClr val="008000"/>
                </a:solidFill>
              </a:rPr>
              <a:t>d(</a:t>
            </a:r>
            <a:r>
              <a:rPr lang="en-US" sz="2600" dirty="0" err="1" smtClean="0">
                <a:solidFill>
                  <a:srgbClr val="008000"/>
                </a:solidFill>
              </a:rPr>
              <a:t>s,v</a:t>
            </a:r>
            <a:r>
              <a:rPr lang="en-US" sz="2600" dirty="0" smtClean="0">
                <a:solidFill>
                  <a:srgbClr val="008000"/>
                </a:solidFill>
              </a:rPr>
              <a:t>)+d(</a:t>
            </a:r>
            <a:r>
              <a:rPr lang="en-US" sz="2600" dirty="0" err="1" smtClean="0">
                <a:solidFill>
                  <a:srgbClr val="008000"/>
                </a:solidFill>
              </a:rPr>
              <a:t>u,t</a:t>
            </a:r>
            <a:r>
              <a:rPr lang="en-US" sz="2600" dirty="0" smtClean="0">
                <a:solidFill>
                  <a:srgbClr val="008000"/>
                </a:solidFill>
              </a:rPr>
              <a:t>)</a:t>
            </a:r>
            <a:r>
              <a:rPr lang="en-US" sz="2600" dirty="0" smtClean="0"/>
              <a:t> </a:t>
            </a:r>
            <a:r>
              <a:rPr lang="en-US" sz="2600" dirty="0" smtClean="0">
                <a:latin typeface="cmsy10" pitchFamily="34" charset="0"/>
              </a:rPr>
              <a:t>=</a:t>
            </a:r>
            <a:r>
              <a:rPr lang="en-US" sz="2600" dirty="0" smtClean="0"/>
              <a:t> </a:t>
            </a:r>
            <a:r>
              <a:rPr lang="en-US" sz="2600" dirty="0" smtClean="0">
                <a:solidFill>
                  <a:srgbClr val="FF0000"/>
                </a:solidFill>
              </a:rPr>
              <a:t>d(</a:t>
            </a:r>
            <a:r>
              <a:rPr lang="en-US" sz="2600" dirty="0" err="1" smtClean="0">
                <a:solidFill>
                  <a:srgbClr val="FF0000"/>
                </a:solidFill>
              </a:rPr>
              <a:t>s,t</a:t>
            </a:r>
            <a:r>
              <a:rPr lang="en-US" sz="2600" dirty="0" smtClean="0">
                <a:solidFill>
                  <a:srgbClr val="FF0000"/>
                </a:solidFill>
              </a:rPr>
              <a:t>)+d(</a:t>
            </a:r>
            <a:r>
              <a:rPr lang="en-US" sz="2600" dirty="0" err="1" smtClean="0">
                <a:solidFill>
                  <a:srgbClr val="FF0000"/>
                </a:solidFill>
              </a:rPr>
              <a:t>u,v</a:t>
            </a:r>
            <a:r>
              <a:rPr lang="en-US" sz="2600" dirty="0" smtClean="0">
                <a:solidFill>
                  <a:srgbClr val="FF0000"/>
                </a:solidFill>
              </a:rPr>
              <a:t>)</a:t>
            </a:r>
            <a:r>
              <a:rPr lang="en-US" sz="2600" dirty="0" smtClean="0"/>
              <a:t> + 2 </a:t>
            </a:r>
            <a:r>
              <a:rPr lang="en-US" sz="2600" b="1" dirty="0" smtClean="0">
                <a:latin typeface="Symbol" pitchFamily="18" charset="2"/>
                <a:sym typeface="Symbol" pitchFamily="18" charset="2"/>
              </a:rPr>
              <a:t></a:t>
            </a:r>
            <a:r>
              <a:rPr lang="en-US" sz="2600" dirty="0" smtClean="0">
                <a:latin typeface="cmsy10" pitchFamily="34" charset="0"/>
                <a:sym typeface="Symbol" pitchFamily="18" charset="2"/>
              </a:rPr>
              <a:t> </a:t>
            </a:r>
            <a:r>
              <a:rPr lang="en-US" sz="2600" dirty="0" smtClean="0"/>
              <a:t>min{</a:t>
            </a:r>
            <a:r>
              <a:rPr lang="en-US" sz="2600" dirty="0" smtClean="0">
                <a:solidFill>
                  <a:srgbClr val="0000FF"/>
                </a:solidFill>
              </a:rPr>
              <a:t>d(</a:t>
            </a:r>
            <a:r>
              <a:rPr lang="en-US" sz="2600" dirty="0" err="1" smtClean="0">
                <a:solidFill>
                  <a:srgbClr val="0000FF"/>
                </a:solidFill>
              </a:rPr>
              <a:t>s,v</a:t>
            </a:r>
            <a:r>
              <a:rPr lang="en-US" sz="2600" dirty="0" smtClean="0">
                <a:solidFill>
                  <a:srgbClr val="0000FF"/>
                </a:solidFill>
              </a:rPr>
              <a:t>),d(</a:t>
            </a:r>
            <a:r>
              <a:rPr lang="en-US" sz="2600" dirty="0" err="1" smtClean="0">
                <a:solidFill>
                  <a:srgbClr val="0000FF"/>
                </a:solidFill>
              </a:rPr>
              <a:t>t,u</a:t>
            </a:r>
            <a:r>
              <a:rPr lang="en-US" sz="2600" dirty="0" smtClean="0">
                <a:solidFill>
                  <a:srgbClr val="0000FF"/>
                </a:solidFill>
              </a:rPr>
              <a:t>)</a:t>
            </a:r>
            <a:r>
              <a:rPr lang="en-US" sz="2600" dirty="0" smtClean="0"/>
              <a:t>}</a:t>
            </a:r>
            <a:endParaRPr lang="en-US" sz="2000" dirty="0" smtClean="0"/>
          </a:p>
          <a:p>
            <a:pPr>
              <a:buNone/>
            </a:pPr>
            <a:endParaRPr lang="en-US" b="1" dirty="0"/>
          </a:p>
        </p:txBody>
      </p:sp>
      <p:grpSp>
        <p:nvGrpSpPr>
          <p:cNvPr id="63" name="Group 62"/>
          <p:cNvGrpSpPr/>
          <p:nvPr/>
        </p:nvGrpSpPr>
        <p:grpSpPr>
          <a:xfrm>
            <a:off x="2101850" y="3962400"/>
            <a:ext cx="4984750" cy="419357"/>
            <a:chOff x="2101850" y="3848100"/>
            <a:chExt cx="4984750" cy="419357"/>
          </a:xfrm>
        </p:grpSpPr>
        <p:sp>
          <p:nvSpPr>
            <p:cNvPr id="20" name="Text Box 48"/>
            <p:cNvSpPr txBox="1">
              <a:spLocks noChangeArrowheads="1"/>
            </p:cNvSpPr>
            <p:nvPr/>
          </p:nvSpPr>
          <p:spPr bwMode="auto">
            <a:xfrm>
              <a:off x="2101850" y="3848100"/>
              <a:ext cx="1555750" cy="396875"/>
            </a:xfrm>
            <a:prstGeom prst="rect">
              <a:avLst/>
            </a:prstGeom>
            <a:noFill/>
            <a:ln w="9525">
              <a:noFill/>
              <a:miter lim="800000"/>
              <a:headEnd/>
              <a:tailEnd/>
            </a:ln>
            <a:effectLst/>
          </p:spPr>
          <p:txBody>
            <a:bodyPr wrap="none">
              <a:spAutoFit/>
            </a:bodyPr>
            <a:lstStyle/>
            <a:p>
              <a:r>
                <a:rPr lang="en-US" sz="2000" dirty="0">
                  <a:solidFill>
                    <a:srgbClr val="008000"/>
                  </a:solidFill>
                </a:rPr>
                <a:t>d(</a:t>
              </a:r>
              <a:r>
                <a:rPr lang="en-US" sz="2000" dirty="0" err="1">
                  <a:solidFill>
                    <a:srgbClr val="008000"/>
                  </a:solidFill>
                </a:rPr>
                <a:t>s,u</a:t>
              </a:r>
              <a:r>
                <a:rPr lang="en-US" sz="2000" dirty="0">
                  <a:solidFill>
                    <a:srgbClr val="008000"/>
                  </a:solidFill>
                </a:rPr>
                <a:t>)+d(</a:t>
              </a:r>
              <a:r>
                <a:rPr lang="en-US" sz="2000" dirty="0" err="1">
                  <a:solidFill>
                    <a:srgbClr val="008000"/>
                  </a:solidFill>
                </a:rPr>
                <a:t>t,v</a:t>
              </a:r>
              <a:r>
                <a:rPr lang="en-US" sz="2000" dirty="0">
                  <a:solidFill>
                    <a:srgbClr val="008000"/>
                  </a:solidFill>
                </a:rPr>
                <a:t>)</a:t>
              </a:r>
            </a:p>
          </p:txBody>
        </p:sp>
        <p:sp>
          <p:nvSpPr>
            <p:cNvPr id="21" name="Text Box 49"/>
            <p:cNvSpPr txBox="1">
              <a:spLocks noChangeArrowheads="1"/>
            </p:cNvSpPr>
            <p:nvPr/>
          </p:nvSpPr>
          <p:spPr bwMode="auto">
            <a:xfrm>
              <a:off x="3778250" y="3848100"/>
              <a:ext cx="1555750" cy="396875"/>
            </a:xfrm>
            <a:prstGeom prst="rect">
              <a:avLst/>
            </a:prstGeom>
            <a:noFill/>
            <a:ln w="9525">
              <a:noFill/>
              <a:miter lim="800000"/>
              <a:headEnd/>
              <a:tailEnd/>
            </a:ln>
            <a:effectLst/>
          </p:spPr>
          <p:txBody>
            <a:bodyPr wrap="none">
              <a:spAutoFit/>
            </a:bodyPr>
            <a:lstStyle/>
            <a:p>
              <a:r>
                <a:rPr lang="en-US" sz="2000" dirty="0">
                  <a:solidFill>
                    <a:srgbClr val="FF0000"/>
                  </a:solidFill>
                </a:rPr>
                <a:t>d(</a:t>
              </a:r>
              <a:r>
                <a:rPr lang="en-US" sz="2000" dirty="0" err="1">
                  <a:solidFill>
                    <a:srgbClr val="FF0000"/>
                  </a:solidFill>
                </a:rPr>
                <a:t>s,t</a:t>
              </a:r>
              <a:r>
                <a:rPr lang="en-US" sz="2000" dirty="0">
                  <a:solidFill>
                    <a:srgbClr val="FF0000"/>
                  </a:solidFill>
                </a:rPr>
                <a:t>)+d(</a:t>
              </a:r>
              <a:r>
                <a:rPr lang="en-US" sz="2000" dirty="0" err="1">
                  <a:solidFill>
                    <a:srgbClr val="FF0000"/>
                  </a:solidFill>
                </a:rPr>
                <a:t>u,v</a:t>
              </a:r>
              <a:r>
                <a:rPr lang="en-US" sz="2000" dirty="0">
                  <a:solidFill>
                    <a:srgbClr val="FF0000"/>
                  </a:solidFill>
                </a:rPr>
                <a:t>)</a:t>
              </a:r>
            </a:p>
          </p:txBody>
        </p:sp>
        <p:sp>
          <p:nvSpPr>
            <p:cNvPr id="22" name="Text Box 51"/>
            <p:cNvSpPr txBox="1">
              <a:spLocks noChangeArrowheads="1"/>
            </p:cNvSpPr>
            <p:nvPr/>
          </p:nvSpPr>
          <p:spPr bwMode="auto">
            <a:xfrm>
              <a:off x="5530850" y="3848100"/>
              <a:ext cx="1555750" cy="396875"/>
            </a:xfrm>
            <a:prstGeom prst="rect">
              <a:avLst/>
            </a:prstGeom>
            <a:noFill/>
            <a:ln w="9525">
              <a:noFill/>
              <a:miter lim="800000"/>
              <a:headEnd/>
              <a:tailEnd/>
            </a:ln>
            <a:effectLst/>
          </p:spPr>
          <p:txBody>
            <a:bodyPr wrap="none">
              <a:spAutoFit/>
            </a:bodyPr>
            <a:lstStyle/>
            <a:p>
              <a:r>
                <a:rPr lang="en-US" sz="2000" dirty="0">
                  <a:solidFill>
                    <a:srgbClr val="0000FF"/>
                  </a:solidFill>
                </a:rPr>
                <a:t>d(</a:t>
              </a:r>
              <a:r>
                <a:rPr lang="en-US" sz="2000" dirty="0" err="1">
                  <a:solidFill>
                    <a:srgbClr val="0000FF"/>
                  </a:solidFill>
                </a:rPr>
                <a:t>s,u</a:t>
              </a:r>
              <a:r>
                <a:rPr lang="en-US" sz="2000" dirty="0">
                  <a:solidFill>
                    <a:srgbClr val="0000FF"/>
                  </a:solidFill>
                </a:rPr>
                <a:t>)+d(</a:t>
              </a:r>
              <a:r>
                <a:rPr lang="en-US" sz="2000" dirty="0" err="1">
                  <a:solidFill>
                    <a:srgbClr val="0000FF"/>
                  </a:solidFill>
                </a:rPr>
                <a:t>t,v</a:t>
              </a:r>
              <a:r>
                <a:rPr lang="en-US" sz="2000" dirty="0">
                  <a:solidFill>
                    <a:srgbClr val="0000FF"/>
                  </a:solidFill>
                </a:rPr>
                <a:t>)</a:t>
              </a:r>
            </a:p>
          </p:txBody>
        </p:sp>
        <p:sp>
          <p:nvSpPr>
            <p:cNvPr id="23" name="Text Box 52"/>
            <p:cNvSpPr txBox="1">
              <a:spLocks noChangeArrowheads="1"/>
            </p:cNvSpPr>
            <p:nvPr/>
          </p:nvSpPr>
          <p:spPr bwMode="auto">
            <a:xfrm>
              <a:off x="3549650" y="3848100"/>
              <a:ext cx="331788" cy="396875"/>
            </a:xfrm>
            <a:prstGeom prst="rect">
              <a:avLst/>
            </a:prstGeom>
            <a:noFill/>
            <a:ln w="9525">
              <a:noFill/>
              <a:miter lim="800000"/>
              <a:headEnd/>
              <a:tailEnd/>
            </a:ln>
            <a:effectLst/>
          </p:spPr>
          <p:txBody>
            <a:bodyPr wrap="none">
              <a:spAutoFit/>
            </a:bodyPr>
            <a:lstStyle/>
            <a:p>
              <a:r>
                <a:rPr lang="en-US" sz="2000" dirty="0"/>
                <a:t>=</a:t>
              </a:r>
            </a:p>
          </p:txBody>
        </p:sp>
        <p:sp>
          <p:nvSpPr>
            <p:cNvPr id="24" name="Text Box 53"/>
            <p:cNvSpPr txBox="1">
              <a:spLocks noChangeArrowheads="1"/>
            </p:cNvSpPr>
            <p:nvPr/>
          </p:nvSpPr>
          <p:spPr bwMode="auto">
            <a:xfrm>
              <a:off x="5220093" y="3867347"/>
              <a:ext cx="304800" cy="400110"/>
            </a:xfrm>
            <a:prstGeom prst="rect">
              <a:avLst/>
            </a:prstGeom>
            <a:noFill/>
            <a:ln w="9525">
              <a:noFill/>
              <a:miter lim="800000"/>
              <a:headEnd/>
              <a:tailEnd/>
            </a:ln>
            <a:effectLst/>
          </p:spPr>
          <p:txBody>
            <a:bodyPr wrap="square">
              <a:spAutoFit/>
            </a:bodyPr>
            <a:lstStyle/>
            <a:p>
              <a:r>
                <a:rPr lang="en-US" sz="2000" dirty="0">
                  <a:latin typeface="cmsy10" pitchFamily="34" charset="0"/>
                </a:rPr>
                <a:t>≤</a:t>
              </a:r>
            </a:p>
          </p:txBody>
        </p:sp>
      </p:grpSp>
      <p:sp>
        <p:nvSpPr>
          <p:cNvPr id="25" name="Text Box 55"/>
          <p:cNvSpPr txBox="1">
            <a:spLocks noChangeArrowheads="1"/>
          </p:cNvSpPr>
          <p:nvPr/>
        </p:nvSpPr>
        <p:spPr bwMode="auto">
          <a:xfrm>
            <a:off x="669925" y="4524375"/>
            <a:ext cx="7788275" cy="581025"/>
          </a:xfrm>
          <a:prstGeom prst="rect">
            <a:avLst/>
          </a:prstGeom>
          <a:solidFill>
            <a:srgbClr val="FFFFCC"/>
          </a:solidFill>
          <a:ln w="9525">
            <a:solidFill>
              <a:schemeClr val="tx1"/>
            </a:solidFill>
            <a:miter lim="800000"/>
            <a:headEnd/>
            <a:tailEnd/>
          </a:ln>
          <a:effectLst/>
        </p:spPr>
        <p:txBody>
          <a:bodyPr anchorCtr="1"/>
          <a:lstStyle/>
          <a:p>
            <a:r>
              <a:rPr lang="en-US" sz="2000" b="1" dirty="0"/>
              <a:t>distance metric is tree metric  </a:t>
            </a:r>
            <a:r>
              <a:rPr lang="en-US" sz="2800" b="1" dirty="0">
                <a:cs typeface="Arial" pitchFamily="34" charset="0"/>
              </a:rPr>
              <a:t>↔</a:t>
            </a:r>
            <a:r>
              <a:rPr lang="en-US" b="1" dirty="0"/>
              <a:t>  </a:t>
            </a:r>
            <a:r>
              <a:rPr lang="en-US" sz="2000" b="1" dirty="0"/>
              <a:t>4PC is satisfied for every 4 points</a:t>
            </a:r>
            <a:endParaRPr lang="en-US" b="1" dirty="0"/>
          </a:p>
        </p:txBody>
      </p:sp>
      <p:grpSp>
        <p:nvGrpSpPr>
          <p:cNvPr id="60" name="Group 59"/>
          <p:cNvGrpSpPr/>
          <p:nvPr/>
        </p:nvGrpSpPr>
        <p:grpSpPr>
          <a:xfrm>
            <a:off x="381000" y="1981200"/>
            <a:ext cx="2667000" cy="1828800"/>
            <a:chOff x="381000" y="1676400"/>
            <a:chExt cx="2667000" cy="1828800"/>
          </a:xfrm>
        </p:grpSpPr>
        <p:grpSp>
          <p:nvGrpSpPr>
            <p:cNvPr id="6" name="Group 83"/>
            <p:cNvGrpSpPr>
              <a:grpSpLocks/>
            </p:cNvGrpSpPr>
            <p:nvPr/>
          </p:nvGrpSpPr>
          <p:grpSpPr bwMode="auto">
            <a:xfrm>
              <a:off x="381000" y="1676400"/>
              <a:ext cx="2667000" cy="1828800"/>
              <a:chOff x="384" y="816"/>
              <a:chExt cx="1680" cy="1152"/>
            </a:xfrm>
          </p:grpSpPr>
          <p:cxnSp>
            <p:nvCxnSpPr>
              <p:cNvPr id="7" name="AutoShape 4"/>
              <p:cNvCxnSpPr>
                <a:cxnSpLocks noChangeShapeType="1"/>
                <a:stCxn id="15" idx="0"/>
                <a:endCxn id="8" idx="5"/>
              </p:cNvCxnSpPr>
              <p:nvPr/>
            </p:nvCxnSpPr>
            <p:spPr bwMode="auto">
              <a:xfrm flipH="1" flipV="1">
                <a:off x="610" y="1042"/>
                <a:ext cx="350" cy="392"/>
              </a:xfrm>
              <a:prstGeom prst="straightConnector1">
                <a:avLst/>
              </a:prstGeom>
              <a:noFill/>
              <a:ln w="19050">
                <a:solidFill>
                  <a:schemeClr val="tx1"/>
                </a:solidFill>
                <a:round/>
                <a:headEnd/>
                <a:tailEnd/>
              </a:ln>
              <a:effectLst/>
            </p:spPr>
          </p:cxnSp>
          <p:sp>
            <p:nvSpPr>
              <p:cNvPr id="8" name="Oval 5"/>
              <p:cNvSpPr>
                <a:spLocks noChangeArrowheads="1"/>
              </p:cNvSpPr>
              <p:nvPr/>
            </p:nvSpPr>
            <p:spPr bwMode="auto">
              <a:xfrm>
                <a:off x="528"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9" name="AutoShape 6"/>
              <p:cNvCxnSpPr>
                <a:cxnSpLocks noChangeShapeType="1"/>
                <a:stCxn id="15" idx="1"/>
                <a:endCxn id="10" idx="1"/>
              </p:cNvCxnSpPr>
              <p:nvPr/>
            </p:nvCxnSpPr>
            <p:spPr bwMode="auto">
              <a:xfrm>
                <a:off x="1496" y="1446"/>
                <a:ext cx="342" cy="392"/>
              </a:xfrm>
              <a:prstGeom prst="straightConnector1">
                <a:avLst/>
              </a:prstGeom>
              <a:noFill/>
              <a:ln w="19050">
                <a:solidFill>
                  <a:schemeClr val="tx1"/>
                </a:solidFill>
                <a:round/>
                <a:headEnd/>
                <a:tailEnd/>
              </a:ln>
              <a:effectLst/>
            </p:spPr>
          </p:cxnSp>
          <p:sp>
            <p:nvSpPr>
              <p:cNvPr id="10" name="Oval 7"/>
              <p:cNvSpPr>
                <a:spLocks noChangeArrowheads="1"/>
              </p:cNvSpPr>
              <p:nvPr/>
            </p:nvSpPr>
            <p:spPr bwMode="auto">
              <a:xfrm>
                <a:off x="1824"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11" name="AutoShape 8"/>
              <p:cNvCxnSpPr>
                <a:cxnSpLocks noChangeShapeType="1"/>
                <a:stCxn id="15" idx="0"/>
                <a:endCxn id="12" idx="7"/>
              </p:cNvCxnSpPr>
              <p:nvPr/>
            </p:nvCxnSpPr>
            <p:spPr bwMode="auto">
              <a:xfrm flipH="1">
                <a:off x="610" y="1434"/>
                <a:ext cx="350" cy="404"/>
              </a:xfrm>
              <a:prstGeom prst="straightConnector1">
                <a:avLst/>
              </a:prstGeom>
              <a:noFill/>
              <a:ln w="19050">
                <a:solidFill>
                  <a:schemeClr val="tx1"/>
                </a:solidFill>
                <a:round/>
                <a:headEnd/>
                <a:tailEnd/>
              </a:ln>
              <a:effectLst/>
            </p:spPr>
          </p:cxnSp>
          <p:sp>
            <p:nvSpPr>
              <p:cNvPr id="12" name="Oval 9"/>
              <p:cNvSpPr>
                <a:spLocks noChangeArrowheads="1"/>
              </p:cNvSpPr>
              <p:nvPr/>
            </p:nvSpPr>
            <p:spPr bwMode="auto">
              <a:xfrm>
                <a:off x="528"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13" name="AutoShape 10"/>
              <p:cNvCxnSpPr>
                <a:cxnSpLocks noChangeShapeType="1"/>
                <a:stCxn id="15" idx="1"/>
                <a:endCxn id="14" idx="3"/>
              </p:cNvCxnSpPr>
              <p:nvPr/>
            </p:nvCxnSpPr>
            <p:spPr bwMode="auto">
              <a:xfrm flipV="1">
                <a:off x="1496" y="1042"/>
                <a:ext cx="342" cy="404"/>
              </a:xfrm>
              <a:prstGeom prst="straightConnector1">
                <a:avLst/>
              </a:prstGeom>
              <a:noFill/>
              <a:ln w="19050">
                <a:solidFill>
                  <a:schemeClr val="tx1"/>
                </a:solidFill>
                <a:round/>
                <a:headEnd/>
                <a:tailEnd/>
              </a:ln>
              <a:effectLst/>
            </p:spPr>
          </p:cxnSp>
          <p:sp>
            <p:nvSpPr>
              <p:cNvPr id="14" name="Oval 11"/>
              <p:cNvSpPr>
                <a:spLocks noChangeArrowheads="1"/>
              </p:cNvSpPr>
              <p:nvPr/>
            </p:nvSpPr>
            <p:spPr bwMode="auto">
              <a:xfrm>
                <a:off x="1824"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sp>
            <p:nvSpPr>
              <p:cNvPr id="15" name="Line 12"/>
              <p:cNvSpPr>
                <a:spLocks noChangeShapeType="1"/>
              </p:cNvSpPr>
              <p:nvPr/>
            </p:nvSpPr>
            <p:spPr bwMode="auto">
              <a:xfrm>
                <a:off x="960" y="1440"/>
                <a:ext cx="536" cy="0"/>
              </a:xfrm>
              <a:prstGeom prst="line">
                <a:avLst/>
              </a:prstGeom>
              <a:noFill/>
              <a:ln w="19050">
                <a:solidFill>
                  <a:schemeClr val="tx1"/>
                </a:solidFill>
                <a:round/>
                <a:headEnd/>
                <a:tailEnd/>
              </a:ln>
              <a:effectLst/>
            </p:spPr>
            <p:txBody>
              <a:bodyPr/>
              <a:lstStyle/>
              <a:p>
                <a:endParaRPr lang="en-US"/>
              </a:p>
            </p:txBody>
          </p:sp>
          <p:sp>
            <p:nvSpPr>
              <p:cNvPr id="16" name="Text Box 21"/>
              <p:cNvSpPr txBox="1">
                <a:spLocks noChangeArrowheads="1"/>
              </p:cNvSpPr>
              <p:nvPr/>
            </p:nvSpPr>
            <p:spPr bwMode="auto">
              <a:xfrm>
                <a:off x="388" y="1737"/>
                <a:ext cx="188" cy="231"/>
              </a:xfrm>
              <a:prstGeom prst="rect">
                <a:avLst/>
              </a:prstGeom>
              <a:noFill/>
              <a:ln w="9525">
                <a:noFill/>
                <a:miter lim="800000"/>
                <a:headEnd/>
                <a:tailEnd/>
              </a:ln>
              <a:effectLst/>
            </p:spPr>
            <p:txBody>
              <a:bodyPr wrap="none">
                <a:spAutoFit/>
              </a:bodyPr>
              <a:lstStyle/>
              <a:p>
                <a:r>
                  <a:rPr lang="en-US"/>
                  <a:t>s</a:t>
                </a:r>
              </a:p>
            </p:txBody>
          </p:sp>
          <p:sp>
            <p:nvSpPr>
              <p:cNvPr id="17" name="Text Box 22"/>
              <p:cNvSpPr txBox="1">
                <a:spLocks noChangeArrowheads="1"/>
              </p:cNvSpPr>
              <p:nvPr/>
            </p:nvSpPr>
            <p:spPr bwMode="auto">
              <a:xfrm>
                <a:off x="1872" y="1728"/>
                <a:ext cx="156" cy="231"/>
              </a:xfrm>
              <a:prstGeom prst="rect">
                <a:avLst/>
              </a:prstGeom>
              <a:noFill/>
              <a:ln w="9525">
                <a:noFill/>
                <a:miter lim="800000"/>
                <a:headEnd/>
                <a:tailEnd/>
              </a:ln>
              <a:effectLst/>
            </p:spPr>
            <p:txBody>
              <a:bodyPr wrap="none">
                <a:spAutoFit/>
              </a:bodyPr>
              <a:lstStyle/>
              <a:p>
                <a:r>
                  <a:rPr lang="en-US"/>
                  <a:t>t</a:t>
                </a:r>
              </a:p>
            </p:txBody>
          </p:sp>
          <p:sp>
            <p:nvSpPr>
              <p:cNvPr id="18" name="Text Box 23"/>
              <p:cNvSpPr txBox="1">
                <a:spLocks noChangeArrowheads="1"/>
              </p:cNvSpPr>
              <p:nvPr/>
            </p:nvSpPr>
            <p:spPr bwMode="auto">
              <a:xfrm>
                <a:off x="1868" y="816"/>
                <a:ext cx="196" cy="231"/>
              </a:xfrm>
              <a:prstGeom prst="rect">
                <a:avLst/>
              </a:prstGeom>
              <a:noFill/>
              <a:ln w="9525">
                <a:noFill/>
                <a:miter lim="800000"/>
                <a:headEnd/>
                <a:tailEnd/>
              </a:ln>
              <a:effectLst/>
            </p:spPr>
            <p:txBody>
              <a:bodyPr wrap="none">
                <a:spAutoFit/>
              </a:bodyPr>
              <a:lstStyle/>
              <a:p>
                <a:r>
                  <a:rPr lang="en-US"/>
                  <a:t>u</a:t>
                </a:r>
              </a:p>
            </p:txBody>
          </p:sp>
          <p:sp>
            <p:nvSpPr>
              <p:cNvPr id="19" name="Text Box 24"/>
              <p:cNvSpPr txBox="1">
                <a:spLocks noChangeArrowheads="1"/>
              </p:cNvSpPr>
              <p:nvPr/>
            </p:nvSpPr>
            <p:spPr bwMode="auto">
              <a:xfrm>
                <a:off x="384" y="816"/>
                <a:ext cx="188" cy="231"/>
              </a:xfrm>
              <a:prstGeom prst="rect">
                <a:avLst/>
              </a:prstGeom>
              <a:noFill/>
              <a:ln w="9525">
                <a:noFill/>
                <a:miter lim="800000"/>
                <a:headEnd/>
                <a:tailEnd/>
              </a:ln>
              <a:effectLst/>
            </p:spPr>
            <p:txBody>
              <a:bodyPr wrap="none">
                <a:spAutoFit/>
              </a:bodyPr>
              <a:lstStyle/>
              <a:p>
                <a:r>
                  <a:rPr lang="en-US"/>
                  <a:t>v</a:t>
                </a:r>
              </a:p>
            </p:txBody>
          </p:sp>
        </p:grpSp>
        <p:sp>
          <p:nvSpPr>
            <p:cNvPr id="54" name="Freeform 115"/>
            <p:cNvSpPr>
              <a:spLocks/>
            </p:cNvSpPr>
            <p:nvPr/>
          </p:nvSpPr>
          <p:spPr bwMode="auto">
            <a:xfrm>
              <a:off x="838200" y="1981200"/>
              <a:ext cx="1752600" cy="1371600"/>
            </a:xfrm>
            <a:custGeom>
              <a:avLst/>
              <a:gdLst/>
              <a:ahLst/>
              <a:cxnLst>
                <a:cxn ang="0">
                  <a:pos x="0" y="864"/>
                </a:cxn>
                <a:cxn ang="0">
                  <a:pos x="192" y="624"/>
                </a:cxn>
                <a:cxn ang="0">
                  <a:pos x="576" y="432"/>
                </a:cxn>
                <a:cxn ang="0">
                  <a:pos x="912" y="240"/>
                </a:cxn>
                <a:cxn ang="0">
                  <a:pos x="1104" y="0"/>
                </a:cxn>
              </a:cxnLst>
              <a:rect l="0" t="0" r="r" b="b"/>
              <a:pathLst>
                <a:path w="1104" h="864">
                  <a:moveTo>
                    <a:pt x="0" y="864"/>
                  </a:moveTo>
                  <a:cubicBezTo>
                    <a:pt x="48" y="780"/>
                    <a:pt x="96" y="696"/>
                    <a:pt x="192" y="624"/>
                  </a:cubicBezTo>
                  <a:cubicBezTo>
                    <a:pt x="288" y="552"/>
                    <a:pt x="456" y="496"/>
                    <a:pt x="576" y="432"/>
                  </a:cubicBezTo>
                  <a:cubicBezTo>
                    <a:pt x="696" y="368"/>
                    <a:pt x="824" y="312"/>
                    <a:pt x="912" y="240"/>
                  </a:cubicBezTo>
                  <a:cubicBezTo>
                    <a:pt x="1000" y="168"/>
                    <a:pt x="1072" y="40"/>
                    <a:pt x="1104" y="0"/>
                  </a:cubicBezTo>
                </a:path>
              </a:pathLst>
            </a:custGeom>
            <a:noFill/>
            <a:ln w="28575" cmpd="sng">
              <a:solidFill>
                <a:srgbClr val="008000"/>
              </a:solidFill>
              <a:round/>
              <a:headEnd/>
              <a:tailEnd/>
            </a:ln>
            <a:effectLst/>
          </p:spPr>
          <p:txBody>
            <a:bodyPr/>
            <a:lstStyle/>
            <a:p>
              <a:endParaRPr lang="en-US"/>
            </a:p>
          </p:txBody>
        </p:sp>
        <p:sp>
          <p:nvSpPr>
            <p:cNvPr id="55" name="Freeform 116"/>
            <p:cNvSpPr>
              <a:spLocks/>
            </p:cNvSpPr>
            <p:nvPr/>
          </p:nvSpPr>
          <p:spPr bwMode="auto">
            <a:xfrm flipV="1">
              <a:off x="838200" y="1981200"/>
              <a:ext cx="1752600" cy="1371600"/>
            </a:xfrm>
            <a:custGeom>
              <a:avLst/>
              <a:gdLst/>
              <a:ahLst/>
              <a:cxnLst>
                <a:cxn ang="0">
                  <a:pos x="0" y="864"/>
                </a:cxn>
                <a:cxn ang="0">
                  <a:pos x="192" y="624"/>
                </a:cxn>
                <a:cxn ang="0">
                  <a:pos x="576" y="432"/>
                </a:cxn>
                <a:cxn ang="0">
                  <a:pos x="912" y="240"/>
                </a:cxn>
                <a:cxn ang="0">
                  <a:pos x="1104" y="0"/>
                </a:cxn>
              </a:cxnLst>
              <a:rect l="0" t="0" r="r" b="b"/>
              <a:pathLst>
                <a:path w="1104" h="864">
                  <a:moveTo>
                    <a:pt x="0" y="864"/>
                  </a:moveTo>
                  <a:cubicBezTo>
                    <a:pt x="48" y="780"/>
                    <a:pt x="96" y="696"/>
                    <a:pt x="192" y="624"/>
                  </a:cubicBezTo>
                  <a:cubicBezTo>
                    <a:pt x="288" y="552"/>
                    <a:pt x="456" y="496"/>
                    <a:pt x="576" y="432"/>
                  </a:cubicBezTo>
                  <a:cubicBezTo>
                    <a:pt x="696" y="368"/>
                    <a:pt x="824" y="312"/>
                    <a:pt x="912" y="240"/>
                  </a:cubicBezTo>
                  <a:cubicBezTo>
                    <a:pt x="1000" y="168"/>
                    <a:pt x="1072" y="40"/>
                    <a:pt x="1104" y="0"/>
                  </a:cubicBezTo>
                </a:path>
              </a:pathLst>
            </a:custGeom>
            <a:noFill/>
            <a:ln w="28575" cmpd="sng">
              <a:solidFill>
                <a:srgbClr val="008000"/>
              </a:solidFill>
              <a:round/>
              <a:headEnd/>
              <a:tailEnd/>
            </a:ln>
            <a:effectLst/>
          </p:spPr>
          <p:txBody>
            <a:bodyPr/>
            <a:lstStyle/>
            <a:p>
              <a:endParaRPr lang="en-US"/>
            </a:p>
          </p:txBody>
        </p:sp>
      </p:grpSp>
      <p:grpSp>
        <p:nvGrpSpPr>
          <p:cNvPr id="61" name="Group 60"/>
          <p:cNvGrpSpPr/>
          <p:nvPr/>
        </p:nvGrpSpPr>
        <p:grpSpPr>
          <a:xfrm>
            <a:off x="3200400" y="1981200"/>
            <a:ext cx="2667000" cy="1828800"/>
            <a:chOff x="3200400" y="1676400"/>
            <a:chExt cx="2667000" cy="1828800"/>
          </a:xfrm>
        </p:grpSpPr>
        <p:grpSp>
          <p:nvGrpSpPr>
            <p:cNvPr id="40" name="Group 98"/>
            <p:cNvGrpSpPr>
              <a:grpSpLocks/>
            </p:cNvGrpSpPr>
            <p:nvPr/>
          </p:nvGrpSpPr>
          <p:grpSpPr bwMode="auto">
            <a:xfrm>
              <a:off x="3200400" y="1676400"/>
              <a:ext cx="2667000" cy="1828800"/>
              <a:chOff x="384" y="816"/>
              <a:chExt cx="1680" cy="1152"/>
            </a:xfrm>
          </p:grpSpPr>
          <p:cxnSp>
            <p:nvCxnSpPr>
              <p:cNvPr id="41" name="AutoShape 99"/>
              <p:cNvCxnSpPr>
                <a:cxnSpLocks noChangeShapeType="1"/>
                <a:stCxn id="49" idx="0"/>
                <a:endCxn id="42" idx="5"/>
              </p:cNvCxnSpPr>
              <p:nvPr/>
            </p:nvCxnSpPr>
            <p:spPr bwMode="auto">
              <a:xfrm flipH="1" flipV="1">
                <a:off x="610" y="1042"/>
                <a:ext cx="350" cy="392"/>
              </a:xfrm>
              <a:prstGeom prst="straightConnector1">
                <a:avLst/>
              </a:prstGeom>
              <a:noFill/>
              <a:ln w="19050">
                <a:solidFill>
                  <a:schemeClr val="tx1"/>
                </a:solidFill>
                <a:round/>
                <a:headEnd/>
                <a:tailEnd/>
              </a:ln>
              <a:effectLst/>
            </p:spPr>
          </p:cxnSp>
          <p:sp>
            <p:nvSpPr>
              <p:cNvPr id="42" name="Oval 100"/>
              <p:cNvSpPr>
                <a:spLocks noChangeArrowheads="1"/>
              </p:cNvSpPr>
              <p:nvPr/>
            </p:nvSpPr>
            <p:spPr bwMode="auto">
              <a:xfrm>
                <a:off x="528"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43" name="AutoShape 101"/>
              <p:cNvCxnSpPr>
                <a:cxnSpLocks noChangeShapeType="1"/>
                <a:stCxn id="49" idx="1"/>
                <a:endCxn id="44" idx="1"/>
              </p:cNvCxnSpPr>
              <p:nvPr/>
            </p:nvCxnSpPr>
            <p:spPr bwMode="auto">
              <a:xfrm>
                <a:off x="1496" y="1446"/>
                <a:ext cx="342" cy="392"/>
              </a:xfrm>
              <a:prstGeom prst="straightConnector1">
                <a:avLst/>
              </a:prstGeom>
              <a:noFill/>
              <a:ln w="19050">
                <a:solidFill>
                  <a:schemeClr val="tx1"/>
                </a:solidFill>
                <a:round/>
                <a:headEnd/>
                <a:tailEnd/>
              </a:ln>
              <a:effectLst/>
            </p:spPr>
          </p:cxnSp>
          <p:sp>
            <p:nvSpPr>
              <p:cNvPr id="44" name="Oval 102"/>
              <p:cNvSpPr>
                <a:spLocks noChangeArrowheads="1"/>
              </p:cNvSpPr>
              <p:nvPr/>
            </p:nvSpPr>
            <p:spPr bwMode="auto">
              <a:xfrm>
                <a:off x="1824"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45" name="AutoShape 103"/>
              <p:cNvCxnSpPr>
                <a:cxnSpLocks noChangeShapeType="1"/>
                <a:stCxn id="49" idx="0"/>
                <a:endCxn id="46" idx="7"/>
              </p:cNvCxnSpPr>
              <p:nvPr/>
            </p:nvCxnSpPr>
            <p:spPr bwMode="auto">
              <a:xfrm flipH="1">
                <a:off x="610" y="1434"/>
                <a:ext cx="350" cy="404"/>
              </a:xfrm>
              <a:prstGeom prst="straightConnector1">
                <a:avLst/>
              </a:prstGeom>
              <a:noFill/>
              <a:ln w="19050">
                <a:solidFill>
                  <a:schemeClr val="tx1"/>
                </a:solidFill>
                <a:round/>
                <a:headEnd/>
                <a:tailEnd/>
              </a:ln>
              <a:effectLst/>
            </p:spPr>
          </p:cxnSp>
          <p:sp>
            <p:nvSpPr>
              <p:cNvPr id="46" name="Oval 104"/>
              <p:cNvSpPr>
                <a:spLocks noChangeArrowheads="1"/>
              </p:cNvSpPr>
              <p:nvPr/>
            </p:nvSpPr>
            <p:spPr bwMode="auto">
              <a:xfrm>
                <a:off x="528"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47" name="AutoShape 105"/>
              <p:cNvCxnSpPr>
                <a:cxnSpLocks noChangeShapeType="1"/>
                <a:stCxn id="49" idx="1"/>
                <a:endCxn id="48" idx="3"/>
              </p:cNvCxnSpPr>
              <p:nvPr/>
            </p:nvCxnSpPr>
            <p:spPr bwMode="auto">
              <a:xfrm flipV="1">
                <a:off x="1496" y="1042"/>
                <a:ext cx="342" cy="404"/>
              </a:xfrm>
              <a:prstGeom prst="straightConnector1">
                <a:avLst/>
              </a:prstGeom>
              <a:noFill/>
              <a:ln w="19050">
                <a:solidFill>
                  <a:schemeClr val="tx1"/>
                </a:solidFill>
                <a:round/>
                <a:headEnd/>
                <a:tailEnd/>
              </a:ln>
              <a:effectLst/>
            </p:spPr>
          </p:cxnSp>
          <p:sp>
            <p:nvSpPr>
              <p:cNvPr id="48" name="Oval 106"/>
              <p:cNvSpPr>
                <a:spLocks noChangeArrowheads="1"/>
              </p:cNvSpPr>
              <p:nvPr/>
            </p:nvSpPr>
            <p:spPr bwMode="auto">
              <a:xfrm>
                <a:off x="1824"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sp>
            <p:nvSpPr>
              <p:cNvPr id="49" name="Line 107"/>
              <p:cNvSpPr>
                <a:spLocks noChangeShapeType="1"/>
              </p:cNvSpPr>
              <p:nvPr/>
            </p:nvSpPr>
            <p:spPr bwMode="auto">
              <a:xfrm>
                <a:off x="960" y="1440"/>
                <a:ext cx="536" cy="0"/>
              </a:xfrm>
              <a:prstGeom prst="line">
                <a:avLst/>
              </a:prstGeom>
              <a:noFill/>
              <a:ln w="19050">
                <a:solidFill>
                  <a:schemeClr val="tx1"/>
                </a:solidFill>
                <a:round/>
                <a:headEnd/>
                <a:tailEnd/>
              </a:ln>
              <a:effectLst/>
            </p:spPr>
            <p:txBody>
              <a:bodyPr/>
              <a:lstStyle/>
              <a:p>
                <a:endParaRPr lang="en-US"/>
              </a:p>
            </p:txBody>
          </p:sp>
          <p:sp>
            <p:nvSpPr>
              <p:cNvPr id="50" name="Text Box 108"/>
              <p:cNvSpPr txBox="1">
                <a:spLocks noChangeArrowheads="1"/>
              </p:cNvSpPr>
              <p:nvPr/>
            </p:nvSpPr>
            <p:spPr bwMode="auto">
              <a:xfrm>
                <a:off x="388" y="1737"/>
                <a:ext cx="188" cy="231"/>
              </a:xfrm>
              <a:prstGeom prst="rect">
                <a:avLst/>
              </a:prstGeom>
              <a:noFill/>
              <a:ln w="9525">
                <a:noFill/>
                <a:miter lim="800000"/>
                <a:headEnd/>
                <a:tailEnd/>
              </a:ln>
              <a:effectLst/>
            </p:spPr>
            <p:txBody>
              <a:bodyPr wrap="none">
                <a:spAutoFit/>
              </a:bodyPr>
              <a:lstStyle/>
              <a:p>
                <a:r>
                  <a:rPr lang="en-US"/>
                  <a:t>s</a:t>
                </a:r>
              </a:p>
            </p:txBody>
          </p:sp>
          <p:sp>
            <p:nvSpPr>
              <p:cNvPr id="51" name="Text Box 109"/>
              <p:cNvSpPr txBox="1">
                <a:spLocks noChangeArrowheads="1"/>
              </p:cNvSpPr>
              <p:nvPr/>
            </p:nvSpPr>
            <p:spPr bwMode="auto">
              <a:xfrm>
                <a:off x="1872" y="1728"/>
                <a:ext cx="156" cy="231"/>
              </a:xfrm>
              <a:prstGeom prst="rect">
                <a:avLst/>
              </a:prstGeom>
              <a:noFill/>
              <a:ln w="9525">
                <a:noFill/>
                <a:miter lim="800000"/>
                <a:headEnd/>
                <a:tailEnd/>
              </a:ln>
              <a:effectLst/>
            </p:spPr>
            <p:txBody>
              <a:bodyPr wrap="none">
                <a:spAutoFit/>
              </a:bodyPr>
              <a:lstStyle/>
              <a:p>
                <a:r>
                  <a:rPr lang="en-US"/>
                  <a:t>t</a:t>
                </a:r>
              </a:p>
            </p:txBody>
          </p:sp>
          <p:sp>
            <p:nvSpPr>
              <p:cNvPr id="52" name="Text Box 110"/>
              <p:cNvSpPr txBox="1">
                <a:spLocks noChangeArrowheads="1"/>
              </p:cNvSpPr>
              <p:nvPr/>
            </p:nvSpPr>
            <p:spPr bwMode="auto">
              <a:xfrm>
                <a:off x="1868" y="816"/>
                <a:ext cx="196" cy="231"/>
              </a:xfrm>
              <a:prstGeom prst="rect">
                <a:avLst/>
              </a:prstGeom>
              <a:noFill/>
              <a:ln w="9525">
                <a:noFill/>
                <a:miter lim="800000"/>
                <a:headEnd/>
                <a:tailEnd/>
              </a:ln>
              <a:effectLst/>
            </p:spPr>
            <p:txBody>
              <a:bodyPr wrap="none">
                <a:spAutoFit/>
              </a:bodyPr>
              <a:lstStyle/>
              <a:p>
                <a:r>
                  <a:rPr lang="en-US"/>
                  <a:t>u</a:t>
                </a:r>
              </a:p>
            </p:txBody>
          </p:sp>
          <p:sp>
            <p:nvSpPr>
              <p:cNvPr id="53" name="Text Box 111"/>
              <p:cNvSpPr txBox="1">
                <a:spLocks noChangeArrowheads="1"/>
              </p:cNvSpPr>
              <p:nvPr/>
            </p:nvSpPr>
            <p:spPr bwMode="auto">
              <a:xfrm>
                <a:off x="384" y="816"/>
                <a:ext cx="188" cy="231"/>
              </a:xfrm>
              <a:prstGeom prst="rect">
                <a:avLst/>
              </a:prstGeom>
              <a:noFill/>
              <a:ln w="9525">
                <a:noFill/>
                <a:miter lim="800000"/>
                <a:headEnd/>
                <a:tailEnd/>
              </a:ln>
              <a:effectLst/>
            </p:spPr>
            <p:txBody>
              <a:bodyPr wrap="none">
                <a:spAutoFit/>
              </a:bodyPr>
              <a:lstStyle/>
              <a:p>
                <a:r>
                  <a:rPr lang="en-US"/>
                  <a:t>v</a:t>
                </a:r>
              </a:p>
            </p:txBody>
          </p:sp>
        </p:grpSp>
        <p:sp>
          <p:nvSpPr>
            <p:cNvPr id="56" name="Freeform 119"/>
            <p:cNvSpPr>
              <a:spLocks/>
            </p:cNvSpPr>
            <p:nvPr/>
          </p:nvSpPr>
          <p:spPr bwMode="auto">
            <a:xfrm>
              <a:off x="3657600" y="1981200"/>
              <a:ext cx="1752600" cy="609600"/>
            </a:xfrm>
            <a:custGeom>
              <a:avLst/>
              <a:gdLst/>
              <a:ahLst/>
              <a:cxnLst>
                <a:cxn ang="0">
                  <a:pos x="0" y="0"/>
                </a:cxn>
                <a:cxn ang="0">
                  <a:pos x="240" y="288"/>
                </a:cxn>
                <a:cxn ang="0">
                  <a:pos x="576" y="384"/>
                </a:cxn>
                <a:cxn ang="0">
                  <a:pos x="864" y="288"/>
                </a:cxn>
                <a:cxn ang="0">
                  <a:pos x="1104" y="0"/>
                </a:cxn>
              </a:cxnLst>
              <a:rect l="0" t="0" r="r" b="b"/>
              <a:pathLst>
                <a:path w="1104" h="384">
                  <a:moveTo>
                    <a:pt x="0" y="0"/>
                  </a:moveTo>
                  <a:cubicBezTo>
                    <a:pt x="72" y="112"/>
                    <a:pt x="144" y="224"/>
                    <a:pt x="240" y="288"/>
                  </a:cubicBezTo>
                  <a:cubicBezTo>
                    <a:pt x="336" y="352"/>
                    <a:pt x="472" y="384"/>
                    <a:pt x="576" y="384"/>
                  </a:cubicBezTo>
                  <a:cubicBezTo>
                    <a:pt x="680" y="384"/>
                    <a:pt x="776" y="352"/>
                    <a:pt x="864" y="288"/>
                  </a:cubicBezTo>
                  <a:cubicBezTo>
                    <a:pt x="952" y="224"/>
                    <a:pt x="1028" y="112"/>
                    <a:pt x="1104" y="0"/>
                  </a:cubicBezTo>
                </a:path>
              </a:pathLst>
            </a:custGeom>
            <a:noFill/>
            <a:ln w="28575" cmpd="sng">
              <a:solidFill>
                <a:srgbClr val="FF0000"/>
              </a:solidFill>
              <a:round/>
              <a:headEnd/>
              <a:tailEnd/>
            </a:ln>
            <a:effectLst/>
          </p:spPr>
          <p:txBody>
            <a:bodyPr/>
            <a:lstStyle/>
            <a:p>
              <a:endParaRPr lang="en-US"/>
            </a:p>
          </p:txBody>
        </p:sp>
        <p:sp>
          <p:nvSpPr>
            <p:cNvPr id="57" name="Freeform 120"/>
            <p:cNvSpPr>
              <a:spLocks/>
            </p:cNvSpPr>
            <p:nvPr/>
          </p:nvSpPr>
          <p:spPr bwMode="auto">
            <a:xfrm flipV="1">
              <a:off x="3657600" y="2743200"/>
              <a:ext cx="1752600" cy="609600"/>
            </a:xfrm>
            <a:custGeom>
              <a:avLst/>
              <a:gdLst/>
              <a:ahLst/>
              <a:cxnLst>
                <a:cxn ang="0">
                  <a:pos x="0" y="0"/>
                </a:cxn>
                <a:cxn ang="0">
                  <a:pos x="240" y="288"/>
                </a:cxn>
                <a:cxn ang="0">
                  <a:pos x="576" y="384"/>
                </a:cxn>
                <a:cxn ang="0">
                  <a:pos x="864" y="288"/>
                </a:cxn>
                <a:cxn ang="0">
                  <a:pos x="1104" y="0"/>
                </a:cxn>
              </a:cxnLst>
              <a:rect l="0" t="0" r="r" b="b"/>
              <a:pathLst>
                <a:path w="1104" h="384">
                  <a:moveTo>
                    <a:pt x="0" y="0"/>
                  </a:moveTo>
                  <a:cubicBezTo>
                    <a:pt x="72" y="112"/>
                    <a:pt x="144" y="224"/>
                    <a:pt x="240" y="288"/>
                  </a:cubicBezTo>
                  <a:cubicBezTo>
                    <a:pt x="336" y="352"/>
                    <a:pt x="472" y="384"/>
                    <a:pt x="576" y="384"/>
                  </a:cubicBezTo>
                  <a:cubicBezTo>
                    <a:pt x="680" y="384"/>
                    <a:pt x="776" y="352"/>
                    <a:pt x="864" y="288"/>
                  </a:cubicBezTo>
                  <a:cubicBezTo>
                    <a:pt x="952" y="224"/>
                    <a:pt x="1028" y="112"/>
                    <a:pt x="1104" y="0"/>
                  </a:cubicBezTo>
                </a:path>
              </a:pathLst>
            </a:custGeom>
            <a:noFill/>
            <a:ln w="28575" cmpd="sng">
              <a:solidFill>
                <a:srgbClr val="FF0000"/>
              </a:solidFill>
              <a:round/>
              <a:headEnd/>
              <a:tailEnd/>
            </a:ln>
            <a:effectLst/>
          </p:spPr>
          <p:txBody>
            <a:bodyPr/>
            <a:lstStyle/>
            <a:p>
              <a:endParaRPr lang="en-US"/>
            </a:p>
          </p:txBody>
        </p:sp>
      </p:grpSp>
      <p:grpSp>
        <p:nvGrpSpPr>
          <p:cNvPr id="62" name="Group 61"/>
          <p:cNvGrpSpPr/>
          <p:nvPr/>
        </p:nvGrpSpPr>
        <p:grpSpPr>
          <a:xfrm>
            <a:off x="6172200" y="1981200"/>
            <a:ext cx="2667000" cy="1828800"/>
            <a:chOff x="6172200" y="1676400"/>
            <a:chExt cx="2667000" cy="1828800"/>
          </a:xfrm>
        </p:grpSpPr>
        <p:grpSp>
          <p:nvGrpSpPr>
            <p:cNvPr id="26" name="Group 84"/>
            <p:cNvGrpSpPr>
              <a:grpSpLocks/>
            </p:cNvGrpSpPr>
            <p:nvPr/>
          </p:nvGrpSpPr>
          <p:grpSpPr bwMode="auto">
            <a:xfrm>
              <a:off x="6172200" y="1676400"/>
              <a:ext cx="2667000" cy="1828800"/>
              <a:chOff x="384" y="816"/>
              <a:chExt cx="1680" cy="1152"/>
            </a:xfrm>
          </p:grpSpPr>
          <p:cxnSp>
            <p:nvCxnSpPr>
              <p:cNvPr id="27" name="AutoShape 85"/>
              <p:cNvCxnSpPr>
                <a:cxnSpLocks noChangeShapeType="1"/>
                <a:stCxn id="35" idx="0"/>
                <a:endCxn id="28" idx="5"/>
              </p:cNvCxnSpPr>
              <p:nvPr/>
            </p:nvCxnSpPr>
            <p:spPr bwMode="auto">
              <a:xfrm flipH="1" flipV="1">
                <a:off x="610" y="1042"/>
                <a:ext cx="350" cy="392"/>
              </a:xfrm>
              <a:prstGeom prst="straightConnector1">
                <a:avLst/>
              </a:prstGeom>
              <a:noFill/>
              <a:ln w="19050">
                <a:solidFill>
                  <a:schemeClr val="tx1"/>
                </a:solidFill>
                <a:round/>
                <a:headEnd/>
                <a:tailEnd/>
              </a:ln>
              <a:effectLst/>
            </p:spPr>
          </p:cxnSp>
          <p:sp>
            <p:nvSpPr>
              <p:cNvPr id="28" name="Oval 86"/>
              <p:cNvSpPr>
                <a:spLocks noChangeArrowheads="1"/>
              </p:cNvSpPr>
              <p:nvPr/>
            </p:nvSpPr>
            <p:spPr bwMode="auto">
              <a:xfrm>
                <a:off x="528"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29" name="AutoShape 87"/>
              <p:cNvCxnSpPr>
                <a:cxnSpLocks noChangeShapeType="1"/>
                <a:stCxn id="35" idx="1"/>
                <a:endCxn id="30" idx="1"/>
              </p:cNvCxnSpPr>
              <p:nvPr/>
            </p:nvCxnSpPr>
            <p:spPr bwMode="auto">
              <a:xfrm>
                <a:off x="1496" y="1446"/>
                <a:ext cx="342" cy="392"/>
              </a:xfrm>
              <a:prstGeom prst="straightConnector1">
                <a:avLst/>
              </a:prstGeom>
              <a:noFill/>
              <a:ln w="19050">
                <a:solidFill>
                  <a:schemeClr val="tx1"/>
                </a:solidFill>
                <a:round/>
                <a:headEnd/>
                <a:tailEnd/>
              </a:ln>
              <a:effectLst/>
            </p:spPr>
          </p:cxnSp>
          <p:sp>
            <p:nvSpPr>
              <p:cNvPr id="30" name="Oval 88"/>
              <p:cNvSpPr>
                <a:spLocks noChangeArrowheads="1"/>
              </p:cNvSpPr>
              <p:nvPr/>
            </p:nvSpPr>
            <p:spPr bwMode="auto">
              <a:xfrm>
                <a:off x="1824"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31" name="AutoShape 89"/>
              <p:cNvCxnSpPr>
                <a:cxnSpLocks noChangeShapeType="1"/>
                <a:stCxn id="35" idx="0"/>
                <a:endCxn id="32" idx="7"/>
              </p:cNvCxnSpPr>
              <p:nvPr/>
            </p:nvCxnSpPr>
            <p:spPr bwMode="auto">
              <a:xfrm flipH="1">
                <a:off x="610" y="1434"/>
                <a:ext cx="350" cy="404"/>
              </a:xfrm>
              <a:prstGeom prst="straightConnector1">
                <a:avLst/>
              </a:prstGeom>
              <a:noFill/>
              <a:ln w="19050">
                <a:solidFill>
                  <a:schemeClr val="tx1"/>
                </a:solidFill>
                <a:round/>
                <a:headEnd/>
                <a:tailEnd/>
              </a:ln>
              <a:effectLst/>
            </p:spPr>
          </p:cxnSp>
          <p:sp>
            <p:nvSpPr>
              <p:cNvPr id="32" name="Oval 90"/>
              <p:cNvSpPr>
                <a:spLocks noChangeArrowheads="1"/>
              </p:cNvSpPr>
              <p:nvPr/>
            </p:nvSpPr>
            <p:spPr bwMode="auto">
              <a:xfrm>
                <a:off x="528" y="1824"/>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cxnSp>
            <p:nvCxnSpPr>
              <p:cNvPr id="33" name="AutoShape 91"/>
              <p:cNvCxnSpPr>
                <a:cxnSpLocks noChangeShapeType="1"/>
                <a:stCxn id="35" idx="1"/>
                <a:endCxn id="34" idx="3"/>
              </p:cNvCxnSpPr>
              <p:nvPr/>
            </p:nvCxnSpPr>
            <p:spPr bwMode="auto">
              <a:xfrm flipV="1">
                <a:off x="1496" y="1042"/>
                <a:ext cx="342" cy="404"/>
              </a:xfrm>
              <a:prstGeom prst="straightConnector1">
                <a:avLst/>
              </a:prstGeom>
              <a:noFill/>
              <a:ln w="19050">
                <a:solidFill>
                  <a:schemeClr val="tx1"/>
                </a:solidFill>
                <a:round/>
                <a:headEnd/>
                <a:tailEnd/>
              </a:ln>
              <a:effectLst/>
            </p:spPr>
          </p:cxnSp>
          <p:sp>
            <p:nvSpPr>
              <p:cNvPr id="34" name="Oval 92"/>
              <p:cNvSpPr>
                <a:spLocks noChangeArrowheads="1"/>
              </p:cNvSpPr>
              <p:nvPr/>
            </p:nvSpPr>
            <p:spPr bwMode="auto">
              <a:xfrm>
                <a:off x="1824" y="960"/>
                <a:ext cx="96" cy="96"/>
              </a:xfrm>
              <a:prstGeom prst="ellipse">
                <a:avLst/>
              </a:prstGeom>
              <a:solidFill>
                <a:schemeClr val="tx2"/>
              </a:solidFill>
              <a:ln w="9525">
                <a:solidFill>
                  <a:schemeClr val="tx1"/>
                </a:solidFill>
                <a:round/>
                <a:headEnd/>
                <a:tailEnd/>
              </a:ln>
              <a:effectLst/>
            </p:spPr>
            <p:txBody>
              <a:bodyPr wrap="none" anchor="ctr"/>
              <a:lstStyle/>
              <a:p>
                <a:pPr algn="ctr" eaLnBrk="0" hangingPunct="0"/>
                <a:endParaRPr lang="en-US" sz="1600"/>
              </a:p>
            </p:txBody>
          </p:sp>
          <p:sp>
            <p:nvSpPr>
              <p:cNvPr id="35" name="Line 93"/>
              <p:cNvSpPr>
                <a:spLocks noChangeShapeType="1"/>
              </p:cNvSpPr>
              <p:nvPr/>
            </p:nvSpPr>
            <p:spPr bwMode="auto">
              <a:xfrm>
                <a:off x="960" y="1440"/>
                <a:ext cx="536" cy="0"/>
              </a:xfrm>
              <a:prstGeom prst="line">
                <a:avLst/>
              </a:prstGeom>
              <a:noFill/>
              <a:ln w="19050">
                <a:solidFill>
                  <a:schemeClr val="tx1"/>
                </a:solidFill>
                <a:round/>
                <a:headEnd/>
                <a:tailEnd/>
              </a:ln>
              <a:effectLst/>
            </p:spPr>
            <p:txBody>
              <a:bodyPr/>
              <a:lstStyle/>
              <a:p>
                <a:endParaRPr lang="en-US"/>
              </a:p>
            </p:txBody>
          </p:sp>
          <p:sp>
            <p:nvSpPr>
              <p:cNvPr id="36" name="Text Box 94"/>
              <p:cNvSpPr txBox="1">
                <a:spLocks noChangeArrowheads="1"/>
              </p:cNvSpPr>
              <p:nvPr/>
            </p:nvSpPr>
            <p:spPr bwMode="auto">
              <a:xfrm>
                <a:off x="388" y="1737"/>
                <a:ext cx="188" cy="231"/>
              </a:xfrm>
              <a:prstGeom prst="rect">
                <a:avLst/>
              </a:prstGeom>
              <a:noFill/>
              <a:ln w="9525">
                <a:noFill/>
                <a:miter lim="800000"/>
                <a:headEnd/>
                <a:tailEnd/>
              </a:ln>
              <a:effectLst/>
            </p:spPr>
            <p:txBody>
              <a:bodyPr wrap="none">
                <a:spAutoFit/>
              </a:bodyPr>
              <a:lstStyle/>
              <a:p>
                <a:r>
                  <a:rPr lang="en-US"/>
                  <a:t>s</a:t>
                </a:r>
              </a:p>
            </p:txBody>
          </p:sp>
          <p:sp>
            <p:nvSpPr>
              <p:cNvPr id="37" name="Text Box 95"/>
              <p:cNvSpPr txBox="1">
                <a:spLocks noChangeArrowheads="1"/>
              </p:cNvSpPr>
              <p:nvPr/>
            </p:nvSpPr>
            <p:spPr bwMode="auto">
              <a:xfrm>
                <a:off x="1872" y="1728"/>
                <a:ext cx="156" cy="231"/>
              </a:xfrm>
              <a:prstGeom prst="rect">
                <a:avLst/>
              </a:prstGeom>
              <a:noFill/>
              <a:ln w="9525">
                <a:noFill/>
                <a:miter lim="800000"/>
                <a:headEnd/>
                <a:tailEnd/>
              </a:ln>
              <a:effectLst/>
            </p:spPr>
            <p:txBody>
              <a:bodyPr wrap="none">
                <a:spAutoFit/>
              </a:bodyPr>
              <a:lstStyle/>
              <a:p>
                <a:r>
                  <a:rPr lang="en-US"/>
                  <a:t>t</a:t>
                </a:r>
              </a:p>
            </p:txBody>
          </p:sp>
          <p:sp>
            <p:nvSpPr>
              <p:cNvPr id="38" name="Text Box 96"/>
              <p:cNvSpPr txBox="1">
                <a:spLocks noChangeArrowheads="1"/>
              </p:cNvSpPr>
              <p:nvPr/>
            </p:nvSpPr>
            <p:spPr bwMode="auto">
              <a:xfrm>
                <a:off x="1868" y="816"/>
                <a:ext cx="196" cy="231"/>
              </a:xfrm>
              <a:prstGeom prst="rect">
                <a:avLst/>
              </a:prstGeom>
              <a:noFill/>
              <a:ln w="9525">
                <a:noFill/>
                <a:miter lim="800000"/>
                <a:headEnd/>
                <a:tailEnd/>
              </a:ln>
              <a:effectLst/>
            </p:spPr>
            <p:txBody>
              <a:bodyPr wrap="none">
                <a:spAutoFit/>
              </a:bodyPr>
              <a:lstStyle/>
              <a:p>
                <a:r>
                  <a:rPr lang="en-US"/>
                  <a:t>u</a:t>
                </a:r>
              </a:p>
            </p:txBody>
          </p:sp>
          <p:sp>
            <p:nvSpPr>
              <p:cNvPr id="39" name="Text Box 97"/>
              <p:cNvSpPr txBox="1">
                <a:spLocks noChangeArrowheads="1"/>
              </p:cNvSpPr>
              <p:nvPr/>
            </p:nvSpPr>
            <p:spPr bwMode="auto">
              <a:xfrm>
                <a:off x="384" y="816"/>
                <a:ext cx="188" cy="231"/>
              </a:xfrm>
              <a:prstGeom prst="rect">
                <a:avLst/>
              </a:prstGeom>
              <a:noFill/>
              <a:ln w="9525">
                <a:noFill/>
                <a:miter lim="800000"/>
                <a:headEnd/>
                <a:tailEnd/>
              </a:ln>
              <a:effectLst/>
            </p:spPr>
            <p:txBody>
              <a:bodyPr wrap="none">
                <a:spAutoFit/>
              </a:bodyPr>
              <a:lstStyle/>
              <a:p>
                <a:r>
                  <a:rPr lang="en-US"/>
                  <a:t>v</a:t>
                </a:r>
              </a:p>
            </p:txBody>
          </p:sp>
        </p:grpSp>
        <p:sp>
          <p:nvSpPr>
            <p:cNvPr id="58" name="Freeform 121"/>
            <p:cNvSpPr>
              <a:spLocks/>
            </p:cNvSpPr>
            <p:nvPr/>
          </p:nvSpPr>
          <p:spPr bwMode="auto">
            <a:xfrm>
              <a:off x="6477000" y="2133600"/>
              <a:ext cx="457200" cy="1066800"/>
            </a:xfrm>
            <a:custGeom>
              <a:avLst/>
              <a:gdLst/>
              <a:ahLst/>
              <a:cxnLst>
                <a:cxn ang="0">
                  <a:pos x="0" y="0"/>
                </a:cxn>
                <a:cxn ang="0">
                  <a:pos x="288" y="336"/>
                </a:cxn>
                <a:cxn ang="0">
                  <a:pos x="0" y="672"/>
                </a:cxn>
              </a:cxnLst>
              <a:rect l="0" t="0" r="r" b="b"/>
              <a:pathLst>
                <a:path w="288" h="672">
                  <a:moveTo>
                    <a:pt x="0" y="0"/>
                  </a:moveTo>
                  <a:cubicBezTo>
                    <a:pt x="144" y="112"/>
                    <a:pt x="288" y="224"/>
                    <a:pt x="288" y="336"/>
                  </a:cubicBezTo>
                  <a:cubicBezTo>
                    <a:pt x="288" y="448"/>
                    <a:pt x="144" y="560"/>
                    <a:pt x="0" y="672"/>
                  </a:cubicBezTo>
                </a:path>
              </a:pathLst>
            </a:custGeom>
            <a:noFill/>
            <a:ln w="28575" cmpd="sng">
              <a:solidFill>
                <a:srgbClr val="0000FF"/>
              </a:solidFill>
              <a:round/>
              <a:headEnd/>
              <a:tailEnd/>
            </a:ln>
            <a:effectLst/>
          </p:spPr>
          <p:txBody>
            <a:bodyPr/>
            <a:lstStyle/>
            <a:p>
              <a:endParaRPr lang="en-US"/>
            </a:p>
          </p:txBody>
        </p:sp>
        <p:sp>
          <p:nvSpPr>
            <p:cNvPr id="59" name="Freeform 122"/>
            <p:cNvSpPr>
              <a:spLocks/>
            </p:cNvSpPr>
            <p:nvPr/>
          </p:nvSpPr>
          <p:spPr bwMode="auto">
            <a:xfrm flipH="1">
              <a:off x="8077200" y="2133600"/>
              <a:ext cx="457200" cy="1066800"/>
            </a:xfrm>
            <a:custGeom>
              <a:avLst/>
              <a:gdLst/>
              <a:ahLst/>
              <a:cxnLst>
                <a:cxn ang="0">
                  <a:pos x="0" y="0"/>
                </a:cxn>
                <a:cxn ang="0">
                  <a:pos x="288" y="336"/>
                </a:cxn>
                <a:cxn ang="0">
                  <a:pos x="0" y="672"/>
                </a:cxn>
              </a:cxnLst>
              <a:rect l="0" t="0" r="r" b="b"/>
              <a:pathLst>
                <a:path w="288" h="672">
                  <a:moveTo>
                    <a:pt x="0" y="0"/>
                  </a:moveTo>
                  <a:cubicBezTo>
                    <a:pt x="144" y="112"/>
                    <a:pt x="288" y="224"/>
                    <a:pt x="288" y="336"/>
                  </a:cubicBezTo>
                  <a:cubicBezTo>
                    <a:pt x="288" y="448"/>
                    <a:pt x="144" y="560"/>
                    <a:pt x="0" y="672"/>
                  </a:cubicBezTo>
                </a:path>
              </a:pathLst>
            </a:custGeom>
            <a:noFill/>
            <a:ln w="28575" cmpd="sng">
              <a:solidFill>
                <a:srgbClr val="0000FF"/>
              </a:solidFill>
              <a:round/>
              <a:headEnd/>
              <a:tailEnd/>
            </a:ln>
            <a:effectLst/>
          </p:spPr>
          <p:txBody>
            <a:bodyPr/>
            <a:lstStyle/>
            <a:p>
              <a:endParaRPr lang="en-US"/>
            </a:p>
          </p:txBody>
        </p:sp>
      </p:grpSp>
      <p:sp>
        <p:nvSpPr>
          <p:cNvPr id="64" name="Rectangle 63"/>
          <p:cNvSpPr/>
          <p:nvPr/>
        </p:nvSpPr>
        <p:spPr>
          <a:xfrm>
            <a:off x="533400" y="5149840"/>
            <a:ext cx="8001000" cy="369332"/>
          </a:xfrm>
          <a:prstGeom prst="rect">
            <a:avLst/>
          </a:prstGeom>
        </p:spPr>
        <p:txBody>
          <a:bodyPr wrap="square">
            <a:spAutoFit/>
          </a:bodyPr>
          <a:lstStyle/>
          <a:p>
            <a:pPr>
              <a:buFont typeface="Arial" pitchFamily="34" charset="0"/>
              <a:buChar char="•"/>
            </a:pPr>
            <a:r>
              <a:rPr lang="en-US" b="1" dirty="0" smtClean="0">
                <a:latin typeface="Symbol" pitchFamily="18" charset="2"/>
                <a:sym typeface="Symbol" pitchFamily="18" charset="2"/>
              </a:rPr>
              <a:t> </a:t>
            </a:r>
            <a:endParaRPr lang="en-US" sz="20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Tree: Construction</a:t>
            </a:r>
            <a:endParaRPr lang="en-US" dirty="0"/>
          </a:p>
        </p:txBody>
      </p:sp>
      <p:sp>
        <p:nvSpPr>
          <p:cNvPr id="4" name="Content Placeholder 3"/>
          <p:cNvSpPr>
            <a:spLocks noGrp="1"/>
          </p:cNvSpPr>
          <p:nvPr>
            <p:ph sz="half" idx="1"/>
          </p:nvPr>
        </p:nvSpPr>
        <p:spPr>
          <a:xfrm>
            <a:off x="457200" y="1600200"/>
            <a:ext cx="6096000" cy="4525963"/>
          </a:xfrm>
        </p:spPr>
        <p:txBody>
          <a:bodyPr>
            <a:normAutofit/>
          </a:bodyPr>
          <a:lstStyle/>
          <a:p>
            <a:r>
              <a:rPr lang="en-US" b="1" dirty="0" smtClean="0"/>
              <a:t>Root</a:t>
            </a:r>
            <a:r>
              <a:rPr lang="en-US" dirty="0" smtClean="0"/>
              <a:t> serves as a reference node</a:t>
            </a:r>
          </a:p>
          <a:p>
            <a:pPr lvl="1"/>
            <a:r>
              <a:rPr lang="en-US" dirty="0" smtClean="0"/>
              <a:t>All distances to the root are accurate</a:t>
            </a:r>
          </a:p>
          <a:p>
            <a:pPr lvl="8">
              <a:buNone/>
            </a:pPr>
            <a:r>
              <a:rPr lang="en-US" dirty="0" smtClean="0"/>
              <a:t>	</a:t>
            </a:r>
          </a:p>
          <a:p>
            <a:r>
              <a:rPr lang="en-US" dirty="0" smtClean="0"/>
              <a:t>Each node has an </a:t>
            </a:r>
            <a:r>
              <a:rPr lang="en-US" b="1" dirty="0" smtClean="0"/>
              <a:t>anchor</a:t>
            </a:r>
            <a:r>
              <a:rPr lang="en-US" dirty="0" smtClean="0"/>
              <a:t> node</a:t>
            </a:r>
          </a:p>
          <a:p>
            <a:pPr lvl="1"/>
            <a:r>
              <a:rPr lang="en-US" dirty="0" smtClean="0"/>
              <a:t>Distance to the anchor is also accurate</a:t>
            </a:r>
          </a:p>
          <a:p>
            <a:pPr lvl="1"/>
            <a:r>
              <a:rPr lang="en-US" dirty="0" smtClean="0"/>
              <a:t>Unless there is a violation of triangle &lt;&gt;</a:t>
            </a:r>
          </a:p>
          <a:p>
            <a:pPr lvl="8"/>
            <a:endParaRPr lang="en-US" dirty="0" smtClean="0"/>
          </a:p>
          <a:p>
            <a:r>
              <a:rPr lang="en-US" dirty="0" smtClean="0"/>
              <a:t>Other distances may not be exact</a:t>
            </a:r>
          </a:p>
          <a:p>
            <a:pPr lvl="8"/>
            <a:endParaRPr lang="en-US" dirty="0" smtClean="0"/>
          </a:p>
          <a:p>
            <a:r>
              <a:rPr lang="en-US" b="1" dirty="0" smtClean="0"/>
              <a:t>Multiple trees</a:t>
            </a:r>
            <a:r>
              <a:rPr lang="en-US" dirty="0" smtClean="0"/>
              <a:t> improve accuracy</a:t>
            </a:r>
          </a:p>
        </p:txBody>
      </p:sp>
      <p:graphicFrame>
        <p:nvGraphicFramePr>
          <p:cNvPr id="3075" name="Object 3"/>
          <p:cNvGraphicFramePr>
            <a:graphicFrameLocks noChangeAspect="1"/>
          </p:cNvGraphicFramePr>
          <p:nvPr>
            <p:ph sz="half" idx="2"/>
          </p:nvPr>
        </p:nvGraphicFramePr>
        <p:xfrm>
          <a:off x="5183394" y="1600200"/>
          <a:ext cx="3960606" cy="4525963"/>
        </p:xfrm>
        <a:graphic>
          <a:graphicData uri="http://schemas.openxmlformats.org/presentationml/2006/ole">
            <p:oleObj spid="_x0000_s5122" name="Visio" r:id="rId3" imgW="4047366" imgH="4626070" progId="Visio.Drawing.11">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Tree: Construction</a:t>
            </a:r>
            <a:endParaRPr lang="en-US" dirty="0"/>
          </a:p>
        </p:txBody>
      </p:sp>
      <p:sp>
        <p:nvSpPr>
          <p:cNvPr id="3" name="Content Placeholder 2"/>
          <p:cNvSpPr>
            <a:spLocks noGrp="1"/>
          </p:cNvSpPr>
          <p:nvPr>
            <p:ph idx="1"/>
          </p:nvPr>
        </p:nvSpPr>
        <p:spPr/>
        <p:txBody>
          <a:bodyPr>
            <a:normAutofit/>
          </a:bodyPr>
          <a:lstStyle/>
          <a:p>
            <a:r>
              <a:rPr lang="en-US" dirty="0" smtClean="0"/>
              <a:t>Upper Bound:</a:t>
            </a:r>
          </a:p>
          <a:p>
            <a:pPr lvl="1"/>
            <a:r>
              <a:rPr lang="en-US" dirty="0" smtClean="0"/>
              <a:t>Algorithm which computes tree with distortion </a:t>
            </a:r>
          </a:p>
          <a:p>
            <a:pPr lvl="8"/>
            <a:endParaRPr lang="en-US" dirty="0" smtClean="0"/>
          </a:p>
          <a:p>
            <a:r>
              <a:rPr lang="en-US" dirty="0" smtClean="0"/>
              <a:t>Lower Bound:</a:t>
            </a:r>
          </a:p>
          <a:p>
            <a:pPr lvl="1"/>
            <a:r>
              <a:rPr lang="en-US" dirty="0" smtClean="0"/>
              <a:t>Metric satisfying </a:t>
            </a:r>
            <a:r>
              <a:rPr lang="el-GR" dirty="0" smtClean="0"/>
              <a:t>ε</a:t>
            </a:r>
            <a:r>
              <a:rPr lang="en-US" dirty="0" smtClean="0"/>
              <a:t>-4PC which requires distortion</a:t>
            </a:r>
          </a:p>
          <a:p>
            <a:pPr lvl="8"/>
            <a:endParaRPr lang="en-US" dirty="0" smtClean="0"/>
          </a:p>
          <a:p>
            <a:r>
              <a:rPr lang="en-US" dirty="0" smtClean="0"/>
              <a:t>[ABKMRT] PODC 07</a:t>
            </a:r>
            <a:endParaRPr lang="en-US" dirty="0"/>
          </a:p>
        </p:txBody>
      </p:sp>
      <p:pic>
        <p:nvPicPr>
          <p:cNvPr id="4" name="Picture 4" descr="TP_tmp"/>
          <p:cNvPicPr>
            <a:picLocks noChangeAspect="1" noChangeArrowheads="1"/>
          </p:cNvPicPr>
          <p:nvPr>
            <p:custDataLst>
              <p:tags r:id="rId1"/>
            </p:custDataLst>
          </p:nvPr>
        </p:nvPicPr>
        <p:blipFill>
          <a:blip r:embed="rId4"/>
          <a:srcRect/>
          <a:stretch>
            <a:fillRect/>
          </a:stretch>
        </p:blipFill>
        <p:spPr bwMode="auto">
          <a:xfrm>
            <a:off x="3276600" y="1676400"/>
            <a:ext cx="1828800" cy="423863"/>
          </a:xfrm>
          <a:prstGeom prst="rect">
            <a:avLst/>
          </a:prstGeom>
          <a:noFill/>
          <a:ln w="9525">
            <a:noFill/>
            <a:miter lim="800000"/>
            <a:headEnd/>
            <a:tailEnd/>
          </a:ln>
          <a:effectLst/>
        </p:spPr>
      </p:pic>
      <p:pic>
        <p:nvPicPr>
          <p:cNvPr id="5" name="Picture 11" descr="TP_tmp"/>
          <p:cNvPicPr>
            <a:picLocks noChangeAspect="1" noChangeArrowheads="1"/>
          </p:cNvPicPr>
          <p:nvPr>
            <p:custDataLst>
              <p:tags r:id="rId2"/>
            </p:custDataLst>
          </p:nvPr>
        </p:nvPicPr>
        <p:blipFill>
          <a:blip r:embed="rId5"/>
          <a:srcRect/>
          <a:stretch>
            <a:fillRect/>
          </a:stretch>
        </p:blipFill>
        <p:spPr bwMode="auto">
          <a:xfrm>
            <a:off x="3276600" y="3200400"/>
            <a:ext cx="1828800" cy="423863"/>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Network-Aware Overlays</a:t>
            </a:r>
          </a:p>
          <a:p>
            <a:pPr lvl="1"/>
            <a:r>
              <a:rPr lang="en-US" dirty="0" smtClean="0"/>
              <a:t>Peer/neighbor selection (DHTs, Torrents, etc.)</a:t>
            </a:r>
          </a:p>
          <a:p>
            <a:pPr lvl="8"/>
            <a:endParaRPr lang="en-US" dirty="0" smtClean="0"/>
          </a:p>
          <a:p>
            <a:r>
              <a:rPr lang="en-US" dirty="0" smtClean="0"/>
              <a:t>Server Selection</a:t>
            </a:r>
          </a:p>
          <a:p>
            <a:pPr lvl="1"/>
            <a:r>
              <a:rPr lang="en-US" dirty="0" smtClean="0"/>
              <a:t>Simple (CDNs)</a:t>
            </a:r>
          </a:p>
          <a:p>
            <a:pPr lvl="2"/>
            <a:r>
              <a:rPr lang="en-US" dirty="0" smtClean="0"/>
              <a:t>closest-node, best-provisioned-node discovery</a:t>
            </a:r>
          </a:p>
          <a:p>
            <a:pPr lvl="1"/>
            <a:r>
              <a:rPr lang="en-US" dirty="0" smtClean="0"/>
              <a:t>Complex (VoIP, Online Games)</a:t>
            </a:r>
          </a:p>
          <a:p>
            <a:pPr lvl="2"/>
            <a:r>
              <a:rPr lang="en-US" dirty="0" smtClean="0"/>
              <a:t>Relays and Coordination servers</a:t>
            </a:r>
          </a:p>
          <a:p>
            <a:pPr lvl="8"/>
            <a:endParaRPr lang="en-US" dirty="0" smtClean="0"/>
          </a:p>
          <a:p>
            <a:r>
              <a:rPr lang="en-US" dirty="0" smtClean="0"/>
              <a:t>Hierarchical clustering </a:t>
            </a:r>
          </a:p>
          <a:p>
            <a:pPr lvl="1"/>
            <a:r>
              <a:rPr lang="en-US" dirty="0" smtClean="0"/>
              <a:t>multicast, online-streaming, network aggregation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endParaRPr lang="en-US" b="1" dirty="0" smtClean="0"/>
          </a:p>
          <a:p>
            <a:endParaRPr lang="en-US" b="1" dirty="0" smtClean="0"/>
          </a:p>
          <a:p>
            <a:pPr>
              <a:buNone/>
            </a:pPr>
            <a:r>
              <a:rPr lang="en-US" b="1" dirty="0" smtClean="0"/>
              <a:t>    Goal:</a:t>
            </a:r>
            <a:r>
              <a:rPr lang="en-US" b="1" dirty="0" smtClean="0"/>
              <a:t> </a:t>
            </a:r>
            <a:r>
              <a:rPr lang="en-US" dirty="0" smtClean="0"/>
              <a:t>Model </a:t>
            </a:r>
            <a:r>
              <a:rPr lang="en-US" dirty="0" smtClean="0"/>
              <a:t>properties (</a:t>
            </a:r>
            <a:r>
              <a:rPr lang="en-US" dirty="0" smtClean="0"/>
              <a:t>latency, bandwidth</a:t>
            </a:r>
            <a:r>
              <a:rPr lang="en-US" dirty="0" smtClean="0"/>
              <a:t>) </a:t>
            </a:r>
            <a:r>
              <a:rPr lang="en-US" dirty="0" smtClean="0"/>
              <a:t>of paths </a:t>
            </a:r>
            <a:r>
              <a:rPr lang="en-US" dirty="0" smtClean="0"/>
              <a:t>between Internet end </a:t>
            </a:r>
            <a:r>
              <a:rPr lang="en-US" dirty="0" smtClean="0"/>
              <a:t>hosts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Evaluation</a:t>
            </a:r>
          </a:p>
          <a:p>
            <a:pPr lvl="1"/>
            <a:r>
              <a:rPr lang="en-US" dirty="0" smtClean="0"/>
              <a:t>Tree-building algorithms</a:t>
            </a:r>
          </a:p>
          <a:p>
            <a:pPr lvl="1"/>
            <a:r>
              <a:rPr lang="en-US" dirty="0" smtClean="0"/>
              <a:t>Efficient anchor selection</a:t>
            </a:r>
          </a:p>
          <a:p>
            <a:pPr lvl="8"/>
            <a:endParaRPr lang="en-US" dirty="0" smtClean="0"/>
          </a:p>
          <a:p>
            <a:r>
              <a:rPr lang="en-US" dirty="0" smtClean="0"/>
              <a:t>Applications</a:t>
            </a:r>
          </a:p>
          <a:p>
            <a:pPr lvl="1"/>
            <a:r>
              <a:rPr lang="en-US" dirty="0" smtClean="0"/>
              <a:t>Peer-to-peer systems (neighbor-selection)</a:t>
            </a:r>
          </a:p>
          <a:p>
            <a:pPr lvl="1"/>
            <a:r>
              <a:rPr lang="en-US" dirty="0" smtClean="0"/>
              <a:t>Content distribution networks (closest-node, best-provisioned-node discovery)</a:t>
            </a:r>
          </a:p>
          <a:p>
            <a:pPr lvl="1"/>
            <a:r>
              <a:rPr lang="en-US" dirty="0" smtClean="0"/>
              <a:t>Relays and Coordination servers (VoIP, Online Games)</a:t>
            </a:r>
          </a:p>
          <a:p>
            <a:pPr lvl="1"/>
            <a:r>
              <a:rPr lang="en-US" dirty="0" smtClean="0"/>
              <a:t>Hierarchical clustering (multicast, online-streaming, network aggregation)</a:t>
            </a:r>
          </a:p>
          <a:p>
            <a:pPr lvl="8"/>
            <a:endParaRPr lang="en-US" dirty="0" smtClean="0"/>
          </a:p>
          <a:p>
            <a:r>
              <a:rPr lang="en-US" dirty="0" smtClean="0"/>
              <a:t>System Building</a:t>
            </a:r>
          </a:p>
          <a:p>
            <a:pPr lvl="1"/>
            <a:r>
              <a:rPr lang="en-US" dirty="0" smtClean="0"/>
              <a:t>Fully Decentralized vs. partially decentralized vs. centralized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Involvement!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Collaborations are welcome!</a:t>
            </a:r>
          </a:p>
          <a:p>
            <a:pPr lvl="8"/>
            <a:endParaRPr lang="en-US" dirty="0" smtClean="0"/>
          </a:p>
          <a:p>
            <a:r>
              <a:rPr lang="en-US" dirty="0" smtClean="0"/>
              <a:t>Datasets for bandwidth, loss rate, etc.</a:t>
            </a:r>
          </a:p>
          <a:p>
            <a:pPr lvl="1"/>
            <a:r>
              <a:rPr lang="en-US" dirty="0" smtClean="0"/>
              <a:t>Pointers to existing datasets</a:t>
            </a:r>
          </a:p>
          <a:p>
            <a:pPr lvl="1"/>
            <a:r>
              <a:rPr lang="en-US" dirty="0" smtClean="0"/>
              <a:t>Joint collaboration for collecting new datasets</a:t>
            </a:r>
          </a:p>
          <a:p>
            <a:pPr lvl="8"/>
            <a:endParaRPr lang="en-US" dirty="0" smtClean="0"/>
          </a:p>
          <a:p>
            <a:r>
              <a:rPr lang="en-US" dirty="0" smtClean="0"/>
              <a:t>Applications</a:t>
            </a:r>
          </a:p>
          <a:p>
            <a:pPr lvl="1"/>
            <a:r>
              <a:rPr lang="en-US" dirty="0" smtClean="0"/>
              <a:t>Killer App?</a:t>
            </a:r>
          </a:p>
          <a:p>
            <a:pPr lvl="1"/>
            <a:r>
              <a:rPr lang="en-US" dirty="0" smtClean="0"/>
              <a:t>Product groups that might be interested in Sequoia</a:t>
            </a:r>
          </a:p>
          <a:p>
            <a:pPr lvl="1"/>
            <a:r>
              <a:rPr lang="en-US" dirty="0" smtClean="0"/>
              <a:t>Any other suggestions for applications</a:t>
            </a:r>
          </a:p>
          <a:p>
            <a:pPr lvl="8"/>
            <a:endParaRPr lang="en-US" dirty="0" smtClean="0"/>
          </a:p>
          <a:p>
            <a:pPr algn="ctr">
              <a:buNone/>
            </a:pPr>
            <a:r>
              <a:rPr lang="en-US" dirty="0" smtClean="0"/>
              <a:t>Email: </a:t>
            </a:r>
            <a:r>
              <a:rPr lang="en-US" dirty="0" smtClean="0">
                <a:hlinkClick r:id="rId2"/>
              </a:rPr>
              <a:t>rama@microsoft.com</a:t>
            </a:r>
            <a:r>
              <a:rPr lang="en-US" dirty="0" smtClean="0"/>
              <a:t> or </a:t>
            </a:r>
            <a:r>
              <a:rPr lang="en-US" dirty="0" smtClean="0">
                <a:hlinkClick r:id="rId3"/>
              </a:rPr>
              <a:t>dalia@microsoft.com</a:t>
            </a:r>
            <a:endParaRPr lang="en-US" dirty="0" smtClean="0"/>
          </a:p>
          <a:p>
            <a:pPr algn="ctr">
              <a:buNone/>
            </a:pPr>
            <a:r>
              <a:rPr lang="en-US" dirty="0" smtClean="0">
                <a:hlinkClick r:id="rId4"/>
              </a:rPr>
              <a:t>http://research.microsoft.com/research/sv/sequoia</a:t>
            </a:r>
            <a:endParaRPr lang="en-US" dirty="0" smtClean="0"/>
          </a:p>
          <a:p>
            <a:pPr>
              <a:buNone/>
            </a:pPr>
            <a:endParaRPr lang="en-US" dirty="0" smtClean="0"/>
          </a:p>
          <a:p>
            <a:pPr>
              <a:buNone/>
            </a:pPr>
            <a:endParaRPr lang="en-US" dirty="0" smtClean="0"/>
          </a:p>
          <a:p>
            <a:pPr lvl="8"/>
            <a:endParaRPr lang="en-US" dirty="0" smtClean="0"/>
          </a:p>
          <a:p>
            <a:pPr lvl="8"/>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“what’s the server with the largest bandwidth that the client can download content from?”</a:t>
            </a:r>
          </a:p>
          <a:p>
            <a:pPr lvl="1"/>
            <a:r>
              <a:rPr lang="en-US" dirty="0" smtClean="0">
                <a:solidFill>
                  <a:srgbClr val="C00000"/>
                </a:solidFill>
              </a:rPr>
              <a:t>Content distribution</a:t>
            </a:r>
          </a:p>
          <a:p>
            <a:pPr lvl="8"/>
            <a:endParaRPr lang="en-US" dirty="0" smtClean="0"/>
          </a:p>
          <a:p>
            <a:r>
              <a:rPr lang="en-US" dirty="0" smtClean="0"/>
              <a:t>“what’s the relay node that gives the shortest delay VoIP connection between two users?”</a:t>
            </a:r>
          </a:p>
          <a:p>
            <a:pPr lvl="1"/>
            <a:r>
              <a:rPr lang="en-US" dirty="0" smtClean="0">
                <a:solidFill>
                  <a:srgbClr val="C00000"/>
                </a:solidFill>
              </a:rPr>
              <a:t>VoIP routing</a:t>
            </a:r>
          </a:p>
          <a:p>
            <a:pPr lvl="8"/>
            <a:endParaRPr lang="en-US" dirty="0" smtClean="0"/>
          </a:p>
          <a:p>
            <a:r>
              <a:rPr lang="en-US" dirty="0" smtClean="0"/>
              <a:t>“what’s the best server to coordinate the online game between a set of players?”</a:t>
            </a:r>
          </a:p>
          <a:p>
            <a:pPr lvl="1"/>
            <a:r>
              <a:rPr lang="en-US" dirty="0" smtClean="0">
                <a:solidFill>
                  <a:srgbClr val="C00000"/>
                </a:solidFill>
              </a:rPr>
              <a:t>Online gaming</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Virtual Trees</a:t>
            </a:r>
            <a:endParaRPr lang="en-US" dirty="0"/>
          </a:p>
        </p:txBody>
      </p:sp>
      <p:sp>
        <p:nvSpPr>
          <p:cNvPr id="4" name="Content Placeholder 3"/>
          <p:cNvSpPr>
            <a:spLocks noGrp="1"/>
          </p:cNvSpPr>
          <p:nvPr>
            <p:ph sz="half" idx="1"/>
          </p:nvPr>
        </p:nvSpPr>
        <p:spPr>
          <a:xfrm>
            <a:off x="457200" y="1600201"/>
            <a:ext cx="4648200" cy="2133599"/>
          </a:xfrm>
        </p:spPr>
        <p:txBody>
          <a:bodyPr>
            <a:normAutofit fontScale="62500" lnSpcReduction="20000"/>
          </a:bodyPr>
          <a:lstStyle/>
          <a:p>
            <a:pPr lvl="0" fontAlgn="base">
              <a:spcAft>
                <a:spcPct val="0"/>
              </a:spcAft>
              <a:buFontTx/>
              <a:buChar char="•"/>
              <a:defRPr/>
            </a:pPr>
            <a:r>
              <a:rPr lang="en-US" sz="4800" dirty="0" smtClean="0"/>
              <a:t>Network </a:t>
            </a:r>
            <a:r>
              <a:rPr lang="en-US" sz="4800" dirty="0" smtClean="0"/>
              <a:t>embedding </a:t>
            </a:r>
            <a:r>
              <a:rPr lang="en-US" sz="4800" dirty="0" smtClean="0"/>
              <a:t>into trees</a:t>
            </a:r>
          </a:p>
          <a:p>
            <a:pPr lvl="4" fontAlgn="base">
              <a:spcAft>
                <a:spcPct val="0"/>
              </a:spcAft>
              <a:buFontTx/>
              <a:buChar char="•"/>
              <a:defRPr/>
            </a:pPr>
            <a:endParaRPr lang="en-US" sz="3800" dirty="0" smtClean="0"/>
          </a:p>
          <a:p>
            <a:pPr lvl="1" fontAlgn="base">
              <a:spcAft>
                <a:spcPct val="0"/>
              </a:spcAft>
              <a:buFont typeface="Calibri" pitchFamily="34" charset="0"/>
              <a:buChar char="—"/>
              <a:defRPr/>
            </a:pPr>
            <a:r>
              <a:rPr lang="en-US" sz="4400" dirty="0" smtClean="0"/>
              <a:t>Leaf nodes (A, B, C, R) are end </a:t>
            </a:r>
            <a:r>
              <a:rPr lang="en-US" sz="4400" dirty="0" smtClean="0"/>
              <a:t>hosts</a:t>
            </a:r>
          </a:p>
        </p:txBody>
      </p:sp>
      <p:graphicFrame>
        <p:nvGraphicFramePr>
          <p:cNvPr id="3075" name="Object 3"/>
          <p:cNvGraphicFramePr>
            <a:graphicFrameLocks noChangeAspect="1"/>
          </p:cNvGraphicFramePr>
          <p:nvPr>
            <p:ph sz="half" idx="2"/>
          </p:nvPr>
        </p:nvGraphicFramePr>
        <p:xfrm>
          <a:off x="4687888" y="1600200"/>
          <a:ext cx="3959225" cy="4524375"/>
        </p:xfrm>
        <a:graphic>
          <a:graphicData uri="http://schemas.openxmlformats.org/presentationml/2006/ole">
            <p:oleObj spid="_x0000_s37890" name="Visio" r:id="rId3" imgW="4047439" imgH="4625950" progId="Visio.Drawing.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Virtual Trees</a:t>
            </a:r>
            <a:endParaRPr lang="en-US" dirty="0"/>
          </a:p>
        </p:txBody>
      </p:sp>
      <p:sp>
        <p:nvSpPr>
          <p:cNvPr id="4" name="Content Placeholder 3"/>
          <p:cNvSpPr>
            <a:spLocks noGrp="1"/>
          </p:cNvSpPr>
          <p:nvPr>
            <p:ph sz="half" idx="1"/>
          </p:nvPr>
        </p:nvSpPr>
        <p:spPr>
          <a:xfrm>
            <a:off x="457200" y="1600201"/>
            <a:ext cx="4648200" cy="3352799"/>
          </a:xfrm>
        </p:spPr>
        <p:txBody>
          <a:bodyPr>
            <a:normAutofit fontScale="62500" lnSpcReduction="20000"/>
          </a:bodyPr>
          <a:lstStyle/>
          <a:p>
            <a:pPr lvl="0" fontAlgn="base">
              <a:spcAft>
                <a:spcPct val="0"/>
              </a:spcAft>
              <a:buFontTx/>
              <a:buChar char="•"/>
              <a:defRPr/>
            </a:pPr>
            <a:r>
              <a:rPr lang="en-US" sz="4800" dirty="0" smtClean="0"/>
              <a:t>Network </a:t>
            </a:r>
            <a:r>
              <a:rPr lang="en-US" sz="4800" dirty="0" smtClean="0"/>
              <a:t>embedding </a:t>
            </a:r>
            <a:r>
              <a:rPr lang="en-US" sz="4800" dirty="0" smtClean="0"/>
              <a:t>into trees</a:t>
            </a:r>
          </a:p>
          <a:p>
            <a:pPr lvl="4" fontAlgn="base">
              <a:spcAft>
                <a:spcPct val="0"/>
              </a:spcAft>
              <a:buFontTx/>
              <a:buChar char="•"/>
              <a:defRPr/>
            </a:pPr>
            <a:endParaRPr lang="en-US" sz="3800" dirty="0" smtClean="0"/>
          </a:p>
          <a:p>
            <a:pPr lvl="1" fontAlgn="base">
              <a:spcAft>
                <a:spcPct val="0"/>
              </a:spcAft>
              <a:buFont typeface="Calibri" pitchFamily="34" charset="0"/>
              <a:buChar char="—"/>
              <a:defRPr/>
            </a:pPr>
            <a:r>
              <a:rPr lang="en-US" sz="4400" dirty="0" smtClean="0"/>
              <a:t>Leaf nodes (A, B, C, R) are end hosts</a:t>
            </a:r>
          </a:p>
          <a:p>
            <a:pPr lvl="6" fontAlgn="base">
              <a:spcAft>
                <a:spcPct val="0"/>
              </a:spcAft>
              <a:buFont typeface="Calibri" pitchFamily="34" charset="0"/>
              <a:buChar char="—"/>
              <a:defRPr/>
            </a:pPr>
            <a:endParaRPr lang="en-US" sz="3800" dirty="0" smtClean="0"/>
          </a:p>
          <a:p>
            <a:pPr lvl="1" fontAlgn="base">
              <a:spcAft>
                <a:spcPct val="0"/>
              </a:spcAft>
              <a:buFont typeface="Calibri" pitchFamily="34" charset="0"/>
              <a:buChar char="—"/>
              <a:defRPr/>
            </a:pPr>
            <a:r>
              <a:rPr lang="en-US" sz="4400" dirty="0" smtClean="0"/>
              <a:t>Inner nodes (s, t) are “virtual</a:t>
            </a:r>
            <a:r>
              <a:rPr lang="en-US" sz="4400" dirty="0" smtClean="0"/>
              <a:t>”</a:t>
            </a:r>
          </a:p>
        </p:txBody>
      </p:sp>
      <p:graphicFrame>
        <p:nvGraphicFramePr>
          <p:cNvPr id="3075" name="Object 3"/>
          <p:cNvGraphicFramePr>
            <a:graphicFrameLocks noChangeAspect="1"/>
          </p:cNvGraphicFramePr>
          <p:nvPr>
            <p:ph sz="half" idx="2"/>
          </p:nvPr>
        </p:nvGraphicFramePr>
        <p:xfrm>
          <a:off x="4687888" y="1600200"/>
          <a:ext cx="3959225" cy="4524375"/>
        </p:xfrm>
        <a:graphic>
          <a:graphicData uri="http://schemas.openxmlformats.org/presentationml/2006/ole">
            <p:oleObj spid="_x0000_s41986" name="Visio" r:id="rId3" imgW="4047439" imgH="4625950"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Virtual Trees</a:t>
            </a:r>
            <a:endParaRPr lang="en-US" dirty="0"/>
          </a:p>
        </p:txBody>
      </p:sp>
      <p:sp>
        <p:nvSpPr>
          <p:cNvPr id="4" name="Content Placeholder 3"/>
          <p:cNvSpPr>
            <a:spLocks noGrp="1"/>
          </p:cNvSpPr>
          <p:nvPr>
            <p:ph sz="half" idx="1"/>
          </p:nvPr>
        </p:nvSpPr>
        <p:spPr>
          <a:xfrm>
            <a:off x="457200" y="1600200"/>
            <a:ext cx="4648200" cy="4525963"/>
          </a:xfrm>
        </p:spPr>
        <p:txBody>
          <a:bodyPr>
            <a:normAutofit fontScale="62500" lnSpcReduction="20000"/>
          </a:bodyPr>
          <a:lstStyle/>
          <a:p>
            <a:pPr lvl="0" fontAlgn="base">
              <a:spcAft>
                <a:spcPct val="0"/>
              </a:spcAft>
              <a:buFontTx/>
              <a:buChar char="•"/>
              <a:defRPr/>
            </a:pPr>
            <a:r>
              <a:rPr lang="en-US" sz="4800" dirty="0" smtClean="0"/>
              <a:t>Network </a:t>
            </a:r>
            <a:r>
              <a:rPr lang="en-US" sz="4800" dirty="0" smtClean="0"/>
              <a:t>embedding </a:t>
            </a:r>
            <a:r>
              <a:rPr lang="en-US" sz="4800" dirty="0" smtClean="0"/>
              <a:t>into trees</a:t>
            </a:r>
          </a:p>
          <a:p>
            <a:pPr lvl="4" fontAlgn="base">
              <a:spcAft>
                <a:spcPct val="0"/>
              </a:spcAft>
              <a:buFontTx/>
              <a:buChar char="•"/>
              <a:defRPr/>
            </a:pPr>
            <a:endParaRPr lang="en-US" sz="3800" dirty="0" smtClean="0"/>
          </a:p>
          <a:p>
            <a:pPr lvl="1" fontAlgn="base">
              <a:spcAft>
                <a:spcPct val="0"/>
              </a:spcAft>
              <a:buFont typeface="Calibri" pitchFamily="34" charset="0"/>
              <a:buChar char="—"/>
              <a:defRPr/>
            </a:pPr>
            <a:r>
              <a:rPr lang="en-US" sz="4400" dirty="0" smtClean="0"/>
              <a:t>Leaf nodes (A, B, C, R) are end hosts</a:t>
            </a:r>
          </a:p>
          <a:p>
            <a:pPr lvl="6" fontAlgn="base">
              <a:spcAft>
                <a:spcPct val="0"/>
              </a:spcAft>
              <a:buFont typeface="Calibri" pitchFamily="34" charset="0"/>
              <a:buChar char="—"/>
              <a:defRPr/>
            </a:pPr>
            <a:endParaRPr lang="en-US" sz="3800" dirty="0" smtClean="0"/>
          </a:p>
          <a:p>
            <a:pPr lvl="1" fontAlgn="base">
              <a:spcAft>
                <a:spcPct val="0"/>
              </a:spcAft>
              <a:buFont typeface="Calibri" pitchFamily="34" charset="0"/>
              <a:buChar char="—"/>
              <a:defRPr/>
            </a:pPr>
            <a:r>
              <a:rPr lang="en-US" sz="4400" dirty="0" smtClean="0"/>
              <a:t>Inner nodes (s, t) are “virtual”</a:t>
            </a:r>
          </a:p>
          <a:p>
            <a:pPr lvl="5" fontAlgn="base">
              <a:spcAft>
                <a:spcPct val="0"/>
              </a:spcAft>
              <a:buFont typeface="Calibri" pitchFamily="34" charset="0"/>
              <a:buChar char="—"/>
              <a:defRPr/>
            </a:pPr>
            <a:endParaRPr lang="en-US" sz="3800" dirty="0" smtClean="0"/>
          </a:p>
          <a:p>
            <a:pPr lvl="1" fontAlgn="base">
              <a:spcAft>
                <a:spcPct val="0"/>
              </a:spcAft>
              <a:buFont typeface="Calibri" pitchFamily="34" charset="0"/>
              <a:buChar char="—"/>
              <a:defRPr/>
            </a:pPr>
            <a:r>
              <a:rPr lang="en-US" sz="4400" dirty="0" smtClean="0"/>
              <a:t>Edge weights model path property</a:t>
            </a:r>
          </a:p>
        </p:txBody>
      </p:sp>
      <p:graphicFrame>
        <p:nvGraphicFramePr>
          <p:cNvPr id="3075" name="Object 3"/>
          <p:cNvGraphicFramePr>
            <a:graphicFrameLocks noChangeAspect="1"/>
          </p:cNvGraphicFramePr>
          <p:nvPr>
            <p:ph sz="half" idx="2"/>
          </p:nvPr>
        </p:nvGraphicFramePr>
        <p:xfrm>
          <a:off x="4687197" y="1600200"/>
          <a:ext cx="3960606" cy="4525963"/>
        </p:xfrm>
        <a:graphic>
          <a:graphicData uri="http://schemas.openxmlformats.org/presentationml/2006/ole">
            <p:oleObj spid="_x0000_s38914" name="Visio" r:id="rId3" imgW="4047439" imgH="4625950"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Treeness</a:t>
            </a:r>
            <a:r>
              <a:rPr lang="en-US" dirty="0" smtClean="0"/>
              <a:t>” of the Internet</a:t>
            </a:r>
            <a:endParaRPr lang="en-US" dirty="0"/>
          </a:p>
        </p:txBody>
      </p:sp>
      <p:pic>
        <p:nvPicPr>
          <p:cNvPr id="1026" name="Picture 2"/>
          <p:cNvPicPr>
            <a:picLocks noChangeAspect="1" noChangeArrowheads="1"/>
          </p:cNvPicPr>
          <p:nvPr/>
        </p:nvPicPr>
        <p:blipFill>
          <a:blip r:embed="rId2"/>
          <a:srcRect/>
          <a:stretch>
            <a:fillRect/>
          </a:stretch>
        </p:blipFill>
        <p:spPr bwMode="auto">
          <a:xfrm>
            <a:off x="914400" y="1450180"/>
            <a:ext cx="7315200" cy="48744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Virtual-Tree Models</a:t>
            </a:r>
            <a:endParaRPr lang="en-US" dirty="0"/>
          </a:p>
        </p:txBody>
      </p:sp>
      <p:graphicFrame>
        <p:nvGraphicFramePr>
          <p:cNvPr id="4" name="Table 3"/>
          <p:cNvGraphicFramePr>
            <a:graphicFrameLocks noGrp="1"/>
          </p:cNvGraphicFramePr>
          <p:nvPr/>
        </p:nvGraphicFramePr>
        <p:xfrm>
          <a:off x="990600" y="2198370"/>
          <a:ext cx="5410200" cy="2952750"/>
        </p:xfrm>
        <a:graphic>
          <a:graphicData uri="http://schemas.openxmlformats.org/drawingml/2006/table">
            <a:tbl>
              <a:tblPr firstRow="1" firstCol="1" bandRow="1">
                <a:tableStyleId>{5C22544A-7EE6-4342-B048-85BDC9FD1C3A}</a:tableStyleId>
              </a:tblPr>
              <a:tblGrid>
                <a:gridCol w="1447800"/>
                <a:gridCol w="1981200"/>
                <a:gridCol w="1981200"/>
              </a:tblGrid>
              <a:tr h="527050">
                <a:tc>
                  <a:txBody>
                    <a:bodyPr/>
                    <a:lstStyle/>
                    <a:p>
                      <a:endParaRPr lang="en-US" sz="2800" dirty="0"/>
                    </a:p>
                  </a:txBody>
                  <a:tcPr/>
                </a:tc>
                <a:tc>
                  <a:txBody>
                    <a:bodyPr/>
                    <a:lstStyle/>
                    <a:p>
                      <a:r>
                        <a:rPr lang="en-US" sz="2800" dirty="0" err="1" smtClean="0"/>
                        <a:t>PlanetLab</a:t>
                      </a:r>
                      <a:endParaRPr lang="en-US" sz="2800" dirty="0" smtClean="0"/>
                    </a:p>
                    <a:p>
                      <a:r>
                        <a:rPr lang="en-US" sz="2800" dirty="0" smtClean="0"/>
                        <a:t>Latency</a:t>
                      </a:r>
                    </a:p>
                    <a:p>
                      <a:r>
                        <a:rPr lang="en-US" sz="2800" dirty="0" smtClean="0"/>
                        <a:t>125 nodes</a:t>
                      </a:r>
                      <a:endParaRPr lang="en-US" sz="2800" dirty="0"/>
                    </a:p>
                  </a:txBody>
                  <a:tcPr/>
                </a:tc>
                <a:tc>
                  <a:txBody>
                    <a:bodyPr/>
                    <a:lstStyle/>
                    <a:p>
                      <a:r>
                        <a:rPr lang="en-US" sz="2800" dirty="0" smtClean="0"/>
                        <a:t>King </a:t>
                      </a:r>
                    </a:p>
                    <a:p>
                      <a:r>
                        <a:rPr lang="en-US" sz="2800" dirty="0" smtClean="0"/>
                        <a:t>Latency</a:t>
                      </a:r>
                    </a:p>
                    <a:p>
                      <a:r>
                        <a:rPr lang="en-US" sz="2800" dirty="0" smtClean="0"/>
                        <a:t>2500 nodes</a:t>
                      </a:r>
                      <a:endParaRPr lang="en-US" sz="2800" dirty="0"/>
                    </a:p>
                  </a:txBody>
                  <a:tcPr/>
                </a:tc>
              </a:tr>
              <a:tr h="527050">
                <a:tc>
                  <a:txBody>
                    <a:bodyPr/>
                    <a:lstStyle/>
                    <a:p>
                      <a:r>
                        <a:rPr lang="en-US" sz="2800" dirty="0" smtClean="0"/>
                        <a:t>Median</a:t>
                      </a:r>
                      <a:endParaRPr lang="en-US" sz="2800" dirty="0"/>
                    </a:p>
                  </a:txBody>
                  <a:tcPr/>
                </a:tc>
                <a:tc>
                  <a:txBody>
                    <a:bodyPr/>
                    <a:lstStyle/>
                    <a:p>
                      <a:pPr algn="ctr"/>
                      <a:r>
                        <a:rPr lang="en-US" sz="2800" dirty="0" smtClean="0"/>
                        <a:t>14 %</a:t>
                      </a:r>
                      <a:endParaRPr lang="en-US" sz="2800" dirty="0"/>
                    </a:p>
                  </a:txBody>
                  <a:tcPr/>
                </a:tc>
                <a:tc>
                  <a:txBody>
                    <a:bodyPr/>
                    <a:lstStyle/>
                    <a:p>
                      <a:pPr algn="ctr"/>
                      <a:r>
                        <a:rPr lang="en-US" sz="2800" dirty="0" smtClean="0"/>
                        <a:t>20 %</a:t>
                      </a:r>
                      <a:endParaRPr lang="en-US" sz="2800" dirty="0"/>
                    </a:p>
                  </a:txBody>
                  <a:tcPr/>
                </a:tc>
              </a:tr>
              <a:tr h="527050">
                <a:tc>
                  <a:txBody>
                    <a:bodyPr/>
                    <a:lstStyle/>
                    <a:p>
                      <a:r>
                        <a:rPr lang="en-US" sz="2800" dirty="0" smtClean="0"/>
                        <a:t>75</a:t>
                      </a:r>
                      <a:r>
                        <a:rPr lang="en-US" sz="2800" baseline="30000" dirty="0" smtClean="0"/>
                        <a:t>th</a:t>
                      </a:r>
                      <a:r>
                        <a:rPr lang="en-US" sz="2800" dirty="0" smtClean="0"/>
                        <a:t> p.c.</a:t>
                      </a:r>
                      <a:endParaRPr lang="en-US" sz="2800" dirty="0"/>
                    </a:p>
                  </a:txBody>
                  <a:tcPr/>
                </a:tc>
                <a:tc>
                  <a:txBody>
                    <a:bodyPr/>
                    <a:lstStyle/>
                    <a:p>
                      <a:pPr algn="ctr"/>
                      <a:r>
                        <a:rPr lang="en-US" sz="2800" dirty="0" smtClean="0"/>
                        <a:t>22 %</a:t>
                      </a:r>
                      <a:endParaRPr lang="en-US" sz="2800" dirty="0"/>
                    </a:p>
                  </a:txBody>
                  <a:tcPr/>
                </a:tc>
                <a:tc>
                  <a:txBody>
                    <a:bodyPr/>
                    <a:lstStyle/>
                    <a:p>
                      <a:pPr algn="ctr"/>
                      <a:r>
                        <a:rPr lang="en-US" sz="2800" dirty="0" smtClean="0"/>
                        <a:t>35 %</a:t>
                      </a:r>
                      <a:endParaRPr lang="en-US" sz="2800" dirty="0"/>
                    </a:p>
                  </a:txBody>
                  <a:tcPr/>
                </a:tc>
              </a:tr>
              <a:tr h="527050">
                <a:tc>
                  <a:txBody>
                    <a:bodyPr/>
                    <a:lstStyle/>
                    <a:p>
                      <a:r>
                        <a:rPr lang="en-US" sz="2800" dirty="0" smtClean="0"/>
                        <a:t>90</a:t>
                      </a:r>
                      <a:r>
                        <a:rPr lang="en-US" sz="2800" baseline="30000" dirty="0" smtClean="0"/>
                        <a:t>th</a:t>
                      </a:r>
                      <a:r>
                        <a:rPr lang="en-US" sz="2800" dirty="0" smtClean="0"/>
                        <a:t> p.c.</a:t>
                      </a:r>
                      <a:endParaRPr lang="en-US" sz="2800" dirty="0"/>
                    </a:p>
                  </a:txBody>
                  <a:tcPr/>
                </a:tc>
                <a:tc>
                  <a:txBody>
                    <a:bodyPr/>
                    <a:lstStyle/>
                    <a:p>
                      <a:pPr algn="ctr"/>
                      <a:r>
                        <a:rPr lang="en-US" sz="2800" dirty="0" smtClean="0"/>
                        <a:t>50 %</a:t>
                      </a:r>
                      <a:endParaRPr lang="en-US" sz="2800" dirty="0"/>
                    </a:p>
                  </a:txBody>
                  <a:tcPr/>
                </a:tc>
                <a:tc>
                  <a:txBody>
                    <a:bodyPr/>
                    <a:lstStyle/>
                    <a:p>
                      <a:pPr algn="ctr"/>
                      <a:r>
                        <a:rPr lang="en-US" sz="2800" dirty="0" smtClean="0"/>
                        <a:t>56 %</a:t>
                      </a:r>
                      <a:endParaRPr lang="en-US" sz="2800" dirty="0"/>
                    </a:p>
                  </a:txBody>
                  <a:tcPr/>
                </a:tc>
              </a:tr>
            </a:tbl>
          </a:graphicData>
        </a:graphic>
      </p:graphicFrame>
      <p:sp>
        <p:nvSpPr>
          <p:cNvPr id="5" name="TextBox 4"/>
          <p:cNvSpPr txBox="1"/>
          <p:nvPr/>
        </p:nvSpPr>
        <p:spPr>
          <a:xfrm>
            <a:off x="3091460" y="1447800"/>
            <a:ext cx="3004540" cy="707886"/>
          </a:xfrm>
          <a:prstGeom prst="rect">
            <a:avLst/>
          </a:prstGeom>
          <a:noFill/>
        </p:spPr>
        <p:txBody>
          <a:bodyPr wrap="none" rtlCol="0">
            <a:spAutoFit/>
          </a:bodyPr>
          <a:lstStyle/>
          <a:p>
            <a:r>
              <a:rPr lang="en-US" sz="4000" dirty="0" smtClean="0">
                <a:solidFill>
                  <a:srgbClr val="C00000"/>
                </a:solidFill>
              </a:rPr>
              <a:t>Relative Error</a:t>
            </a:r>
            <a:endParaRPr lang="en-US" sz="4000" dirty="0">
              <a:solidFill>
                <a:srgbClr val="C00000"/>
              </a:solidFill>
            </a:endParaRPr>
          </a:p>
        </p:txBody>
      </p:sp>
      <p:graphicFrame>
        <p:nvGraphicFramePr>
          <p:cNvPr id="8" name="Table 7"/>
          <p:cNvGraphicFramePr>
            <a:graphicFrameLocks noGrp="1"/>
          </p:cNvGraphicFramePr>
          <p:nvPr/>
        </p:nvGraphicFramePr>
        <p:xfrm>
          <a:off x="6400800" y="2209800"/>
          <a:ext cx="1981200" cy="2952750"/>
        </p:xfrm>
        <a:graphic>
          <a:graphicData uri="http://schemas.openxmlformats.org/drawingml/2006/table">
            <a:tbl>
              <a:tblPr firstRow="1" firstCol="1" bandRow="1">
                <a:tableStyleId>{F5AB1C69-6EDB-4FF4-983F-18BD219EF322}</a:tableStyleId>
              </a:tblPr>
              <a:tblGrid>
                <a:gridCol w="1981200"/>
              </a:tblGrid>
              <a:tr h="527050">
                <a:tc>
                  <a:txBody>
                    <a:bodyPr/>
                    <a:lstStyle/>
                    <a:p>
                      <a:r>
                        <a:rPr lang="en-US" sz="2800" dirty="0" err="1" smtClean="0"/>
                        <a:t>PlanetLab</a:t>
                      </a:r>
                      <a:endParaRPr lang="en-US" sz="2800" dirty="0" smtClean="0"/>
                    </a:p>
                    <a:p>
                      <a:r>
                        <a:rPr lang="en-US" sz="2800" dirty="0" smtClean="0"/>
                        <a:t>Bandwidth</a:t>
                      </a:r>
                    </a:p>
                    <a:p>
                      <a:r>
                        <a:rPr lang="en-US" sz="2800" dirty="0" smtClean="0"/>
                        <a:t>390 nodes</a:t>
                      </a:r>
                      <a:endParaRPr lang="en-US" sz="2800" dirty="0"/>
                    </a:p>
                  </a:txBody>
                  <a:tcPr/>
                </a:tc>
              </a:tr>
              <a:tr h="527050">
                <a:tc>
                  <a:txBody>
                    <a:bodyPr/>
                    <a:lstStyle/>
                    <a:p>
                      <a:pPr algn="ctr"/>
                      <a:r>
                        <a:rPr lang="en-US" sz="2800" dirty="0" smtClean="0"/>
                        <a:t>24 %</a:t>
                      </a:r>
                      <a:endParaRPr lang="en-US" sz="2800" dirty="0"/>
                    </a:p>
                  </a:txBody>
                  <a:tcPr/>
                </a:tc>
              </a:tr>
              <a:tr h="527050">
                <a:tc>
                  <a:txBody>
                    <a:bodyPr/>
                    <a:lstStyle/>
                    <a:p>
                      <a:pPr algn="ctr"/>
                      <a:r>
                        <a:rPr lang="en-US" sz="2800" dirty="0" smtClean="0"/>
                        <a:t>41 %</a:t>
                      </a:r>
                      <a:endParaRPr lang="en-US" sz="2800" dirty="0"/>
                    </a:p>
                  </a:txBody>
                  <a:tcPr/>
                </a:tc>
              </a:tr>
              <a:tr h="527050">
                <a:tc>
                  <a:txBody>
                    <a:bodyPr/>
                    <a:lstStyle/>
                    <a:p>
                      <a:pPr algn="ctr"/>
                      <a:r>
                        <a:rPr lang="en-US" sz="2800" dirty="0" smtClean="0"/>
                        <a:t>65 %</a:t>
                      </a:r>
                      <a:endParaRPr lang="en-US"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Virtual-Tree Models</a:t>
            </a:r>
            <a:endParaRPr lang="en-US" dirty="0"/>
          </a:p>
        </p:txBody>
      </p:sp>
      <p:pic>
        <p:nvPicPr>
          <p:cNvPr id="2050" name="Picture 2"/>
          <p:cNvPicPr>
            <a:picLocks noChangeAspect="1" noChangeArrowheads="1"/>
          </p:cNvPicPr>
          <p:nvPr/>
        </p:nvPicPr>
        <p:blipFill>
          <a:blip r:embed="rId2"/>
          <a:srcRect/>
          <a:stretch>
            <a:fillRect/>
          </a:stretch>
        </p:blipFill>
        <p:spPr bwMode="auto">
          <a:xfrm>
            <a:off x="453181" y="1295400"/>
            <a:ext cx="8233619" cy="5486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ed}&#10;\[&#10;(1+\varepsilon)^{c_1\cdot\log n}&#10;\]&#10;\end{document}&#10;"/>
  <p:tag name="EXTERNALNAME" val="TP_tmp"/>
  <p:tag name="BLEND" val="0"/>
  <p:tag name="TRANSPARENT" val="0"/>
  <p:tag name="RESOLUTION" val="1200"/>
  <p:tag name="WORKAROUNDTRANSPARENCYBUG" val="0"/>
  <p:tag name="ALLOWFONTSUBSTITUTION" val="0"/>
  <p:tag name="BITMAPFORMAT" val="png256"/>
  <p:tag name="ORIGWIDTH" val="56"/>
  <p:tag name="PICTUREFILESIZE" val="3984"/>
</p:tagLst>
</file>

<file path=ppt/tags/tag2.xml><?xml version="1.0" encoding="utf-8"?>
<p:tagLst xmlns:a="http://schemas.openxmlformats.org/drawingml/2006/main" xmlns:r="http://schemas.openxmlformats.org/officeDocument/2006/relationships" xmlns:p="http://schemas.openxmlformats.org/presentationml/2006/main">
  <p:tag name="ORIGWIDTH" val="56"/>
  <p:tag name="PICTUREFILESIZE" val="4070"/>
  <p:tag name="TEXPOINT" val="latex"/>
  <p:tag name="SOURCE" val="\documentclass{article}\pagestyle{empty}&#10;\usepackage{color}&#10;\begin{document}&#10;\color{red}&#10;\[&#10;(1+\varepsilon)^{c_2\cdot\log n}&#10;\]&#10;\end{document}&#10;"/>
  <p:tag name="EXTERNALNAME" val="TP_tmp"/>
  <p:tag name="BLEND" val="0"/>
  <p:tag name="TRANSPARENT" val="0"/>
  <p:tag name="RESOLUTION" val="1200"/>
  <p:tag name="WORKAROUNDTRANSPARENCYBUG" val="0"/>
  <p:tag name="ALLOWFONTSUBSTITUTION" val="0"/>
  <p:tag name="BITMAPFORMAT" val="png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1478</TotalTime>
  <Words>959</Words>
  <Application>Microsoft Office PowerPoint</Application>
  <PresentationFormat>On-screen Show (4:3)</PresentationFormat>
  <Paragraphs>211</Paragraphs>
  <Slides>21</Slides>
  <Notes>3</Notes>
  <HiddenSlides>10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Visio</vt:lpstr>
      <vt:lpstr>Microsoft Visio Drawing</vt:lpstr>
      <vt:lpstr>Sequoia: Virtual-Tree Models for Internet Path Metrics</vt:lpstr>
      <vt:lpstr>Introduction</vt:lpstr>
      <vt:lpstr>Applications</vt:lpstr>
      <vt:lpstr>Sequoia Virtual Trees</vt:lpstr>
      <vt:lpstr>Sequoia Virtual Trees</vt:lpstr>
      <vt:lpstr>Sequoia Virtual Trees</vt:lpstr>
      <vt:lpstr>“Treeness” of the Internet</vt:lpstr>
      <vt:lpstr>Accuracy of Virtual-Tree Models</vt:lpstr>
      <vt:lpstr>Accuracy of Virtual-Tree Models</vt:lpstr>
      <vt:lpstr>Distance Labels a.k.a ‘‘Coordinates’’</vt:lpstr>
      <vt:lpstr>Sequoia Tree for PlanetLab Latencies</vt:lpstr>
      <vt:lpstr>Hierarchical Clustering for  PlanetLab Nodes in Europe</vt:lpstr>
      <vt:lpstr>Summary</vt:lpstr>
      <vt:lpstr>Sequoia Virtual Trees contd.</vt:lpstr>
      <vt:lpstr>Why Trees?</vt:lpstr>
      <vt:lpstr>Is the Internet a Tree?</vt:lpstr>
      <vt:lpstr>Sequoia Tree: Construction</vt:lpstr>
      <vt:lpstr>Sequoia Tree: Construction</vt:lpstr>
      <vt:lpstr>Applications</vt:lpstr>
      <vt:lpstr>Current Work</vt:lpstr>
      <vt:lpstr>Your Involvement!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Sequoia: Virtual-Tree Models for Internet Path Metrics</dc:title>
  <dc:creator>rama</dc:creator>
  <cp:lastModifiedBy>rama</cp:lastModifiedBy>
  <cp:revision>56</cp:revision>
  <dcterms:created xsi:type="dcterms:W3CDTF">2007-08-26T12:48:44Z</dcterms:created>
  <dcterms:modified xsi:type="dcterms:W3CDTF">2007-10-15T20:06:48Z</dcterms:modified>
</cp:coreProperties>
</file>