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801" autoAdjust="0"/>
  </p:normalViewPr>
  <p:slideViewPr>
    <p:cSldViewPr snapToGrid="0" snapToObjects="1">
      <p:cViewPr>
        <p:scale>
          <a:sx n="100" d="100"/>
          <a:sy n="100" d="100"/>
        </p:scale>
        <p:origin x="354" y="14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D8329D-6F65-43C2-9F3B-06D896445B0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F3047834-119D-4CFA-B902-DFCF8B3466DE}" type="pres">
      <dgm:prSet presAssocID="{EDD8329D-6F65-43C2-9F3B-06D896445B0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C2E18AA-361B-41C1-B539-C20E246F7246}" type="presOf" srcId="{EDD8329D-6F65-43C2-9F3B-06D896445B0B}" destId="{F3047834-119D-4CFA-B902-DFCF8B3466DE}" srcOrd="0" destOrd="0" presId="urn:microsoft.com/office/officeart/2005/8/layout/equation2"/>
  </dgm:cxnLst>
  <dgm:bg>
    <a:noFill/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D8329D-6F65-43C2-9F3B-06D896445B0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F3047834-119D-4CFA-B902-DFCF8B3466DE}" type="pres">
      <dgm:prSet presAssocID="{EDD8329D-6F65-43C2-9F3B-06D896445B0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55E2990-BE65-4D72-B0B5-14639481D218}" type="presOf" srcId="{EDD8329D-6F65-43C2-9F3B-06D896445B0B}" destId="{F3047834-119D-4CFA-B902-DFCF8B3466DE}" srcOrd="0" destOrd="0" presId="urn:microsoft.com/office/officeart/2005/8/layout/equation2"/>
  </dgm:cxnLst>
  <dgm:bg>
    <a:noFill/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D8329D-6F65-43C2-9F3B-06D896445B0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F3047834-119D-4CFA-B902-DFCF8B3466DE}" type="pres">
      <dgm:prSet presAssocID="{EDD8329D-6F65-43C2-9F3B-06D896445B0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FF5B0B0D-9C73-4D5F-8EE3-F91673045DAF}" type="presOf" srcId="{EDD8329D-6F65-43C2-9F3B-06D896445B0B}" destId="{F3047834-119D-4CFA-B902-DFCF8B3466DE}" srcOrd="0" destOrd="0" presId="urn:microsoft.com/office/officeart/2005/8/layout/equation2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69C22A9-2783-4D29-AEC6-428C3F49E0AA}" type="datetimeFigureOut">
              <a:rPr lang="en-US" smtClean="0"/>
              <a:pPr/>
              <a:t>10/15/2007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E380186-31A0-4FF2-BD64-9D2D27186F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 smtClean="0"/>
              <a:t>   Andrea </a:t>
            </a:r>
            <a:r>
              <a:rPr lang="en-GB" dirty="0" err="1" smtClean="0"/>
              <a:t>Bittau</a:t>
            </a:r>
            <a:r>
              <a:rPr lang="en-GB" dirty="0" smtClean="0"/>
              <a:t>		Mark Handley</a:t>
            </a:r>
          </a:p>
          <a:p>
            <a:pPr algn="l"/>
            <a:r>
              <a:rPr lang="en-GB" dirty="0" smtClean="0"/>
              <a:t>   </a:t>
            </a:r>
            <a:r>
              <a:rPr lang="en-GB" dirty="0" err="1" smtClean="0">
                <a:solidFill>
                  <a:srgbClr val="C00000"/>
                </a:solidFill>
              </a:rPr>
              <a:t>Petr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err="1" smtClean="0">
                <a:solidFill>
                  <a:srgbClr val="C00000"/>
                </a:solidFill>
              </a:rPr>
              <a:t>Marchenko</a:t>
            </a:r>
            <a:r>
              <a:rPr lang="en-GB" dirty="0" smtClean="0"/>
              <a:t>	Brad Karp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Computer Science department</a:t>
            </a:r>
          </a:p>
          <a:p>
            <a:r>
              <a:rPr lang="en-GB" dirty="0" smtClean="0"/>
              <a:t>UCL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solidFill>
                  <a:schemeClr val="accent3">
                    <a:shade val="75000"/>
                  </a:schemeClr>
                </a:solidFill>
              </a:rPr>
              <a:t>Fine-Grained Isolation for the Apache Web Server</a:t>
            </a:r>
            <a:endParaRPr lang="en-US" sz="4800" dirty="0" smtClean="0">
              <a:solidFill>
                <a:schemeClr val="accent3">
                  <a:shade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  &amp; Problem Definition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34372" y="1643050"/>
            <a:ext cx="3275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Apache Web Server</a:t>
            </a:r>
            <a:endParaRPr lang="en-US" sz="2800" dirty="0"/>
          </a:p>
        </p:txBody>
      </p:sp>
      <p:sp>
        <p:nvSpPr>
          <p:cNvPr id="16" name="Right Arrow 15"/>
          <p:cNvSpPr/>
          <p:nvPr/>
        </p:nvSpPr>
        <p:spPr>
          <a:xfrm flipH="1">
            <a:off x="7215206" y="3758188"/>
            <a:ext cx="1214446" cy="484632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/>
              <a:t>network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1928794" y="2428868"/>
            <a:ext cx="5286412" cy="3143272"/>
            <a:chOff x="2071670" y="2428868"/>
            <a:chExt cx="5286412" cy="3143272"/>
          </a:xfrm>
        </p:grpSpPr>
        <p:sp>
          <p:nvSpPr>
            <p:cNvPr id="5" name="Oval 4"/>
            <p:cNvSpPr/>
            <p:nvPr/>
          </p:nvSpPr>
          <p:spPr>
            <a:xfrm>
              <a:off x="2071670" y="2428868"/>
              <a:ext cx="5286412" cy="314327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857884" y="3643314"/>
              <a:ext cx="1357322" cy="71438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949210" y="3714752"/>
              <a:ext cx="119455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sz="2800" dirty="0" smtClean="0"/>
                <a:t>parser</a:t>
              </a:r>
              <a:endParaRPr lang="en-US" sz="28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285984" y="3679033"/>
              <a:ext cx="1428760" cy="6429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private  key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  &amp; Problem Definition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34372" y="1643050"/>
            <a:ext cx="3275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Apache Web Server</a:t>
            </a:r>
            <a:endParaRPr lang="en-US" sz="2800" dirty="0"/>
          </a:p>
        </p:txBody>
      </p:sp>
      <p:sp>
        <p:nvSpPr>
          <p:cNvPr id="16" name="Right Arrow 15"/>
          <p:cNvSpPr/>
          <p:nvPr/>
        </p:nvSpPr>
        <p:spPr>
          <a:xfrm flipH="1">
            <a:off x="7215206" y="3758188"/>
            <a:ext cx="1214446" cy="484632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/>
              <a:t>network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28794" y="2428868"/>
            <a:ext cx="5286412" cy="314327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15008" y="3643314"/>
            <a:ext cx="1357322" cy="71438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806334" y="3714752"/>
            <a:ext cx="11945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parser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2143108" y="3679033"/>
            <a:ext cx="1428760" cy="642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private  key</a:t>
            </a:r>
            <a:endParaRPr lang="en-US" dirty="0"/>
          </a:p>
        </p:txBody>
      </p:sp>
      <p:sp>
        <p:nvSpPr>
          <p:cNvPr id="14" name="Arc 13"/>
          <p:cNvSpPr/>
          <p:nvPr/>
        </p:nvSpPr>
        <p:spPr>
          <a:xfrm>
            <a:off x="-785850" y="2571744"/>
            <a:ext cx="4643470" cy="2857520"/>
          </a:xfrm>
          <a:prstGeom prst="arc">
            <a:avLst>
              <a:gd name="adj1" fmla="val 19053174"/>
              <a:gd name="adj2" fmla="val 2544656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miley Face 19"/>
          <p:cNvSpPr/>
          <p:nvPr/>
        </p:nvSpPr>
        <p:spPr>
          <a:xfrm>
            <a:off x="2571736" y="3000372"/>
            <a:ext cx="500066" cy="500066"/>
          </a:xfrm>
          <a:prstGeom prst="smileyFace">
            <a:avLst/>
          </a:prstGeom>
          <a:solidFill>
            <a:schemeClr val="accent5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flipH="1">
            <a:off x="5286380" y="2571744"/>
            <a:ext cx="4643470" cy="2857520"/>
          </a:xfrm>
          <a:prstGeom prst="arc">
            <a:avLst>
              <a:gd name="adj1" fmla="val 19053174"/>
              <a:gd name="adj2" fmla="val 2544656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miley Face 23"/>
          <p:cNvSpPr/>
          <p:nvPr/>
        </p:nvSpPr>
        <p:spPr>
          <a:xfrm>
            <a:off x="6072198" y="3000372"/>
            <a:ext cx="500066" cy="500066"/>
          </a:xfrm>
          <a:prstGeom prst="smileyFace">
            <a:avLst>
              <a:gd name="adj" fmla="val -4653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821430" y="2389567"/>
            <a:ext cx="7512035" cy="425515"/>
            <a:chOff x="821430" y="2389567"/>
            <a:chExt cx="7512035" cy="425515"/>
          </a:xfrm>
        </p:grpSpPr>
        <p:grpSp>
          <p:nvGrpSpPr>
            <p:cNvPr id="37" name="Group 36"/>
            <p:cNvGrpSpPr/>
            <p:nvPr/>
          </p:nvGrpSpPr>
          <p:grpSpPr>
            <a:xfrm>
              <a:off x="821430" y="2397503"/>
              <a:ext cx="2010518" cy="417579"/>
              <a:chOff x="821430" y="2397503"/>
              <a:chExt cx="2010518" cy="417579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821430" y="2397503"/>
                <a:ext cx="1881925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 smtClean="0"/>
                  <a:t>memory</a:t>
                </a:r>
                <a:r>
                  <a:rPr lang="en-GB" sz="1600" dirty="0" smtClean="0"/>
                  <a:t> </a:t>
                </a:r>
                <a:r>
                  <a:rPr lang="en-GB" sz="1400" dirty="0" smtClean="0"/>
                  <a:t>protection</a:t>
                </a:r>
                <a:endParaRPr lang="en-US" sz="1600" dirty="0"/>
              </a:p>
            </p:txBody>
          </p:sp>
          <p:cxnSp>
            <p:nvCxnSpPr>
              <p:cNvPr id="21" name="Straight Connector 20"/>
              <p:cNvCxnSpPr>
                <a:stCxn id="14" idx="0"/>
              </p:cNvCxnSpPr>
              <p:nvPr/>
            </p:nvCxnSpPr>
            <p:spPr>
              <a:xfrm rot="16200000" flipV="1">
                <a:off x="2627808" y="2610942"/>
                <a:ext cx="117126" cy="291154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10800000">
                <a:off x="997561" y="2697954"/>
                <a:ext cx="15480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Straight Connector 39"/>
            <p:cNvCxnSpPr/>
            <p:nvPr/>
          </p:nvCxnSpPr>
          <p:spPr>
            <a:xfrm rot="5400000" flipH="1" flipV="1">
              <a:off x="6412631" y="2593692"/>
              <a:ext cx="117126" cy="312954"/>
            </a:xfrm>
            <a:prstGeom prst="line">
              <a:avLst/>
            </a:prstGeom>
            <a:ln>
              <a:solidFill>
                <a:schemeClr val="tx1"/>
              </a:solidFill>
              <a:headEnd type="triangl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6451540" y="2389567"/>
              <a:ext cx="1881925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memory</a:t>
              </a:r>
              <a:r>
                <a:rPr lang="en-GB" sz="1600" dirty="0" smtClean="0"/>
                <a:t> </a:t>
              </a:r>
              <a:r>
                <a:rPr lang="en-GB" sz="1400" dirty="0" smtClean="0"/>
                <a:t>protection</a:t>
              </a:r>
              <a:endParaRPr lang="en-US" sz="1600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rot="10800000">
              <a:off x="6627671" y="2690018"/>
              <a:ext cx="15480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928794" y="2428868"/>
            <a:ext cx="5286412" cy="314327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15008" y="3643314"/>
            <a:ext cx="1357322" cy="71438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 partitioning easy?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34372" y="1643050"/>
            <a:ext cx="3275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Apache Web Server</a:t>
            </a:r>
            <a:endParaRPr lang="en-US" sz="2800" dirty="0"/>
          </a:p>
        </p:txBody>
      </p:sp>
      <p:sp>
        <p:nvSpPr>
          <p:cNvPr id="16" name="Right Arrow 15"/>
          <p:cNvSpPr/>
          <p:nvPr/>
        </p:nvSpPr>
        <p:spPr>
          <a:xfrm flipH="1">
            <a:off x="7215206" y="3758188"/>
            <a:ext cx="1214446" cy="484632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/>
              <a:t>network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06334" y="3714752"/>
            <a:ext cx="11945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 smtClean="0"/>
              <a:t>parser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2143108" y="3679033"/>
            <a:ext cx="1428760" cy="6429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private  key</a:t>
            </a:r>
            <a:endParaRPr lang="en-US" dirty="0"/>
          </a:p>
        </p:txBody>
      </p:sp>
      <p:sp>
        <p:nvSpPr>
          <p:cNvPr id="14" name="Arc 13"/>
          <p:cNvSpPr/>
          <p:nvPr/>
        </p:nvSpPr>
        <p:spPr>
          <a:xfrm>
            <a:off x="-785850" y="2571744"/>
            <a:ext cx="4643470" cy="2857520"/>
          </a:xfrm>
          <a:prstGeom prst="arc">
            <a:avLst>
              <a:gd name="adj1" fmla="val 19053174"/>
              <a:gd name="adj2" fmla="val 2544656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miley Face 19"/>
          <p:cNvSpPr/>
          <p:nvPr/>
        </p:nvSpPr>
        <p:spPr>
          <a:xfrm>
            <a:off x="2571736" y="3000372"/>
            <a:ext cx="500066" cy="500066"/>
          </a:xfrm>
          <a:prstGeom prst="smileyFace">
            <a:avLst/>
          </a:prstGeom>
          <a:solidFill>
            <a:schemeClr val="accent5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flipH="1">
            <a:off x="5286380" y="2571744"/>
            <a:ext cx="4643470" cy="2857520"/>
          </a:xfrm>
          <a:prstGeom prst="arc">
            <a:avLst>
              <a:gd name="adj1" fmla="val 19053174"/>
              <a:gd name="adj2" fmla="val 2544656"/>
            </a:avLst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miley Face 23"/>
          <p:cNvSpPr/>
          <p:nvPr/>
        </p:nvSpPr>
        <p:spPr>
          <a:xfrm>
            <a:off x="6072198" y="3000372"/>
            <a:ext cx="500066" cy="500066"/>
          </a:xfrm>
          <a:prstGeom prst="smileyFace">
            <a:avLst>
              <a:gd name="adj" fmla="val -4653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357686" y="2928934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929190" y="2643182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29124" y="3571876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929190" y="3071810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357686" y="3857628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786314" y="4071942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000628" y="4786322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429124" y="4643446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57620" y="4786322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786182" y="2714620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929058" y="3286124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000496" y="4286256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429124" y="5143512"/>
            <a:ext cx="216000" cy="2143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endCxn id="17" idx="3"/>
          </p:cNvCxnSpPr>
          <p:nvPr/>
        </p:nvCxnSpPr>
        <p:spPr>
          <a:xfrm rot="10800000">
            <a:off x="5145190" y="2750339"/>
            <a:ext cx="1000816" cy="9167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5135670" y="3178971"/>
            <a:ext cx="936519" cy="50006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9" idx="2"/>
            <a:endCxn id="23" idx="3"/>
          </p:cNvCxnSpPr>
          <p:nvPr/>
        </p:nvCxnSpPr>
        <p:spPr>
          <a:xfrm rot="10800000" flipV="1">
            <a:off x="5002314" y="4000503"/>
            <a:ext cx="712694" cy="17859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25" idx="3"/>
          </p:cNvCxnSpPr>
          <p:nvPr/>
        </p:nvCxnSpPr>
        <p:spPr>
          <a:xfrm rot="10800000" flipV="1">
            <a:off x="5216629" y="4302919"/>
            <a:ext cx="788885" cy="59056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9" idx="3"/>
            <a:endCxn id="31" idx="0"/>
          </p:cNvCxnSpPr>
          <p:nvPr/>
        </p:nvCxnSpPr>
        <p:spPr>
          <a:xfrm rot="5400000">
            <a:off x="4780236" y="4009965"/>
            <a:ext cx="890436" cy="137665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26" idx="3"/>
          </p:cNvCxnSpPr>
          <p:nvPr/>
        </p:nvCxnSpPr>
        <p:spPr>
          <a:xfrm rot="10800000" flipV="1">
            <a:off x="4645125" y="4186237"/>
            <a:ext cx="1162745" cy="56436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 flipV="1">
            <a:off x="3972765" y="4133849"/>
            <a:ext cx="1801766" cy="65009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21" idx="3"/>
          </p:cNvCxnSpPr>
          <p:nvPr/>
        </p:nvCxnSpPr>
        <p:spPr>
          <a:xfrm rot="10800000" flipV="1">
            <a:off x="4573687" y="3898105"/>
            <a:ext cx="1162745" cy="666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30" idx="3"/>
          </p:cNvCxnSpPr>
          <p:nvPr/>
        </p:nvCxnSpPr>
        <p:spPr>
          <a:xfrm rot="10800000" flipV="1">
            <a:off x="4216497" y="4079081"/>
            <a:ext cx="1508029" cy="31433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29" idx="3"/>
          </p:cNvCxnSpPr>
          <p:nvPr/>
        </p:nvCxnSpPr>
        <p:spPr>
          <a:xfrm rot="10800000">
            <a:off x="4145059" y="3393282"/>
            <a:ext cx="1667573" cy="42386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18" idx="3"/>
          </p:cNvCxnSpPr>
          <p:nvPr/>
        </p:nvCxnSpPr>
        <p:spPr>
          <a:xfrm rot="10800000">
            <a:off x="4645125" y="3679034"/>
            <a:ext cx="1129407" cy="17621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9" idx="1"/>
            <a:endCxn id="28" idx="2"/>
          </p:cNvCxnSpPr>
          <p:nvPr/>
        </p:nvCxnSpPr>
        <p:spPr>
          <a:xfrm rot="16200000" flipV="1">
            <a:off x="4494484" y="2328632"/>
            <a:ext cx="818998" cy="201960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15" idx="3"/>
          </p:cNvCxnSpPr>
          <p:nvPr/>
        </p:nvCxnSpPr>
        <p:spPr>
          <a:xfrm rot="10800000">
            <a:off x="4573686" y="3036091"/>
            <a:ext cx="1415158" cy="66913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821430" y="2389567"/>
            <a:ext cx="7512035" cy="425515"/>
            <a:chOff x="821430" y="2389567"/>
            <a:chExt cx="7512035" cy="425515"/>
          </a:xfrm>
        </p:grpSpPr>
        <p:grpSp>
          <p:nvGrpSpPr>
            <p:cNvPr id="72" name="Group 36"/>
            <p:cNvGrpSpPr/>
            <p:nvPr/>
          </p:nvGrpSpPr>
          <p:grpSpPr>
            <a:xfrm>
              <a:off x="821430" y="2397503"/>
              <a:ext cx="2010518" cy="417579"/>
              <a:chOff x="821430" y="2397503"/>
              <a:chExt cx="2010518" cy="417579"/>
            </a:xfrm>
          </p:grpSpPr>
          <p:sp>
            <p:nvSpPr>
              <p:cNvPr id="76" name="TextBox 75"/>
              <p:cNvSpPr txBox="1"/>
              <p:nvPr/>
            </p:nvSpPr>
            <p:spPr>
              <a:xfrm>
                <a:off x="821430" y="2397503"/>
                <a:ext cx="1881925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 smtClean="0"/>
                  <a:t>memory</a:t>
                </a:r>
                <a:r>
                  <a:rPr lang="en-GB" sz="1600" dirty="0" smtClean="0"/>
                  <a:t> </a:t>
                </a:r>
                <a:r>
                  <a:rPr lang="en-GB" sz="1400" dirty="0" smtClean="0"/>
                  <a:t>protection</a:t>
                </a:r>
                <a:endParaRPr lang="en-US" sz="1600" dirty="0"/>
              </a:p>
            </p:txBody>
          </p:sp>
          <p:cxnSp>
            <p:nvCxnSpPr>
              <p:cNvPr id="77" name="Straight Connector 76"/>
              <p:cNvCxnSpPr/>
              <p:nvPr/>
            </p:nvCxnSpPr>
            <p:spPr>
              <a:xfrm rot="16200000" flipV="1">
                <a:off x="2627808" y="2610942"/>
                <a:ext cx="117126" cy="291154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Arrow Connector 77"/>
              <p:cNvCxnSpPr/>
              <p:nvPr/>
            </p:nvCxnSpPr>
            <p:spPr>
              <a:xfrm rot="10800000">
                <a:off x="997561" y="2697954"/>
                <a:ext cx="15480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Straight Connector 72"/>
            <p:cNvCxnSpPr/>
            <p:nvPr/>
          </p:nvCxnSpPr>
          <p:spPr>
            <a:xfrm rot="5400000" flipH="1" flipV="1">
              <a:off x="6412631" y="2593692"/>
              <a:ext cx="117126" cy="312954"/>
            </a:xfrm>
            <a:prstGeom prst="line">
              <a:avLst/>
            </a:prstGeom>
            <a:ln>
              <a:solidFill>
                <a:schemeClr val="tx1"/>
              </a:solidFill>
              <a:headEnd type="triangl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6451540" y="2389567"/>
              <a:ext cx="1881925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memory</a:t>
              </a:r>
              <a:r>
                <a:rPr lang="en-GB" sz="1600" dirty="0" smtClean="0"/>
                <a:t> </a:t>
              </a:r>
              <a:r>
                <a:rPr lang="en-GB" sz="1400" dirty="0" smtClean="0"/>
                <a:t>protection</a:t>
              </a:r>
              <a:endParaRPr lang="en-US" sz="1600" dirty="0"/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 rot="10800000">
              <a:off x="6627671" y="2690018"/>
              <a:ext cx="15480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612000" y="5668962"/>
            <a:ext cx="79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Apache worker process requires access to</a:t>
            </a:r>
            <a:br>
              <a:rPr lang="en-GB" b="1" dirty="0" smtClean="0"/>
            </a:br>
            <a:r>
              <a:rPr lang="en-GB" dirty="0">
                <a:solidFill>
                  <a:srgbClr val="C00000"/>
                </a:solidFill>
                <a:latin typeface="Arial Black" pitchFamily="34" charset="0"/>
                <a:cs typeface="Courier New" pitchFamily="49" charset="0"/>
              </a:rPr>
              <a:t>222</a:t>
            </a:r>
            <a:r>
              <a:rPr lang="en-GB" b="1" dirty="0" smtClean="0"/>
              <a:t> heap and </a:t>
            </a:r>
            <a:r>
              <a:rPr lang="en-GB" dirty="0">
                <a:solidFill>
                  <a:srgbClr val="C00000"/>
                </a:solidFill>
                <a:latin typeface="Arial Black" pitchFamily="34" charset="0"/>
                <a:cs typeface="Courier New" pitchFamily="49" charset="0"/>
              </a:rPr>
              <a:t>389</a:t>
            </a:r>
            <a:r>
              <a:rPr lang="en-GB" b="1" dirty="0" smtClean="0"/>
              <a:t> global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a function, what memory does it access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US" dirty="0" smtClean="0"/>
              <a:t>Given memory items, which functions access them?</a:t>
            </a:r>
          </a:p>
          <a:p>
            <a:endParaRPr lang="en-GB" dirty="0" smtClean="0"/>
          </a:p>
          <a:p>
            <a:r>
              <a:rPr lang="en-US" dirty="0" smtClean="0"/>
              <a:t>Given a function that “generates” sensitive data, where does it propagate?</a:t>
            </a:r>
          </a:p>
          <a:p>
            <a:endParaRPr lang="en-GB" dirty="0" smtClean="0"/>
          </a:p>
          <a:p>
            <a:r>
              <a:rPr lang="en-GB" dirty="0" smtClean="0"/>
              <a:t>Crowbar, our binary instrumentation tool, </a:t>
            </a:r>
            <a:r>
              <a:rPr lang="en-GB" dirty="0" smtClean="0"/>
              <a:t>answers these </a:t>
            </a:r>
            <a:r>
              <a:rPr lang="en-GB" dirty="0" smtClean="0"/>
              <a:t>questions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01752" y="4679576"/>
            <a:ext cx="850392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SSL-enabled Apache Web Server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34372" y="1643050"/>
            <a:ext cx="3275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Apache Web Server</a:t>
            </a:r>
            <a:endParaRPr lang="en-US" sz="2800" dirty="0"/>
          </a:p>
        </p:txBody>
      </p:sp>
      <p:sp>
        <p:nvSpPr>
          <p:cNvPr id="16" name="Right Arrow 15"/>
          <p:cNvSpPr/>
          <p:nvPr/>
        </p:nvSpPr>
        <p:spPr>
          <a:xfrm flipH="1">
            <a:off x="7602858" y="3758188"/>
            <a:ext cx="1214446" cy="484632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 smtClean="0"/>
              <a:t>network</a:t>
            </a:r>
            <a:endParaRPr lang="en-US" dirty="0"/>
          </a:p>
        </p:txBody>
      </p:sp>
      <p:grpSp>
        <p:nvGrpSpPr>
          <p:cNvPr id="113" name="Group 112"/>
          <p:cNvGrpSpPr/>
          <p:nvPr/>
        </p:nvGrpSpPr>
        <p:grpSpPr>
          <a:xfrm>
            <a:off x="-936477" y="2428884"/>
            <a:ext cx="11022330" cy="3143272"/>
            <a:chOff x="-936477" y="2428884"/>
            <a:chExt cx="11022330" cy="3143272"/>
          </a:xfrm>
        </p:grpSpPr>
        <p:sp>
          <p:nvSpPr>
            <p:cNvPr id="5" name="Oval 4"/>
            <p:cNvSpPr/>
            <p:nvPr/>
          </p:nvSpPr>
          <p:spPr>
            <a:xfrm>
              <a:off x="1541142" y="2428884"/>
              <a:ext cx="6061716" cy="314327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0" name="Smiley Face 19"/>
            <p:cNvSpPr/>
            <p:nvPr/>
          </p:nvSpPr>
          <p:spPr>
            <a:xfrm>
              <a:off x="2588536" y="2893213"/>
              <a:ext cx="500066" cy="500066"/>
            </a:xfrm>
            <a:prstGeom prst="smileyFace">
              <a:avLst/>
            </a:prstGeom>
            <a:solidFill>
              <a:schemeClr val="accent5"/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miley Face 23"/>
            <p:cNvSpPr/>
            <p:nvPr/>
          </p:nvSpPr>
          <p:spPr>
            <a:xfrm>
              <a:off x="6077737" y="2893213"/>
              <a:ext cx="500066" cy="500066"/>
            </a:xfrm>
            <a:prstGeom prst="smileyFace">
              <a:avLst>
                <a:gd name="adj" fmla="val -4653"/>
              </a:avLst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084400" y="3820520"/>
              <a:ext cx="1080000" cy="36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/>
                <a:t>private key</a:t>
              </a:r>
              <a:endParaRPr lang="en-US" sz="1400" dirty="0"/>
            </a:p>
          </p:txBody>
        </p:sp>
        <p:cxnSp>
          <p:nvCxnSpPr>
            <p:cNvPr id="23" name="Straight Arrow Connector 22"/>
            <p:cNvCxnSpPr>
              <a:stCxn id="29" idx="2"/>
              <a:endCxn id="7" idx="3"/>
            </p:cNvCxnSpPr>
            <p:nvPr/>
          </p:nvCxnSpPr>
          <p:spPr>
            <a:xfrm rot="10800000" flipV="1">
              <a:off x="5355229" y="4002752"/>
              <a:ext cx="623121" cy="91204"/>
            </a:xfrm>
            <a:prstGeom prst="straightConnector1">
              <a:avLst/>
            </a:prstGeom>
            <a:ln w="44450" cmpd="dbl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1" idx="3"/>
              <a:endCxn id="7" idx="1"/>
            </p:cNvCxnSpPr>
            <p:nvPr/>
          </p:nvCxnSpPr>
          <p:spPr>
            <a:xfrm>
              <a:off x="3164400" y="4000520"/>
              <a:ext cx="648418" cy="9343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Arc 107"/>
            <p:cNvSpPr/>
            <p:nvPr/>
          </p:nvSpPr>
          <p:spPr>
            <a:xfrm>
              <a:off x="-936477" y="2573994"/>
              <a:ext cx="5267209" cy="2857520"/>
            </a:xfrm>
            <a:prstGeom prst="arc">
              <a:avLst>
                <a:gd name="adj1" fmla="val 18698147"/>
                <a:gd name="adj2" fmla="val 2876477"/>
              </a:avLst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978349" y="3714752"/>
              <a:ext cx="1512000" cy="5760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58887" y="3849982"/>
              <a:ext cx="744114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400" dirty="0" smtClean="0"/>
                <a:t>worker</a:t>
              </a:r>
              <a:endParaRPr lang="en-US" sz="28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177335" y="4891093"/>
              <a:ext cx="216000" cy="2143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236843" y="4342610"/>
              <a:ext cx="216000" cy="2143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329160" y="3498190"/>
              <a:ext cx="216000" cy="2143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832206" y="4791368"/>
              <a:ext cx="216000" cy="2143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474069" y="4655353"/>
              <a:ext cx="216000" cy="214314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55"/>
            <p:cNvCxnSpPr>
              <a:endCxn id="53" idx="0"/>
            </p:cNvCxnSpPr>
            <p:nvPr/>
          </p:nvCxnSpPr>
          <p:spPr>
            <a:xfrm rot="5400000">
              <a:off x="5866607" y="4315403"/>
              <a:ext cx="549565" cy="402365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endCxn id="50" idx="0"/>
            </p:cNvCxnSpPr>
            <p:nvPr/>
          </p:nvCxnSpPr>
          <p:spPr>
            <a:xfrm rot="5400000">
              <a:off x="6098848" y="4467980"/>
              <a:ext cx="609601" cy="236625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endCxn id="51" idx="3"/>
            </p:cNvCxnSpPr>
            <p:nvPr/>
          </p:nvCxnSpPr>
          <p:spPr>
            <a:xfrm rot="10800000" flipV="1">
              <a:off x="5452843" y="4119563"/>
              <a:ext cx="578578" cy="330204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29" idx="3"/>
              <a:endCxn id="54" idx="0"/>
            </p:cNvCxnSpPr>
            <p:nvPr/>
          </p:nvCxnSpPr>
          <p:spPr>
            <a:xfrm rot="5400000">
              <a:off x="5666446" y="4122023"/>
              <a:ext cx="448954" cy="617707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endCxn id="52" idx="3"/>
            </p:cNvCxnSpPr>
            <p:nvPr/>
          </p:nvCxnSpPr>
          <p:spPr>
            <a:xfrm rot="10800000">
              <a:off x="5545161" y="3605348"/>
              <a:ext cx="532577" cy="244635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Arc 106"/>
            <p:cNvSpPr/>
            <p:nvPr/>
          </p:nvSpPr>
          <p:spPr>
            <a:xfrm flipH="1">
              <a:off x="4818644" y="2571760"/>
              <a:ext cx="5267209" cy="2857520"/>
            </a:xfrm>
            <a:prstGeom prst="arc">
              <a:avLst>
                <a:gd name="adj1" fmla="val 18698147"/>
                <a:gd name="adj2" fmla="val 2876477"/>
              </a:avLst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3812818" y="3712504"/>
              <a:ext cx="1542410" cy="627673"/>
              <a:chOff x="3768016" y="3712504"/>
              <a:chExt cx="1542410" cy="627673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3772358" y="3712504"/>
                <a:ext cx="1512000" cy="576000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768016" y="3847734"/>
                <a:ext cx="1542410" cy="492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400" dirty="0" err="1" smtClean="0"/>
                  <a:t>gen_session_key</a:t>
                </a:r>
                <a:endParaRPr lang="en-US" sz="2800" dirty="0" smtClean="0"/>
              </a:p>
              <a:p>
                <a:pPr algn="ctr"/>
                <a:r>
                  <a:rPr lang="en-US" sz="1100" dirty="0" smtClean="0"/>
                  <a:t>(~200 </a:t>
                </a:r>
                <a:r>
                  <a:rPr lang="en-US" sz="1100" dirty="0" err="1" smtClean="0"/>
                  <a:t>LoC</a:t>
                </a:r>
                <a:r>
                  <a:rPr lang="en-US" sz="1100" dirty="0" smtClean="0"/>
                  <a:t>)</a:t>
                </a:r>
                <a:endParaRPr lang="en-GB" sz="1400" dirty="0" smtClean="0"/>
              </a:p>
            </p:txBody>
          </p:sp>
        </p:grpSp>
      </p:grpSp>
      <p:grpSp>
        <p:nvGrpSpPr>
          <p:cNvPr id="41" name="Group 40"/>
          <p:cNvGrpSpPr/>
          <p:nvPr/>
        </p:nvGrpSpPr>
        <p:grpSpPr>
          <a:xfrm>
            <a:off x="821430" y="2289553"/>
            <a:ext cx="7512035" cy="425515"/>
            <a:chOff x="821430" y="2389567"/>
            <a:chExt cx="7512035" cy="425515"/>
          </a:xfrm>
        </p:grpSpPr>
        <p:grpSp>
          <p:nvGrpSpPr>
            <p:cNvPr id="42" name="Group 36"/>
            <p:cNvGrpSpPr/>
            <p:nvPr/>
          </p:nvGrpSpPr>
          <p:grpSpPr>
            <a:xfrm>
              <a:off x="821430" y="2397503"/>
              <a:ext cx="2010518" cy="417579"/>
              <a:chOff x="821430" y="2397503"/>
              <a:chExt cx="2010518" cy="417579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821430" y="2397503"/>
                <a:ext cx="1881925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dirty="0" smtClean="0"/>
                  <a:t>memory</a:t>
                </a:r>
                <a:r>
                  <a:rPr lang="en-GB" sz="1600" dirty="0" smtClean="0"/>
                  <a:t> </a:t>
                </a:r>
                <a:r>
                  <a:rPr lang="en-GB" sz="1400" dirty="0" smtClean="0"/>
                  <a:t>protection</a:t>
                </a:r>
                <a:endParaRPr lang="en-US" sz="1600" dirty="0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rot="16200000" flipV="1">
                <a:off x="2627808" y="2610942"/>
                <a:ext cx="117126" cy="291154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triangle" w="sm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/>
              <p:cNvCxnSpPr/>
              <p:nvPr/>
            </p:nvCxnSpPr>
            <p:spPr>
              <a:xfrm rot="10800000">
                <a:off x="997561" y="2697954"/>
                <a:ext cx="15480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Straight Connector 42"/>
            <p:cNvCxnSpPr/>
            <p:nvPr/>
          </p:nvCxnSpPr>
          <p:spPr>
            <a:xfrm rot="5400000" flipH="1" flipV="1">
              <a:off x="6412631" y="2593692"/>
              <a:ext cx="117126" cy="312954"/>
            </a:xfrm>
            <a:prstGeom prst="line">
              <a:avLst/>
            </a:prstGeom>
            <a:ln>
              <a:solidFill>
                <a:schemeClr val="tx1"/>
              </a:solidFill>
              <a:headEnd type="triangle" w="sm" len="sm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451540" y="2389567"/>
              <a:ext cx="1881925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memory</a:t>
              </a:r>
              <a:r>
                <a:rPr lang="en-GB" sz="1600" dirty="0" smtClean="0"/>
                <a:t> </a:t>
              </a:r>
              <a:r>
                <a:rPr lang="en-GB" sz="1400" dirty="0" smtClean="0"/>
                <a:t>protection</a:t>
              </a:r>
              <a:endParaRPr lang="en-US" sz="1600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10800000">
              <a:off x="6627671" y="2690018"/>
              <a:ext cx="15480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1412</TotalTime>
  <Words>123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Fine-Grained Isolation for the Apache Web Server</vt:lpstr>
      <vt:lpstr>Motivation  &amp; Problem Definition</vt:lpstr>
      <vt:lpstr>Motivation  &amp; Problem Definition</vt:lpstr>
      <vt:lpstr>Is partitioning easy?</vt:lpstr>
      <vt:lpstr>Problem Statement</vt:lpstr>
      <vt:lpstr>SSL-enabled Apache Web Server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pyr0</dc:creator>
  <cp:lastModifiedBy>rama</cp:lastModifiedBy>
  <cp:revision>81</cp:revision>
  <dcterms:created xsi:type="dcterms:W3CDTF">2007-10-11T12:14:29Z</dcterms:created>
  <dcterms:modified xsi:type="dcterms:W3CDTF">2007-10-15T22:51:37Z</dcterms:modified>
</cp:coreProperties>
</file>