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87_0.xml" ContentType="application/vnd.ms-powerpoint.comments+xml"/>
  <Override PartName="/ppt/notesSlides/notesSlide2.xml" ContentType="application/vnd.openxmlformats-officedocument.presentationml.notesSlide+xml"/>
  <Override PartName="/ppt/comments/modernComment_1FF_BF9ABF53.xml" ContentType="application/vnd.ms-powerpoint.comments+xml"/>
  <Override PartName="/ppt/tags/tag1.xml" ContentType="application/vnd.openxmlformats-officedocument.presentationml.tags+xml"/>
  <Override PartName="/ppt/notesSlides/notesSlide3.xml" ContentType="application/vnd.openxmlformats-officedocument.presentationml.notesSlide+xml"/>
  <Override PartName="/ppt/comments/modernComment_101_0.xml" ContentType="application/vnd.ms-powerpoint.comments+xml"/>
  <Override PartName="/ppt/tags/tag2.xml" ContentType="application/vnd.openxmlformats-officedocument.presentationml.tags+xml"/>
  <Override PartName="/ppt/notesSlides/notesSlide4.xml" ContentType="application/vnd.openxmlformats-officedocument.presentationml.notesSlide+xml"/>
  <Override PartName="/ppt/comments/modernComment_188_0.xml" ContentType="application/vnd.ms-powerpoint.comments+xml"/>
  <Override PartName="/ppt/tags/tag3.xml" ContentType="application/vnd.openxmlformats-officedocument.presentationml.tags+xml"/>
  <Override PartName="/ppt/notesSlides/notesSlide5.xml" ContentType="application/vnd.openxmlformats-officedocument.presentationml.notesSlide+xml"/>
  <Override PartName="/ppt/comments/modernComment_189_0.xml" ContentType="application/vnd.ms-powerpoint.comments+xml"/>
  <Override PartName="/ppt/tags/tag4.xml" ContentType="application/vnd.openxmlformats-officedocument.presentationml.tags+xml"/>
  <Override PartName="/ppt/notesSlides/notesSlide6.xml" ContentType="application/vnd.openxmlformats-officedocument.presentationml.notesSlide+xml"/>
  <Override PartName="/ppt/comments/modernComment_18A_0.xml" ContentType="application/vnd.ms-powerpoint.comments+xml"/>
  <Override PartName="/ppt/tags/tag5.xml" ContentType="application/vnd.openxmlformats-officedocument.presentationml.tags+xml"/>
  <Override PartName="/ppt/notesSlides/notesSlide7.xml" ContentType="application/vnd.openxmlformats-officedocument.presentationml.notesSlide+xml"/>
  <Override PartName="/ppt/comments/modernComment_18B_0.xml" ContentType="application/vnd.ms-powerpoint.comment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comments/modernComment_18C_0.xml" ContentType="application/vnd.ms-powerpoint.comment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comments/modernComment_18E_0.xml" ContentType="application/vnd.ms-powerpoint.comments+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comments/modernComment_10B_0.xml" ContentType="application/vnd.ms-powerpoint.comments+xml"/>
  <Override PartName="/ppt/tags/tag12.xml" ContentType="application/vnd.openxmlformats-officedocument.presentationml.tags+xml"/>
  <Override PartName="/ppt/notesSlides/notesSlide14.xml" ContentType="application/vnd.openxmlformats-officedocument.presentationml.notesSlide+xml"/>
  <Override PartName="/ppt/comments/modernComment_18F_0.xml" ContentType="application/vnd.ms-powerpoint.comments+xml"/>
  <Override PartName="/ppt/tags/tag13.xml" ContentType="application/vnd.openxmlformats-officedocument.presentationml.tags+xml"/>
  <Override PartName="/ppt/notesSlides/notesSlide15.xml" ContentType="application/vnd.openxmlformats-officedocument.presentationml.notesSlide+xml"/>
  <Override PartName="/ppt/comments/modernComment_1B0_0.xml" ContentType="application/vnd.ms-powerpoint.comments+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comments/modernComment_1F9_42FC1B52.xml" ContentType="application/vnd.ms-powerpoint.comments+xml"/>
  <Override PartName="/ppt/tags/tag16.xml" ContentType="application/vnd.openxmlformats-officedocument.presentationml.tags+xml"/>
  <Override PartName="/ppt/notesSlides/notesSlide18.xml" ContentType="application/vnd.openxmlformats-officedocument.presentationml.notesSlide+xml"/>
  <Override PartName="/ppt/comments/modernComment_1A7_C4D58561.xml" ContentType="application/vnd.ms-powerpoint.comment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E3_7A4EF3EA.xml" ContentType="application/vnd.ms-powerpoint.comment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DE_ACB9C0E9.xml" ContentType="application/vnd.ms-powerpoint.comments+xml"/>
  <Override PartName="/ppt/tags/tag2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FA_40B8AD0F.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16_0.xml" ContentType="application/vnd.ms-powerpoint.comments+xml"/>
  <Override PartName="/ppt/tags/tag22.xml" ContentType="application/vnd.openxmlformats-officedocument.presentationml.tags+xml"/>
  <Override PartName="/ppt/notesSlides/notesSlide33.xml" ContentType="application/vnd.openxmlformats-officedocument.presentationml.notesSlide+xml"/>
  <Override PartName="/ppt/comments/modernComment_1F5_D2CF2E7F.xml" ContentType="application/vnd.ms-powerpoint.comments+xml"/>
  <Override PartName="/ppt/tags/tag23.xml" ContentType="application/vnd.openxmlformats-officedocument.presentationml.tags+xml"/>
  <Override PartName="/ppt/notesSlides/notesSlide34.xml" ContentType="application/vnd.openxmlformats-officedocument.presentationml.notesSlide+xml"/>
  <Override PartName="/ppt/comments/modernComment_1FB_CD7254CC.xml" ContentType="application/vnd.ms-powerpoint.comments+xml"/>
  <Override PartName="/ppt/tags/tag2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FE_2336A07.xml" ContentType="application/vnd.ms-powerpoint.comments+xml"/>
  <Override PartName="/ppt/notesSlides/notesSlide37.xml" ContentType="application/vnd.openxmlformats-officedocument.presentationml.notesSlide+xml"/>
  <Override PartName="/ppt/comments/modernComment_1F7_A4C09DA4.xml" ContentType="application/vnd.ms-powerpoint.comments+xml"/>
  <Override PartName="/ppt/tags/tag25.xml" ContentType="application/vnd.openxmlformats-officedocument.presentationml.tags+xml"/>
  <Override PartName="/ppt/notesSlides/notesSlide38.xml" ContentType="application/vnd.openxmlformats-officedocument.presentationml.notesSlide+xml"/>
  <Override PartName="/ppt/comments/modernComment_1F1_46F8BFAA.xml" ContentType="application/vnd.ms-powerpoint.comments+xml"/>
  <Override PartName="/ppt/tags/tag26.xml" ContentType="application/vnd.openxmlformats-officedocument.presentationml.tags+xml"/>
  <Override PartName="/ppt/notesSlides/notesSlide39.xml" ContentType="application/vnd.openxmlformats-officedocument.presentationml.notesSlide+xml"/>
  <Override PartName="/ppt/comments/modernComment_1F8_62379D29.xml" ContentType="application/vnd.ms-powerpoint.comments+xml"/>
  <Override PartName="/ppt/tags/tag27.xml" ContentType="application/vnd.openxmlformats-officedocument.presentationml.tags+xml"/>
  <Override PartName="/ppt/notesSlides/notesSlide40.xml" ContentType="application/vnd.openxmlformats-officedocument.presentationml.notesSlide+xml"/>
  <Override PartName="/ppt/comments/modernComment_1FD_9F0D3ADC.xml" ContentType="application/vnd.ms-powerpoint.comments+xml"/>
  <Override PartName="/ppt/notesSlides/notesSlide41.xml" ContentType="application/vnd.openxmlformats-officedocument.presentationml.notesSlide+xml"/>
  <Override PartName="/ppt/comments/modernComment_1D9_C53A3E43.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modernComment_191_4CE6BA0E.xml" ContentType="application/vnd.ms-powerpoint.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D6_86BEAD5B.xml" ContentType="application/vnd.ms-powerpoint.comments+xml"/>
  <Override PartName="/ppt/notesSlides/notesSlide47.xml" ContentType="application/vnd.openxmlformats-officedocument.presentationml.notesSlide+xml"/>
  <Override PartName="/ppt/comments/modernComment_118_39C996CB.xml" ContentType="application/vnd.ms-powerpoint.comments+xml"/>
  <Override PartName="/ppt/notesSlides/notesSlide48.xml" ContentType="application/vnd.openxmlformats-officedocument.presentationml.notesSlide+xml"/>
  <Override PartName="/ppt/comments/modernComment_1F0_7A31398E.xml" ContentType="application/vnd.ms-powerpoint.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omments/modernComment_1ED_79B0E8DF.xml" ContentType="application/vnd.ms-powerpoint.comments+xml"/>
  <Override PartName="/ppt/notesSlides/notesSlide58.xml" ContentType="application/vnd.openxmlformats-officedocument.presentationml.notesSlide+xml"/>
  <Override PartName="/ppt/comments/modernComment_11A_F771E288.xml" ContentType="application/vnd.ms-powerpoint.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7" r:id="rId2"/>
    <p:sldMasterId id="2147483720" r:id="rId3"/>
  </p:sldMasterIdLst>
  <p:notesMasterIdLst>
    <p:notesMasterId r:id="rId68"/>
  </p:notesMasterIdLst>
  <p:sldIdLst>
    <p:sldId id="391" r:id="rId4"/>
    <p:sldId id="511" r:id="rId5"/>
    <p:sldId id="257" r:id="rId6"/>
    <p:sldId id="392" r:id="rId7"/>
    <p:sldId id="393" r:id="rId8"/>
    <p:sldId id="394" r:id="rId9"/>
    <p:sldId id="395" r:id="rId10"/>
    <p:sldId id="262" r:id="rId11"/>
    <p:sldId id="396" r:id="rId12"/>
    <p:sldId id="397" r:id="rId13"/>
    <p:sldId id="398" r:id="rId14"/>
    <p:sldId id="435" r:id="rId15"/>
    <p:sldId id="267" r:id="rId16"/>
    <p:sldId id="399" r:id="rId17"/>
    <p:sldId id="432" r:id="rId18"/>
    <p:sldId id="420" r:id="rId19"/>
    <p:sldId id="505" r:id="rId20"/>
    <p:sldId id="423" r:id="rId21"/>
    <p:sldId id="430" r:id="rId22"/>
    <p:sldId id="433" r:id="rId23"/>
    <p:sldId id="434" r:id="rId24"/>
    <p:sldId id="421" r:id="rId25"/>
    <p:sldId id="417" r:id="rId26"/>
    <p:sldId id="424" r:id="rId27"/>
    <p:sldId id="483" r:id="rId28"/>
    <p:sldId id="418" r:id="rId29"/>
    <p:sldId id="467" r:id="rId30"/>
    <p:sldId id="478" r:id="rId31"/>
    <p:sldId id="508" r:id="rId32"/>
    <p:sldId id="506" r:id="rId33"/>
    <p:sldId id="502" r:id="rId34"/>
    <p:sldId id="278" r:id="rId35"/>
    <p:sldId id="501" r:id="rId36"/>
    <p:sldId id="507" r:id="rId37"/>
    <p:sldId id="500" r:id="rId38"/>
    <p:sldId id="510" r:id="rId39"/>
    <p:sldId id="503" r:id="rId40"/>
    <p:sldId id="497" r:id="rId41"/>
    <p:sldId id="504" r:id="rId42"/>
    <p:sldId id="509" r:id="rId43"/>
    <p:sldId id="473" r:id="rId44"/>
    <p:sldId id="498" r:id="rId45"/>
    <p:sldId id="400" r:id="rId46"/>
    <p:sldId id="401" r:id="rId47"/>
    <p:sldId id="431" r:id="rId48"/>
    <p:sldId id="470" r:id="rId49"/>
    <p:sldId id="280" r:id="rId50"/>
    <p:sldId id="496" r:id="rId51"/>
    <p:sldId id="471" r:id="rId52"/>
    <p:sldId id="472" r:id="rId53"/>
    <p:sldId id="482" r:id="rId54"/>
    <p:sldId id="484" r:id="rId55"/>
    <p:sldId id="277" r:id="rId56"/>
    <p:sldId id="468" r:id="rId57"/>
    <p:sldId id="281" r:id="rId58"/>
    <p:sldId id="427" r:id="rId59"/>
    <p:sldId id="481" r:id="rId60"/>
    <p:sldId id="493" r:id="rId61"/>
    <p:sldId id="282" r:id="rId62"/>
    <p:sldId id="428" r:id="rId63"/>
    <p:sldId id="494" r:id="rId64"/>
    <p:sldId id="492" r:id="rId65"/>
    <p:sldId id="495" r:id="rId66"/>
    <p:sldId id="479"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rsion 3 (post keynote)" id="{D3140410-FE1D-2447-8145-D68525406186}">
          <p14:sldIdLst>
            <p14:sldId id="391"/>
            <p14:sldId id="511"/>
            <p14:sldId id="257"/>
            <p14:sldId id="392"/>
            <p14:sldId id="393"/>
            <p14:sldId id="394"/>
            <p14:sldId id="395"/>
            <p14:sldId id="262"/>
            <p14:sldId id="396"/>
            <p14:sldId id="397"/>
            <p14:sldId id="398"/>
            <p14:sldId id="435"/>
            <p14:sldId id="267"/>
            <p14:sldId id="399"/>
            <p14:sldId id="432"/>
            <p14:sldId id="420"/>
            <p14:sldId id="505"/>
            <p14:sldId id="423"/>
            <p14:sldId id="430"/>
            <p14:sldId id="433"/>
            <p14:sldId id="434"/>
            <p14:sldId id="421"/>
            <p14:sldId id="417"/>
            <p14:sldId id="424"/>
            <p14:sldId id="483"/>
            <p14:sldId id="418"/>
            <p14:sldId id="467"/>
            <p14:sldId id="478"/>
            <p14:sldId id="508"/>
            <p14:sldId id="506"/>
            <p14:sldId id="502"/>
            <p14:sldId id="278"/>
            <p14:sldId id="501"/>
            <p14:sldId id="507"/>
            <p14:sldId id="500"/>
            <p14:sldId id="510"/>
            <p14:sldId id="503"/>
            <p14:sldId id="497"/>
            <p14:sldId id="504"/>
            <p14:sldId id="509"/>
            <p14:sldId id="473"/>
            <p14:sldId id="498"/>
            <p14:sldId id="400"/>
            <p14:sldId id="401"/>
            <p14:sldId id="431"/>
            <p14:sldId id="470"/>
            <p14:sldId id="280"/>
            <p14:sldId id="496"/>
            <p14:sldId id="471"/>
            <p14:sldId id="472"/>
            <p14:sldId id="482"/>
            <p14:sldId id="484"/>
            <p14:sldId id="277"/>
            <p14:sldId id="468"/>
            <p14:sldId id="281"/>
            <p14:sldId id="427"/>
            <p14:sldId id="481"/>
            <p14:sldId id="493"/>
            <p14:sldId id="282"/>
            <p14:sldId id="428"/>
            <p14:sldId id="494"/>
            <p14:sldId id="492"/>
            <p14:sldId id="495"/>
            <p14:sldId id="4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071D00-6468-3589-82AF-2F9AA848CF29}" name="Utilisateur invité" initials="Ui" userId="Utilisateur invité" providerId="Windows Live"/>
  <p188:author id="{B575A62D-8861-EB26-42CB-7DB045F9502E}" name="ncrooks" initials="nc" userId="S::ncrooks_berkeley.edu#ext#@cornellprod.onmicrosoft.com::54f72214-6ebc-407a-9ba0-2137162933a4" providerId="AD"/>
  <p188:author id="{95582667-6102-27E7-ED8E-01A166EB4B6B}" name="Guest User" initials="GU" userId="Guest User" providerId="Windows Live"/>
  <p188:author id="{F38DA27E-0F42-6115-75CB-3C2F3497F3F6}" name="Neil Giridharan" initials="" userId="S::ng446@cornell.edu::00a87e5a-6a14-4b3d-8e20-2c505bdcbd14" providerId="AD"/>
  <p188:author id="{13F4659F-E107-8FFE-43B4-F72D1B0FFF87}" name="Reginald Frank" initials="RF" userId="d2814bd56336ebb8" providerId="Windows Live"/>
  <p188:author id="{C47F31AC-A729-55C8-64CD-568DADE993BE}" name="Florian Suri-Payer" initials="FS" userId="S::fs435@cornell.edu::4dde314b-8cfd-40a9-9bc4-d77dc66e5573" providerId="AD"/>
  <p188:author id="{6300A4D3-967C-E231-5C89-721E3AF98071}" name="Neil Giridharan" initials="" userId="S::giridhn@BERKELEY.EDU::262384a2-246d-414d-8f11-a104a60d31be" providerId="AD"/>
  <p188:author id="{D8CC4AE5-2D71-51D3-1DBC-EC43EAEEE35F}" name="Soujanya Ponnapalli" initials="SP" userId="c0e59bdc8dc2731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AA5"/>
    <a:srgbClr val="000000"/>
    <a:srgbClr val="FF0000"/>
    <a:srgbClr val="FFA9A5"/>
    <a:srgbClr val="EA968D"/>
    <a:srgbClr val="EC3C36"/>
    <a:srgbClr val="62270A"/>
    <a:srgbClr val="983D10"/>
    <a:srgbClr val="99540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4"/>
    <p:restoredTop sz="69796"/>
  </p:normalViewPr>
  <p:slideViewPr>
    <p:cSldViewPr snapToGrid="0">
      <p:cViewPr>
        <p:scale>
          <a:sx n="105" d="100"/>
          <a:sy n="105" d="100"/>
        </p:scale>
        <p:origin x="8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heme" Target="theme/theme1.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B19C8949-D7BA-CA46-88E0-0507312EE44D}" authorId="{13F4659F-E107-8FFE-43B4-F72D1B0FFF87}" created="2025-05-12T22:56:58.404">
    <pc:sldMkLst xmlns:pc="http://schemas.microsoft.com/office/powerpoint/2013/main/command">
      <pc:docMk/>
      <pc:sldMk cId="0" sldId="257"/>
    </pc:sldMkLst>
    <p188:txBody>
      <a:bodyPr/>
      <a:lstStyle/>
      <a:p>
        <a:r>
          <a:rPr lang="en-US"/>
          <a:t>its a lil weird that only cockroach comes up</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4FC580BD-F196-954F-B7BA-32D01317D134}" authorId="{13F4659F-E107-8FFE-43B4-F72D1B0FFF87}" status="resolved" created="2025-05-06T22:42:45.007" complete="100000">
    <pc:sldMkLst xmlns:pc="http://schemas.microsoft.com/office/powerpoint/2013/main/command">
      <pc:docMk/>
      <pc:sldMk cId="0" sldId="267"/>
    </pc:sldMkLst>
    <p188:txBody>
      <a:bodyPr/>
      <a:lstStyle/>
      <a:p>
        <a:r>
          <a:rPr lang="en-US"/>
          <a:t>maybe do operations -&gt; consensus protocol -&gt; log gets materialized into an application</a:t>
        </a:r>
      </a:p>
    </p188:txBody>
  </p188:cm>
  <p188:cm id="{E4D1FEF0-C356-A848-9C84-0F8FB3B80D12}" authorId="{D8CC4AE5-2D71-51D3-1DBC-EC43EAEEE35F}" created="2025-05-08T16:59:50.529">
    <pc:sldMkLst xmlns:pc="http://schemas.microsoft.com/office/powerpoint/2013/main/command">
      <pc:docMk/>
      <pc:sldMk cId="0" sldId="267"/>
    </pc:sldMkLst>
    <p188:replyLst>
      <p188:reply id="{86D30B02-68E3-704F-AF51-6DC53EA5B3BF}" authorId="{13F4659F-E107-8FFE-43B4-F72D1B0FFF87}" created="2025-05-08T22:58:47.789">
        <p188:txBody>
          <a:bodyPr/>
          <a:lstStyle/>
          <a:p>
            <a:r>
              <a:rPr lang="en-US"/>
              <a:t>I think this is fixed? (if you don’t skip animations)</a:t>
            </a:r>
          </a:p>
        </p188:txBody>
      </p188:reply>
    </p188:replyLst>
    <p188:txBody>
      <a:bodyPr/>
      <a:lstStyle/>
      <a:p>
        <a:r>
          <a:rPr lang="en-US"/>
          <a:t>The connector gray box looks like it has a patch at its center</a:t>
        </a:r>
      </a:p>
    </p188:txBody>
  </p188:cm>
</p188:cmLst>
</file>

<file path=ppt/comments/modernComment_116_0.xml><?xml version="1.0" encoding="utf-8"?>
<p188:cmLst xmlns:a="http://schemas.openxmlformats.org/drawingml/2006/main" xmlns:r="http://schemas.openxmlformats.org/officeDocument/2006/relationships" xmlns:p188="http://schemas.microsoft.com/office/powerpoint/2018/8/main">
  <p188:cm id="{7DF09D36-1A72-1144-B095-43645584C739}" authorId="{13F4659F-E107-8FFE-43B4-F72D1B0FFF87}" status="resolved" created="2025-05-07T00:23:58.838" complete="100000">
    <pc:sldMkLst xmlns:pc="http://schemas.microsoft.com/office/powerpoint/2013/main/command">
      <pc:docMk/>
      <pc:sldMk cId="0" sldId="278"/>
    </pc:sldMkLst>
    <p188:txBody>
      <a:bodyPr/>
      <a:lstStyle/>
      <a:p>
        <a:r>
          <a:rPr lang="en-US"/>
          <a:t>animate showing up=</a:t>
        </a:r>
      </a:p>
    </p188:txBody>
  </p188:cm>
</p188:cmLst>
</file>

<file path=ppt/comments/modernComment_118_39C996CB.xml><?xml version="1.0" encoding="utf-8"?>
<p188:cmLst xmlns:a="http://schemas.openxmlformats.org/drawingml/2006/main" xmlns:r="http://schemas.openxmlformats.org/officeDocument/2006/relationships" xmlns:p188="http://schemas.microsoft.com/office/powerpoint/2018/8/main">
  <p188:cm id="{D9B65BB6-3DF8-EE40-A0D4-E041C904EA86}" authorId="{13F4659F-E107-8FFE-43B4-F72D1B0FFF87}" status="resolved" created="2025-05-07T00:28:05.479">
    <pc:sldMkLst xmlns:pc="http://schemas.microsoft.com/office/powerpoint/2013/main/command">
      <pc:docMk/>
      <pc:sldMk cId="0" sldId="280"/>
    </pc:sldMkLst>
    <p188:txBody>
      <a:bodyPr/>
      <a:lstStyle/>
      <a:p>
        <a:r>
          <a:rPr lang="en-US"/>
          <a:t>use 7 less reliable instead of 3 nodes might be a good example?</a:t>
        </a:r>
      </a:p>
    </p188:txBody>
  </p188:cm>
  <p188:cm id="{E078549E-8173-274A-85DC-F107D5465FDC}" authorId="{13F4659F-E107-8FFE-43B4-F72D1B0FFF87}" created="2025-05-07T00:30:28.863">
    <pc:sldMkLst xmlns:pc="http://schemas.microsoft.com/office/powerpoint/2013/main/command">
      <pc:docMk/>
      <pc:sldMk cId="0" sldId="280"/>
    </pc:sldMkLst>
    <p188:txBody>
      <a:bodyPr/>
      <a:lstStyle/>
      <a:p>
        <a:r>
          <a:rPr lang="en-US"/>
          <a:t>Make more visual</a:t>
        </a:r>
      </a:p>
    </p188:txBody>
  </p188:cm>
</p188:cmLst>
</file>

<file path=ppt/comments/modernComment_11A_F771E288.xml><?xml version="1.0" encoding="utf-8"?>
<p188:cmLst xmlns:a="http://schemas.openxmlformats.org/drawingml/2006/main" xmlns:r="http://schemas.openxmlformats.org/officeDocument/2006/relationships" xmlns:p188="http://schemas.microsoft.com/office/powerpoint/2018/8/main">
  <p188:cm id="{03F410B8-DF6F-F244-A6AC-4D2C6CEBCBED}" authorId="{13F4659F-E107-8FFE-43B4-F72D1B0FFF87}" created="2025-05-07T00:30:34.839">
    <pc:sldMkLst xmlns:pc="http://schemas.microsoft.com/office/powerpoint/2013/main/command">
      <pc:docMk/>
      <pc:sldMk cId="0" sldId="282"/>
    </pc:sldMkLst>
    <p188:txBody>
      <a:bodyPr/>
      <a:lstStyle/>
      <a:p>
        <a:r>
          <a:rPr lang="en-US"/>
          <a:t>Make more visual</a:t>
        </a:r>
      </a:p>
    </p188:txBody>
  </p188:cm>
</p188:cmLst>
</file>

<file path=ppt/comments/modernComment_187_0.xml><?xml version="1.0" encoding="utf-8"?>
<p188:cmLst xmlns:a="http://schemas.openxmlformats.org/drawingml/2006/main" xmlns:r="http://schemas.openxmlformats.org/officeDocument/2006/relationships" xmlns:p188="http://schemas.microsoft.com/office/powerpoint/2018/8/main">
  <p188:cm id="{1B93B288-F26C-4B66-A81A-5EF4F2C4BCBC}" authorId="{F9071D00-6468-3589-82AF-2F9AA848CF29}" created="2025-05-08T18:22:38.521">
    <pc:sldMkLst xmlns:pc="http://schemas.microsoft.com/office/powerpoint/2013/main/command">
      <pc:docMk/>
      <pc:sldMk cId="0" sldId="391"/>
    </pc:sldMkLst>
    <p188:txBody>
      <a:bodyPr/>
      <a:lstStyle/>
      <a:p>
        <a:r>
          <a:rPr lang="fr-FR"/>
          <a:t>Very minor: I'm not sure you need the "To start off, let's take a look at what consensus is" You could just start with the next slide "Fundamentally, all distributed systems must handle failures"
But super minor. </a:t>
        </a:r>
      </a:p>
    </p188:txBody>
  </p188:cm>
</p188:cmLst>
</file>

<file path=ppt/comments/modernComment_188_0.xml><?xml version="1.0" encoding="utf-8"?>
<p188:cmLst xmlns:a="http://schemas.openxmlformats.org/drawingml/2006/main" xmlns:r="http://schemas.openxmlformats.org/officeDocument/2006/relationships" xmlns:p188="http://schemas.microsoft.com/office/powerpoint/2018/8/main">
  <p188:cm id="{77CCB6C6-9DF2-E74E-8E79-6FC1C117333B}" authorId="{D8CC4AE5-2D71-51D3-1DBC-EC43EAEEE35F}" status="resolved" created="2025-05-07T21:13:13.396" complete="100000">
    <pc:sldMkLst xmlns:pc="http://schemas.microsoft.com/office/powerpoint/2013/main/command">
      <pc:docMk/>
      <pc:sldMk cId="0" sldId="392"/>
    </pc:sldMkLst>
    <p188:txBody>
      <a:bodyPr/>
      <a:lstStyle/>
      <a:p>
        <a:r>
          <a:rPr lang="en-US"/>
          <a:t>Fix how animations appear: they should be consistent with speaker notes </a:t>
        </a:r>
      </a:p>
    </p188:txBody>
  </p188:cm>
  <p188:cm id="{233F48AA-B0C4-3C44-936C-093156F55171}" authorId="{D8CC4AE5-2D71-51D3-1DBC-EC43EAEEE35F}" created="2025-05-07T21:19:55.091">
    <pc:sldMkLst xmlns:pc="http://schemas.microsoft.com/office/powerpoint/2013/main/command">
      <pc:docMk/>
      <pc:sldMk cId="0" sldId="392"/>
    </pc:sldMkLst>
    <p188:txBody>
      <a:bodyPr/>
      <a:lstStyle/>
      <a:p>
        <a:r>
          <a:rPr lang="en-US"/>
          <a:t>Use the clipboard icon for guarantees</a:t>
        </a:r>
      </a:p>
    </p188:txBody>
  </p188:cm>
  <p188:cm id="{F269538E-F6C0-9B42-987E-59A64A19B664}" authorId="{13F4659F-E107-8FFE-43B4-F72D1B0FFF87}" created="2025-05-12T22:57:57.981">
    <pc:sldMkLst xmlns:pc="http://schemas.microsoft.com/office/powerpoint/2013/main/command">
      <pc:docMk/>
      <pc:sldMk cId="0" sldId="392"/>
    </pc:sldMkLst>
    <p188:txBody>
      <a:bodyPr/>
      <a:lstStyle/>
      <a:p>
        <a:r>
          <a:rPr lang="en-US"/>
          <a:t>Add  a thick dotted line to seperate</a:t>
        </a:r>
      </a:p>
    </p188:txBody>
  </p188:cm>
</p188:cmLst>
</file>

<file path=ppt/comments/modernComment_189_0.xml><?xml version="1.0" encoding="utf-8"?>
<p188:cmLst xmlns:a="http://schemas.openxmlformats.org/drawingml/2006/main" xmlns:r="http://schemas.openxmlformats.org/officeDocument/2006/relationships" xmlns:p188="http://schemas.microsoft.com/office/powerpoint/2018/8/main">
  <p188:cm id="{FB2ACA52-14B4-4D41-9B54-18775CDF98DB}" authorId="{D8CC4AE5-2D71-51D3-1DBC-EC43EAEEE35F}" status="resolved" created="2025-05-07T15:31:14.371" complete="100000">
    <pc:sldMkLst xmlns:pc="http://schemas.microsoft.com/office/powerpoint/2013/main/command">
      <pc:docMk/>
      <pc:sldMk cId="0" sldId="393"/>
    </pc:sldMkLst>
    <p188:txBody>
      <a:bodyPr/>
      <a:lstStyle/>
      <a:p>
        <a:r>
          <a:rPr lang="en-US"/>
          <a:t>Make sure the wallet looks sad!</a:t>
        </a:r>
      </a:p>
    </p188:txBody>
  </p188:cm>
</p188:cmLst>
</file>

<file path=ppt/comments/modernComment_18A_0.xml><?xml version="1.0" encoding="utf-8"?>
<p188:cmLst xmlns:a="http://schemas.openxmlformats.org/drawingml/2006/main" xmlns:r="http://schemas.openxmlformats.org/officeDocument/2006/relationships" xmlns:p188="http://schemas.microsoft.com/office/powerpoint/2018/8/main">
  <p188:cm id="{F18B747A-5319-3A49-87A9-707A7BD4A430}" authorId="{D8CC4AE5-2D71-51D3-1DBC-EC43EAEEE35F}" created="2025-05-07T15:31:27.666">
    <pc:sldMkLst xmlns:pc="http://schemas.microsoft.com/office/powerpoint/2013/main/command">
      <pc:docMk/>
      <pc:sldMk cId="0" sldId="394"/>
    </pc:sldMkLst>
    <p188:txBody>
      <a:bodyPr/>
      <a:lstStyle/>
      <a:p>
        <a:r>
          <a:rPr lang="en-US"/>
          <a:t>Make clear that the wallet looks happy!</a:t>
        </a:r>
      </a:p>
    </p188:txBody>
  </p188:cm>
  <p188:cm id="{CCDBB21D-6DE1-B749-BBA2-6DC0D0EB9C8F}" authorId="{D8CC4AE5-2D71-51D3-1DBC-EC43EAEEE35F}" created="2025-05-07T21:19:21.507">
    <pc:sldMkLst xmlns:pc="http://schemas.microsoft.com/office/powerpoint/2013/main/command">
      <pc:docMk/>
      <pc:sldMk cId="0" sldId="394"/>
    </pc:sldMkLst>
    <p188:txBody>
      <a:bodyPr/>
      <a:lstStyle/>
      <a:p>
        <a:r>
          <a:rPr lang="en-US"/>
          <a:t>We wanted to change it to the clipboard guarantees icon right?!</a:t>
        </a:r>
      </a:p>
    </p188:txBody>
  </p188:cm>
  <p188:cm id="{B6E20475-7D11-499D-9F32-78EE3EA7C97B}" authorId="{F9071D00-6468-3589-82AF-2F9AA848CF29}" created="2025-05-08T18:31:29.122">
    <pc:sldMkLst xmlns:pc="http://schemas.microsoft.com/office/powerpoint/2013/main/command">
      <pc:docMk/>
      <pc:sldMk cId="0" sldId="394"/>
    </pc:sldMkLst>
    <p188:txBody>
      <a:bodyPr/>
      <a:lstStyle/>
      <a:p>
        <a:r>
          <a:rPr lang="fr-FR"/>
          <a:t>You've got two "nows" in quick succession. Maybe switch to So, why have I been selling you insurance?</a:t>
        </a:r>
      </a:p>
    </p188:txBody>
  </p188:cm>
</p188:cmLst>
</file>

<file path=ppt/comments/modernComment_18B_0.xml><?xml version="1.0" encoding="utf-8"?>
<p188:cmLst xmlns:a="http://schemas.openxmlformats.org/drawingml/2006/main" xmlns:r="http://schemas.openxmlformats.org/officeDocument/2006/relationships" xmlns:p188="http://schemas.microsoft.com/office/powerpoint/2018/8/main">
  <p188:cm id="{71467E04-1156-864D-9352-3308C541E42E}" authorId="{D8CC4AE5-2D71-51D3-1DBC-EC43EAEEE35F}" status="resolved" created="2025-05-07T21:14:57.477" complete="100000">
    <pc:sldMkLst xmlns:pc="http://schemas.microsoft.com/office/powerpoint/2013/main/command">
      <pc:docMk/>
      <pc:sldMk cId="0" sldId="395"/>
    </pc:sldMkLst>
    <p188:txBody>
      <a:bodyPr/>
      <a:lstStyle/>
      <a:p>
        <a:r>
          <a:rPr lang="en-US"/>
          <a:t>The placement of these three tiles is not exactly aligned with their placement on the previous slide.</a:t>
        </a:r>
      </a:p>
    </p188:txBody>
  </p188:cm>
</p188:cmLst>
</file>

<file path=ppt/comments/modernComment_18C_0.xml><?xml version="1.0" encoding="utf-8"?>
<p188:cmLst xmlns:a="http://schemas.openxmlformats.org/drawingml/2006/main" xmlns:r="http://schemas.openxmlformats.org/officeDocument/2006/relationships" xmlns:p188="http://schemas.microsoft.com/office/powerpoint/2018/8/main">
  <p188:cm id="{66AADCBA-D0C2-7445-A51C-BECF5D5676ED}" authorId="{D8CC4AE5-2D71-51D3-1DBC-EC43EAEEE35F}" created="2025-05-07T21:17:50.750">
    <pc:sldMkLst xmlns:pc="http://schemas.microsoft.com/office/powerpoint/2013/main/command">
      <pc:docMk/>
      <pc:sldMk cId="0" sldId="396"/>
    </pc:sldMkLst>
    <p188:replyLst>
      <p188:reply id="{7428E1BA-9B35-8848-856B-4542313906E2}" authorId="{13F4659F-E107-8FFE-43B4-F72D1B0FFF87}" created="2025-05-08T22:52:07.678">
        <p188:txBody>
          <a:bodyPr/>
          <a:lstStyle/>
          <a:p>
            <a:r>
              <a:rPr lang="en-US"/>
              <a:t>Do you still think this is the case?</a:t>
            </a:r>
          </a:p>
        </p188:txBody>
      </p188:reply>
    </p188:replyLst>
    <p188:txBody>
      <a:bodyPr/>
      <a:lstStyle/>
      <a:p>
        <a:r>
          <a:rPr lang="en-US"/>
          <a:t>IDK if it is the borders or what, but the lines for these boxes are all crooked… We should keep the weight and border color constant the same for each box and then align them next.</a:t>
        </a:r>
      </a:p>
    </p188:txBody>
  </p188:cm>
  <p188:cm id="{C06E51E5-004D-4085-B2B3-DCB257CD6CF2}" authorId="{F9071D00-6468-3589-82AF-2F9AA848CF29}" status="resolved" created="2025-05-08T18:39:20.860" complete="100000">
    <pc:sldMkLst xmlns:pc="http://schemas.microsoft.com/office/powerpoint/2013/main/command">
      <pc:docMk/>
      <pc:sldMk cId="0" sldId="396"/>
    </pc:sldMkLst>
    <p188:txBody>
      <a:bodyPr/>
      <a:lstStyle/>
      <a:p>
        <a:r>
          <a:rPr lang="fr-FR"/>
          <a:t>instead of into this world view -&gt; into your world view
(very minor)</a:t>
        </a:r>
      </a:p>
    </p188:txBody>
  </p188:cm>
</p188:cmLst>
</file>

<file path=ppt/comments/modernComment_18E_0.xml><?xml version="1.0" encoding="utf-8"?>
<p188:cmLst xmlns:a="http://schemas.openxmlformats.org/drawingml/2006/main" xmlns:r="http://schemas.openxmlformats.org/officeDocument/2006/relationships" xmlns:p188="http://schemas.microsoft.com/office/powerpoint/2018/8/main">
  <p188:cm id="{EC8FD0D2-B464-8A4C-819C-B77F65726F98}" authorId="{D8CC4AE5-2D71-51D3-1DBC-EC43EAEEE35F}" status="resolved" created="2025-05-07T15:33:00.730" complete="100000">
    <pc:sldMkLst xmlns:pc="http://schemas.microsoft.com/office/powerpoint/2013/main/command">
      <pc:docMk/>
      <pc:sldMk cId="0" sldId="398"/>
    </pc:sldMkLst>
    <p188:txBody>
      <a:bodyPr/>
      <a:lstStyle/>
      <a:p>
        <a:r>
          <a:rPr lang="en-US"/>
          <a:t>If your fault model is too optimistic, and thinks no machines will fail, and when in reality one machine is likely to fail, that means your system is likely to break.
</a:t>
        </a:r>
      </a:p>
    </p188:txBody>
  </p188:cm>
  <p188:cm id="{25317DAB-9FBA-0A4B-BC13-B619018F0AEB}" authorId="{D8CC4AE5-2D71-51D3-1DBC-EC43EAEEE35F}" created="2025-05-07T15:33:50.621">
    <pc:sldMkLst xmlns:pc="http://schemas.microsoft.com/office/powerpoint/2013/main/command">
      <pc:docMk/>
      <pc:sldMk cId="0" sldId="398"/>
    </pc:sldMkLst>
    <p188:replyLst>
      <p188:reply id="{F27A9D1C-4BB0-1B4A-A391-3BEAC5BD0A3F}" authorId="{13F4659F-E107-8FFE-43B4-F72D1B0FFF87}" created="2025-05-08T22:54:24.976">
        <p188:txBody>
          <a:bodyPr/>
          <a:lstStyle/>
          <a:p>
            <a:r>
              <a:rPr lang="en-US"/>
              <a:t>but my wallet is going to hurt from how much this will cost?</a:t>
            </a:r>
          </a:p>
        </p188:txBody>
      </p188:reply>
    </p188:replyLst>
    <p188:txBody>
      <a:bodyPr/>
      <a:lstStyle/>
      <a:p>
        <a:r>
          <a:rPr lang="en-US"/>
          <a:t>Why dont we just say your wallet would be unhappy? Cause we earlier dont talk about bosses but just wallets being unhappy?!</a:t>
        </a:r>
      </a:p>
    </p188:txBody>
  </p188:cm>
  <p188:cm id="{B138764D-CB77-4226-B4F5-160C9DB9E624}" authorId="{F9071D00-6468-3589-82AF-2F9AA848CF29}" created="2025-05-08T18:46:47.286">
    <pc:sldMkLst xmlns:pc="http://schemas.microsoft.com/office/powerpoint/2013/main/command">
      <pc:docMk/>
      <pc:sldMk cId="0" sldId="398"/>
    </pc:sldMkLst>
    <p188:replyLst>
      <p188:reply id="{80CE17DD-B579-4D17-8E62-EA23467CAED0}" authorId="{F9071D00-6468-3589-82AF-2F9AA848CF29}" created="2025-05-08T18:48:49.634">
        <p188:txBody>
          <a:bodyPr/>
          <a:lstStyle/>
          <a:p>
            <a:r>
              <a:rPr lang="fr-FR"/>
              <a:t>I also can't parse the "If only one mchine will fail in reality but my model is too optimistic" part.</a:t>
            </a:r>
          </a:p>
        </p188:txBody>
      </p188:reply>
    </p188:replyLst>
    <p188:txBody>
      <a:bodyPr/>
      <a:lstStyle/>
      <a:p>
        <a:r>
          <a:rPr lang="fr-FR"/>
          <a:t>We'd discussed minimising use of therefore.</a:t>
        </a:r>
      </a:p>
    </p188:txBody>
    <p188:extLst>
      <p:ext xmlns:p="http://schemas.openxmlformats.org/presentationml/2006/main" uri="{57CB4572-C831-44C2-8A1C-0ADB6CCDFE69}">
        <p223:reactions xmlns:p223="http://schemas.microsoft.com/office/powerpoint/2022/03/main">
          <p223:rxn type="👍">
            <p223:instance time="2025-05-08T22:57:40.357" authorId="{13F4659F-E107-8FFE-43B4-F72D1B0FFF87}"/>
          </p223:rxn>
        </p223:reactions>
      </p:ext>
    </p188:extLst>
  </p188:cm>
</p188:cmLst>
</file>

<file path=ppt/comments/modernComment_18F_0.xml><?xml version="1.0" encoding="utf-8"?>
<p188:cmLst xmlns:a="http://schemas.openxmlformats.org/drawingml/2006/main" xmlns:r="http://schemas.openxmlformats.org/officeDocument/2006/relationships" xmlns:p188="http://schemas.microsoft.com/office/powerpoint/2018/8/main">
  <p188:cm id="{0A1E8848-04AD-F24A-805E-A9CF121380E2}" authorId="{13F4659F-E107-8FFE-43B4-F72D1B0FFF87}" status="resolved" created="2025-05-06T22:45:02.838" complete="100000">
    <pc:sldMkLst xmlns:pc="http://schemas.microsoft.com/office/powerpoint/2013/main/command">
      <pc:docMk/>
      <pc:sldMk cId="0" sldId="399"/>
    </pc:sldMkLst>
    <p188:txBody>
      <a:bodyPr/>
      <a:lstStyle/>
      <a:p>
        <a:r>
          <a:rPr lang="en-US"/>
          <a:t>Etcd -&gt; Raft instead of key-value store+consensus</a:t>
        </a:r>
      </a:p>
    </p188:txBody>
  </p188:cm>
  <p188:cm id="{60C81CDE-798D-C043-92B5-644422247D12}" authorId="{D8CC4AE5-2D71-51D3-1DBC-EC43EAEEE35F}" created="2025-05-07T15:37:17.403">
    <pc:sldMkLst xmlns:pc="http://schemas.microsoft.com/office/powerpoint/2013/main/command">
      <pc:docMk/>
      <pc:sldMk cId="0" sldId="399"/>
    </pc:sldMkLst>
    <p188:txBody>
      <a:bodyPr/>
      <a:lstStyle/>
      <a:p>
        <a:r>
          <a:rPr lang="en-US"/>
          <a:t>I like having key-value store and consensus on the slide but using etcd in speaker notes. The slides then are more general but also what we say is super concrete for people listening</a:t>
        </a:r>
      </a:p>
    </p188:txBody>
    <p188:extLst>
      <p:ext xmlns:p="http://schemas.openxmlformats.org/presentationml/2006/main" uri="{57CB4572-C831-44C2-8A1C-0ADB6CCDFE69}">
        <p223:reactions xmlns:p223="http://schemas.microsoft.com/office/powerpoint/2022/03/main">
          <p223:rxn type="👍">
            <p223:instance time="2025-05-08T22:59:11.339" authorId="{13F4659F-E107-8FFE-43B4-F72D1B0FFF87}"/>
          </p223:rxn>
        </p223:reactions>
      </p:ext>
    </p188:extLst>
  </p188:cm>
  <p188:cm id="{E8F0F76B-CDFA-CA48-8267-7339792C5F3D}" authorId="{13F4659F-E107-8FFE-43B4-F72D1B0FFF87}" created="2025-05-09T17:40:55.951">
    <ac:deMkLst xmlns:ac="http://schemas.microsoft.com/office/drawing/2013/main/command">
      <pc:docMk xmlns:pc="http://schemas.microsoft.com/office/powerpoint/2013/main/command"/>
      <pc:sldMk xmlns:pc="http://schemas.microsoft.com/office/powerpoint/2013/main/command" cId="0" sldId="399"/>
      <ac:grpSpMk id="7" creationId="{8B704B37-ACAC-49B9-DF7E-0C8006C530D8}"/>
    </ac:deMkLst>
    <p188:replyLst>
      <p188:reply id="{35ADD9D1-3758-8341-85E4-80CD2A2D94E0}" authorId="{13F4659F-E107-8FFE-43B4-F72D1B0FFF87}" created="2025-05-09T17:42:03.854">
        <p188:txBody>
          <a:bodyPr/>
          <a:lstStyle/>
          <a:p>
            <a:r>
              <a:rPr lang="en-US"/>
              <a:t>make the box not cover the other node</a:t>
            </a:r>
          </a:p>
        </p188:txBody>
      </p188:reply>
    </p188:replyLst>
    <p188:txBody>
      <a:bodyPr/>
      <a:lstStyle/>
      <a:p>
        <a:r>
          <a:rPr lang="en-US"/>
          <a:t>Re-animate the failed node</a:t>
        </a:r>
      </a:p>
    </p188:txBody>
  </p188:cm>
</p188:cmLst>
</file>

<file path=ppt/comments/modernComment_191_4CE6BA0E.xml><?xml version="1.0" encoding="utf-8"?>
<p188:cmLst xmlns:a="http://schemas.openxmlformats.org/drawingml/2006/main" xmlns:r="http://schemas.openxmlformats.org/officeDocument/2006/relationships" xmlns:p188="http://schemas.microsoft.com/office/powerpoint/2018/8/main">
  <p188:cm id="{54898D18-2915-D64B-8101-54E44A381922}" authorId="{95582667-6102-27E7-ED8E-01A166EB4B6B}" created="2025-05-06T23:09:56.270">
    <ac:deMkLst xmlns:ac="http://schemas.microsoft.com/office/drawing/2013/main/command">
      <pc:docMk xmlns:pc="http://schemas.microsoft.com/office/powerpoint/2013/main/command"/>
      <pc:sldMk xmlns:pc="http://schemas.microsoft.com/office/powerpoint/2013/main/command" cId="1290189326" sldId="401"/>
      <ac:spMk id="1523" creationId="{00000000-0000-0000-0000-000000000000}"/>
    </ac:deMkLst>
    <p188:txBody>
      <a:bodyPr/>
      <a:lstStyle/>
      <a:p>
        <a:r>
          <a:rPr lang="en-US"/>
          <a:t>animate this in when I talk about adding machines</a:t>
        </a:r>
      </a:p>
    </p188:txBody>
  </p188:cm>
</p188:cmLst>
</file>

<file path=ppt/comments/modernComment_1A7_C4D58561.xml><?xml version="1.0" encoding="utf-8"?>
<p188:cmLst xmlns:a="http://schemas.openxmlformats.org/drawingml/2006/main" xmlns:r="http://schemas.openxmlformats.org/officeDocument/2006/relationships" xmlns:p188="http://schemas.microsoft.com/office/powerpoint/2018/8/main">
  <p188:cm id="{44B068D2-5C05-5C4F-A590-E1049FAAA82F}" authorId="{13F4659F-E107-8FFE-43B4-F72D1B0FFF87}" created="2025-05-08T21:42:49.781">
    <ac:deMkLst xmlns:ac="http://schemas.microsoft.com/office/drawing/2013/main/command">
      <pc:docMk xmlns:pc="http://schemas.microsoft.com/office/powerpoint/2013/main/command"/>
      <pc:sldMk xmlns:pc="http://schemas.microsoft.com/office/powerpoint/2013/main/command" cId="3302327649" sldId="423"/>
      <ac:graphicFrameMk id="9" creationId="{5C75F16F-C7A4-94D1-996A-98E4BFDDA619}"/>
    </ac:deMkLst>
    <p188:txBody>
      <a:bodyPr/>
      <a:lstStyle/>
      <a:p>
        <a:r>
          <a:rPr lang="en-US"/>
          <a:t>maybe remove some parts of the tables</a:t>
        </a:r>
      </a:p>
    </p188:txBody>
  </p188:cm>
  <p188:cm id="{BF152124-95E8-3D4D-B538-C64BA560DD4C}" authorId="{13F4659F-E107-8FFE-43B4-F72D1B0FFF87}" created="2025-05-08T23:28:47.858">
    <pc:sldMkLst xmlns:pc="http://schemas.microsoft.com/office/powerpoint/2013/main/command">
      <pc:docMk/>
      <pc:sldMk cId="3302327649" sldId="423"/>
    </pc:sldMkLst>
    <p188:txBody>
      <a:bodyPr/>
      <a:lstStyle/>
      <a:p>
        <a:r>
          <a:rPr lang="en-US"/>
          <a:t>grey out old tables when new tables are added</a:t>
        </a:r>
      </a:p>
    </p188:txBody>
  </p188:cm>
</p188:cmLst>
</file>

<file path=ppt/comments/modernComment_1B0_0.xml><?xml version="1.0" encoding="utf-8"?>
<p188:cmLst xmlns:a="http://schemas.openxmlformats.org/drawingml/2006/main" xmlns:r="http://schemas.openxmlformats.org/officeDocument/2006/relationships" xmlns:p188="http://schemas.microsoft.com/office/powerpoint/2018/8/main">
  <p188:cm id="{18A1FF95-E4D8-DC4A-8788-0F579B139612}" authorId="{D8CC4AE5-2D71-51D3-1DBC-EC43EAEEE35F}" status="resolved" created="2025-05-07T15:39:13.956" complete="100000">
    <pc:sldMkLst xmlns:pc="http://schemas.microsoft.com/office/powerpoint/2013/main/command">
      <pc:docMk/>
      <pc:sldMk cId="0" sldId="432"/>
    </pc:sldMkLst>
    <p188:replyLst>
      <p188:reply id="{8BBA1BAD-855E-044C-A484-F43E0C791A14}" authorId="{D8CC4AE5-2D71-51D3-1DBC-EC43EAEEE35F}" created="2025-05-07T15:39:27.566">
        <p188:txBody>
          <a:bodyPr/>
          <a:lstStyle/>
          <a:p>
            <a:r>
              <a:rPr lang="en-US"/>
              <a:t>We should stick to fault models and related work for fault models.</a:t>
            </a:r>
          </a:p>
        </p188:txBody>
      </p188:reply>
    </p188:replyLst>
    <p188:txBody>
      <a:bodyPr/>
      <a:lstStyle/>
      <a:p>
        <a:r>
          <a:rPr lang="en-US"/>
          <a:t>I do not think we should talk about probabilistic quorums here. We can talk about different views of fault model stake-based consensus where in total  &lt;1/3rd of the stake can fail etc..</a:t>
        </a:r>
      </a:p>
    </p188:txBody>
  </p188:cm>
  <p188:cm id="{E7639909-5E25-B943-A2A3-C5F2C9A445CC}" authorId="{D8CC4AE5-2D71-51D3-1DBC-EC43EAEEE35F}" status="resolved" created="2025-05-08T17:00:44.484" complete="100000">
    <pc:sldMkLst xmlns:pc="http://schemas.microsoft.com/office/powerpoint/2013/main/command">
      <pc:docMk/>
      <pc:sldMk cId="0" sldId="432"/>
    </pc:sldMkLst>
    <p188:txBody>
      <a:bodyPr/>
      <a:lstStyle/>
      <a:p>
        <a:r>
          <a:rPr lang="en-US"/>
          <a:t>Fix the animation of the timeline as well… let it appear with the first data point (crash faults)</a:t>
        </a:r>
      </a:p>
    </p188:txBody>
  </p188:cm>
  <p188:cm id="{39B5EC14-D0B3-403E-AF0C-9C94E4FD3D74}" authorId="{F9071D00-6468-3589-82AF-2F9AA848CF29}" created="2025-05-08T18:58:40.316">
    <pc:sldMkLst xmlns:pc="http://schemas.microsoft.com/office/powerpoint/2013/main/command">
      <pc:docMk/>
      <pc:sldMk cId="0" sldId="432"/>
    </pc:sldMkLst>
    <p188:txBody>
      <a:bodyPr/>
      <a:lstStyle/>
      <a:p>
        <a:r>
          <a:rPr lang="fr-FR"/>
          <a:t>This text fell a bit flat for me.  We're trying to emphasise that different fault nodels consider different failures as possible in their world view. 
I would say, within the f-threshold model, one can consider different types of faults as possible in our world views. Some models assume that only crash faults are possible. Their protocol can be implemented with only 2f+1 replicas. Models that assume arbitrary or byxantine failures cover more scenarios, but at the cost of an extra f replicas. It is also possible to adopt a more finer grain notion of failures ...
Basically, keep the same formulation we had in the earlier slides. </a:t>
        </a:r>
      </a:p>
    </p188:txBody>
  </p188:cm>
</p188:cmLst>
</file>

<file path=ppt/comments/modernComment_1D6_86BEAD5B.xml><?xml version="1.0" encoding="utf-8"?>
<p188:cmLst xmlns:a="http://schemas.openxmlformats.org/drawingml/2006/main" xmlns:r="http://schemas.openxmlformats.org/officeDocument/2006/relationships" xmlns:p188="http://schemas.microsoft.com/office/powerpoint/2018/8/main">
  <p188:cm id="{2E40DD0F-EDDB-FF4B-8F4D-DBFDEB22235F}" authorId="{13F4659F-E107-8FFE-43B4-F72D1B0FFF87}" created="2025-05-07T00:23:04.606">
    <pc:sldMkLst xmlns:pc="http://schemas.microsoft.com/office/powerpoint/2013/main/command">
      <pc:docMk/>
      <pc:sldMk cId="3459202259" sldId="470"/>
    </pc:sldMkLst>
    <p188:txBody>
      <a:bodyPr/>
      <a:lstStyle/>
      <a:p>
        <a:r>
          <a:rPr lang="en-US"/>
          <a:t>add picture for fault curve — add increase + decrease (software update — machine age)</a:t>
        </a:r>
      </a:p>
    </p188:txBody>
  </p188:cm>
</p188:cmLst>
</file>

<file path=ppt/comments/modernComment_1D9_C53A3E43.xml><?xml version="1.0" encoding="utf-8"?>
<p188:cmLst xmlns:a="http://schemas.openxmlformats.org/drawingml/2006/main" xmlns:r="http://schemas.openxmlformats.org/officeDocument/2006/relationships" xmlns:p188="http://schemas.microsoft.com/office/powerpoint/2018/8/main">
  <p188:cm id="{1C8D121F-39F6-2741-959B-F220054C6E6C}" authorId="{13F4659F-E107-8FFE-43B4-F72D1B0FFF87}" status="resolved" created="2025-05-07T00:04:02.158" complete="100000">
    <pc:sldMkLst xmlns:pc="http://schemas.microsoft.com/office/powerpoint/2013/main/command">
      <pc:docMk/>
      <pc:sldMk cId="3308928579" sldId="473"/>
    </pc:sldMkLst>
    <p188:txBody>
      <a:bodyPr/>
      <a:lstStyle/>
      <a:p>
        <a:r>
          <a:rPr lang="en-US"/>
          <a:t>Add QR code</a:t>
        </a:r>
      </a:p>
    </p188:txBody>
  </p188:cm>
  <p188:cm id="{2165EE79-72AF-7841-938E-97C83E8837FC}" authorId="{13F4659F-E107-8FFE-43B4-F72D1B0FFF87}" status="resolved" created="2025-05-07T00:04:54.851" complete="100000">
    <ac:deMkLst xmlns:ac="http://schemas.microsoft.com/office/drawing/2013/main/command">
      <pc:docMk xmlns:pc="http://schemas.microsoft.com/office/powerpoint/2013/main/command"/>
      <pc:sldMk xmlns:pc="http://schemas.microsoft.com/office/powerpoint/2013/main/command" cId="3308928579" sldId="473"/>
      <ac:spMk id="3" creationId="{652A3EB4-A861-749C-E5B9-EFC73F0DF08A}"/>
    </ac:deMkLst>
    <p188:txBody>
      <a:bodyPr/>
      <a:lstStyle/>
      <a:p>
        <a:r>
          <a:rPr lang="en-US"/>
          <a:t>Ensure these bullets link with hotos paper + slides</a:t>
        </a:r>
      </a:p>
    </p188:txBody>
  </p188:cm>
  <p188:cm id="{AF4FCA27-63E1-244A-A398-C52B4DCE5ED1}" authorId="{13F4659F-E107-8FFE-43B4-F72D1B0FFF87}" created="2025-05-09T23:51:51.413">
    <pc:sldMkLst xmlns:pc="http://schemas.microsoft.com/office/powerpoint/2013/main/command">
      <pc:docMk/>
      <pc:sldMk cId="3308928579" sldId="473"/>
    </pc:sldMkLst>
    <p188:txBody>
      <a:bodyPr/>
      <a:lstStyle/>
      <a:p>
        <a:r>
          <a:rPr lang="en-US"/>
          <a:t>Animate bullet appearance with speaker notes</a:t>
        </a:r>
      </a:p>
    </p188:txBody>
  </p188:cm>
  <p188:cm id="{59031687-F297-0B45-BB0A-7F5483E0E5B8}" authorId="{13F4659F-E107-8FFE-43B4-F72D1B0FFF87}" created="2025-05-12T22:56:36.450">
    <pc:sldMkLst xmlns:pc="http://schemas.microsoft.com/office/powerpoint/2013/main/command">
      <pc:docMk/>
      <pc:sldMk cId="3308928579" sldId="473"/>
    </pc:sldMkLst>
    <p188:txBody>
      <a:bodyPr/>
      <a:lstStyle/>
      <a:p>
        <a:r>
          <a:rPr lang="en-US"/>
          <a:t>ADD TEXT TO LABEL QR CODE AS PAPER</a:t>
        </a:r>
      </a:p>
    </p188:txBody>
  </p188:cm>
  <p188:cm id="{321AED84-7291-B640-A038-DAE350DAB068}" authorId="{13F4659F-E107-8FFE-43B4-F72D1B0FFF87}" created="2025-05-12T23:03:43.995">
    <pc:sldMkLst xmlns:pc="http://schemas.microsoft.com/office/powerpoint/2013/main/command">
      <pc:docMk/>
      <pc:sldMk cId="3308928579" sldId="473"/>
    </pc:sldMkLst>
    <p188:txBody>
      <a:bodyPr/>
      <a:lstStyle/>
      <a:p>
        <a:r>
          <a:rPr lang="en-US"/>
          <a:t>maybe add problem, insight, key idea, goal</a:t>
        </a:r>
      </a:p>
    </p188:txBody>
  </p188:cm>
  <p188:cm id="{1A5F9433-5E67-374E-B058-FFCE61DABC2B}" authorId="{13F4659F-E107-8FFE-43B4-F72D1B0FFF87}" created="2025-05-12T23:42:45.182">
    <pc:sldMkLst xmlns:pc="http://schemas.microsoft.com/office/powerpoint/2013/main/command">
      <pc:docMk/>
      <pc:sldMk cId="3308928579" sldId="473"/>
    </pc:sldMkLst>
    <p188:txBody>
      <a:bodyPr/>
      <a:lstStyle/>
      <a:p>
        <a:r>
          <a:rPr lang="en-US"/>
          <a:t>make the formatting a lil nicer</a:t>
        </a:r>
      </a:p>
    </p188:txBody>
  </p188:cm>
  <p188:cm id="{7393ECD7-4782-C34C-B283-5063A6D29C15}" authorId="{13F4659F-E107-8FFE-43B4-F72D1B0FFF87}" created="2025-05-12T23:44:33.864">
    <pc:sldMkLst xmlns:pc="http://schemas.microsoft.com/office/powerpoint/2013/main/command">
      <pc:docMk/>
      <pc:sldMk cId="3308928579" sldId="473"/>
    </pc:sldMkLst>
    <p188:txBody>
      <a:bodyPr/>
      <a:lstStyle/>
      <a:p>
        <a:r>
          <a:rPr lang="en-US"/>
          <a:t>Remove slide numbers for extra space</a:t>
        </a:r>
      </a:p>
    </p188:txBody>
  </p188:cm>
</p188:cmLst>
</file>

<file path=ppt/comments/modernComment_1DE_ACB9C0E9.xml><?xml version="1.0" encoding="utf-8"?>
<p188:cmLst xmlns:a="http://schemas.openxmlformats.org/drawingml/2006/main" xmlns:r="http://schemas.openxmlformats.org/officeDocument/2006/relationships" xmlns:p188="http://schemas.microsoft.com/office/powerpoint/2018/8/main">
  <p188:cm id="{C020DD8D-B67E-854F-B0C0-2E0A14FC4539}" authorId="{13F4659F-E107-8FFE-43B4-F72D1B0FFF87}" status="resolved" created="2025-05-07T20:52:16.669" complete="100000">
    <pc:sldMkLst xmlns:pc="http://schemas.microsoft.com/office/powerpoint/2013/main/command">
      <pc:docMk/>
      <pc:sldMk cId="2897854697" sldId="478"/>
    </pc:sldMkLst>
    <p188:txBody>
      <a:bodyPr/>
      <a:lstStyle/>
      <a:p>
        <a:r>
          <a:rPr lang="en-US"/>
          <a:t>center box</a:t>
        </a:r>
      </a:p>
    </p188:txBody>
  </p188:cm>
</p188:cmLst>
</file>

<file path=ppt/comments/modernComment_1E3_7A4EF3EA.xml><?xml version="1.0" encoding="utf-8"?>
<p188:cmLst xmlns:a="http://schemas.openxmlformats.org/drawingml/2006/main" xmlns:r="http://schemas.openxmlformats.org/officeDocument/2006/relationships" xmlns:p188="http://schemas.microsoft.com/office/powerpoint/2018/8/main">
  <p188:cm id="{95B90562-F6E8-B94C-9290-69F451D3C496}" authorId="{13F4659F-E107-8FFE-43B4-F72D1B0FFF87}" created="2025-05-08T21:35:56.990">
    <pc:sldMkLst xmlns:pc="http://schemas.microsoft.com/office/powerpoint/2013/main/command">
      <pc:docMk/>
      <pc:sldMk cId="2051994602" sldId="483"/>
    </pc:sldMkLst>
    <p188:txBody>
      <a:bodyPr/>
      <a:lstStyle/>
      <a:p>
        <a:r>
          <a:rPr lang="en-US"/>
          <a:t>some people think safety is never lost so we should only say 99.97% live</a:t>
        </a:r>
      </a:p>
    </p188:txBody>
  </p188:cm>
</p188:cmLst>
</file>

<file path=ppt/comments/modernComment_1ED_79B0E8DF.xml><?xml version="1.0" encoding="utf-8"?>
<p188:cmLst xmlns:a="http://schemas.openxmlformats.org/drawingml/2006/main" xmlns:r="http://schemas.openxmlformats.org/officeDocument/2006/relationships" xmlns:p188="http://schemas.microsoft.com/office/powerpoint/2018/8/main">
  <p188:cm id="{BBDB9DF5-B33C-B14D-B33C-C418E0BC4F2D}" authorId="{13F4659F-E107-8FFE-43B4-F72D1B0FFF87}" created="2025-05-07T04:55:26.921">
    <pc:sldMkLst xmlns:pc="http://schemas.microsoft.com/office/powerpoint/2013/main/command">
      <pc:docMk/>
      <pc:sldMk cId="1386862083" sldId="493"/>
    </pc:sldMkLst>
    <p188:txBody>
      <a:bodyPr/>
      <a:lstStyle/>
      <a:p>
        <a:r>
          <a:rPr lang="en-US"/>
          <a:t>Question – how many times do you need to sample until you’re wrong given you’re right with 10 nines of probability?</a:t>
        </a:r>
      </a:p>
    </p188:txBody>
  </p188:cm>
  <p188:cm id="{565B5F93-DDA5-F347-A6F3-BD4001CC4F8E}" authorId="{13F4659F-E107-8FFE-43B4-F72D1B0FFF87}" created="2025-05-07T04:57:30.351">
    <pc:sldMkLst xmlns:pc="http://schemas.microsoft.com/office/powerpoint/2013/main/command">
      <pc:docMk/>
      <pc:sldMk cId="1386862083" sldId="493"/>
    </pc:sldMkLst>
    <p188:txBody>
      <a:bodyPr/>
      <a:lstStyle/>
      <a:p>
        <a:r>
          <a:rPr lang="en-US"/>
          <a:t>Question – how realistic is a 1% failure rate?
The blockchain company that came to berkeley claimed they never saw failures in practice – maybe we can site them right?</a:t>
        </a:r>
      </a:p>
    </p188:txBody>
  </p188:cm>
</p188:cmLst>
</file>

<file path=ppt/comments/modernComment_1F0_7A31398E.xml><?xml version="1.0" encoding="utf-8"?>
<p188:cmLst xmlns:a="http://schemas.openxmlformats.org/drawingml/2006/main" xmlns:r="http://schemas.openxmlformats.org/officeDocument/2006/relationships" xmlns:p188="http://schemas.microsoft.com/office/powerpoint/2018/8/main">
  <p188:cm id="{2B885109-3912-CC49-83C6-9E46A0787823}" authorId="{13F4659F-E107-8FFE-43B4-F72D1B0FFF87}" status="resolved" created="2025-05-07T00:28:05.479">
    <pc:sldMkLst xmlns:pc="http://schemas.microsoft.com/office/powerpoint/2013/main/command">
      <pc:docMk/>
      <pc:sldMk cId="0" sldId="280"/>
    </pc:sldMkLst>
    <p188:txBody>
      <a:bodyPr/>
      <a:lstStyle/>
      <a:p>
        <a:r>
          <a:rPr lang="en-US"/>
          <a:t>use 7 less reliable instead of 3 nodes might be a good example?</a:t>
        </a:r>
      </a:p>
    </p188:txBody>
  </p188:cm>
  <p188:cm id="{6814542F-A20F-304F-9D59-1E4E6200CB2B}" authorId="{13F4659F-E107-8FFE-43B4-F72D1B0FFF87}" created="2025-05-07T00:30:28.863">
    <pc:sldMkLst xmlns:pc="http://schemas.microsoft.com/office/powerpoint/2013/main/command">
      <pc:docMk/>
      <pc:sldMk cId="0" sldId="280"/>
    </pc:sldMkLst>
    <p188:txBody>
      <a:bodyPr/>
      <a:lstStyle/>
      <a:p>
        <a:r>
          <a:rPr lang="en-US"/>
          <a:t>Make more visual</a:t>
        </a:r>
      </a:p>
    </p188:txBody>
  </p188:cm>
</p188:cmLst>
</file>

<file path=ppt/comments/modernComment_1F1_46F8BFAA.xml><?xml version="1.0" encoding="utf-8"?>
<p188:cmLst xmlns:a="http://schemas.openxmlformats.org/drawingml/2006/main" xmlns:r="http://schemas.openxmlformats.org/officeDocument/2006/relationships" xmlns:p188="http://schemas.microsoft.com/office/powerpoint/2018/8/main">
  <p188:cm id="{D008788A-601B-9B44-BDAE-65970B55CA9D}" authorId="{13F4659F-E107-8FFE-43B4-F72D1B0FFF87}" created="2025-05-07T21:04:13.043">
    <pc:sldMkLst xmlns:pc="http://schemas.microsoft.com/office/powerpoint/2013/main/command">
      <pc:docMk/>
      <pc:sldMk cId="1190707114" sldId="497"/>
    </pc:sldMkLst>
    <p188:txBody>
      <a:bodyPr/>
      <a:lstStyle/>
      <a:p>
        <a:r>
          <a:rPr lang="en-US"/>
          <a:t>why is f=33???
for every node there’s a one in three chance of the node being faulty, but actually ther is  a 2/3 chance its correct!</a:t>
        </a:r>
      </a:p>
    </p188:txBody>
  </p188:cm>
</p188:cmLst>
</file>

<file path=ppt/comments/modernComment_1F5_D2CF2E7F.xml><?xml version="1.0" encoding="utf-8"?>
<p188:cmLst xmlns:a="http://schemas.openxmlformats.org/drawingml/2006/main" xmlns:r="http://schemas.openxmlformats.org/officeDocument/2006/relationships" xmlns:p188="http://schemas.microsoft.com/office/powerpoint/2018/8/main">
  <p188:cm id="{0AB8F59F-464B-6B45-9D85-6B1758E8BC6E}" authorId="{D8CC4AE5-2D71-51D3-1DBC-EC43EAEEE35F}" created="2025-05-07T08:37:47.588">
    <ac:deMkLst xmlns:ac="http://schemas.microsoft.com/office/drawing/2013/main/command">
      <pc:docMk xmlns:pc="http://schemas.microsoft.com/office/powerpoint/2013/main/command"/>
      <pc:sldMk xmlns:pc="http://schemas.microsoft.com/office/powerpoint/2013/main/command" cId="3536793215" sldId="501"/>
      <ac:spMk id="22" creationId="{B3507F73-61B2-B50C-FE37-531F7665437D}"/>
    </ac:deMkLst>
    <p188:txBody>
      <a:bodyPr/>
      <a:lstStyle/>
      <a:p>
        <a:r>
          <a:rPr lang="en-US"/>
          <a:t>(a) fix how many 9s of guarantees for each cluster
(b) What is the failure probability of light red and dark red; show this as legend on the slides</a:t>
        </a:r>
      </a:p>
    </p188:txBody>
  </p188:cm>
  <p188:cm id="{05BDCAEF-F6F6-1A42-83F1-9E7DE86CB2FD}" authorId="{13F4659F-E107-8FFE-43B4-F72D1B0FFF87}" created="2025-05-09T20:47:39.430">
    <pc:sldMkLst xmlns:pc="http://schemas.microsoft.com/office/powerpoint/2013/main/command">
      <pc:docMk/>
      <pc:sldMk cId="3536793215" sldId="501"/>
    </pc:sldMkLst>
    <p188:txBody>
      <a:bodyPr/>
      <a:lstStyle/>
      <a:p>
        <a:r>
          <a:rPr lang="en-US"/>
          <a:t>Make both clusters guarantee safety and liveness come up first — then make tolerate f=1 f=3 come up second.</a:t>
        </a:r>
      </a:p>
    </p188:txBody>
  </p188:cm>
</p188:cmLst>
</file>

<file path=ppt/comments/modernComment_1F7_A4C09DA4.xml><?xml version="1.0" encoding="utf-8"?>
<p188:cmLst xmlns:a="http://schemas.openxmlformats.org/drawingml/2006/main" xmlns:r="http://schemas.openxmlformats.org/officeDocument/2006/relationships" xmlns:p188="http://schemas.microsoft.com/office/powerpoint/2018/8/main">
  <p188:cm id="{7BD84FDE-CDF5-7742-9983-5D4EF9DE1BEA}" authorId="{13F4659F-E107-8FFE-43B4-F72D1B0FFF87}" created="2025-05-12T23:41:00.402">
    <pc:sldMkLst xmlns:pc="http://schemas.microsoft.com/office/powerpoint/2013/main/command">
      <pc:docMk/>
      <pc:sldMk cId="2764086692" sldId="503"/>
    </pc:sldMkLst>
    <p188:replyLst>
      <p188:reply id="{CF2AC189-62B5-534E-A348-BF9E3BD473D7}" authorId="{13F4659F-E107-8FFE-43B4-F72D1B0FFF87}" created="2025-05-12T23:41:22.147">
        <p188:txBody>
          <a:bodyPr/>
          <a:lstStyle/>
          <a:p>
            <a:r>
              <a:rPr lang="en-US"/>
              <a:t>animate the first ex —&gt; into the second</a:t>
            </a:r>
          </a:p>
        </p188:txBody>
      </p188:reply>
    </p188:replyLst>
    <p188:txBody>
      <a:bodyPr/>
      <a:lstStyle/>
      <a:p>
        <a:r>
          <a:rPr lang="en-US"/>
          <a:t>Connect with the prior example. If we go back to our first example, we can match the guarantees of the cluster, we just need to add more nodes!
While this may seem like a tough sell, there are situations where you might want to use less reliable nodes. For example they could be far cheaper, or more potentially more sustainable.
And this result shows us that we can make use of their benefits with no downsides in our end-to-end guarantees. &lt;consider skipping last sentence&gt;</a:t>
        </a:r>
      </a:p>
    </p188:txBody>
  </p188:cm>
</p188:cmLst>
</file>

<file path=ppt/comments/modernComment_1F8_62379D29.xml><?xml version="1.0" encoding="utf-8"?>
<p188:cmLst xmlns:a="http://schemas.openxmlformats.org/drawingml/2006/main" xmlns:r="http://schemas.openxmlformats.org/officeDocument/2006/relationships" xmlns:p188="http://schemas.microsoft.com/office/powerpoint/2018/8/main">
  <p188:cm id="{98CB4999-5CEC-6746-9653-F8440A329140}" authorId="{13F4659F-E107-8FFE-43B4-F72D1B0FFF87}" created="2025-05-07T21:02:34.854">
    <pc:sldMkLst xmlns:pc="http://schemas.microsoft.com/office/powerpoint/2013/main/command">
      <pc:docMk/>
      <pc:sldMk cId="1647811881" sldId="504"/>
    </pc:sldMkLst>
    <p188:replyLst>
      <p188:reply id="{6EC06C76-1CC1-064C-B04E-BEDD6F2F9227}" authorId="{D8CC4AE5-2D71-51D3-1DBC-EC43EAEEE35F}" created="2025-05-08T18:58:29.922">
        <p188:txBody>
          <a:bodyPr/>
          <a:lstStyle/>
          <a:p>
            <a:r>
              <a:rPr lang="en-US"/>
              <a:t>Changed colors but ned to have a random 16 node quorum in different color</a:t>
            </a:r>
          </a:p>
        </p188:txBody>
      </p188:reply>
    </p188:replyLst>
    <p188:txBody>
      <a:bodyPr/>
      <a:lstStyle/>
      <a:p>
        <a:r>
          <a:rPr lang="en-US"/>
          <a:t>make correct nodes light blue??
Keep faulty nodes dark red
make quorum third color??</a:t>
        </a:r>
      </a:p>
    </p188:txBody>
  </p188:cm>
  <p188:cm id="{F3D8AF22-0C6C-B140-AA43-DE31236DACC3}" authorId="{13F4659F-E107-8FFE-43B4-F72D1B0FFF87}" created="2025-05-08T20:09:00.887">
    <pc:sldMkLst xmlns:pc="http://schemas.microsoft.com/office/powerpoint/2013/main/command">
      <pc:docMk/>
      <pc:sldMk cId="1647811881" sldId="504"/>
    </pc:sldMkLst>
    <p188:txBody>
      <a:bodyPr/>
      <a:lstStyle/>
      <a:p>
        <a:r>
          <a:rPr lang="en-US"/>
          <a:t>slide to slide node wiggle</a:t>
        </a:r>
      </a:p>
    </p188:txBody>
  </p188:cm>
</p188:cmLst>
</file>

<file path=ppt/comments/modernComment_1F9_42FC1B52.xml><?xml version="1.0" encoding="utf-8"?>
<p188:cmLst xmlns:a="http://schemas.openxmlformats.org/drawingml/2006/main" xmlns:r="http://schemas.openxmlformats.org/officeDocument/2006/relationships" xmlns:p188="http://schemas.microsoft.com/office/powerpoint/2018/8/main">
  <p188:cm id="{7B88BC63-D708-B243-A155-F977300C979F}" authorId="{13F4659F-E107-8FFE-43B4-F72D1B0FFF87}" created="2025-05-08T21:25:21.583">
    <ac:txMkLst xmlns:ac="http://schemas.microsoft.com/office/drawing/2013/main/command">
      <pc:docMk xmlns:pc="http://schemas.microsoft.com/office/powerpoint/2013/main/command"/>
      <pc:sldMk xmlns:pc="http://schemas.microsoft.com/office/powerpoint/2013/main/command" cId="1123818322" sldId="505"/>
      <ac:spMk id="9" creationId="{142142E0-D38D-68B5-F921-4A36B11E92AB}"/>
      <ac:txMk cp="7" len="11">
        <ac:context len="19" hash="2104170420"/>
      </ac:txMk>
    </ac:txMkLst>
    <p188:pos x="3858051" y="632619"/>
    <p188:txBody>
      <a:bodyPr/>
      <a:lstStyle/>
      <a:p>
        <a:r>
          <a:rPr lang="en-US"/>
          <a:t>all failures are protected against equally</a:t>
        </a:r>
      </a:p>
    </p188:txBody>
  </p188:cm>
  <p188:cm id="{5ED3B45F-29FC-1147-BD27-83065A8F5B1F}" authorId="{13F4659F-E107-8FFE-43B4-F72D1B0FFF87}" created="2025-05-08T21:26:08.115">
    <pc:sldMkLst xmlns:pc="http://schemas.microsoft.com/office/powerpoint/2013/main/command">
      <pc:docMk/>
      <pc:sldMk cId="1123818322" sldId="505"/>
    </pc:sldMkLst>
    <p188:txBody>
      <a:bodyPr/>
      <a:lstStyle/>
      <a:p>
        <a:r>
          <a:rPr lang="en-US"/>
          <a:t>consensus protocols are unaware that faults are non-uniform</a:t>
        </a:r>
      </a:p>
    </p188:txBody>
  </p188:cm>
</p188:cmLst>
</file>

<file path=ppt/comments/modernComment_1FA_40B8AD0F.xml><?xml version="1.0" encoding="utf-8"?>
<p188:cmLst xmlns:a="http://schemas.openxmlformats.org/drawingml/2006/main" xmlns:r="http://schemas.openxmlformats.org/officeDocument/2006/relationships" xmlns:p188="http://schemas.microsoft.com/office/powerpoint/2018/8/main">
  <p188:cm id="{29A6F6B5-E1EA-7E4F-9168-F67E5D873DC9}" authorId="{13F4659F-E107-8FFE-43B4-F72D1B0FFF87}" created="2025-05-07T20:53:46.712">
    <pc:sldMkLst xmlns:pc="http://schemas.microsoft.com/office/powerpoint/2013/main/command">
      <pc:docMk/>
      <pc:sldMk cId="1085844751" sldId="506"/>
    </pc:sldMkLst>
    <p188:txBody>
      <a:bodyPr/>
      <a:lstStyle/>
      <a:p>
        <a:r>
          <a:rPr lang="en-US"/>
          <a:t>speed up to 10sec?</a:t>
        </a:r>
      </a:p>
    </p188:txBody>
  </p188:cm>
</p188:cmLst>
</file>

<file path=ppt/comments/modernComment_1FB_CD7254CC.xml><?xml version="1.0" encoding="utf-8"?>
<p188:cmLst xmlns:a="http://schemas.openxmlformats.org/drawingml/2006/main" xmlns:r="http://schemas.openxmlformats.org/officeDocument/2006/relationships" xmlns:p188="http://schemas.microsoft.com/office/powerpoint/2018/8/main">
  <p188:cm id="{2F68A0AC-4F1E-4649-9B67-E42FFF2EC3C3}" authorId="{13F4659F-E107-8FFE-43B4-F72D1B0FFF87}" created="2025-05-08T17:54:16.920">
    <pc:sldMkLst xmlns:pc="http://schemas.microsoft.com/office/powerpoint/2013/main/command">
      <pc:docMk/>
      <pc:sldMk cId="3446822092" sldId="507"/>
    </pc:sldMkLst>
    <p188:txBody>
      <a:bodyPr/>
      <a:lstStyle/>
      <a:p>
        <a:r>
          <a:rPr lang="en-US"/>
          <a:t>fix animation order</a:t>
        </a:r>
      </a:p>
    </p188:txBody>
  </p188:cm>
  <p188:cm id="{2A209401-D44A-A84B-BED1-B51561183085}" authorId="{13F4659F-E107-8FFE-43B4-F72D1B0FFF87}" created="2025-05-12T23:37:08.459">
    <pc:sldMkLst xmlns:pc="http://schemas.microsoft.com/office/powerpoint/2013/main/command">
      <pc:docMk/>
      <pc:sldMk cId="3446822092" sldId="507"/>
    </pc:sldMkLst>
    <p188:txBody>
      <a:bodyPr/>
      <a:lstStyle/>
      <a:p>
        <a:r>
          <a:rPr lang="en-US"/>
          <a:t>run through a bit</a:t>
        </a:r>
      </a:p>
    </p188:txBody>
  </p188:cm>
</p188:cmLst>
</file>

<file path=ppt/comments/modernComment_1FD_9F0D3ADC.xml><?xml version="1.0" encoding="utf-8"?>
<p188:cmLst xmlns:a="http://schemas.openxmlformats.org/drawingml/2006/main" xmlns:r="http://schemas.openxmlformats.org/officeDocument/2006/relationships" xmlns:p188="http://schemas.microsoft.com/office/powerpoint/2018/8/main">
  <p188:cm id="{822AF588-F269-0E41-8B82-01550BB244EE}" authorId="{13F4659F-E107-8FFE-43B4-F72D1B0FFF87}" created="2025-05-07T21:02:34.854">
    <pc:sldMkLst xmlns:pc="http://schemas.microsoft.com/office/powerpoint/2013/main/command">
      <pc:docMk/>
      <pc:sldMk cId="1647811881" sldId="504"/>
    </pc:sldMkLst>
    <p188:replyLst>
      <p188:reply id="{6EC06C76-1CC1-064C-B04E-BEDD6F2F9227}" authorId="{D8CC4AE5-2D71-51D3-1DBC-EC43EAEEE35F}" created="2025-05-08T18:58:29.922">
        <p188:txBody>
          <a:bodyPr/>
          <a:lstStyle/>
          <a:p>
            <a:r>
              <a:rPr lang="en-US"/>
              <a:t>Changed colors but ned to have a random 16 node quorum in different color</a:t>
            </a:r>
          </a:p>
        </p188:txBody>
      </p188:reply>
    </p188:replyLst>
    <p188:txBody>
      <a:bodyPr/>
      <a:lstStyle/>
      <a:p>
        <a:r>
          <a:rPr lang="en-US"/>
          <a:t>make correct nodes light blue??
Keep faulty nodes dark red
make quorum third color??</a:t>
        </a:r>
      </a:p>
    </p188:txBody>
  </p188:cm>
  <p188:cm id="{02506DAA-4DD4-0347-9872-AE40A9597CCB}" authorId="{13F4659F-E107-8FFE-43B4-F72D1B0FFF87}" created="2025-05-08T20:09:00.887">
    <pc:sldMkLst xmlns:pc="http://schemas.microsoft.com/office/powerpoint/2013/main/command">
      <pc:docMk/>
      <pc:sldMk cId="1647811881" sldId="504"/>
    </pc:sldMkLst>
    <p188:txBody>
      <a:bodyPr/>
      <a:lstStyle/>
      <a:p>
        <a:r>
          <a:rPr lang="en-US"/>
          <a:t>slide to slide node wiggle</a:t>
        </a:r>
      </a:p>
    </p188:txBody>
  </p188:cm>
</p188:cmLst>
</file>

<file path=ppt/comments/modernComment_1FE_2336A07.xml><?xml version="1.0" encoding="utf-8"?>
<p188:cmLst xmlns:a="http://schemas.openxmlformats.org/drawingml/2006/main" xmlns:r="http://schemas.openxmlformats.org/officeDocument/2006/relationships" xmlns:p188="http://schemas.microsoft.com/office/powerpoint/2018/8/main">
  <p188:cm id="{38BF9F08-1BDE-8442-98B1-BC7026D07135}" authorId="{13F4659F-E107-8FFE-43B4-F72D1B0FFF87}" created="2025-05-12T23:41:00.402">
    <pc:sldMkLst xmlns:pc="http://schemas.microsoft.com/office/powerpoint/2013/main/command">
      <pc:docMk/>
      <pc:sldMk cId="2764086692" sldId="503"/>
    </pc:sldMkLst>
    <p188:replyLst>
      <p188:reply id="{CF2AC189-62B5-534E-A348-BF9E3BD473D7}" authorId="{13F4659F-E107-8FFE-43B4-F72D1B0FFF87}" created="2025-05-12T23:41:22.147">
        <p188:txBody>
          <a:bodyPr/>
          <a:lstStyle/>
          <a:p>
            <a:r>
              <a:rPr lang="en-US"/>
              <a:t>animate the first ex —&gt; into the second</a:t>
            </a:r>
          </a:p>
        </p188:txBody>
      </p188:reply>
    </p188:replyLst>
    <p188:txBody>
      <a:bodyPr/>
      <a:lstStyle/>
      <a:p>
        <a:r>
          <a:rPr lang="en-US"/>
          <a:t>Connect with the prior example. If we go back to our first example, we can match the guarantees of the cluster, we just need to add more nodes!
While this may seem like a tough sell, there are situations where you might want to use less reliable nodes. For example they could be far cheaper, or more potentially more sustainable.
And this result shows us that we can make use of their benefits with no downsides in our end-to-end guarantees. &lt;consider skipping last sentence&gt;</a:t>
        </a:r>
      </a:p>
    </p188:txBody>
  </p188:cm>
</p188:cmLst>
</file>

<file path=ppt/comments/modernComment_1FF_BF9ABF53.xml><?xml version="1.0" encoding="utf-8"?>
<p188:cmLst xmlns:a="http://schemas.openxmlformats.org/drawingml/2006/main" xmlns:r="http://schemas.openxmlformats.org/officeDocument/2006/relationships" xmlns:p188="http://schemas.microsoft.com/office/powerpoint/2018/8/main">
  <p188:cm id="{5DF42A3B-BA15-914D-BE5A-43AEA5E399D6}" authorId="{F9071D00-6468-3589-82AF-2F9AA848CF29}" created="2025-05-08T18:22:38.521">
    <pc:sldMkLst xmlns:pc="http://schemas.microsoft.com/office/powerpoint/2013/main/command">
      <pc:docMk/>
      <pc:sldMk cId="0" sldId="391"/>
    </pc:sldMkLst>
    <p188:txBody>
      <a:bodyPr/>
      <a:lstStyle/>
      <a:p>
        <a:r>
          <a:rPr lang="fr-FR"/>
          <a:t>Very minor: I'm not sure you need the "To start off, let's take a look at what consensus is" You could just start with the next slide "Fundamentally, all distributed systems must handle failures"
But super minor. </a:t>
        </a:r>
      </a:p>
    </p188:txBody>
  </p188:cm>
</p188:cmLst>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41E3C-01A9-5648-8E48-EF85C2F5A57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E3084DA4-C7CA-B948-A5D4-4EB83CF7A31D}">
      <dgm:prSet/>
      <dgm:spPr/>
      <dgm:t>
        <a:bodyPr/>
        <a:lstStyle/>
        <a:p>
          <a:r>
            <a:rPr lang="en-US">
              <a:solidFill>
                <a:schemeClr val="tx1"/>
              </a:solidFill>
              <a:latin typeface="Avenir Book" panose="02000503020000020003" pitchFamily="2" charset="0"/>
            </a:rPr>
            <a:t>(a) Fault rates are not uniform</a:t>
          </a:r>
        </a:p>
      </dgm:t>
    </dgm:pt>
    <dgm:pt modelId="{048AE37C-AF59-D148-A9B1-60557DBA8D72}" type="parTrans" cxnId="{FED2A255-C62B-6C43-87AC-7A7E07FBD166}">
      <dgm:prSet/>
      <dgm:spPr/>
      <dgm:t>
        <a:bodyPr/>
        <a:lstStyle/>
        <a:p>
          <a:endParaRPr lang="en-US">
            <a:solidFill>
              <a:schemeClr val="tx1"/>
            </a:solidFill>
            <a:latin typeface="Avenir Book" panose="02000503020000020003" pitchFamily="2" charset="0"/>
          </a:endParaRPr>
        </a:p>
      </dgm:t>
    </dgm:pt>
    <dgm:pt modelId="{14AD28B4-FAE2-1A42-9355-B068909D4485}" type="sibTrans" cxnId="{FED2A255-C62B-6C43-87AC-7A7E07FBD166}">
      <dgm:prSet/>
      <dgm:spPr/>
      <dgm:t>
        <a:bodyPr/>
        <a:lstStyle/>
        <a:p>
          <a:endParaRPr lang="en-US">
            <a:solidFill>
              <a:schemeClr val="tx1"/>
            </a:solidFill>
            <a:latin typeface="Avenir Book" panose="02000503020000020003" pitchFamily="2" charset="0"/>
          </a:endParaRPr>
        </a:p>
      </dgm:t>
    </dgm:pt>
    <dgm:pt modelId="{7259B81A-5D6B-9142-910B-728C1A5331F2}">
      <dgm:prSet/>
      <dgm:spPr/>
      <dgm:t>
        <a:bodyPr/>
        <a:lstStyle/>
        <a:p>
          <a:r>
            <a:rPr lang="en-US">
              <a:solidFill>
                <a:schemeClr val="tx1"/>
              </a:solidFill>
              <a:latin typeface="Avenir Book" panose="02000503020000020003" pitchFamily="2" charset="0"/>
            </a:rPr>
            <a:t>(b) Fault rates evolve over time</a:t>
          </a:r>
        </a:p>
      </dgm:t>
    </dgm:pt>
    <dgm:pt modelId="{AA9818AB-41F0-024F-A876-A053D12F6CB2}" type="parTrans" cxnId="{2166F7EB-BDEC-0245-9ED6-DE725F17EA1F}">
      <dgm:prSet/>
      <dgm:spPr/>
      <dgm:t>
        <a:bodyPr/>
        <a:lstStyle/>
        <a:p>
          <a:endParaRPr lang="en-US">
            <a:solidFill>
              <a:schemeClr val="tx1"/>
            </a:solidFill>
            <a:latin typeface="Avenir Book" panose="02000503020000020003" pitchFamily="2" charset="0"/>
          </a:endParaRPr>
        </a:p>
      </dgm:t>
    </dgm:pt>
    <dgm:pt modelId="{08AD3FE0-D8BB-234E-A4CA-DC27FFC6D088}" type="sibTrans" cxnId="{2166F7EB-BDEC-0245-9ED6-DE725F17EA1F}">
      <dgm:prSet/>
      <dgm:spPr/>
      <dgm:t>
        <a:bodyPr/>
        <a:lstStyle/>
        <a:p>
          <a:endParaRPr lang="en-US">
            <a:solidFill>
              <a:schemeClr val="tx1"/>
            </a:solidFill>
            <a:latin typeface="Avenir Book" panose="02000503020000020003" pitchFamily="2" charset="0"/>
          </a:endParaRPr>
        </a:p>
      </dgm:t>
    </dgm:pt>
    <dgm:pt modelId="{7FCB04FE-D222-D840-BB64-BA1B6EA511F5}">
      <dgm:prSet/>
      <dgm:spPr/>
      <dgm:t>
        <a:bodyPr/>
        <a:lstStyle/>
        <a:p>
          <a:r>
            <a:rPr lang="en-US">
              <a:solidFill>
                <a:schemeClr val="tx1"/>
              </a:solidFill>
              <a:latin typeface="Avenir Book" panose="02000503020000020003" pitchFamily="2" charset="0"/>
            </a:rPr>
            <a:t>(c) Faults may be correlated</a:t>
          </a:r>
        </a:p>
      </dgm:t>
    </dgm:pt>
    <dgm:pt modelId="{03491631-7034-1945-A210-AC5FE3B096D4}" type="parTrans" cxnId="{54399CB7-4197-884E-A690-8A1C517E8BDE}">
      <dgm:prSet/>
      <dgm:spPr/>
      <dgm:t>
        <a:bodyPr/>
        <a:lstStyle/>
        <a:p>
          <a:endParaRPr lang="en-US">
            <a:solidFill>
              <a:schemeClr val="tx1"/>
            </a:solidFill>
            <a:latin typeface="Avenir Book" panose="02000503020000020003" pitchFamily="2" charset="0"/>
          </a:endParaRPr>
        </a:p>
      </dgm:t>
    </dgm:pt>
    <dgm:pt modelId="{D2F009CF-D889-A846-AF21-09DCA18A9200}" type="sibTrans" cxnId="{54399CB7-4197-884E-A690-8A1C517E8BDE}">
      <dgm:prSet/>
      <dgm:spPr/>
      <dgm:t>
        <a:bodyPr/>
        <a:lstStyle/>
        <a:p>
          <a:endParaRPr lang="en-US">
            <a:solidFill>
              <a:schemeClr val="tx1"/>
            </a:solidFill>
            <a:latin typeface="Avenir Book" panose="02000503020000020003" pitchFamily="2" charset="0"/>
          </a:endParaRPr>
        </a:p>
      </dgm:t>
    </dgm:pt>
    <dgm:pt modelId="{7247FDFA-8976-854F-8267-9EE2D1C90687}">
      <dgm:prSet/>
      <dgm:spPr/>
      <dgm:t>
        <a:bodyPr/>
        <a:lstStyle/>
        <a:p>
          <a:r>
            <a:rPr lang="en-US">
              <a:solidFill>
                <a:schemeClr val="tx1"/>
              </a:solidFill>
              <a:latin typeface="Avenir Book" panose="02000503020000020003" pitchFamily="2" charset="0"/>
            </a:rPr>
            <a:t>(d) Faults are complex</a:t>
          </a:r>
        </a:p>
      </dgm:t>
    </dgm:pt>
    <dgm:pt modelId="{85B91EA3-9C52-7343-9CEB-A5BC6AAE6593}" type="parTrans" cxnId="{A7E2BF22-9D09-3643-91F7-BA55F21EAE2A}">
      <dgm:prSet/>
      <dgm:spPr/>
      <dgm:t>
        <a:bodyPr/>
        <a:lstStyle/>
        <a:p>
          <a:endParaRPr lang="en-US">
            <a:solidFill>
              <a:schemeClr val="tx1"/>
            </a:solidFill>
            <a:latin typeface="Avenir Book" panose="02000503020000020003" pitchFamily="2" charset="0"/>
          </a:endParaRPr>
        </a:p>
      </dgm:t>
    </dgm:pt>
    <dgm:pt modelId="{23A284C9-62EE-B340-B4B3-5734C106455C}" type="sibTrans" cxnId="{A7E2BF22-9D09-3643-91F7-BA55F21EAE2A}">
      <dgm:prSet/>
      <dgm:spPr/>
      <dgm:t>
        <a:bodyPr/>
        <a:lstStyle/>
        <a:p>
          <a:endParaRPr lang="en-US">
            <a:solidFill>
              <a:schemeClr val="tx1"/>
            </a:solidFill>
            <a:latin typeface="Avenir Book" panose="02000503020000020003" pitchFamily="2" charset="0"/>
          </a:endParaRPr>
        </a:p>
      </dgm:t>
    </dgm:pt>
    <dgm:pt modelId="{C3EB67C8-F0B8-B743-9FD0-5CA958BBCA79}" type="pres">
      <dgm:prSet presAssocID="{8EF41E3C-01A9-5648-8E48-EF85C2F5A57E}" presName="linear" presStyleCnt="0">
        <dgm:presLayoutVars>
          <dgm:animLvl val="lvl"/>
          <dgm:resizeHandles val="exact"/>
        </dgm:presLayoutVars>
      </dgm:prSet>
      <dgm:spPr/>
    </dgm:pt>
    <dgm:pt modelId="{EAAA0345-35BD-394A-94E5-63FC76499570}" type="pres">
      <dgm:prSet presAssocID="{E3084DA4-C7CA-B948-A5D4-4EB83CF7A31D}" presName="parentText" presStyleLbl="node1" presStyleIdx="0" presStyleCnt="4" custLinFactNeighborX="22604" custLinFactNeighborY="-846">
        <dgm:presLayoutVars>
          <dgm:chMax val="0"/>
          <dgm:bulletEnabled val="1"/>
        </dgm:presLayoutVars>
      </dgm:prSet>
      <dgm:spPr/>
    </dgm:pt>
    <dgm:pt modelId="{4068C66E-48AF-D742-A94E-5875A6DEB9BC}" type="pres">
      <dgm:prSet presAssocID="{14AD28B4-FAE2-1A42-9355-B068909D4485}" presName="spacer" presStyleCnt="0"/>
      <dgm:spPr/>
    </dgm:pt>
    <dgm:pt modelId="{46340FDB-E164-4648-B8F4-C1F7784E622A}" type="pres">
      <dgm:prSet presAssocID="{7259B81A-5D6B-9142-910B-728C1A5331F2}" presName="parentText" presStyleLbl="node1" presStyleIdx="1" presStyleCnt="4">
        <dgm:presLayoutVars>
          <dgm:chMax val="0"/>
          <dgm:bulletEnabled val="1"/>
        </dgm:presLayoutVars>
      </dgm:prSet>
      <dgm:spPr/>
    </dgm:pt>
    <dgm:pt modelId="{D51FD04B-87A2-754F-B173-2313BC533026}" type="pres">
      <dgm:prSet presAssocID="{08AD3FE0-D8BB-234E-A4CA-DC27FFC6D088}" presName="spacer" presStyleCnt="0"/>
      <dgm:spPr/>
    </dgm:pt>
    <dgm:pt modelId="{A31C678A-C914-ED47-A57C-F421F0809E8D}" type="pres">
      <dgm:prSet presAssocID="{7FCB04FE-D222-D840-BB64-BA1B6EA511F5}" presName="parentText" presStyleLbl="node1" presStyleIdx="2" presStyleCnt="4">
        <dgm:presLayoutVars>
          <dgm:chMax val="0"/>
          <dgm:bulletEnabled val="1"/>
        </dgm:presLayoutVars>
      </dgm:prSet>
      <dgm:spPr/>
    </dgm:pt>
    <dgm:pt modelId="{6AAD9045-9170-8146-A961-4D01D603627B}" type="pres">
      <dgm:prSet presAssocID="{D2F009CF-D889-A846-AF21-09DCA18A9200}" presName="spacer" presStyleCnt="0"/>
      <dgm:spPr/>
    </dgm:pt>
    <dgm:pt modelId="{13F4ADB3-1314-A84C-9A31-52935F8190A5}" type="pres">
      <dgm:prSet presAssocID="{7247FDFA-8976-854F-8267-9EE2D1C90687}" presName="parentText" presStyleLbl="node1" presStyleIdx="3" presStyleCnt="4">
        <dgm:presLayoutVars>
          <dgm:chMax val="0"/>
          <dgm:bulletEnabled val="1"/>
        </dgm:presLayoutVars>
      </dgm:prSet>
      <dgm:spPr/>
    </dgm:pt>
  </dgm:ptLst>
  <dgm:cxnLst>
    <dgm:cxn modelId="{70195D1B-2579-6F49-A2A1-2FEFF78EADB3}" type="presOf" srcId="{7247FDFA-8976-854F-8267-9EE2D1C90687}" destId="{13F4ADB3-1314-A84C-9A31-52935F8190A5}" srcOrd="0" destOrd="0" presId="urn:microsoft.com/office/officeart/2005/8/layout/vList2"/>
    <dgm:cxn modelId="{A7E2BF22-9D09-3643-91F7-BA55F21EAE2A}" srcId="{8EF41E3C-01A9-5648-8E48-EF85C2F5A57E}" destId="{7247FDFA-8976-854F-8267-9EE2D1C90687}" srcOrd="3" destOrd="0" parTransId="{85B91EA3-9C52-7343-9CEB-A5BC6AAE6593}" sibTransId="{23A284C9-62EE-B340-B4B3-5734C106455C}"/>
    <dgm:cxn modelId="{EE2E3F2B-0B05-8B47-B385-34F94FC91E6A}" type="presOf" srcId="{8EF41E3C-01A9-5648-8E48-EF85C2F5A57E}" destId="{C3EB67C8-F0B8-B743-9FD0-5CA958BBCA79}" srcOrd="0" destOrd="0" presId="urn:microsoft.com/office/officeart/2005/8/layout/vList2"/>
    <dgm:cxn modelId="{FED2A255-C62B-6C43-87AC-7A7E07FBD166}" srcId="{8EF41E3C-01A9-5648-8E48-EF85C2F5A57E}" destId="{E3084DA4-C7CA-B948-A5D4-4EB83CF7A31D}" srcOrd="0" destOrd="0" parTransId="{048AE37C-AF59-D148-A9B1-60557DBA8D72}" sibTransId="{14AD28B4-FAE2-1A42-9355-B068909D4485}"/>
    <dgm:cxn modelId="{54399CB7-4197-884E-A690-8A1C517E8BDE}" srcId="{8EF41E3C-01A9-5648-8E48-EF85C2F5A57E}" destId="{7FCB04FE-D222-D840-BB64-BA1B6EA511F5}" srcOrd="2" destOrd="0" parTransId="{03491631-7034-1945-A210-AC5FE3B096D4}" sibTransId="{D2F009CF-D889-A846-AF21-09DCA18A9200}"/>
    <dgm:cxn modelId="{8DEDC6D1-2B85-0B48-B76F-F7FEDC1CBDE6}" type="presOf" srcId="{E3084DA4-C7CA-B948-A5D4-4EB83CF7A31D}" destId="{EAAA0345-35BD-394A-94E5-63FC76499570}" srcOrd="0" destOrd="0" presId="urn:microsoft.com/office/officeart/2005/8/layout/vList2"/>
    <dgm:cxn modelId="{61FF78E7-11B9-B54D-8CC9-F566DED4CC94}" type="presOf" srcId="{7FCB04FE-D222-D840-BB64-BA1B6EA511F5}" destId="{A31C678A-C914-ED47-A57C-F421F0809E8D}" srcOrd="0" destOrd="0" presId="urn:microsoft.com/office/officeart/2005/8/layout/vList2"/>
    <dgm:cxn modelId="{2166F7EB-BDEC-0245-9ED6-DE725F17EA1F}" srcId="{8EF41E3C-01A9-5648-8E48-EF85C2F5A57E}" destId="{7259B81A-5D6B-9142-910B-728C1A5331F2}" srcOrd="1" destOrd="0" parTransId="{AA9818AB-41F0-024F-A876-A053D12F6CB2}" sibTransId="{08AD3FE0-D8BB-234E-A4CA-DC27FFC6D088}"/>
    <dgm:cxn modelId="{4FFC5CFA-6FA9-5C4B-85E5-BFDAA690AF01}" type="presOf" srcId="{7259B81A-5D6B-9142-910B-728C1A5331F2}" destId="{46340FDB-E164-4648-B8F4-C1F7784E622A}" srcOrd="0" destOrd="0" presId="urn:microsoft.com/office/officeart/2005/8/layout/vList2"/>
    <dgm:cxn modelId="{8F7CF4C1-A4A8-5049-9BF3-5A7F6C9B2FFA}" type="presParOf" srcId="{C3EB67C8-F0B8-B743-9FD0-5CA958BBCA79}" destId="{EAAA0345-35BD-394A-94E5-63FC76499570}" srcOrd="0" destOrd="0" presId="urn:microsoft.com/office/officeart/2005/8/layout/vList2"/>
    <dgm:cxn modelId="{C889731F-6A66-1849-97BA-956F83FDA7D5}" type="presParOf" srcId="{C3EB67C8-F0B8-B743-9FD0-5CA958BBCA79}" destId="{4068C66E-48AF-D742-A94E-5875A6DEB9BC}" srcOrd="1" destOrd="0" presId="urn:microsoft.com/office/officeart/2005/8/layout/vList2"/>
    <dgm:cxn modelId="{9DA08609-BC64-A743-BE0B-55C17906B64D}" type="presParOf" srcId="{C3EB67C8-F0B8-B743-9FD0-5CA958BBCA79}" destId="{46340FDB-E164-4648-B8F4-C1F7784E622A}" srcOrd="2" destOrd="0" presId="urn:microsoft.com/office/officeart/2005/8/layout/vList2"/>
    <dgm:cxn modelId="{0E8A1D18-43E5-0943-9F68-86DC98836873}" type="presParOf" srcId="{C3EB67C8-F0B8-B743-9FD0-5CA958BBCA79}" destId="{D51FD04B-87A2-754F-B173-2313BC533026}" srcOrd="3" destOrd="0" presId="urn:microsoft.com/office/officeart/2005/8/layout/vList2"/>
    <dgm:cxn modelId="{7595F0A6-1CBB-7242-93BA-0DE35A1331AC}" type="presParOf" srcId="{C3EB67C8-F0B8-B743-9FD0-5CA958BBCA79}" destId="{A31C678A-C914-ED47-A57C-F421F0809E8D}" srcOrd="4" destOrd="0" presId="urn:microsoft.com/office/officeart/2005/8/layout/vList2"/>
    <dgm:cxn modelId="{327CFD88-2A54-FD4A-937D-E55F4970B394}" type="presParOf" srcId="{C3EB67C8-F0B8-B743-9FD0-5CA958BBCA79}" destId="{6AAD9045-9170-8146-A961-4D01D603627B}" srcOrd="5" destOrd="0" presId="urn:microsoft.com/office/officeart/2005/8/layout/vList2"/>
    <dgm:cxn modelId="{3D43ABF5-BCE6-7642-83F4-CE6BD09F8A6A}" type="presParOf" srcId="{C3EB67C8-F0B8-B743-9FD0-5CA958BBCA79}" destId="{13F4ADB3-1314-A84C-9A31-52935F8190A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A0345-35BD-394A-94E5-63FC76499570}">
      <dsp:nvSpPr>
        <dsp:cNvPr id="0" name=""/>
        <dsp:cNvSpPr/>
      </dsp:nvSpPr>
      <dsp:spPr>
        <a:xfrm>
          <a:off x="0" y="26727"/>
          <a:ext cx="7241771" cy="737100"/>
        </a:xfrm>
        <a:prstGeom prst="roundRect">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Avenir Book" panose="02000503020000020003" pitchFamily="2" charset="0"/>
            </a:rPr>
            <a:t>(a) Fault rates are not uniform</a:t>
          </a:r>
        </a:p>
      </dsp:txBody>
      <dsp:txXfrm>
        <a:off x="35982" y="62709"/>
        <a:ext cx="7169807" cy="665136"/>
      </dsp:txXfrm>
    </dsp:sp>
    <dsp:sp modelId="{46340FDB-E164-4648-B8F4-C1F7784E622A}">
      <dsp:nvSpPr>
        <dsp:cNvPr id="0" name=""/>
        <dsp:cNvSpPr/>
      </dsp:nvSpPr>
      <dsp:spPr>
        <a:xfrm>
          <a:off x="0" y="845149"/>
          <a:ext cx="7241771" cy="737100"/>
        </a:xfrm>
        <a:prstGeom prst="roundRect">
          <a:avLst/>
        </a:prstGeom>
        <a:solidFill>
          <a:schemeClr val="accent5">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Avenir Book" panose="02000503020000020003" pitchFamily="2" charset="0"/>
            </a:rPr>
            <a:t>(b) Fault rates evolve over time</a:t>
          </a:r>
        </a:p>
      </dsp:txBody>
      <dsp:txXfrm>
        <a:off x="35982" y="881131"/>
        <a:ext cx="7169807" cy="665136"/>
      </dsp:txXfrm>
    </dsp:sp>
    <dsp:sp modelId="{A31C678A-C914-ED47-A57C-F421F0809E8D}">
      <dsp:nvSpPr>
        <dsp:cNvPr id="0" name=""/>
        <dsp:cNvSpPr/>
      </dsp:nvSpPr>
      <dsp:spPr>
        <a:xfrm>
          <a:off x="0" y="1662889"/>
          <a:ext cx="7241771" cy="737100"/>
        </a:xfrm>
        <a:prstGeom prst="roundRect">
          <a:avLst/>
        </a:prstGeom>
        <a:solidFill>
          <a:schemeClr val="accent5">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Avenir Book" panose="02000503020000020003" pitchFamily="2" charset="0"/>
            </a:rPr>
            <a:t>(c) Faults may be correlated</a:t>
          </a:r>
        </a:p>
      </dsp:txBody>
      <dsp:txXfrm>
        <a:off x="35982" y="1698871"/>
        <a:ext cx="7169807" cy="665136"/>
      </dsp:txXfrm>
    </dsp:sp>
    <dsp:sp modelId="{13F4ADB3-1314-A84C-9A31-52935F8190A5}">
      <dsp:nvSpPr>
        <dsp:cNvPr id="0" name=""/>
        <dsp:cNvSpPr/>
      </dsp:nvSpPr>
      <dsp:spPr>
        <a:xfrm>
          <a:off x="0" y="2480629"/>
          <a:ext cx="7241771" cy="737100"/>
        </a:xfrm>
        <a:prstGeom prst="roundRect">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Avenir Book" panose="02000503020000020003" pitchFamily="2" charset="0"/>
            </a:rPr>
            <a:t>(d) Faults are complex</a:t>
          </a:r>
        </a:p>
      </dsp:txBody>
      <dsp:txXfrm>
        <a:off x="35982" y="2516611"/>
        <a:ext cx="7169807" cy="6651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60545-2F72-8349-8DEB-E3544F4B4393}" type="datetimeFigureOut">
              <a:rPr lang="en-US" smtClean="0"/>
              <a:t>5/9/25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F59B5-E33B-F841-BACA-140961296580}" type="slidenum">
              <a:rPr lang="en-US" smtClean="0"/>
              <a:t>‹#›</a:t>
            </a:fld>
            <a:endParaRPr lang="en-US"/>
          </a:p>
        </p:txBody>
      </p:sp>
    </p:spTree>
    <p:extLst>
      <p:ext uri="{BB962C8B-B14F-4D97-AF65-F5344CB8AC3E}">
        <p14:creationId xmlns:p14="http://schemas.microsoft.com/office/powerpoint/2010/main" val="53174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ogle.com/search?sa=X&amp;sca_esv=6f4cffb8fcc6cffb&amp;biw=1440&amp;bih=812&amp;q=Falcon+Sensor&amp;ved=2ahUKEwiJs9OKjI-NAxXsHDQIHWGSDJEQxccNegQIMhAB&amp;mstk=AUtExfDG3pqxg7rxkLrovDqEPm68yOb3f6mBb8vTIITnbh5wI5uNorb46DWgSDrI3XZerVnk2DRmG6TmIdegYGRk6tW2QJwODpPMdyaH5ulzohAbYC1bRJ4xsE18vuttrqp_d0pBN1aCyG1rJR3C2TnTQ0u3pmY_MCMcgFNtCA33HUgeL0MKB7xvGYtaROY1R0cRuB37&amp;csui=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Shape 1146"/>
          <p:cNvSpPr>
            <a:spLocks noGrp="1" noRot="1" noChangeAspect="1"/>
          </p:cNvSpPr>
          <p:nvPr>
            <p:ph type="sldImg"/>
          </p:nvPr>
        </p:nvSpPr>
        <p:spPr>
          <a:prstGeom prst="rect">
            <a:avLst/>
          </a:prstGeom>
        </p:spPr>
        <p:txBody>
          <a:bodyPr/>
          <a:lstStyle/>
          <a:p>
            <a:endParaRPr/>
          </a:p>
        </p:txBody>
      </p:sp>
      <p:sp>
        <p:nvSpPr>
          <p:cNvPr id="1147" name="Shape 1147"/>
          <p:cNvSpPr>
            <a:spLocks noGrp="1"/>
          </p:cNvSpPr>
          <p:nvPr>
            <p:ph type="body" sz="quarter" idx="1"/>
          </p:nvPr>
        </p:nvSpPr>
        <p:spPr>
          <a:prstGeom prst="rect">
            <a:avLst/>
          </a:prstGeo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Shape 1415"/>
          <p:cNvSpPr>
            <a:spLocks noGrp="1" noRot="1" noChangeAspect="1"/>
          </p:cNvSpPr>
          <p:nvPr>
            <p:ph type="sldImg"/>
          </p:nvPr>
        </p:nvSpPr>
        <p:spPr>
          <a:prstGeom prst="rect">
            <a:avLst/>
          </a:prstGeom>
        </p:spPr>
        <p:txBody>
          <a:bodyPr/>
          <a:lstStyle/>
          <a:p>
            <a:endParaRPr/>
          </a:p>
        </p:txBody>
      </p:sp>
      <p:sp>
        <p:nvSpPr>
          <p:cNvPr id="1416" name="Shape 1416"/>
          <p:cNvSpPr>
            <a:spLocks noGrp="1"/>
          </p:cNvSpPr>
          <p:nvPr>
            <p:ph type="body" sz="quarter" idx="1"/>
          </p:nvPr>
        </p:nvSpPr>
        <p:spPr>
          <a:prstGeom prst="rect">
            <a:avLst/>
          </a:prstGeom>
        </p:spPr>
        <p:txBody>
          <a:bodyPr/>
          <a:lstStyle/>
          <a:p>
            <a:r>
              <a:rPr dirty="0"/>
              <a:t>The point that I really want to get across is that in consensus -- You are buying protection for your view of the world</a:t>
            </a:r>
            <a:r>
              <a:rPr lang="en-US" dirty="0"/>
              <a:t>!!!</a:t>
            </a:r>
          </a:p>
          <a:p>
            <a:endParaRPr lang="en-US" dirty="0"/>
          </a:p>
          <a:p>
            <a:r>
              <a:rPr lang="en-US" dirty="0"/>
              <a:t>&gt;&gt; continue naturally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 name="Shape 1442"/>
          <p:cNvSpPr>
            <a:spLocks noGrp="1" noRot="1" noChangeAspect="1"/>
          </p:cNvSpPr>
          <p:nvPr>
            <p:ph type="sldImg"/>
          </p:nvPr>
        </p:nvSpPr>
        <p:spPr>
          <a:prstGeom prst="rect">
            <a:avLst/>
          </a:prstGeom>
        </p:spPr>
        <p:txBody>
          <a:bodyPr/>
          <a:lstStyle/>
          <a:p>
            <a:endParaRPr/>
          </a:p>
        </p:txBody>
      </p:sp>
      <p:sp>
        <p:nvSpPr>
          <p:cNvPr id="1443" name="Shape 1443"/>
          <p:cNvSpPr>
            <a:spLocks noGrp="1"/>
          </p:cNvSpPr>
          <p:nvPr>
            <p:ph type="body" sz="quarter" idx="1"/>
          </p:nvPr>
        </p:nvSpPr>
        <p:spPr>
          <a:prstGeom prst="rect">
            <a:avLst/>
          </a:prstGeom>
        </p:spPr>
        <p:txBody>
          <a:bodyPr/>
          <a:lstStyle/>
          <a:p>
            <a:r>
              <a:rPr lang="en-US" dirty="0"/>
              <a:t>That means!!! your world view -- better -- match reality. &lt;MORE DRAMAAAA&gt;</a:t>
            </a:r>
          </a:p>
          <a:p>
            <a:endParaRPr lang="en-US" dirty="0"/>
          </a:p>
          <a:p>
            <a:r>
              <a:rPr lang="en-US" dirty="0"/>
              <a:t>If in reality only one machine will fail</a:t>
            </a:r>
          </a:p>
          <a:p>
            <a:endParaRPr lang="en-US" dirty="0"/>
          </a:p>
          <a:p>
            <a:r>
              <a:rPr lang="en-US" dirty="0"/>
              <a:t>But my model is too optimistic -- and thinks no machines will fail, then my system is quite likely to break</a:t>
            </a:r>
          </a:p>
          <a:p>
            <a:endParaRPr lang="en-US" dirty="0"/>
          </a:p>
          <a:p>
            <a:r>
              <a:rPr lang="en-US" dirty="0"/>
              <a:t>On the other hand, if my fault model is too pessimistic thinking tens of machines will fail -- then my system will work, but my boss is going to be awfully unhappy with how much money I'm costing them</a:t>
            </a:r>
          </a:p>
          <a:p>
            <a:r>
              <a:rPr lang="en-US" dirty="0"/>
              <a:t>[Pause LONGGGGGG]</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real problem with consensus [breath] is that current consensus fault models, [pause] no matter how you configure them, [pause] do not and can not accurately capture reality.</a:t>
            </a:r>
          </a:p>
          <a:p>
            <a:endParaRPr lang="en-US"/>
          </a:p>
          <a:p>
            <a:r>
              <a:rPr lang="en-US"/>
              <a:t>And as a consequence, consensus protocols either overpay for protecting systems or do not fully protect them against failures!</a:t>
            </a:r>
          </a:p>
          <a:p>
            <a:endParaRPr lang="en-US"/>
          </a:p>
          <a:p>
            <a:r>
              <a:rPr lang="en-US"/>
              <a:t>To explain this, lets zoom into consensus' formal model (maybe different wording for "formal model")</a:t>
            </a:r>
          </a:p>
        </p:txBody>
      </p:sp>
      <p:sp>
        <p:nvSpPr>
          <p:cNvPr id="4" name="Slide Number Placeholder 3"/>
          <p:cNvSpPr>
            <a:spLocks noGrp="1"/>
          </p:cNvSpPr>
          <p:nvPr>
            <p:ph type="sldNum" sz="quarter" idx="5"/>
          </p:nvPr>
        </p:nvSpPr>
        <p:spPr/>
        <p:txBody>
          <a:bodyPr/>
          <a:lstStyle/>
          <a:p>
            <a:fld id="{AEAF59B5-E33B-F841-BACA-140961296580}" type="slidenum">
              <a:rPr lang="en-US" smtClean="0"/>
              <a:t>12</a:t>
            </a:fld>
            <a:endParaRPr lang="en-US"/>
          </a:p>
        </p:txBody>
      </p:sp>
    </p:spTree>
    <p:extLst>
      <p:ext uri="{BB962C8B-B14F-4D97-AF65-F5344CB8AC3E}">
        <p14:creationId xmlns:p14="http://schemas.microsoft.com/office/powerpoint/2010/main" val="299263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 name="Shape 1472"/>
          <p:cNvSpPr>
            <a:spLocks noGrp="1" noRot="1" noChangeAspect="1"/>
          </p:cNvSpPr>
          <p:nvPr>
            <p:ph type="sldImg"/>
          </p:nvPr>
        </p:nvSpPr>
        <p:spPr>
          <a:prstGeom prst="rect">
            <a:avLst/>
          </a:prstGeom>
        </p:spPr>
        <p:txBody>
          <a:bodyPr/>
          <a:lstStyle/>
          <a:p>
            <a:endParaRPr/>
          </a:p>
        </p:txBody>
      </p:sp>
      <p:sp>
        <p:nvSpPr>
          <p:cNvPr id="1473" name="Shape 1473"/>
          <p:cNvSpPr>
            <a:spLocks noGrp="1"/>
          </p:cNvSpPr>
          <p:nvPr>
            <p:ph type="body" sz="quarter" idx="1"/>
          </p:nvPr>
        </p:nvSpPr>
        <p:spPr>
          <a:prstGeom prst="rect">
            <a:avLst/>
          </a:prstGeom>
        </p:spPr>
        <p:txBody>
          <a:bodyPr/>
          <a:lstStyle/>
          <a:p>
            <a:r>
              <a:rPr lang="en-US" dirty="0"/>
              <a:t>Applications interact with consensus protocols by sending the protocol  a series of operations</a:t>
            </a:r>
          </a:p>
          <a:p>
            <a:endParaRPr lang="en-US" dirty="0"/>
          </a:p>
          <a:p>
            <a:r>
              <a:rPr lang="en-US" dirty="0"/>
              <a:t>The consensus protocol will then coordinate a group of machines to order and persist the operations into a log</a:t>
            </a:r>
          </a:p>
          <a:p>
            <a:endParaRPr lang="en-US" dirty="0"/>
          </a:p>
          <a:p>
            <a:r>
              <a:rPr lang="en-US" dirty="0"/>
              <a:t>In order for this log to be useful, consensus provides two guarantees.</a:t>
            </a:r>
          </a:p>
          <a:p>
            <a:endParaRPr lang="en-US" dirty="0"/>
          </a:p>
          <a:p>
            <a:r>
              <a:rPr lang="en-US" dirty="0"/>
              <a:t>First – every machine in the protocol must agree on the order of operations in the log.  This property is called Safety.</a:t>
            </a:r>
          </a:p>
          <a:p>
            <a:endParaRPr lang="en-US" dirty="0"/>
          </a:p>
          <a:p>
            <a:r>
              <a:rPr lang="en-US" dirty="0"/>
              <a:t>Second, every operation given to consensus will eventually appear in the log. This property is called liveness</a:t>
            </a:r>
          </a:p>
          <a:p>
            <a:endParaRPr lang="en-US" dirty="0"/>
          </a:p>
          <a:p>
            <a:r>
              <a:rPr lang="en-US" dirty="0"/>
              <a:t>With these two properties, we can use consensus to build complex applications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 name="Shape 1495"/>
          <p:cNvSpPr>
            <a:spLocks noGrp="1" noRot="1" noChangeAspect="1"/>
          </p:cNvSpPr>
          <p:nvPr>
            <p:ph type="sldImg"/>
          </p:nvPr>
        </p:nvSpPr>
        <p:spPr>
          <a:prstGeom prst="rect">
            <a:avLst/>
          </a:prstGeom>
        </p:spPr>
        <p:txBody>
          <a:bodyPr/>
          <a:lstStyle/>
          <a:p>
            <a:endParaRPr/>
          </a:p>
        </p:txBody>
      </p:sp>
      <p:sp>
        <p:nvSpPr>
          <p:cNvPr id="1496" name="Shape 1496"/>
          <p:cNvSpPr>
            <a:spLocks noGrp="1"/>
          </p:cNvSpPr>
          <p:nvPr>
            <p:ph type="body" sz="quarter" idx="1"/>
          </p:nvPr>
        </p:nvSpPr>
        <p:spPr>
          <a:prstGeom prst="rect">
            <a:avLst/>
          </a:prstGeom>
        </p:spPr>
        <p:txBody>
          <a:bodyPr/>
          <a:lstStyle/>
          <a:p>
            <a:r>
              <a:rPr lang="en-US" dirty="0"/>
              <a:t>To make this really concrete, if an application wanted a key value store, it might use </a:t>
            </a:r>
            <a:r>
              <a:rPr lang="en-US" dirty="0" err="1"/>
              <a:t>etcd</a:t>
            </a:r>
            <a:r>
              <a:rPr lang="en-US" dirty="0"/>
              <a:t>. </a:t>
            </a:r>
          </a:p>
          <a:p>
            <a:endParaRPr lang="en-US" dirty="0"/>
          </a:p>
          <a:p>
            <a:r>
              <a:rPr lang="en-US" dirty="0"/>
              <a:t>Applications would submit their read/write requests to </a:t>
            </a:r>
            <a:r>
              <a:rPr lang="en-US" dirty="0" err="1"/>
              <a:t>Etcd</a:t>
            </a:r>
            <a:r>
              <a:rPr lang="en-US" dirty="0"/>
              <a:t> -- which internally uses Raft, a consensus protocol, to order each read/write request into a log</a:t>
            </a:r>
          </a:p>
          <a:p>
            <a:endParaRPr lang="en-US" dirty="0"/>
          </a:p>
          <a:p>
            <a:r>
              <a:rPr lang="en-US" dirty="0" err="1"/>
              <a:t>Etcd</a:t>
            </a:r>
            <a:r>
              <a:rPr lang="en-US" dirty="0"/>
              <a:t> can then replay the ordered log of operations to respond to any request that applications give it even if failures occur.</a:t>
            </a:r>
          </a:p>
          <a:p>
            <a:endParaRPr lang="en-US" dirty="0"/>
          </a:p>
          <a:p>
            <a:r>
              <a:rPr lang="en-US" dirty="0"/>
              <a:t>In general, protocols like raft use the letter f to denote the maximum number of faults which can occur in a deployment. And this parameter f totally defines the world view of consensus.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Shape 1581"/>
          <p:cNvSpPr>
            <a:spLocks noGrp="1" noRot="1" noChangeAspect="1"/>
          </p:cNvSpPr>
          <p:nvPr>
            <p:ph type="sldImg"/>
          </p:nvPr>
        </p:nvSpPr>
        <p:spPr>
          <a:prstGeom prst="rect">
            <a:avLst/>
          </a:prstGeom>
        </p:spPr>
        <p:txBody>
          <a:bodyPr/>
          <a:lstStyle/>
          <a:p>
            <a:endParaRPr/>
          </a:p>
        </p:txBody>
      </p:sp>
      <p:sp>
        <p:nvSpPr>
          <p:cNvPr id="1582" name="Shape 1582"/>
          <p:cNvSpPr>
            <a:spLocks noGrp="1"/>
          </p:cNvSpPr>
          <p:nvPr>
            <p:ph type="body" sz="quarter" idx="1"/>
          </p:nvPr>
        </p:nvSpPr>
        <p:spPr>
          <a:prstGeom prst="rect">
            <a:avLst/>
          </a:prstGeom>
        </p:spPr>
        <p:txBody>
          <a:bodyPr/>
          <a:lstStyle/>
          <a:p>
            <a:r>
              <a:rPr lang="en-US" dirty="0"/>
              <a:t>As a result, we say these systems use an f-threshold fault model</a:t>
            </a:r>
          </a:p>
          <a:p>
            <a:endParaRPr lang="en-US" dirty="0"/>
          </a:p>
          <a:p>
            <a:r>
              <a:rPr lang="en-US" dirty="0"/>
              <a:t>Meaning they only provide their guarantees when the real number of faults in a system is &lt;= f</a:t>
            </a:r>
          </a:p>
          <a:p>
            <a:endParaRPr lang="en-US" dirty="0"/>
          </a:p>
          <a:p>
            <a:r>
              <a:rPr lang="en-US" dirty="0"/>
              <a:t>Even in this f threshold model, there are many variations on what a fault means.</a:t>
            </a:r>
          </a:p>
          <a:p>
            <a:endParaRPr lang="en-US" dirty="0"/>
          </a:p>
          <a:p>
            <a:r>
              <a:rPr lang="en-US" dirty="0"/>
              <a:t>For example, Crash Fault Tolerance uses a network of 2f+1 nodes to withstand f __crash__ faults where faulty machines stop working</a:t>
            </a:r>
          </a:p>
          <a:p>
            <a:endParaRPr lang="en-US" dirty="0"/>
          </a:p>
          <a:p>
            <a:r>
              <a:rPr lang="en-US" dirty="0"/>
              <a:t>Byzantine Fault tolerance can handle f __byzantine__ faults where faulty machines may deviate from the protocol</a:t>
            </a:r>
          </a:p>
          <a:p>
            <a:endParaRPr lang="en-US" dirty="0"/>
          </a:p>
          <a:p>
            <a:r>
              <a:rPr lang="en-US" dirty="0"/>
              <a:t>And there are models like upright which mix the two to handle some number of crash and byzantine faults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3BC0-2E14-E060-9E33-B1FC255B0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3638D-62C7-EBB2-84EC-6E5297341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E125A-FC14-9DF3-2536-AF226C7B14BE}"/>
              </a:ext>
            </a:extLst>
          </p:cNvPr>
          <p:cNvSpPr>
            <a:spLocks noGrp="1"/>
          </p:cNvSpPr>
          <p:nvPr>
            <p:ph type="body" idx="1"/>
          </p:nvPr>
        </p:nvSpPr>
        <p:spPr/>
        <p:txBody>
          <a:bodyPr/>
          <a:lstStyle/>
          <a:p>
            <a:r>
              <a:rPr lang="en-US" dirty="0"/>
              <a:t>In our work studying f-threshold fault models, we make three key observations!    </a:t>
            </a:r>
          </a:p>
          <a:p>
            <a:endParaRPr lang="en-US" dirty="0"/>
          </a:p>
          <a:p>
            <a:r>
              <a:rPr lang="en-US" dirty="0"/>
              <a:t>Current &lt;&gt; f-threshold fault models poorly align with reality</a:t>
            </a:r>
          </a:p>
          <a:p>
            <a:endParaRPr lang="en-US" dirty="0"/>
          </a:p>
          <a:p>
            <a:r>
              <a:rPr lang="en-US" dirty="0"/>
              <a:t>Because fundamentally, everyone (sheepishly: except consensus researchers ofc!) &lt;&gt; think about failures in terms of probabilities</a:t>
            </a:r>
          </a:p>
          <a:p>
            <a:endParaRPr lang="en-US" dirty="0"/>
          </a:p>
          <a:p>
            <a:r>
              <a:rPr lang="en-US" dirty="0"/>
              <a:t>And when faults are probabilistic… protocols can provide NO better than &lt;&gt; probabilistic guarantees!</a:t>
            </a:r>
          </a:p>
          <a:p>
            <a:endParaRPr lang="en-US" dirty="0"/>
          </a:p>
          <a:p>
            <a:r>
              <a:rPr lang="en-US" dirty="0"/>
              <a:t>Let’s take a closer look at each of them!</a:t>
            </a:r>
          </a:p>
        </p:txBody>
      </p:sp>
      <p:sp>
        <p:nvSpPr>
          <p:cNvPr id="4" name="Slide Number Placeholder 3">
            <a:extLst>
              <a:ext uri="{FF2B5EF4-FFF2-40B4-BE49-F238E27FC236}">
                <a16:creationId xmlns:a16="http://schemas.microsoft.com/office/drawing/2014/main" id="{4ABF3832-3A2A-4FEE-0251-916A9C329A19}"/>
              </a:ext>
            </a:extLst>
          </p:cNvPr>
          <p:cNvSpPr>
            <a:spLocks noGrp="1"/>
          </p:cNvSpPr>
          <p:nvPr>
            <p:ph type="sldNum" sz="quarter" idx="5"/>
          </p:nvPr>
        </p:nvSpPr>
        <p:spPr/>
        <p:txBody>
          <a:bodyPr/>
          <a:lstStyle/>
          <a:p>
            <a:fld id="{AEAF59B5-E33B-F841-BACA-140961296580}" type="slidenum">
              <a:rPr lang="en-US" smtClean="0"/>
              <a:t>16</a:t>
            </a:fld>
            <a:endParaRPr lang="en-US"/>
          </a:p>
        </p:txBody>
      </p:sp>
    </p:spTree>
    <p:extLst>
      <p:ext uri="{BB962C8B-B14F-4D97-AF65-F5344CB8AC3E}">
        <p14:creationId xmlns:p14="http://schemas.microsoft.com/office/powerpoint/2010/main" val="322768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E6EB9-5B9E-ED69-B0FD-DD5D1A149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973AE-5154-E606-CE5B-6D1CD9BD1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4D29D-6A81-E8B7-77CF-AA80D60B551D}"/>
              </a:ext>
            </a:extLst>
          </p:cNvPr>
          <p:cNvSpPr>
            <a:spLocks noGrp="1"/>
          </p:cNvSpPr>
          <p:nvPr>
            <p:ph type="body" idx="1"/>
          </p:nvPr>
        </p:nvSpPr>
        <p:spPr/>
        <p:txBody>
          <a:bodyPr/>
          <a:lstStyle/>
          <a:p>
            <a:r>
              <a:rPr lang="en-US" dirty="0">
                <a:solidFill>
                  <a:srgbClr val="000000"/>
                </a:solidFill>
                <a:effectLst/>
                <a:latin typeface="Helvetica"/>
                <a:cs typeface="Helvetica"/>
              </a:rPr>
              <a:t>As we mentioned earlier, </a:t>
            </a:r>
            <a:endParaRPr lang="en-US" dirty="0">
              <a:solidFill>
                <a:srgbClr val="000000"/>
              </a:solidFill>
              <a:effectLst/>
              <a:latin typeface="Helvetica" pitchFamily="2" charset="0"/>
            </a:endParaRPr>
          </a:p>
          <a:p>
            <a:pPr>
              <a:buNone/>
            </a:pPr>
            <a:endParaRPr lang="en-US" dirty="0">
              <a:solidFill>
                <a:srgbClr val="000000"/>
              </a:solidFill>
              <a:effectLst/>
              <a:latin typeface="Helvetica"/>
              <a:cs typeface="Helvetica"/>
            </a:endParaRPr>
          </a:p>
          <a:p>
            <a:pPr>
              <a:buNone/>
            </a:pPr>
            <a:r>
              <a:rPr lang="en-US" dirty="0">
                <a:solidFill>
                  <a:srgbClr val="000000"/>
                </a:solidFill>
                <a:effectLst/>
                <a:latin typeface="Helvetica"/>
                <a:cs typeface="Helvetica"/>
              </a:rPr>
              <a:t>a fault model defines the assumed world view of the consensus protocol. </a:t>
            </a:r>
            <a:endParaRPr lang="en-US" dirty="0">
              <a:solidFill>
                <a:srgbClr val="000000"/>
              </a:solidFill>
              <a:effectLst/>
              <a:latin typeface="Helvetica" pitchFamily="2" charset="0"/>
            </a:endParaRPr>
          </a:p>
          <a:p>
            <a:pPr>
              <a:buNone/>
            </a:pPr>
            <a:endParaRPr lang="en-US" dirty="0">
              <a:solidFill>
                <a:srgbClr val="000000"/>
              </a:solidFill>
              <a:effectLst/>
              <a:latin typeface="Helvetica"/>
              <a:cs typeface="Helvetica"/>
            </a:endParaRPr>
          </a:p>
          <a:p>
            <a:pPr>
              <a:buNone/>
            </a:pPr>
            <a:r>
              <a:rPr lang="en-US" dirty="0">
                <a:solidFill>
                  <a:srgbClr val="000000"/>
                </a:solidFill>
                <a:effectLst/>
                <a:latin typeface="Helvetica"/>
                <a:cs typeface="Helvetica"/>
              </a:rPr>
              <a:t>Today, developers make assumptions about the network, the type of faults, and the number of faults.</a:t>
            </a:r>
            <a:endParaRPr lang="en-US" dirty="0"/>
          </a:p>
          <a:p>
            <a:endParaRPr lang="en-US" dirty="0"/>
          </a:p>
          <a:p>
            <a:r>
              <a:rPr lang="en-US" dirty="0"/>
              <a:t>In effect, &lt;&gt; protocols are designed to view nodes as either correct or faulty</a:t>
            </a:r>
          </a:p>
          <a:p>
            <a:endParaRPr lang="en-US" dirty="0"/>
          </a:p>
          <a:p>
            <a:r>
              <a:rPr lang="en-US" dirty="0"/>
              <a:t>And they protect against failures as if they are uniformly distributed amongst all nodes!</a:t>
            </a:r>
          </a:p>
          <a:p>
            <a:endParaRPr lang="en-US" dirty="0"/>
          </a:p>
          <a:p>
            <a:r>
              <a:rPr lang="en-US" dirty="0"/>
              <a:t>But…, in practice… all nodes can fail &lt;&gt; and some nodes &lt;&gt; are more likely to fail than others.</a:t>
            </a:r>
          </a:p>
          <a:p>
            <a:endParaRPr lang="en-US" dirty="0"/>
          </a:p>
        </p:txBody>
      </p:sp>
      <p:sp>
        <p:nvSpPr>
          <p:cNvPr id="4" name="Slide Number Placeholder 3">
            <a:extLst>
              <a:ext uri="{FF2B5EF4-FFF2-40B4-BE49-F238E27FC236}">
                <a16:creationId xmlns:a16="http://schemas.microsoft.com/office/drawing/2014/main" id="{485C64CB-3F0B-BC99-1D7E-2994868844A3}"/>
              </a:ext>
            </a:extLst>
          </p:cNvPr>
          <p:cNvSpPr>
            <a:spLocks noGrp="1"/>
          </p:cNvSpPr>
          <p:nvPr>
            <p:ph type="sldNum" sz="quarter" idx="5"/>
          </p:nvPr>
        </p:nvSpPr>
        <p:spPr/>
        <p:txBody>
          <a:bodyPr/>
          <a:lstStyle/>
          <a:p>
            <a:fld id="{AEAF59B5-E33B-F841-BACA-140961296580}" type="slidenum">
              <a:rPr lang="en-US" smtClean="0"/>
              <a:t>17</a:t>
            </a:fld>
            <a:endParaRPr lang="en-US"/>
          </a:p>
        </p:txBody>
      </p:sp>
    </p:spTree>
    <p:extLst>
      <p:ext uri="{BB962C8B-B14F-4D97-AF65-F5344CB8AC3E}">
        <p14:creationId xmlns:p14="http://schemas.microsoft.com/office/powerpoint/2010/main" val="311484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because faults are not uniform… and they are RARELY homogenous!</a:t>
            </a:r>
          </a:p>
          <a:p>
            <a:endParaRPr lang="en-US" dirty="0"/>
          </a:p>
          <a:p>
            <a:r>
              <a:rPr lang="en-US" dirty="0"/>
              <a:t>For example, machines that are improperly cooled experience higher fault rates. </a:t>
            </a:r>
          </a:p>
          <a:p>
            <a:endParaRPr lang="en-US" dirty="0"/>
          </a:p>
          <a:p>
            <a:r>
              <a:rPr lang="en-US" dirty="0"/>
              <a:t>Here, an AFR or annual fault rate of 2.1%, means that 21 of your 1000 disks will fail over the course of one year! At higher temperatures, __68__ out of 1000 disks could fail in a year.</a:t>
            </a:r>
          </a:p>
          <a:p>
            <a:endParaRPr lang="en-US" dirty="0"/>
          </a:p>
          <a:p>
            <a:r>
              <a:rPr lang="en-US" dirty="0"/>
              <a:t>faults also often depend on both the exact hardware model and manufacturer.</a:t>
            </a:r>
          </a:p>
          <a:p>
            <a:endParaRPr lang="en-US" dirty="0"/>
          </a:p>
          <a:p>
            <a:r>
              <a:rPr lang="en-US" dirty="0"/>
              <a:t>Now if we consider the cloud with different compute offerings, a </a:t>
            </a:r>
            <a:r>
              <a:rPr lang="en-US" dirty="0" err="1"/>
              <a:t>spotVM</a:t>
            </a:r>
            <a:r>
              <a:rPr lang="en-US" dirty="0"/>
              <a:t> is far more likely to fail than a standard VM!</a:t>
            </a:r>
          </a:p>
          <a:p>
            <a:endParaRPr lang="en-US" dirty="0"/>
          </a:p>
          <a:p>
            <a:r>
              <a:rPr lang="en-US" dirty="0"/>
              <a:t>In some systems, these non-uniform failure rates capture more complex, trust dynamics.</a:t>
            </a:r>
          </a:p>
          <a:p>
            <a:endParaRPr lang="en-US" dirty="0"/>
          </a:p>
          <a:p>
            <a:r>
              <a:rPr lang="en-US" dirty="0"/>
              <a:t>In stake-based blockchains, for example, all parties need not be trusted uniformly: If I have a higher stake, I have more to lose if the system fails, I’d be a better bet to avoid failures!</a:t>
            </a:r>
          </a:p>
          <a:p>
            <a:endParaRPr lang="en-US" dirty="0"/>
          </a:p>
          <a:p>
            <a:endParaRPr lang="en-US" dirty="0"/>
          </a:p>
        </p:txBody>
      </p:sp>
      <p:sp>
        <p:nvSpPr>
          <p:cNvPr id="4" name="Slide Number Placeholder 3"/>
          <p:cNvSpPr>
            <a:spLocks noGrp="1"/>
          </p:cNvSpPr>
          <p:nvPr>
            <p:ph type="sldNum" sz="quarter" idx="5"/>
          </p:nvPr>
        </p:nvSpPr>
        <p:spPr/>
        <p:txBody>
          <a:bodyPr/>
          <a:lstStyle/>
          <a:p>
            <a:fld id="{AEAF59B5-E33B-F841-BACA-140961296580}" type="slidenum">
              <a:rPr lang="en-US" smtClean="0"/>
              <a:t>18</a:t>
            </a:fld>
            <a:endParaRPr lang="en-US"/>
          </a:p>
        </p:txBody>
      </p:sp>
    </p:spTree>
    <p:extLst>
      <p:ext uri="{BB962C8B-B14F-4D97-AF65-F5344CB8AC3E}">
        <p14:creationId xmlns:p14="http://schemas.microsoft.com/office/powerpoint/2010/main" val="349194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56C4-9306-F1F5-AC61-CDBE678F79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C408F-C82C-3641-200E-EB8A8521A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0A0D9-C632-4B48-2686-E63599EE78ED}"/>
              </a:ext>
            </a:extLst>
          </p:cNvPr>
          <p:cNvSpPr>
            <a:spLocks noGrp="1"/>
          </p:cNvSpPr>
          <p:nvPr>
            <p:ph type="body" idx="1"/>
          </p:nvPr>
        </p:nvSpPr>
        <p:spPr/>
        <p:txBody>
          <a:bodyPr/>
          <a:lstStyle/>
          <a:p>
            <a:r>
              <a:rPr lang="en-US" dirty="0"/>
              <a:t>In practice, fault rates are almost always changing with time! &lt;slow&gt;</a:t>
            </a:r>
          </a:p>
          <a:p>
            <a:endParaRPr lang="en-US" dirty="0"/>
          </a:p>
          <a:p>
            <a:r>
              <a:rPr lang="en-US" dirty="0"/>
              <a:t>The fault rate increases with a machine’s age, usage, and load on the system!</a:t>
            </a:r>
          </a:p>
          <a:p>
            <a:endParaRPr lang="en-US" dirty="0"/>
          </a:p>
          <a:p>
            <a:r>
              <a:rPr lang="en-US" dirty="0"/>
              <a:t>For example, &lt;&gt; disks follow a bath-tub curve: they have three unique phases:</a:t>
            </a:r>
          </a:p>
          <a:p>
            <a:endParaRPr lang="en-US" dirty="0"/>
          </a:p>
          <a:p>
            <a:r>
              <a:rPr lang="en-US" dirty="0"/>
              <a:t>a high infant mortality rate, a stable useful life, and a wear-out phase –with a high fault rate. This is trend holds for most hardware.</a:t>
            </a:r>
          </a:p>
          <a:p>
            <a:endParaRPr lang="en-US" dirty="0"/>
          </a:p>
          <a:p>
            <a:r>
              <a:rPr lang="en-US" dirty="0"/>
              <a:t>If we look at </a:t>
            </a:r>
            <a:r>
              <a:rPr lang="en-US" dirty="0" err="1"/>
              <a:t>SpotVMs</a:t>
            </a:r>
            <a:r>
              <a:rPr lang="en-US" dirty="0"/>
              <a:t>, their eviction rate also changes throughout their lifespan!</a:t>
            </a:r>
          </a:p>
          <a:p>
            <a:endParaRPr lang="en-US" dirty="0"/>
          </a:p>
          <a:p>
            <a:r>
              <a:rPr lang="en-US" dirty="0"/>
              <a:t>In systems with complex-trust dynamics, the changing geo-political scenario could also change how trustworthy different parties are!</a:t>
            </a:r>
            <a:br>
              <a:rPr lang="en-US" dirty="0"/>
            </a:br>
            <a:r>
              <a:rPr lang="en-US" dirty="0"/>
              <a:t> for example, the Canadian gov decided to not trust </a:t>
            </a:r>
            <a:r>
              <a:rPr lang="en-US" dirty="0" err="1"/>
              <a:t>soujanya</a:t>
            </a:r>
            <a:r>
              <a:rPr lang="en-US" dirty="0"/>
              <a:t> :sob:!</a:t>
            </a:r>
          </a:p>
          <a:p>
            <a:endParaRPr lang="en-US" dirty="0"/>
          </a:p>
          <a:p>
            <a:endParaRPr lang="en-US" dirty="0"/>
          </a:p>
          <a:p>
            <a:r>
              <a:rPr lang="en-US" dirty="0"/>
              <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55.31% of the evicted spot VMs and 32.80% of the deleted spot VMs live longer than one hour.</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C9D9BE9-66AE-9865-6000-4F103A2A7498}"/>
              </a:ext>
            </a:extLst>
          </p:cNvPr>
          <p:cNvSpPr>
            <a:spLocks noGrp="1"/>
          </p:cNvSpPr>
          <p:nvPr>
            <p:ph type="sldNum" sz="quarter" idx="5"/>
          </p:nvPr>
        </p:nvSpPr>
        <p:spPr/>
        <p:txBody>
          <a:bodyPr/>
          <a:lstStyle/>
          <a:p>
            <a:fld id="{AEAF59B5-E33B-F841-BACA-140961296580}" type="slidenum">
              <a:rPr lang="en-US" smtClean="0"/>
              <a:t>19</a:t>
            </a:fld>
            <a:endParaRPr lang="en-US"/>
          </a:p>
        </p:txBody>
      </p:sp>
    </p:spTree>
    <p:extLst>
      <p:ext uri="{BB962C8B-B14F-4D97-AF65-F5344CB8AC3E}">
        <p14:creationId xmlns:p14="http://schemas.microsoft.com/office/powerpoint/2010/main" val="399123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340C-748C-1957-079B-6EA28C33E439}"/>
            </a:ext>
          </a:extLst>
        </p:cNvPr>
        <p:cNvGrpSpPr/>
        <p:nvPr/>
      </p:nvGrpSpPr>
      <p:grpSpPr>
        <a:xfrm>
          <a:off x="0" y="0"/>
          <a:ext cx="0" cy="0"/>
          <a:chOff x="0" y="0"/>
          <a:chExt cx="0" cy="0"/>
        </a:xfrm>
      </p:grpSpPr>
      <p:sp>
        <p:nvSpPr>
          <p:cNvPr id="1146" name="Shape 1146">
            <a:extLst>
              <a:ext uri="{FF2B5EF4-FFF2-40B4-BE49-F238E27FC236}">
                <a16:creationId xmlns:a16="http://schemas.microsoft.com/office/drawing/2014/main" id="{C81342B9-CA06-2723-7317-59316731F777}"/>
              </a:ext>
            </a:extLst>
          </p:cNvPr>
          <p:cNvSpPr>
            <a:spLocks noGrp="1" noRot="1" noChangeAspect="1"/>
          </p:cNvSpPr>
          <p:nvPr>
            <p:ph type="sldImg"/>
          </p:nvPr>
        </p:nvSpPr>
        <p:spPr>
          <a:prstGeom prst="rect">
            <a:avLst/>
          </a:prstGeom>
        </p:spPr>
        <p:txBody>
          <a:bodyPr/>
          <a:lstStyle/>
          <a:p>
            <a:endParaRPr/>
          </a:p>
        </p:txBody>
      </p:sp>
      <p:sp>
        <p:nvSpPr>
          <p:cNvPr id="1147" name="Shape 1147">
            <a:extLst>
              <a:ext uri="{FF2B5EF4-FFF2-40B4-BE49-F238E27FC236}">
                <a16:creationId xmlns:a16="http://schemas.microsoft.com/office/drawing/2014/main" id="{109BC2E0-BE4A-2E2C-0754-85FBC60FD9A2}"/>
              </a:ext>
            </a:extLst>
          </p:cNvPr>
          <p:cNvSpPr>
            <a:spLocks noGrp="1"/>
          </p:cNvSpPr>
          <p:nvPr>
            <p:ph type="body" sz="quarter" idx="1"/>
          </p:nvPr>
        </p:nvSpPr>
        <p:spPr>
          <a:prstGeom prst="rect">
            <a:avLst/>
          </a:prstGeom>
        </p:spPr>
        <p:txBody>
          <a:bodyPr/>
          <a:lstStyle/>
          <a:p>
            <a:r>
              <a:rPr dirty="0"/>
              <a:t>Hello, I’m Reginald Frank</a:t>
            </a:r>
            <a:r>
              <a:rPr lang="en-US" dirty="0"/>
              <a:t>.</a:t>
            </a:r>
          </a:p>
          <a:p>
            <a:endParaRPr lang="en-US" dirty="0"/>
          </a:p>
          <a:p>
            <a:r>
              <a:rPr lang="en-US" dirty="0"/>
              <a:t>And Ideally, I would be presenting this talk with my collaborator </a:t>
            </a:r>
            <a:r>
              <a:rPr dirty="0"/>
              <a:t>Soujanya </a:t>
            </a:r>
            <a:r>
              <a:rPr lang="en-US" dirty="0" err="1"/>
              <a:t>Ponnapalli</a:t>
            </a:r>
            <a:r>
              <a:rPr lang="en-US" dirty="0"/>
              <a:t> (po-</a:t>
            </a:r>
            <a:r>
              <a:rPr lang="en-US" dirty="0" err="1"/>
              <a:t>nuh</a:t>
            </a:r>
            <a:r>
              <a:rPr lang="en-US" dirty="0"/>
              <a:t>-pal-li), but the visa processing delays hit her too </a:t>
            </a:r>
            <a:r>
              <a:rPr lang="en-US" dirty="0">
                <a:sym typeface="Wingdings" pitchFamily="2" charset="2"/>
              </a:rPr>
              <a:t>:((</a:t>
            </a:r>
          </a:p>
          <a:p>
            <a:endParaRPr lang="en-US" dirty="0">
              <a:sym typeface="Wingdings" pitchFamily="2" charset="2"/>
            </a:endParaRPr>
          </a:p>
          <a:p>
            <a:r>
              <a:rPr lang="en-US" dirty="0">
                <a:sym typeface="Wingdings" pitchFamily="2" charset="2"/>
              </a:rPr>
              <a:t>So instead she is working diligently in Berkeley while I’m unexpectedly giving both parts of the talk.</a:t>
            </a:r>
            <a:endParaRPr dirty="0"/>
          </a:p>
          <a:p>
            <a:endParaRPr lang="en-US" dirty="0"/>
          </a:p>
          <a:p>
            <a:r>
              <a:rPr lang="en-US" dirty="0"/>
              <a:t>But lets get started.</a:t>
            </a:r>
          </a:p>
          <a:p>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want to convince you that Consensus &lt;pause&gt; must take inspiration from Real Life!</a:t>
            </a:r>
          </a:p>
        </p:txBody>
      </p:sp>
    </p:spTree>
    <p:extLst>
      <p:ext uri="{BB962C8B-B14F-4D97-AF65-F5344CB8AC3E}">
        <p14:creationId xmlns:p14="http://schemas.microsoft.com/office/powerpoint/2010/main" val="2054699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0B1C-1787-0C82-23DA-1B66695F8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4042A-1A7E-1C60-EBF5-EC9F9555F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2BE71-E7EE-B94B-84E7-66439A666595}"/>
              </a:ext>
            </a:extLst>
          </p:cNvPr>
          <p:cNvSpPr>
            <a:spLocks noGrp="1"/>
          </p:cNvSpPr>
          <p:nvPr>
            <p:ph type="body" idx="1"/>
          </p:nvPr>
        </p:nvSpPr>
        <p:spPr/>
        <p:txBody>
          <a:bodyPr/>
          <a:lstStyle/>
          <a:p>
            <a:r>
              <a:rPr lang="en-US" dirty="0"/>
              <a:t>Even worse, Machine faults can be correlated! (this is a </a:t>
            </a:r>
            <a:r>
              <a:rPr lang="en-US" dirty="0" err="1"/>
              <a:t>reaaaal</a:t>
            </a:r>
            <a:r>
              <a:rPr lang="en-US" dirty="0"/>
              <a:t> pain!!!)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they are not exactly bound by “f”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the recent </a:t>
            </a:r>
            <a:r>
              <a:rPr lang="en-US" dirty="0" err="1"/>
              <a:t>crowdstrike</a:t>
            </a:r>
            <a:r>
              <a:rPr lang="en-US" dirty="0"/>
              <a:t> outage at Microsoft.</a:t>
            </a:r>
          </a:p>
          <a:p>
            <a:br>
              <a:rPr lang="en-US" dirty="0"/>
            </a:br>
            <a:r>
              <a:rPr lang="en-US" dirty="0"/>
              <a:t>New software updates caused a widespread downtime of multiple servers at Microsoft</a:t>
            </a:r>
          </a:p>
          <a:p>
            <a:r>
              <a:rPr lang="en-US" dirty="0"/>
              <a:t>leading to up to 5.4 Billion dollars in lost revenue!</a:t>
            </a:r>
          </a:p>
          <a:p>
            <a:endParaRPr lang="en-US" dirty="0"/>
          </a:p>
          <a:p>
            <a:endParaRPr lang="en-US" dirty="0"/>
          </a:p>
          <a:p>
            <a:r>
              <a:rPr lang="en-US" dirty="0"/>
              <a:t>-------------------</a:t>
            </a:r>
          </a:p>
          <a:p>
            <a:r>
              <a:rPr lang="en-US" b="0" i="0" dirty="0">
                <a:solidFill>
                  <a:srgbClr val="EEF0FF"/>
                </a:solidFill>
                <a:effectLst/>
                <a:latin typeface="Google Sans"/>
              </a:rPr>
              <a:t>a faulty software update from the cybersecurity firm CrowdStrike. This update, intended for </a:t>
            </a:r>
            <a:r>
              <a:rPr lang="en-US" b="0" i="0" dirty="0">
                <a:solidFill>
                  <a:srgbClr val="EEF0FF"/>
                </a:solidFill>
                <a:effectLst/>
                <a:latin typeface="Google Sans"/>
                <a:hlinkClick r:id="rId3"/>
              </a:rPr>
              <a:t>Falcon Sensor</a:t>
            </a:r>
            <a:r>
              <a:rPr lang="en-US" b="0" i="0" dirty="0">
                <a:solidFill>
                  <a:srgbClr val="EEF0FF"/>
                </a:solidFill>
                <a:effectLst/>
                <a:latin typeface="Google Sans"/>
              </a:rPr>
              <a:t> security software, caused widespread crashes and unresponsiveness</a:t>
            </a:r>
          </a:p>
          <a:p>
            <a:r>
              <a:rPr lang="en-US" b="0" i="0" dirty="0">
                <a:solidFill>
                  <a:srgbClr val="666666"/>
                </a:solidFill>
                <a:effectLst/>
                <a:latin typeface="Arial" panose="020B0604020202020204" pitchFamily="34" charset="0"/>
              </a:rPr>
              <a:t>$5.4 billion</a:t>
            </a:r>
            <a:endParaRPr lang="en-US" dirty="0"/>
          </a:p>
        </p:txBody>
      </p:sp>
      <p:sp>
        <p:nvSpPr>
          <p:cNvPr id="4" name="Slide Number Placeholder 3">
            <a:extLst>
              <a:ext uri="{FF2B5EF4-FFF2-40B4-BE49-F238E27FC236}">
                <a16:creationId xmlns:a16="http://schemas.microsoft.com/office/drawing/2014/main" id="{4A42C312-1D67-D129-DC62-5A467E204675}"/>
              </a:ext>
            </a:extLst>
          </p:cNvPr>
          <p:cNvSpPr>
            <a:spLocks noGrp="1"/>
          </p:cNvSpPr>
          <p:nvPr>
            <p:ph type="sldNum" sz="quarter" idx="5"/>
          </p:nvPr>
        </p:nvSpPr>
        <p:spPr/>
        <p:txBody>
          <a:bodyPr/>
          <a:lstStyle/>
          <a:p>
            <a:fld id="{AEAF59B5-E33B-F841-BACA-140961296580}" type="slidenum">
              <a:rPr lang="en-US" smtClean="0"/>
              <a:t>20</a:t>
            </a:fld>
            <a:endParaRPr lang="en-US"/>
          </a:p>
        </p:txBody>
      </p:sp>
    </p:spTree>
    <p:extLst>
      <p:ext uri="{BB962C8B-B14F-4D97-AF65-F5344CB8AC3E}">
        <p14:creationId xmlns:p14="http://schemas.microsoft.com/office/powerpoint/2010/main" val="89541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6EA64-8F43-803C-E5EB-62891F4DD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A9BF0-3BD2-E585-7C6D-C5929573D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02628-9070-5117-35BF-12E04CF28930}"/>
              </a:ext>
            </a:extLst>
          </p:cNvPr>
          <p:cNvSpPr>
            <a:spLocks noGrp="1"/>
          </p:cNvSpPr>
          <p:nvPr>
            <p:ph type="body" idx="1"/>
          </p:nvPr>
        </p:nvSpPr>
        <p:spPr/>
        <p:txBody>
          <a:bodyPr/>
          <a:lstStyle/>
          <a:p>
            <a:r>
              <a:rPr lang="en-US" dirty="0"/>
              <a:t>Faults are also complex!</a:t>
            </a:r>
          </a:p>
          <a:p>
            <a:endParaRPr lang="en-US" dirty="0"/>
          </a:p>
          <a:p>
            <a:r>
              <a:rPr lang="en-US" dirty="0"/>
              <a:t>Recent works highlight that silent compute errors and data corruptions </a:t>
            </a:r>
          </a:p>
          <a:p>
            <a:endParaRPr lang="en-US" dirty="0"/>
          </a:p>
          <a:p>
            <a:r>
              <a:rPr lang="en-US" dirty="0"/>
              <a:t>Are a </a:t>
            </a:r>
            <a:r>
              <a:rPr lang="en-US"/>
              <a:t>phenomenon which can occur scale</a:t>
            </a:r>
            <a:r>
              <a:rPr lang="en-US" dirty="0"/>
              <a:t>!</a:t>
            </a:r>
          </a:p>
        </p:txBody>
      </p:sp>
      <p:sp>
        <p:nvSpPr>
          <p:cNvPr id="4" name="Slide Number Placeholder 3">
            <a:extLst>
              <a:ext uri="{FF2B5EF4-FFF2-40B4-BE49-F238E27FC236}">
                <a16:creationId xmlns:a16="http://schemas.microsoft.com/office/drawing/2014/main" id="{37F787ED-EA58-3CC2-E3A7-0A247A71F5D4}"/>
              </a:ext>
            </a:extLst>
          </p:cNvPr>
          <p:cNvSpPr>
            <a:spLocks noGrp="1"/>
          </p:cNvSpPr>
          <p:nvPr>
            <p:ph type="sldNum" sz="quarter" idx="5"/>
          </p:nvPr>
        </p:nvSpPr>
        <p:spPr/>
        <p:txBody>
          <a:bodyPr/>
          <a:lstStyle/>
          <a:p>
            <a:fld id="{AEAF59B5-E33B-F841-BACA-140961296580}" type="slidenum">
              <a:rPr lang="en-US" smtClean="0"/>
              <a:t>21</a:t>
            </a:fld>
            <a:endParaRPr lang="en-US"/>
          </a:p>
        </p:txBody>
      </p:sp>
    </p:spTree>
    <p:extLst>
      <p:ext uri="{BB962C8B-B14F-4D97-AF65-F5344CB8AC3E}">
        <p14:creationId xmlns:p14="http://schemas.microsoft.com/office/powerpoint/2010/main" val="309470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the point I want to emphasize is that,</a:t>
            </a:r>
          </a:p>
          <a:p>
            <a:endParaRPr lang="en-US"/>
          </a:p>
          <a:p>
            <a:r>
              <a:rPr lang="en-US"/>
              <a:t>In practice, faults ARE probabilistic and</a:t>
            </a:r>
          </a:p>
          <a:p>
            <a:endParaRPr lang="en-US"/>
          </a:p>
          <a:p>
            <a:r>
              <a:rPr lang="en-US"/>
              <a:t>In other domains, we have already been reasoning about machine faults using probability curves.</a:t>
            </a:r>
          </a:p>
          <a:p>
            <a:endParaRPr lang="en-US"/>
          </a:p>
          <a:p>
            <a:r>
              <a:rPr lang="en-US"/>
              <a:t>&lt;pause&gt;</a:t>
            </a:r>
          </a:p>
          <a:p>
            <a:endParaRPr lang="en-US"/>
          </a:p>
          <a:p>
            <a:r>
              <a:rPr lang="en-US"/>
              <a:t>So we ask - &lt;look around&gt; - why should consensus be any different?</a:t>
            </a:r>
          </a:p>
          <a:p>
            <a:endParaRPr lang="en-US"/>
          </a:p>
          <a:p>
            <a:endParaRPr lang="en-US"/>
          </a:p>
        </p:txBody>
      </p:sp>
      <p:sp>
        <p:nvSpPr>
          <p:cNvPr id="4" name="Slide Number Placeholder 3"/>
          <p:cNvSpPr>
            <a:spLocks noGrp="1"/>
          </p:cNvSpPr>
          <p:nvPr>
            <p:ph type="sldNum" sz="quarter" idx="5"/>
          </p:nvPr>
        </p:nvSpPr>
        <p:spPr/>
        <p:txBody>
          <a:bodyPr/>
          <a:lstStyle/>
          <a:p>
            <a:fld id="{AEAF59B5-E33B-F841-BACA-140961296580}" type="slidenum">
              <a:rPr lang="en-US" smtClean="0"/>
              <a:t>22</a:t>
            </a:fld>
            <a:endParaRPr lang="en-US"/>
          </a:p>
        </p:txBody>
      </p:sp>
    </p:spTree>
    <p:extLst>
      <p:ext uri="{BB962C8B-B14F-4D97-AF65-F5344CB8AC3E}">
        <p14:creationId xmlns:p14="http://schemas.microsoft.com/office/powerpoint/2010/main" val="181516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6426F-6A8A-0E25-44D8-9BB7E1E739D4}"/>
            </a:ext>
          </a:extLst>
        </p:cNvPr>
        <p:cNvGrpSpPr/>
        <p:nvPr/>
      </p:nvGrpSpPr>
      <p:grpSpPr>
        <a:xfrm>
          <a:off x="0" y="0"/>
          <a:ext cx="0" cy="0"/>
          <a:chOff x="0" y="0"/>
          <a:chExt cx="0" cy="0"/>
        </a:xfrm>
      </p:grpSpPr>
      <p:sp>
        <p:nvSpPr>
          <p:cNvPr id="1604" name="Shape 1604">
            <a:extLst>
              <a:ext uri="{FF2B5EF4-FFF2-40B4-BE49-F238E27FC236}">
                <a16:creationId xmlns:a16="http://schemas.microsoft.com/office/drawing/2014/main" id="{516ED0C4-DE01-F016-913D-0D7333C9F5B5}"/>
              </a:ext>
            </a:extLst>
          </p:cNvPr>
          <p:cNvSpPr>
            <a:spLocks noGrp="1" noRot="1" noChangeAspect="1"/>
          </p:cNvSpPr>
          <p:nvPr>
            <p:ph type="sldImg"/>
          </p:nvPr>
        </p:nvSpPr>
        <p:spPr>
          <a:prstGeom prst="rect">
            <a:avLst/>
          </a:prstGeom>
        </p:spPr>
        <p:txBody>
          <a:bodyPr/>
          <a:lstStyle/>
          <a:p>
            <a:endParaRPr/>
          </a:p>
        </p:txBody>
      </p:sp>
      <p:sp>
        <p:nvSpPr>
          <p:cNvPr id="1605" name="Shape 1605">
            <a:extLst>
              <a:ext uri="{FF2B5EF4-FFF2-40B4-BE49-F238E27FC236}">
                <a16:creationId xmlns:a16="http://schemas.microsoft.com/office/drawing/2014/main" id="{1D34A289-0CE1-1758-71C7-00CD092F6E55}"/>
              </a:ext>
            </a:extLst>
          </p:cNvPr>
          <p:cNvSpPr>
            <a:spLocks noGrp="1"/>
          </p:cNvSpPr>
          <p:nvPr>
            <p:ph type="body" sz="quarter" idx="1"/>
          </p:nvPr>
        </p:nvSpPr>
        <p:spPr>
          <a:prstGeom prst="rect">
            <a:avLst/>
          </a:prstGeom>
        </p:spPr>
        <p:txBody>
          <a:bodyPr/>
          <a:lstStyle/>
          <a:p>
            <a:r>
              <a:rPr lang="en-US" dirty="0"/>
              <a:t>If we take a step back… and look at the guarantees of consensus protocols TODAY &lt;&gt;</a:t>
            </a:r>
          </a:p>
          <a:p>
            <a:endParaRPr lang="en-US" dirty="0"/>
          </a:p>
          <a:p>
            <a:r>
              <a:rPr lang="en-US" dirty="0"/>
              <a:t>They provide all... or nothing... guarantees.</a:t>
            </a:r>
          </a:p>
          <a:p>
            <a:endParaRPr lang="en-US" dirty="0"/>
          </a:p>
          <a:p>
            <a:r>
              <a:rPr lang="en-US" dirty="0"/>
              <a:t>Systems are guaranteed to be safe and live with less than f node failures</a:t>
            </a:r>
          </a:p>
          <a:p>
            <a:endParaRPr lang="en-US" dirty="0"/>
          </a:p>
          <a:p>
            <a:r>
              <a:rPr lang="en-US" dirty="0"/>
              <a:t>And provide no guarantees whatsoever... if the number of failures exceed f.</a:t>
            </a:r>
          </a:p>
          <a:p>
            <a:endParaRPr lang="en-US" dirty="0"/>
          </a:p>
          <a:p>
            <a:endParaRPr dirty="0"/>
          </a:p>
        </p:txBody>
      </p:sp>
    </p:spTree>
    <p:extLst>
      <p:ext uri="{BB962C8B-B14F-4D97-AF65-F5344CB8AC3E}">
        <p14:creationId xmlns:p14="http://schemas.microsoft.com/office/powerpoint/2010/main" val="271693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38F3A-C7D3-C002-803C-E7C062DEF060}"/>
            </a:ext>
          </a:extLst>
        </p:cNvPr>
        <p:cNvGrpSpPr/>
        <p:nvPr/>
      </p:nvGrpSpPr>
      <p:grpSpPr>
        <a:xfrm>
          <a:off x="0" y="0"/>
          <a:ext cx="0" cy="0"/>
          <a:chOff x="0" y="0"/>
          <a:chExt cx="0" cy="0"/>
        </a:xfrm>
      </p:grpSpPr>
      <p:sp>
        <p:nvSpPr>
          <p:cNvPr id="1604" name="Shape 1604">
            <a:extLst>
              <a:ext uri="{FF2B5EF4-FFF2-40B4-BE49-F238E27FC236}">
                <a16:creationId xmlns:a16="http://schemas.microsoft.com/office/drawing/2014/main" id="{29B5F1EE-B5C0-BACF-EF9E-3F39F35B115A}"/>
              </a:ext>
            </a:extLst>
          </p:cNvPr>
          <p:cNvSpPr>
            <a:spLocks noGrp="1" noRot="1" noChangeAspect="1"/>
          </p:cNvSpPr>
          <p:nvPr>
            <p:ph type="sldImg"/>
          </p:nvPr>
        </p:nvSpPr>
        <p:spPr>
          <a:prstGeom prst="rect">
            <a:avLst/>
          </a:prstGeom>
        </p:spPr>
        <p:txBody>
          <a:bodyPr/>
          <a:lstStyle/>
          <a:p>
            <a:endParaRPr/>
          </a:p>
        </p:txBody>
      </p:sp>
      <p:sp>
        <p:nvSpPr>
          <p:cNvPr id="1605" name="Shape 1605">
            <a:extLst>
              <a:ext uri="{FF2B5EF4-FFF2-40B4-BE49-F238E27FC236}">
                <a16:creationId xmlns:a16="http://schemas.microsoft.com/office/drawing/2014/main" id="{9ADE84E4-A1A6-8CE3-968B-685773501E95}"/>
              </a:ext>
            </a:extLst>
          </p:cNvPr>
          <p:cNvSpPr>
            <a:spLocks noGrp="1"/>
          </p:cNvSpPr>
          <p:nvPr>
            <p:ph type="body" sz="quarter" idx="1"/>
          </p:nvPr>
        </p:nvSpPr>
        <p:spPr>
          <a:prstGeom prst="rect">
            <a:avLst/>
          </a:prstGeom>
        </p:spPr>
        <p:txBody>
          <a:bodyPr/>
          <a:lstStyle/>
          <a:p>
            <a:r>
              <a:rPr lang="en-US" dirty="0"/>
              <a:t>But, in practice,</a:t>
            </a:r>
          </a:p>
          <a:p>
            <a:endParaRPr lang="en-US" dirty="0"/>
          </a:p>
          <a:p>
            <a:r>
              <a:rPr lang="en-US" dirty="0"/>
              <a:t>it is always possible for failures to exceed f!</a:t>
            </a:r>
          </a:p>
          <a:p>
            <a:r>
              <a:rPr lang="en-US" dirty="0"/>
              <a:t>&lt;&gt; So no consensus protocol can provide a guarantee stronger than probabilistic safety and liveness. </a:t>
            </a:r>
          </a:p>
          <a:p>
            <a:endParaRPr lang="en-US" dirty="0"/>
          </a:p>
          <a:p>
            <a:r>
              <a:rPr lang="en-US" dirty="0"/>
              <a:t>&lt;&gt;Every node has a non-zero probability of failure and eventually every node WILL fail.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&lt;&gt;So, no system can make 100% guarantees! </a:t>
            </a:r>
          </a:p>
          <a:p>
            <a:endParaRPr lang="en-US" dirty="0"/>
          </a:p>
          <a:p>
            <a:endParaRPr lang="en-US" dirty="0"/>
          </a:p>
          <a:p>
            <a:endParaRPr lang="en-US" dirty="0"/>
          </a:p>
          <a:p>
            <a:r>
              <a:rPr lang="en-US" dirty="0"/>
              <a:t>-------</a:t>
            </a:r>
          </a:p>
          <a:p>
            <a:r>
              <a:rPr lang="en-US" dirty="0"/>
              <a:t>[For longer talks, add slide to describe mismatched guarantees]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fundamentally, safety and liveness properties do not match with how applications think about guarantees!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 system that is Live could also be 0% available… making it unusable for the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ideally, we want </a:t>
            </a:r>
            <a:r>
              <a:rPr lang="en-US" sz="1200" dirty="0">
                <a:latin typeface="Avenir Light" panose="020B0402020203020204" pitchFamily="34" charset="77"/>
              </a:rPr>
              <a:t>probabilistic guarantees that are a better match with application demands!</a:t>
            </a:r>
          </a:p>
          <a:p>
            <a:endParaRPr lang="en-US" dirty="0"/>
          </a:p>
        </p:txBody>
      </p:sp>
    </p:spTree>
    <p:extLst>
      <p:ext uri="{BB962C8B-B14F-4D97-AF65-F5344CB8AC3E}">
        <p14:creationId xmlns:p14="http://schemas.microsoft.com/office/powerpoint/2010/main" val="3332163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AFC2A-16E4-CF1F-B303-BC0B2F935FF6}"/>
            </a:ext>
          </a:extLst>
        </p:cNvPr>
        <p:cNvGrpSpPr/>
        <p:nvPr/>
      </p:nvGrpSpPr>
      <p:grpSpPr>
        <a:xfrm>
          <a:off x="0" y="0"/>
          <a:ext cx="0" cy="0"/>
          <a:chOff x="0" y="0"/>
          <a:chExt cx="0" cy="0"/>
        </a:xfrm>
      </p:grpSpPr>
      <p:sp>
        <p:nvSpPr>
          <p:cNvPr id="1604" name="Shape 1604">
            <a:extLst>
              <a:ext uri="{FF2B5EF4-FFF2-40B4-BE49-F238E27FC236}">
                <a16:creationId xmlns:a16="http://schemas.microsoft.com/office/drawing/2014/main" id="{74A1ED72-09F7-FFC9-AC83-853D110777E9}"/>
              </a:ext>
            </a:extLst>
          </p:cNvPr>
          <p:cNvSpPr>
            <a:spLocks noGrp="1" noRot="1" noChangeAspect="1"/>
          </p:cNvSpPr>
          <p:nvPr>
            <p:ph type="sldImg"/>
          </p:nvPr>
        </p:nvSpPr>
        <p:spPr>
          <a:prstGeom prst="rect">
            <a:avLst/>
          </a:prstGeom>
        </p:spPr>
        <p:txBody>
          <a:bodyPr/>
          <a:lstStyle/>
          <a:p>
            <a:endParaRPr/>
          </a:p>
        </p:txBody>
      </p:sp>
      <p:sp>
        <p:nvSpPr>
          <p:cNvPr id="1605" name="Shape 1605">
            <a:extLst>
              <a:ext uri="{FF2B5EF4-FFF2-40B4-BE49-F238E27FC236}">
                <a16:creationId xmlns:a16="http://schemas.microsoft.com/office/drawing/2014/main" id="{D2E5C134-DE16-52B7-0CF2-2B3555449AB9}"/>
              </a:ext>
            </a:extLst>
          </p:cNvPr>
          <p:cNvSpPr>
            <a:spLocks noGrp="1"/>
          </p:cNvSpPr>
          <p:nvPr>
            <p:ph type="body" sz="quarter" idx="1"/>
          </p:nvPr>
        </p:nvSpPr>
        <p:spPr>
          <a:prstGeom prst="rect">
            <a:avLst/>
          </a:prstGeom>
        </p:spPr>
        <p:txBody>
          <a:bodyPr/>
          <a:lstStyle/>
          <a:p>
            <a:r>
              <a:rPr lang="en-US" dirty="0"/>
              <a:t>We’ll spare you the math details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itchFamily="2" charset="0"/>
              </a:rPr>
              <a:t>But on real hardware… consensus is already probabilistic, like it or not! &lt;pause&gt;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paper we conducted a probabilistic analysis and </a:t>
            </a:r>
            <a:r>
              <a:rPr lang="en-US" dirty="0">
                <a:solidFill>
                  <a:srgbClr val="000000"/>
                </a:solidFill>
                <a:effectLst/>
                <a:latin typeface="Helvetica" pitchFamily="2" charset="0"/>
              </a:rPr>
              <a:t>found that in a three node deployment where each node suffers a 1% fault rate, Raft, a popular crash-fault tolerant protocol, is only 3-nines [safe and live]</a:t>
            </a:r>
            <a:endParaRPr lang="en-US" dirty="0"/>
          </a:p>
          <a:p>
            <a:pPr>
              <a:buNone/>
            </a:pPr>
            <a:endParaRPr lang="en-US" dirty="0">
              <a:solidFill>
                <a:srgbClr val="000000"/>
              </a:solidFill>
              <a:effectLst/>
              <a:latin typeface="Helvetica" pitchFamily="2" charset="0"/>
            </a:endParaRPr>
          </a:p>
          <a:p>
            <a:r>
              <a:rPr lang="en-US" dirty="0"/>
              <a:t> </a:t>
            </a:r>
          </a:p>
        </p:txBody>
      </p:sp>
    </p:spTree>
    <p:extLst>
      <p:ext uri="{BB962C8B-B14F-4D97-AF65-F5344CB8AC3E}">
        <p14:creationId xmlns:p14="http://schemas.microsoft.com/office/powerpoint/2010/main" val="411865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1D92B-EEF6-1BDB-5D8F-C1D01589D41B}"/>
            </a:ext>
          </a:extLst>
        </p:cNvPr>
        <p:cNvGrpSpPr/>
        <p:nvPr/>
      </p:nvGrpSpPr>
      <p:grpSpPr>
        <a:xfrm>
          <a:off x="0" y="0"/>
          <a:ext cx="0" cy="0"/>
          <a:chOff x="0" y="0"/>
          <a:chExt cx="0" cy="0"/>
        </a:xfrm>
      </p:grpSpPr>
      <p:sp>
        <p:nvSpPr>
          <p:cNvPr id="1604" name="Shape 1604">
            <a:extLst>
              <a:ext uri="{FF2B5EF4-FFF2-40B4-BE49-F238E27FC236}">
                <a16:creationId xmlns:a16="http://schemas.microsoft.com/office/drawing/2014/main" id="{8F3FBA4A-ED7A-5D5E-473C-C8A70E9F876F}"/>
              </a:ext>
            </a:extLst>
          </p:cNvPr>
          <p:cNvSpPr>
            <a:spLocks noGrp="1" noRot="1" noChangeAspect="1"/>
          </p:cNvSpPr>
          <p:nvPr>
            <p:ph type="sldImg"/>
          </p:nvPr>
        </p:nvSpPr>
        <p:spPr>
          <a:prstGeom prst="rect">
            <a:avLst/>
          </a:prstGeom>
        </p:spPr>
        <p:txBody>
          <a:bodyPr/>
          <a:lstStyle/>
          <a:p>
            <a:endParaRPr/>
          </a:p>
        </p:txBody>
      </p:sp>
      <p:sp>
        <p:nvSpPr>
          <p:cNvPr id="1605" name="Shape 1605">
            <a:extLst>
              <a:ext uri="{FF2B5EF4-FFF2-40B4-BE49-F238E27FC236}">
                <a16:creationId xmlns:a16="http://schemas.microsoft.com/office/drawing/2014/main" id="{65D5B4BA-A6A1-BDA2-5964-3CB7F2F525C3}"/>
              </a:ext>
            </a:extLst>
          </p:cNvPr>
          <p:cNvSpPr>
            <a:spLocks noGrp="1"/>
          </p:cNvSpPr>
          <p:nvPr>
            <p:ph type="body" sz="quarter" idx="1"/>
          </p:nvPr>
        </p:nvSpPr>
        <p:spPr>
          <a:prstGeom prst="rect">
            <a:avLst/>
          </a:prstGeom>
        </p:spPr>
        <p:txBody>
          <a:bodyPr/>
          <a:lstStyle/>
          <a:p>
            <a:r>
              <a:rPr dirty="0"/>
              <a:t>Storage systems recogni</a:t>
            </a:r>
            <a:r>
              <a:rPr lang="en-US" dirty="0"/>
              <a:t>z</a:t>
            </a:r>
            <a:r>
              <a:rPr dirty="0"/>
              <a:t>e this reality already. </a:t>
            </a:r>
            <a:endParaRPr lang="en-US" dirty="0"/>
          </a:p>
          <a:p>
            <a:endParaRPr lang="en-US" dirty="0"/>
          </a:p>
          <a:p>
            <a:r>
              <a:rPr dirty="0"/>
              <a:t>S3, for instance, describes</a:t>
            </a:r>
            <a:r>
              <a:rPr lang="en-US" dirty="0"/>
              <a:t> </a:t>
            </a:r>
            <a:r>
              <a:rPr dirty="0"/>
              <a:t>its guarantees </a:t>
            </a:r>
            <a:r>
              <a:rPr lang="en-US" dirty="0"/>
              <a:t>to exceed 11 9s of durability</a:t>
            </a:r>
          </a:p>
          <a:p>
            <a:r>
              <a:rPr lang="en-US" dirty="0"/>
              <a:t>And they customize their availability to exceed applications’ availability SLA or service level agreement</a:t>
            </a:r>
          </a:p>
          <a:p>
            <a:endParaRPr lang="en-US" dirty="0"/>
          </a:p>
          <a:p>
            <a:endParaRPr lang="en-US" dirty="0"/>
          </a:p>
          <a:p>
            <a:r>
              <a:rPr lang="en-US" dirty="0"/>
              <a:t>So again we ask– why should consensus be any different?</a:t>
            </a:r>
            <a:endParaRPr dirty="0"/>
          </a:p>
        </p:txBody>
      </p:sp>
    </p:spTree>
    <p:extLst>
      <p:ext uri="{BB962C8B-B14F-4D97-AF65-F5344CB8AC3E}">
        <p14:creationId xmlns:p14="http://schemas.microsoft.com/office/powerpoint/2010/main" val="276729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vision,</a:t>
            </a:r>
          </a:p>
          <a:p>
            <a:endParaRPr lang="en-US" dirty="0"/>
          </a:p>
          <a:p>
            <a:r>
              <a:rPr lang="en-US" dirty="0"/>
              <a:t>is probabilistic consensus for the real world!</a:t>
            </a:r>
          </a:p>
          <a:p>
            <a:endParaRPr lang="en-US" dirty="0"/>
          </a:p>
          <a:p>
            <a:r>
              <a:rPr lang="en-US" dirty="0"/>
              <a:t>We want to utilize existing knowledge of machine faults to design probabilistic fault models that accurately capture reality</a:t>
            </a:r>
          </a:p>
        </p:txBody>
      </p:sp>
      <p:sp>
        <p:nvSpPr>
          <p:cNvPr id="4" name="Slide Number Placeholder 3"/>
          <p:cNvSpPr>
            <a:spLocks noGrp="1"/>
          </p:cNvSpPr>
          <p:nvPr>
            <p:ph type="sldNum" sz="quarter" idx="5"/>
          </p:nvPr>
        </p:nvSpPr>
        <p:spPr/>
        <p:txBody>
          <a:bodyPr/>
          <a:lstStyle/>
          <a:p>
            <a:fld id="{AEAF59B5-E33B-F841-BACA-140961296580}" type="slidenum">
              <a:rPr lang="en-US" smtClean="0"/>
              <a:t>27</a:t>
            </a:fld>
            <a:endParaRPr lang="en-US"/>
          </a:p>
        </p:txBody>
      </p:sp>
    </p:spTree>
    <p:extLst>
      <p:ext uri="{BB962C8B-B14F-4D97-AF65-F5344CB8AC3E}">
        <p14:creationId xmlns:p14="http://schemas.microsoft.com/office/powerpoint/2010/main" val="8527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CE3C7-6827-4919-6B44-5CEC2CB2CF8A}"/>
            </a:ext>
          </a:extLst>
        </p:cNvPr>
        <p:cNvGrpSpPr/>
        <p:nvPr/>
      </p:nvGrpSpPr>
      <p:grpSpPr>
        <a:xfrm>
          <a:off x="0" y="0"/>
          <a:ext cx="0" cy="0"/>
          <a:chOff x="0" y="0"/>
          <a:chExt cx="0" cy="0"/>
        </a:xfrm>
      </p:grpSpPr>
      <p:sp>
        <p:nvSpPr>
          <p:cNvPr id="1604" name="Shape 1604">
            <a:extLst>
              <a:ext uri="{FF2B5EF4-FFF2-40B4-BE49-F238E27FC236}">
                <a16:creationId xmlns:a16="http://schemas.microsoft.com/office/drawing/2014/main" id="{234C9A7E-84E3-48F7-A06D-7E85B5ACF95D}"/>
              </a:ext>
            </a:extLst>
          </p:cNvPr>
          <p:cNvSpPr>
            <a:spLocks noGrp="1" noRot="1" noChangeAspect="1"/>
          </p:cNvSpPr>
          <p:nvPr>
            <p:ph type="sldImg"/>
          </p:nvPr>
        </p:nvSpPr>
        <p:spPr>
          <a:prstGeom prst="rect">
            <a:avLst/>
          </a:prstGeom>
        </p:spPr>
        <p:txBody>
          <a:bodyPr/>
          <a:lstStyle/>
          <a:p>
            <a:endParaRPr/>
          </a:p>
        </p:txBody>
      </p:sp>
      <mc:AlternateContent xmlns:mc="http://schemas.openxmlformats.org/markup-compatibility/2006" xmlns:a14="http://schemas.microsoft.com/office/drawing/2010/main">
        <mc:Choice Requires="a14">
          <p:sp>
            <p:nvSpPr>
              <p:cNvPr id="1605" name="Shape 1605">
                <a:extLst>
                  <a:ext uri="{FF2B5EF4-FFF2-40B4-BE49-F238E27FC236}">
                    <a16:creationId xmlns:a16="http://schemas.microsoft.com/office/drawing/2014/main" id="{6126C94A-BFDD-2FB4-E965-9C4C8736CA21}"/>
                  </a:ext>
                </a:extLst>
              </p:cNvPr>
              <p:cNvSpPr>
                <a:spLocks noGrp="1"/>
              </p:cNvSpPr>
              <p:nvPr>
                <p:ph type="body" sz="quarter" idx="1"/>
              </p:nvPr>
            </p:nvSpPr>
            <p:spPr>
              <a:prstGeom prst="rect">
                <a:avLst/>
              </a:prstGeom>
            </p:spPr>
            <p:txBody>
              <a:bodyPr/>
              <a:lstStyle/>
              <a:p>
                <a:r>
                  <a:rPr lang="en-US" dirty="0"/>
                  <a:t>The main challenge to realize our vision, </a:t>
                </a:r>
              </a:p>
              <a:p>
                <a:endParaRPr lang="en-US" dirty="0"/>
              </a:p>
              <a:p>
                <a:r>
                  <a:rPr lang="en-US" dirty="0"/>
                  <a:t>is to avoid making consensus protocols more complex or less useful as a consequence!</a:t>
                </a:r>
              </a:p>
              <a:p>
                <a:endParaRPr lang="en-US" dirty="0"/>
              </a:p>
              <a:p>
                <a:r>
                  <a:rPr lang="en-US" dirty="0"/>
                  <a:t>The biggest strength of the existing f threshold fault model is that it is SIMPLE.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venir Light" panose="020B0402020203020204" pitchFamily="34" charset="77"/>
                  </a:rPr>
                  <a:t>A single parameter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 </m:t>
                    </m:r>
                  </m:oMath>
                </a14:m>
                <a:r>
                  <a:rPr lang="en-US" dirty="0">
                    <a:latin typeface="Avenir Light" panose="020B0402020203020204" pitchFamily="34" charset="77"/>
                  </a:rPr>
                  <a:t> decides the number of replicas and faults,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venir Light" panose="020B0402020203020204" pitchFamily="34" charset="77"/>
                  </a:rPr>
                  <a:t>and you get 100% guarantees if parameter this matches reality</a:t>
                </a:r>
                <a:endParaRPr lang="en-US" dirty="0"/>
              </a:p>
              <a:p>
                <a:endParaRPr lang="en-US" dirty="0"/>
              </a:p>
              <a:p>
                <a:r>
                  <a:rPr lang="en-US" dirty="0"/>
                  <a:t>So for a probabilistic fault model to be useful, we NEED to have simple abstractions for failure</a:t>
                </a:r>
              </a:p>
            </p:txBody>
          </p:sp>
        </mc:Choice>
        <mc:Fallback xmlns="">
          <p:sp>
            <p:nvSpPr>
              <p:cNvPr id="1605" name="Shape 1605">
                <a:extLst>
                  <a:ext uri="{FF2B5EF4-FFF2-40B4-BE49-F238E27FC236}">
                    <a16:creationId xmlns:a16="http://schemas.microsoft.com/office/drawing/2014/main" id="{6126C94A-BFDD-2FB4-E965-9C4C8736CA21}"/>
                  </a:ext>
                </a:extLst>
              </p:cNvPr>
              <p:cNvSpPr>
                <a:spLocks noGrp="1"/>
              </p:cNvSpPr>
              <p:nvPr>
                <p:ph type="body" sz="quarter" idx="1"/>
              </p:nvPr>
            </p:nvSpPr>
            <p:spPr>
              <a:prstGeom prst="rect">
                <a:avLst/>
              </a:prstGeom>
            </p:spPr>
            <p:txBody>
              <a:bodyPr/>
              <a:lstStyle/>
              <a:p>
                <a:r>
                  <a:rPr lang="en-US"/>
                  <a:t>The main challenge to realize our vision, </a:t>
                </a:r>
              </a:p>
              <a:p>
                <a:endParaRPr lang="en-US"/>
              </a:p>
              <a:p>
                <a:r>
                  <a:rPr lang="en-US"/>
                  <a:t>is to avoid making consensus protocols more complex or less useful as a consequence!</a:t>
                </a:r>
              </a:p>
              <a:p>
                <a:endParaRPr lang="en-US"/>
              </a:p>
              <a:p>
                <a:r>
                  <a:rPr lang="en-US"/>
                  <a:t>The biggest strength of the existing f threshold fault model is that it is SIMPLE.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Light" panose="020B0402020203020204" pitchFamily="34" charset="77"/>
                  </a:rPr>
                  <a:t>A single parameter </a:t>
                </a:r>
                <a:r>
                  <a:rPr lang="en-US" b="0" i="0">
                    <a:latin typeface="Cambria Math" panose="02040503050406030204" pitchFamily="18" charset="0"/>
                  </a:rPr>
                  <a:t>f </a:t>
                </a:r>
                <a:r>
                  <a:rPr lang="en-US">
                    <a:latin typeface="Avenir Light" panose="020B0402020203020204" pitchFamily="34" charset="77"/>
                  </a:rPr>
                  <a:t> decides the number of replicas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Light" panose="020B0402020203020204" pitchFamily="34" charset="77"/>
                  </a:rPr>
                  <a:t>you get 100% guarantees if this matches reality</a:t>
                </a:r>
                <a:endParaRPr lang="en-US"/>
              </a:p>
              <a:p>
                <a:endParaRPr lang="en-US"/>
              </a:p>
              <a:p>
                <a:r>
                  <a:rPr lang="en-US"/>
                  <a:t>So we NEED to have simple abstractions even with probabilistic fault model it to be useful</a:t>
                </a:r>
              </a:p>
            </p:txBody>
          </p:sp>
        </mc:Fallback>
      </mc:AlternateContent>
    </p:spTree>
    <p:extLst>
      <p:ext uri="{BB962C8B-B14F-4D97-AF65-F5344CB8AC3E}">
        <p14:creationId xmlns:p14="http://schemas.microsoft.com/office/powerpoint/2010/main" val="355709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1275-4FDB-CAD4-5199-37C22D867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3FBAD-C2F0-E58D-33B1-B8AD91007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23DB5-A631-9893-2932-CF1C28A96AAF}"/>
              </a:ext>
            </a:extLst>
          </p:cNvPr>
          <p:cNvSpPr>
            <a:spLocks noGrp="1"/>
          </p:cNvSpPr>
          <p:nvPr>
            <p:ph type="body" idx="1"/>
          </p:nvPr>
        </p:nvSpPr>
        <p:spPr/>
        <p:txBody>
          <a:bodyPr/>
          <a:lstStyle/>
          <a:p>
            <a:r>
              <a:rPr lang="en-US" dirty="0"/>
              <a:t>Our key idea to accomplish this is by providing the abstraction of a per-node fault curve</a:t>
            </a:r>
          </a:p>
          <a:p>
            <a:endParaRPr lang="en-US" dirty="0"/>
          </a:p>
          <a:p>
            <a:r>
              <a:rPr lang="en-US" dirty="0"/>
              <a:t>this would provide system designers with how a machine’s fault rate changes over time</a:t>
            </a:r>
          </a:p>
          <a:p>
            <a:endParaRPr lang="en-US" dirty="0"/>
          </a:p>
          <a:p>
            <a:r>
              <a:rPr lang="en-US" dirty="0"/>
              <a:t>It will look something like this: We have time on the x-axis and the fault probability of a machine on the y-axis</a:t>
            </a:r>
          </a:p>
          <a:p>
            <a:endParaRPr lang="en-US" dirty="0"/>
          </a:p>
          <a:p>
            <a:r>
              <a:rPr lang="en-US" dirty="0"/>
              <a:t>If there are planned software updates, node restarts, or cluster reconfiguration,</a:t>
            </a:r>
          </a:p>
          <a:p>
            <a:endParaRPr lang="en-US" dirty="0"/>
          </a:p>
          <a:p>
            <a:endParaRPr lang="en-US" dirty="0"/>
          </a:p>
        </p:txBody>
      </p:sp>
      <p:sp>
        <p:nvSpPr>
          <p:cNvPr id="4" name="Slide Number Placeholder 3">
            <a:extLst>
              <a:ext uri="{FF2B5EF4-FFF2-40B4-BE49-F238E27FC236}">
                <a16:creationId xmlns:a16="http://schemas.microsoft.com/office/drawing/2014/main" id="{1EC515EE-09C7-C552-A7E1-3BECE449DB88}"/>
              </a:ext>
            </a:extLst>
          </p:cNvPr>
          <p:cNvSpPr>
            <a:spLocks noGrp="1"/>
          </p:cNvSpPr>
          <p:nvPr>
            <p:ph type="sldNum" sz="quarter" idx="5"/>
          </p:nvPr>
        </p:nvSpPr>
        <p:spPr/>
        <p:txBody>
          <a:bodyPr/>
          <a:lstStyle/>
          <a:p>
            <a:fld id="{AEAF59B5-E33B-F841-BACA-140961296580}" type="slidenum">
              <a:rPr lang="en-US" smtClean="0"/>
              <a:t>29</a:t>
            </a:fld>
            <a:endParaRPr lang="en-US"/>
          </a:p>
        </p:txBody>
      </p:sp>
    </p:spTree>
    <p:extLst>
      <p:ext uri="{BB962C8B-B14F-4D97-AF65-F5344CB8AC3E}">
        <p14:creationId xmlns:p14="http://schemas.microsoft.com/office/powerpoint/2010/main" val="34539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Shape 1165"/>
          <p:cNvSpPr>
            <a:spLocks noGrp="1" noRot="1" noChangeAspect="1"/>
          </p:cNvSpPr>
          <p:nvPr>
            <p:ph type="sldImg"/>
          </p:nvPr>
        </p:nvSpPr>
        <p:spPr>
          <a:prstGeom prst="rect">
            <a:avLst/>
          </a:prstGeom>
        </p:spPr>
        <p:txBody>
          <a:bodyPr/>
          <a:lstStyle/>
          <a:p>
            <a:endParaRPr/>
          </a:p>
        </p:txBody>
      </p:sp>
      <p:sp>
        <p:nvSpPr>
          <p:cNvPr id="1166" name="Shape 1166"/>
          <p:cNvSpPr>
            <a:spLocks noGrp="1"/>
          </p:cNvSpPr>
          <p:nvPr>
            <p:ph type="body" sz="quarter" idx="1"/>
          </p:nvPr>
        </p:nvSpPr>
        <p:spPr>
          <a:prstGeom prst="rect">
            <a:avLst/>
          </a:prstGeom>
        </p:spPr>
        <p:txBody>
          <a:bodyPr/>
          <a:lstStyle/>
          <a:p>
            <a:r>
              <a:rPr lang="en-US" dirty="0"/>
              <a:t>Fundamentally, </a:t>
            </a:r>
            <a:r>
              <a:rPr dirty="0"/>
              <a:t>All Distributed Systems </a:t>
            </a:r>
            <a:r>
              <a:rPr lang="en-US" dirty="0"/>
              <a:t>need to</a:t>
            </a:r>
            <a:r>
              <a:rPr dirty="0"/>
              <a:t> handle </a:t>
            </a:r>
            <a:r>
              <a:rPr lang="en-US" dirty="0"/>
              <a:t>machine failures</a:t>
            </a:r>
            <a:r>
              <a:rPr dirty="0"/>
              <a:t>, and they do this by using consensus as a trusted, failure-handling core which they can place their application logic on top of</a:t>
            </a:r>
          </a:p>
          <a:p>
            <a:endParaRPr dirty="0"/>
          </a:p>
          <a:p>
            <a:r>
              <a:rPr dirty="0"/>
              <a:t>For example, cluster management services like Kubernetes, databases like </a:t>
            </a:r>
            <a:r>
              <a:rPr dirty="0" err="1"/>
              <a:t>CockroachDB</a:t>
            </a:r>
            <a:r>
              <a:rPr dirty="0"/>
              <a:t>, and even machine learning infrastructure like </a:t>
            </a:r>
            <a:r>
              <a:rPr dirty="0" err="1"/>
              <a:t>huggingface</a:t>
            </a:r>
            <a:r>
              <a:rPr dirty="0"/>
              <a:t> all depend on consensus to </a:t>
            </a:r>
            <a:r>
              <a:rPr lang="en-US" dirty="0"/>
              <a:t>function properly</a:t>
            </a:r>
            <a:endParaRPr dirty="0"/>
          </a:p>
          <a:p>
            <a:endParaRPr dirty="0"/>
          </a:p>
          <a:p>
            <a:r>
              <a:rPr dirty="0"/>
              <a:t>But</a:t>
            </a:r>
            <a:r>
              <a:rPr lang="en-US" dirty="0"/>
              <a:t> before I go on, &lt;pause...&gt; let </a:t>
            </a:r>
            <a:r>
              <a:rPr dirty="0"/>
              <a:t>me tell you a</a:t>
            </a:r>
            <a:r>
              <a:rPr lang="en-US" dirty="0"/>
              <a:t> little</a:t>
            </a:r>
            <a:r>
              <a:rPr dirty="0"/>
              <a:t> bit about car insurance.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9CE10-7635-9B57-196A-8C2E947DE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48220-9D2B-0F6E-9ACE-C6DBFD586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72803-887C-CA25-3520-CD88E5B63773}"/>
              </a:ext>
            </a:extLst>
          </p:cNvPr>
          <p:cNvSpPr>
            <a:spLocks noGrp="1"/>
          </p:cNvSpPr>
          <p:nvPr>
            <p:ph type="body" idx="1"/>
          </p:nvPr>
        </p:nvSpPr>
        <p:spPr/>
        <p:txBody>
          <a:bodyPr/>
          <a:lstStyle/>
          <a:p>
            <a:r>
              <a:rPr lang="en-US" dirty="0"/>
              <a:t>They cause the fault rate of the machine to increase for those brief time periods</a:t>
            </a:r>
          </a:p>
          <a:p>
            <a:endParaRPr lang="en-US" dirty="0"/>
          </a:p>
          <a:p>
            <a:r>
              <a:rPr lang="en-US" dirty="0"/>
              <a:t>We can create this model because datacenters have tons of historical data about hardware, software, and operational failure rates</a:t>
            </a:r>
          </a:p>
          <a:p>
            <a:endParaRPr lang="en-US" dirty="0"/>
          </a:p>
          <a:p>
            <a:r>
              <a:rPr lang="en-US" dirty="0"/>
              <a:t>And we can rely on these fault curves to accurately capture reality</a:t>
            </a:r>
          </a:p>
        </p:txBody>
      </p:sp>
      <p:sp>
        <p:nvSpPr>
          <p:cNvPr id="4" name="Slide Number Placeholder 3">
            <a:extLst>
              <a:ext uri="{FF2B5EF4-FFF2-40B4-BE49-F238E27FC236}">
                <a16:creationId xmlns:a16="http://schemas.microsoft.com/office/drawing/2014/main" id="{ADBBAF26-267B-8DB2-7297-0D41373212F3}"/>
              </a:ext>
            </a:extLst>
          </p:cNvPr>
          <p:cNvSpPr>
            <a:spLocks noGrp="1"/>
          </p:cNvSpPr>
          <p:nvPr>
            <p:ph type="sldNum" sz="quarter" idx="5"/>
          </p:nvPr>
        </p:nvSpPr>
        <p:spPr/>
        <p:txBody>
          <a:bodyPr/>
          <a:lstStyle/>
          <a:p>
            <a:fld id="{AEAF59B5-E33B-F841-BACA-140961296580}" type="slidenum">
              <a:rPr lang="en-US" smtClean="0"/>
              <a:t>30</a:t>
            </a:fld>
            <a:endParaRPr lang="en-US"/>
          </a:p>
        </p:txBody>
      </p:sp>
    </p:spTree>
    <p:extLst>
      <p:ext uri="{BB962C8B-B14F-4D97-AF65-F5344CB8AC3E}">
        <p14:creationId xmlns:p14="http://schemas.microsoft.com/office/powerpoint/2010/main" val="301797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C3673-47A2-38EE-2198-8E7138231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580FE-DD19-6F38-0504-E3845D792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3E54B-D7A1-ED7E-8430-DC7DF32F6018}"/>
              </a:ext>
            </a:extLst>
          </p:cNvPr>
          <p:cNvSpPr>
            <a:spLocks noGrp="1"/>
          </p:cNvSpPr>
          <p:nvPr>
            <p:ph type="body" idx="1"/>
          </p:nvPr>
        </p:nvSpPr>
        <p:spPr/>
        <p:txBody>
          <a:bodyPr/>
          <a:lstStyle/>
          <a:p>
            <a:r>
              <a:rPr lang="en-US" dirty="0"/>
              <a:t>I’ll now outline a few potential opportunities from our preliminary analysis</a:t>
            </a:r>
          </a:p>
          <a:p>
            <a:endParaRPr lang="en-US" dirty="0"/>
          </a:p>
          <a:p>
            <a:r>
              <a:rPr lang="en-US" dirty="0"/>
              <a:t>Starting simple, If consensus protocols are aware of the probabilistic nature of faults, </a:t>
            </a:r>
            <a:r>
              <a:rPr lang="en-US" sz="1200" kern="1200" dirty="0">
                <a:latin typeface="Avenir Light" panose="020B0402020203020204" pitchFamily="34" charset="77"/>
              </a:rPr>
              <a:t>They can better utilize reliable nodes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venir Light" panose="020B04020202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venir Light" panose="020B0402020203020204" pitchFamily="34" charset="77"/>
              </a:rPr>
              <a:t>Larger clusters of less reliable nodes can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venir Light" panose="020B04020202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venir Light" panose="020B0402020203020204" pitchFamily="34" charset="77"/>
              </a:rPr>
              <a:t>&lt;pause…&gt;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venir Light" panose="020B04020202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venir Light" panose="020B0402020203020204" pitchFamily="34" charset="77"/>
              </a:rPr>
              <a:t>And More radically… they might even be able to do better than Linear size quorums</a:t>
            </a:r>
          </a:p>
          <a:p>
            <a:endParaRPr lang="en-US" dirty="0">
              <a:latin typeface="Avenir Light"/>
            </a:endParaRPr>
          </a:p>
          <a:p>
            <a:r>
              <a:rPr lang="en-US" b="0" i="0" dirty="0">
                <a:solidFill>
                  <a:srgbClr val="1D1C1D"/>
                </a:solidFill>
                <a:effectLst/>
                <a:latin typeface="Slack-Lato"/>
              </a:rPr>
              <a:t>In the interest of time, I'll just focus on these three opportunities in this talk</a:t>
            </a:r>
            <a:endParaRPr lang="en-US" dirty="0">
              <a:latin typeface="Aptos" panose="02110004020202020204"/>
            </a:endParaRPr>
          </a:p>
        </p:txBody>
      </p:sp>
      <p:sp>
        <p:nvSpPr>
          <p:cNvPr id="4" name="Slide Number Placeholder 3">
            <a:extLst>
              <a:ext uri="{FF2B5EF4-FFF2-40B4-BE49-F238E27FC236}">
                <a16:creationId xmlns:a16="http://schemas.microsoft.com/office/drawing/2014/main" id="{3F25F2BA-363B-B1E2-0ED2-0642AE81AAEF}"/>
              </a:ext>
            </a:extLst>
          </p:cNvPr>
          <p:cNvSpPr>
            <a:spLocks noGrp="1"/>
          </p:cNvSpPr>
          <p:nvPr>
            <p:ph type="sldNum" sz="quarter" idx="5"/>
          </p:nvPr>
        </p:nvSpPr>
        <p:spPr/>
        <p:txBody>
          <a:bodyPr/>
          <a:lstStyle/>
          <a:p>
            <a:fld id="{AEAF59B5-E33B-F841-BACA-140961296580}" type="slidenum">
              <a:rPr lang="en-US" smtClean="0"/>
              <a:t>31</a:t>
            </a:fld>
            <a:endParaRPr lang="en-US"/>
          </a:p>
        </p:txBody>
      </p:sp>
    </p:spTree>
    <p:extLst>
      <p:ext uri="{BB962C8B-B14F-4D97-AF65-F5344CB8AC3E}">
        <p14:creationId xmlns:p14="http://schemas.microsoft.com/office/powerpoint/2010/main" val="1813757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paper, we also explore the hidden trade-off between safety and liveness; </a:t>
            </a:r>
          </a:p>
          <a:p>
            <a:endParaRPr lang="en-US" dirty="0"/>
          </a:p>
          <a:p>
            <a:r>
              <a:rPr lang="en-US" dirty="0"/>
              <a:t>And we encourage all of you to check it out for more details</a:t>
            </a:r>
            <a:endParaRPr lang="en-US" dirty="0">
              <a:latin typeface="Aptos" panose="02110004020202020204"/>
            </a:endParaRPr>
          </a:p>
        </p:txBody>
      </p:sp>
      <p:sp>
        <p:nvSpPr>
          <p:cNvPr id="4" name="Slide Number Placeholder 3"/>
          <p:cNvSpPr>
            <a:spLocks noGrp="1"/>
          </p:cNvSpPr>
          <p:nvPr>
            <p:ph type="sldNum" sz="quarter" idx="5"/>
          </p:nvPr>
        </p:nvSpPr>
        <p:spPr/>
        <p:txBody>
          <a:bodyPr/>
          <a:lstStyle/>
          <a:p>
            <a:fld id="{AEAF59B5-E33B-F841-BACA-140961296580}" type="slidenum">
              <a:rPr lang="en-US" smtClean="0"/>
              <a:t>32</a:t>
            </a:fld>
            <a:endParaRPr lang="en-US"/>
          </a:p>
        </p:txBody>
      </p:sp>
    </p:spTree>
    <p:extLst>
      <p:ext uri="{BB962C8B-B14F-4D97-AF65-F5344CB8AC3E}">
        <p14:creationId xmlns:p14="http://schemas.microsoft.com/office/powerpoint/2010/main" val="827390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4D68-981F-4F9A-0E3D-32CDC2DD9093}"/>
            </a:ext>
          </a:extLst>
        </p:cNvPr>
        <p:cNvGrpSpPr/>
        <p:nvPr/>
      </p:nvGrpSpPr>
      <p:grpSpPr>
        <a:xfrm>
          <a:off x="0" y="0"/>
          <a:ext cx="0" cy="0"/>
          <a:chOff x="0" y="0"/>
          <a:chExt cx="0" cy="0"/>
        </a:xfrm>
      </p:grpSpPr>
      <p:sp>
        <p:nvSpPr>
          <p:cNvPr id="1622" name="Shape 1622">
            <a:extLst>
              <a:ext uri="{FF2B5EF4-FFF2-40B4-BE49-F238E27FC236}">
                <a16:creationId xmlns:a16="http://schemas.microsoft.com/office/drawing/2014/main" id="{3C789CFE-44F1-8080-A4FE-A48769361365}"/>
              </a:ext>
            </a:extLst>
          </p:cNvPr>
          <p:cNvSpPr>
            <a:spLocks noGrp="1" noRot="1" noChangeAspect="1"/>
          </p:cNvSpPr>
          <p:nvPr>
            <p:ph type="sldImg"/>
          </p:nvPr>
        </p:nvSpPr>
        <p:spPr>
          <a:prstGeom prst="rect">
            <a:avLst/>
          </a:prstGeom>
        </p:spPr>
        <p:txBody>
          <a:bodyPr/>
          <a:lstStyle/>
          <a:p>
            <a:endParaRPr/>
          </a:p>
        </p:txBody>
      </p:sp>
      <p:sp>
        <p:nvSpPr>
          <p:cNvPr id="1623" name="Shape 1623">
            <a:extLst>
              <a:ext uri="{FF2B5EF4-FFF2-40B4-BE49-F238E27FC236}">
                <a16:creationId xmlns:a16="http://schemas.microsoft.com/office/drawing/2014/main" id="{E5772471-6C1F-BF9D-80B6-15986634A44D}"/>
              </a:ext>
            </a:extLst>
          </p:cNvPr>
          <p:cNvSpPr>
            <a:spLocks noGrp="1"/>
          </p:cNvSpPr>
          <p:nvPr>
            <p:ph type="body" sz="quarter" idx="1"/>
          </p:nvPr>
        </p:nvSpPr>
        <p:spPr>
          <a:prstGeom prst="rect">
            <a:avLst/>
          </a:prstGeom>
        </p:spPr>
        <p:txBody>
          <a:bodyPr/>
          <a:lstStyle/>
          <a:p>
            <a:r>
              <a:rPr lang="en-US" dirty="0"/>
              <a:t>First, Consider two clusters:</a:t>
            </a:r>
          </a:p>
          <a:p>
            <a:endParaRPr lang="en-US" dirty="0"/>
          </a:p>
          <a:p>
            <a:r>
              <a:rPr lang="en-US" dirty="0"/>
              <a:t>One on the left with 3 nodes and one on the right with seven nodes</a:t>
            </a:r>
          </a:p>
          <a:p>
            <a:endParaRPr lang="en-US" dirty="0"/>
          </a:p>
          <a:p>
            <a:r>
              <a:rPr lang="en-US" dirty="0"/>
              <a:t>Traditional consensus guarantees that both these clusters provide safety and liveness</a:t>
            </a:r>
          </a:p>
          <a:p>
            <a:r>
              <a:rPr lang="en-US" dirty="0"/>
              <a:t>But the second cluster can tolerate more failures so IF YOU DIDN’T KNOW ANYTHING about failure rates, you might consider it to be more reliable.</a:t>
            </a:r>
          </a:p>
          <a:p>
            <a:endParaRPr lang="en-US" dirty="0"/>
          </a:p>
          <a:p>
            <a:r>
              <a:rPr lang="en-US" dirty="0"/>
              <a:t>But!! if you bring that back into the picture,</a:t>
            </a:r>
          </a:p>
        </p:txBody>
      </p:sp>
    </p:spTree>
    <p:extLst>
      <p:ext uri="{BB962C8B-B14F-4D97-AF65-F5344CB8AC3E}">
        <p14:creationId xmlns:p14="http://schemas.microsoft.com/office/powerpoint/2010/main" val="3130328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0179-5815-9772-5E95-0C077D8C7607}"/>
            </a:ext>
          </a:extLst>
        </p:cNvPr>
        <p:cNvGrpSpPr/>
        <p:nvPr/>
      </p:nvGrpSpPr>
      <p:grpSpPr>
        <a:xfrm>
          <a:off x="0" y="0"/>
          <a:ext cx="0" cy="0"/>
          <a:chOff x="0" y="0"/>
          <a:chExt cx="0" cy="0"/>
        </a:xfrm>
      </p:grpSpPr>
      <p:sp>
        <p:nvSpPr>
          <p:cNvPr id="1622" name="Shape 1622">
            <a:extLst>
              <a:ext uri="{FF2B5EF4-FFF2-40B4-BE49-F238E27FC236}">
                <a16:creationId xmlns:a16="http://schemas.microsoft.com/office/drawing/2014/main" id="{B517658B-575A-6B4C-C43F-F4F766817437}"/>
              </a:ext>
            </a:extLst>
          </p:cNvPr>
          <p:cNvSpPr>
            <a:spLocks noGrp="1" noRot="1" noChangeAspect="1"/>
          </p:cNvSpPr>
          <p:nvPr>
            <p:ph type="sldImg"/>
          </p:nvPr>
        </p:nvSpPr>
        <p:spPr>
          <a:prstGeom prst="rect">
            <a:avLst/>
          </a:prstGeom>
        </p:spPr>
        <p:txBody>
          <a:bodyPr/>
          <a:lstStyle/>
          <a:p>
            <a:endParaRPr/>
          </a:p>
        </p:txBody>
      </p:sp>
      <p:sp>
        <p:nvSpPr>
          <p:cNvPr id="1623" name="Shape 1623">
            <a:extLst>
              <a:ext uri="{FF2B5EF4-FFF2-40B4-BE49-F238E27FC236}">
                <a16:creationId xmlns:a16="http://schemas.microsoft.com/office/drawing/2014/main" id="{47470E4C-7F6D-19CF-B299-B1621B38FA1B}"/>
              </a:ext>
            </a:extLst>
          </p:cNvPr>
          <p:cNvSpPr>
            <a:spLocks noGrp="1"/>
          </p:cNvSpPr>
          <p:nvPr>
            <p:ph type="body" sz="quarter" idx="1"/>
          </p:nvPr>
        </p:nvSpPr>
        <p:spPr>
          <a:prstGeom prst="rect">
            <a:avLst/>
          </a:prstGeom>
        </p:spPr>
        <p:txBody>
          <a:bodyPr/>
          <a:lstStyle/>
          <a:p>
            <a:r>
              <a:rPr lang="en-US" dirty="0"/>
              <a:t>If the second cluster has a higher failure rate of 8% shown here in dark red, compared to the first cluster’s more reliable 1% failure rate shown in light red</a:t>
            </a:r>
          </a:p>
          <a:p>
            <a:endParaRPr lang="en-US" dirty="0"/>
          </a:p>
          <a:p>
            <a:r>
              <a:rPr lang="en-US" dirty="0"/>
              <a:t>Then our probabilistic analysis shows us that the first cluster is actually 10 times more likely to be safe and live.</a:t>
            </a:r>
            <a:endParaRPr dirty="0"/>
          </a:p>
          <a:p>
            <a:endParaRPr lang="en-US" dirty="0">
              <a:solidFill>
                <a:srgbClr val="000000"/>
              </a:solidFill>
              <a:effectLst/>
              <a:latin typeface="Helvetica" pitchFamily="2" charset="0"/>
            </a:endParaRPr>
          </a:p>
          <a:p>
            <a:endParaRPr lang="en-US" dirty="0">
              <a:solidFill>
                <a:srgbClr val="000000"/>
              </a:solidFill>
              <a:effectLst/>
              <a:latin typeface="Helvetica" pitchFamily="2" charset="0"/>
            </a:endParaRPr>
          </a:p>
          <a:p>
            <a:r>
              <a:rPr lang="en-US" dirty="0">
                <a:solidFill>
                  <a:srgbClr val="000000"/>
                </a:solidFill>
                <a:effectLst/>
                <a:latin typeface="Helvetica" pitchFamily="2" charset="0"/>
              </a:rPr>
              <a:t>---------</a:t>
            </a:r>
          </a:p>
          <a:p>
            <a:endParaRPr lang="en-US" dirty="0"/>
          </a:p>
          <a:p>
            <a:endParaRPr lang="en-US" dirty="0"/>
          </a:p>
          <a:p>
            <a:endParaRPr lang="en-US" dirty="0"/>
          </a:p>
          <a:p>
            <a:pPr marL="0" indent="0">
              <a:buSzTx/>
              <a:buNone/>
              <a:defRPr sz="3000"/>
            </a:pPr>
            <a:endParaRPr lang="en-US" dirty="0">
              <a:latin typeface="Avenir Light" panose="020B0402020203020204" pitchFamily="34" charset="77"/>
            </a:endParaRPr>
          </a:p>
          <a:p>
            <a:pPr>
              <a:buNone/>
            </a:pPr>
            <a:r>
              <a:rPr lang="en-US" dirty="0">
                <a:solidFill>
                  <a:srgbClr val="000000"/>
                </a:solidFill>
                <a:effectLst/>
                <a:latin typeface="Helvetica" pitchFamily="2" charset="0"/>
              </a:rPr>
              <a:t>Raft and</a:t>
            </a:r>
          </a:p>
          <a:p>
            <a:pPr>
              <a:buNone/>
            </a:pPr>
            <a:r>
              <a:rPr lang="en-US" dirty="0">
                <a:solidFill>
                  <a:srgbClr val="000000"/>
                </a:solidFill>
                <a:effectLst/>
                <a:latin typeface="Helvetica" pitchFamily="2" charset="0"/>
              </a:rPr>
              <a:t>PBFT are oblivious to fault curves. Consider a seven node</a:t>
            </a:r>
          </a:p>
          <a:p>
            <a:pPr>
              <a:buNone/>
            </a:pPr>
            <a:r>
              <a:rPr lang="en-US" dirty="0">
                <a:solidFill>
                  <a:srgbClr val="000000"/>
                </a:solidFill>
                <a:effectLst/>
                <a:latin typeface="Helvetica" pitchFamily="2" charset="0"/>
              </a:rPr>
              <a:t>cluster with 𝑝𝑢 =8% nodes running Raft. This cluster is 99.88%</a:t>
            </a:r>
          </a:p>
          <a:p>
            <a:pPr>
              <a:buNone/>
            </a:pPr>
            <a:r>
              <a:rPr lang="en-US" dirty="0">
                <a:solidFill>
                  <a:srgbClr val="000000"/>
                </a:solidFill>
                <a:effectLst/>
                <a:latin typeface="Helvetica" pitchFamily="2" charset="0"/>
              </a:rPr>
              <a:t>safe (</a:t>
            </a:r>
            <a:r>
              <a:rPr lang="en-US" dirty="0">
                <a:solidFill>
                  <a:srgbClr val="551257"/>
                </a:solidFill>
                <a:effectLst/>
                <a:latin typeface="Helvetica" pitchFamily="2" charset="0"/>
              </a:rPr>
              <a:t>Table 2</a:t>
            </a:r>
            <a:r>
              <a:rPr lang="en-US" dirty="0">
                <a:solidFill>
                  <a:srgbClr val="000000"/>
                </a:solidFill>
                <a:effectLst/>
                <a:latin typeface="Helvetica" pitchFamily="2" charset="0"/>
              </a:rPr>
              <a:t>). If we replace three nodes with more reliable</a:t>
            </a:r>
          </a:p>
          <a:p>
            <a:pPr>
              <a:buNone/>
            </a:pPr>
            <a:r>
              <a:rPr lang="en-US" dirty="0">
                <a:solidFill>
                  <a:srgbClr val="000000"/>
                </a:solidFill>
                <a:effectLst/>
                <a:latin typeface="Helvetica" pitchFamily="2" charset="0"/>
              </a:rPr>
              <a:t>ones (𝑝𝑢 =1%)—almost half of the nodes—safety improves</a:t>
            </a:r>
          </a:p>
          <a:p>
            <a:pPr>
              <a:buNone/>
            </a:pPr>
            <a:r>
              <a:rPr lang="en-US" dirty="0">
                <a:solidFill>
                  <a:srgbClr val="000000"/>
                </a:solidFill>
                <a:effectLst/>
                <a:latin typeface="Helvetica" pitchFamily="2" charset="0"/>
              </a:rPr>
              <a:t>only to 99.98% (not shown in table). As Raft does not know</a:t>
            </a:r>
          </a:p>
          <a:p>
            <a:pPr>
              <a:buNone/>
            </a:pPr>
            <a:r>
              <a:rPr lang="en-US" dirty="0">
                <a:solidFill>
                  <a:srgbClr val="000000"/>
                </a:solidFill>
                <a:effectLst/>
                <a:latin typeface="Helvetica" pitchFamily="2" charset="0"/>
              </a:rPr>
              <a:t>which nodes are more reliable, it may persist data only on</a:t>
            </a:r>
          </a:p>
          <a:p>
            <a:pPr>
              <a:buNone/>
            </a:pPr>
            <a:r>
              <a:rPr lang="en-US" dirty="0">
                <a:solidFill>
                  <a:srgbClr val="000000"/>
                </a:solidFill>
                <a:effectLst/>
                <a:latin typeface="Helvetica" pitchFamily="2" charset="0"/>
              </a:rPr>
              <a:t>the unreliable nodes. If we required quorums to include at</a:t>
            </a:r>
          </a:p>
          <a:p>
            <a:pPr>
              <a:buNone/>
            </a:pPr>
            <a:r>
              <a:rPr lang="en-US" dirty="0">
                <a:solidFill>
                  <a:srgbClr val="000000"/>
                </a:solidFill>
                <a:effectLst/>
                <a:latin typeface="Helvetica" pitchFamily="2" charset="0"/>
              </a:rPr>
              <a:t>least one reliable node (by leveraging knowledge of fault</a:t>
            </a:r>
          </a:p>
          <a:p>
            <a:r>
              <a:rPr lang="en-US" dirty="0">
                <a:solidFill>
                  <a:srgbClr val="000000"/>
                </a:solidFill>
                <a:effectLst/>
                <a:latin typeface="Helvetica" pitchFamily="2" charset="0"/>
              </a:rPr>
              <a:t>curves), data durability would increase to 99.994%.</a:t>
            </a:r>
          </a:p>
          <a:p>
            <a:endParaRPr lang="en-US" dirty="0">
              <a:solidFill>
                <a:srgbClr val="000000"/>
              </a:solidFill>
              <a:effectLst/>
              <a:latin typeface="Helvetica" pitchFamily="2" charset="0"/>
            </a:endParaRPr>
          </a:p>
          <a:p>
            <a:endParaRPr dirty="0"/>
          </a:p>
        </p:txBody>
      </p:sp>
    </p:spTree>
    <p:extLst>
      <p:ext uri="{BB962C8B-B14F-4D97-AF65-F5344CB8AC3E}">
        <p14:creationId xmlns:p14="http://schemas.microsoft.com/office/powerpoint/2010/main" val="69965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9819-DCF0-536C-02E5-A8F8E68B8031}"/>
            </a:ext>
          </a:extLst>
        </p:cNvPr>
        <p:cNvGrpSpPr/>
        <p:nvPr/>
      </p:nvGrpSpPr>
      <p:grpSpPr>
        <a:xfrm>
          <a:off x="0" y="0"/>
          <a:ext cx="0" cy="0"/>
          <a:chOff x="0" y="0"/>
          <a:chExt cx="0" cy="0"/>
        </a:xfrm>
      </p:grpSpPr>
      <p:sp>
        <p:nvSpPr>
          <p:cNvPr id="1622" name="Shape 1622">
            <a:extLst>
              <a:ext uri="{FF2B5EF4-FFF2-40B4-BE49-F238E27FC236}">
                <a16:creationId xmlns:a16="http://schemas.microsoft.com/office/drawing/2014/main" id="{AB506141-21B9-354A-FA15-D75A9E891972}"/>
              </a:ext>
            </a:extLst>
          </p:cNvPr>
          <p:cNvSpPr>
            <a:spLocks noGrp="1" noRot="1" noChangeAspect="1"/>
          </p:cNvSpPr>
          <p:nvPr>
            <p:ph type="sldImg"/>
          </p:nvPr>
        </p:nvSpPr>
        <p:spPr>
          <a:prstGeom prst="rect">
            <a:avLst/>
          </a:prstGeom>
        </p:spPr>
        <p:txBody>
          <a:bodyPr/>
          <a:lstStyle/>
          <a:p>
            <a:endParaRPr/>
          </a:p>
        </p:txBody>
      </p:sp>
      <p:sp>
        <p:nvSpPr>
          <p:cNvPr id="1623" name="Shape 1623">
            <a:extLst>
              <a:ext uri="{FF2B5EF4-FFF2-40B4-BE49-F238E27FC236}">
                <a16:creationId xmlns:a16="http://schemas.microsoft.com/office/drawing/2014/main" id="{42BBE89F-01D8-469A-D082-EF1C90A69CAE}"/>
              </a:ext>
            </a:extLst>
          </p:cNvPr>
          <p:cNvSpPr>
            <a:spLocks noGrp="1"/>
          </p:cNvSpPr>
          <p:nvPr>
            <p:ph type="body" sz="quarter" idx="1"/>
          </p:nvPr>
        </p:nvSpPr>
        <p:spPr>
          <a:prstGeom prst="rect">
            <a:avLst/>
          </a:prstGeom>
        </p:spPr>
        <p:txBody>
          <a:bodyPr/>
          <a:lstStyle/>
          <a:p>
            <a:r>
              <a:rPr lang="en-US" dirty="0"/>
              <a:t>And in more realistic scenarios where you have non-uniform servers…</a:t>
            </a:r>
          </a:p>
          <a:p>
            <a:endParaRPr lang="en-US" dirty="0"/>
          </a:p>
          <a:p>
            <a:r>
              <a:rPr lang="en-US" dirty="0"/>
              <a:t>You could use fault probability knowledge to select leaders more effectively </a:t>
            </a:r>
          </a:p>
          <a:p>
            <a:endParaRPr lang="en-US" dirty="0"/>
          </a:p>
          <a:p>
            <a:r>
              <a:rPr lang="en-US" dirty="0"/>
              <a:t>or even skew quorums to include more reliable nodes</a:t>
            </a:r>
          </a:p>
          <a:p>
            <a:endParaRPr lang="en-US" dirty="0"/>
          </a:p>
          <a:p>
            <a:r>
              <a:rPr lang="en-US" dirty="0"/>
              <a:t>This can help provide better guarantees for applications</a:t>
            </a:r>
            <a:endParaRPr dirty="0"/>
          </a:p>
        </p:txBody>
      </p:sp>
    </p:spTree>
    <p:extLst>
      <p:ext uri="{BB962C8B-B14F-4D97-AF65-F5344CB8AC3E}">
        <p14:creationId xmlns:p14="http://schemas.microsoft.com/office/powerpoint/2010/main" val="3490055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66C8-9A3F-59FA-4F98-1AFAF47A30DD}"/>
            </a:ext>
          </a:extLst>
        </p:cNvPr>
        <p:cNvGrpSpPr/>
        <p:nvPr/>
      </p:nvGrpSpPr>
      <p:grpSpPr>
        <a:xfrm>
          <a:off x="0" y="0"/>
          <a:ext cx="0" cy="0"/>
          <a:chOff x="0" y="0"/>
          <a:chExt cx="0" cy="0"/>
        </a:xfrm>
      </p:grpSpPr>
      <p:sp>
        <p:nvSpPr>
          <p:cNvPr id="1622" name="Shape 1622">
            <a:extLst>
              <a:ext uri="{FF2B5EF4-FFF2-40B4-BE49-F238E27FC236}">
                <a16:creationId xmlns:a16="http://schemas.microsoft.com/office/drawing/2014/main" id="{C1426177-81E5-8917-52D3-31BAD911A383}"/>
              </a:ext>
            </a:extLst>
          </p:cNvPr>
          <p:cNvSpPr>
            <a:spLocks noGrp="1" noRot="1" noChangeAspect="1"/>
          </p:cNvSpPr>
          <p:nvPr>
            <p:ph type="sldImg"/>
          </p:nvPr>
        </p:nvSpPr>
        <p:spPr>
          <a:prstGeom prst="rect">
            <a:avLst/>
          </a:prstGeom>
        </p:spPr>
        <p:txBody>
          <a:bodyPr/>
          <a:lstStyle/>
          <a:p>
            <a:endParaRPr/>
          </a:p>
        </p:txBody>
      </p:sp>
      <p:sp>
        <p:nvSpPr>
          <p:cNvPr id="1623" name="Shape 1623">
            <a:extLst>
              <a:ext uri="{FF2B5EF4-FFF2-40B4-BE49-F238E27FC236}">
                <a16:creationId xmlns:a16="http://schemas.microsoft.com/office/drawing/2014/main" id="{589E9ABB-4C8F-88ED-F87F-B7FEE9DE7A2C}"/>
              </a:ext>
            </a:extLst>
          </p:cNvPr>
          <p:cNvSpPr>
            <a:spLocks noGrp="1"/>
          </p:cNvSpPr>
          <p:nvPr>
            <p:ph type="body" sz="quarter" idx="1"/>
          </p:nvPr>
        </p:nvSpPr>
        <p:spPr>
          <a:prstGeom prst="rect">
            <a:avLst/>
          </a:prstGeom>
        </p:spPr>
        <p:txBody>
          <a:bodyPr/>
          <a:lstStyle/>
          <a:p>
            <a:r>
              <a:rPr lang="en-US" dirty="0"/>
              <a:t>Now here, consider a 3 node cluster on the left with more reliable nodes</a:t>
            </a:r>
          </a:p>
          <a:p>
            <a:endParaRPr lang="en-US" dirty="0"/>
          </a:p>
          <a:p>
            <a:r>
              <a:rPr lang="en-US" dirty="0"/>
              <a:t>and a 9 node cluster on the right with less reliable nodes</a:t>
            </a:r>
          </a:p>
          <a:p>
            <a:endParaRPr lang="en-US" dirty="0"/>
          </a:p>
          <a:p>
            <a:r>
              <a:rPr lang="en-US" dirty="0"/>
              <a:t>we observe that we can actually match guarantees </a:t>
            </a:r>
          </a:p>
          <a:p>
            <a:endParaRPr lang="en-US" dirty="0"/>
          </a:p>
          <a:p>
            <a:r>
              <a:rPr lang="en-US" dirty="0"/>
              <a:t>with larger clusters of less reliable nodes!</a:t>
            </a:r>
          </a:p>
          <a:p>
            <a:endParaRPr lang="en-US" dirty="0"/>
          </a:p>
          <a:p>
            <a:r>
              <a:rPr lang="en-US" dirty="0"/>
              <a:t>This means, we could use cheaper, less reliable hardware with no downsides in our end-to-end guarantees. This can help increase the usable life of hardware for sustainable systems</a:t>
            </a:r>
          </a:p>
          <a:p>
            <a:endParaRPr lang="en-US" dirty="0"/>
          </a:p>
          <a:p>
            <a:endParaRPr lang="en-US" dirty="0"/>
          </a:p>
          <a:p>
            <a:r>
              <a:rPr lang="en-US" dirty="0"/>
              <a:t>I’ve told you two ways how fault probabilities can change the way we work with existing consensus protocols, now let me share a more radical direction</a:t>
            </a:r>
          </a:p>
          <a:p>
            <a:endParaRPr lang="en-US" dirty="0"/>
          </a:p>
          <a:p>
            <a:endParaRPr lang="en-US" dirty="0"/>
          </a:p>
          <a:p>
            <a:endParaRPr dirty="0"/>
          </a:p>
        </p:txBody>
      </p:sp>
    </p:spTree>
    <p:extLst>
      <p:ext uri="{BB962C8B-B14F-4D97-AF65-F5344CB8AC3E}">
        <p14:creationId xmlns:p14="http://schemas.microsoft.com/office/powerpoint/2010/main" val="356472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DD0FD-536E-3D84-EF79-749E100E8616}"/>
            </a:ext>
          </a:extLst>
        </p:cNvPr>
        <p:cNvGrpSpPr/>
        <p:nvPr/>
      </p:nvGrpSpPr>
      <p:grpSpPr>
        <a:xfrm>
          <a:off x="0" y="0"/>
          <a:ext cx="0" cy="0"/>
          <a:chOff x="0" y="0"/>
          <a:chExt cx="0" cy="0"/>
        </a:xfrm>
      </p:grpSpPr>
      <p:sp>
        <p:nvSpPr>
          <p:cNvPr id="1622" name="Shape 1622">
            <a:extLst>
              <a:ext uri="{FF2B5EF4-FFF2-40B4-BE49-F238E27FC236}">
                <a16:creationId xmlns:a16="http://schemas.microsoft.com/office/drawing/2014/main" id="{5782907A-B09C-7FA8-F563-9EB3308F5D6D}"/>
              </a:ext>
            </a:extLst>
          </p:cNvPr>
          <p:cNvSpPr>
            <a:spLocks noGrp="1" noRot="1" noChangeAspect="1"/>
          </p:cNvSpPr>
          <p:nvPr>
            <p:ph type="sldImg"/>
          </p:nvPr>
        </p:nvSpPr>
        <p:spPr>
          <a:prstGeom prst="rect">
            <a:avLst/>
          </a:prstGeom>
        </p:spPr>
        <p:txBody>
          <a:bodyPr/>
          <a:lstStyle/>
          <a:p>
            <a:endParaRPr/>
          </a:p>
        </p:txBody>
      </p:sp>
      <p:sp>
        <p:nvSpPr>
          <p:cNvPr id="1623" name="Shape 1623">
            <a:extLst>
              <a:ext uri="{FF2B5EF4-FFF2-40B4-BE49-F238E27FC236}">
                <a16:creationId xmlns:a16="http://schemas.microsoft.com/office/drawing/2014/main" id="{711EE58C-9F34-2CCA-DE13-B0F5CAB3F803}"/>
              </a:ext>
            </a:extLst>
          </p:cNvPr>
          <p:cNvSpPr>
            <a:spLocks noGrp="1"/>
          </p:cNvSpPr>
          <p:nvPr>
            <p:ph type="body" sz="quarter" idx="1"/>
          </p:nvPr>
        </p:nvSpPr>
        <p:spPr>
          <a:prstGeom prst="rect">
            <a:avLst/>
          </a:prstGeom>
        </p:spPr>
        <p:txBody>
          <a:bodyPr/>
          <a:lstStyle/>
          <a:p>
            <a:r>
              <a:rPr lang="en-US" dirty="0"/>
              <a:t>Now if we return to our prior example, we find that even though, the right cluster has less reliable nodes,</a:t>
            </a:r>
          </a:p>
          <a:p>
            <a:endParaRPr lang="en-US" dirty="0"/>
          </a:p>
          <a:p>
            <a:r>
              <a:rPr lang="en-US" dirty="0"/>
              <a:t>We actually CAN match guarantees between the clusters. We just need to add two more nodes &lt;&gt;</a:t>
            </a:r>
          </a:p>
          <a:p>
            <a:endParaRPr lang="en-US" dirty="0"/>
          </a:p>
          <a:p>
            <a:r>
              <a:rPr lang="en-US" dirty="0"/>
              <a:t>While this may seem like a tough sell, there are situations where you may want to use less reliable nodes.</a:t>
            </a:r>
          </a:p>
          <a:p>
            <a:endParaRPr lang="en-US" dirty="0"/>
          </a:p>
          <a:p>
            <a:r>
              <a:rPr lang="en-US" dirty="0"/>
              <a:t>For example, they can be far cheaper to operate, and making use of older, less reliable, hardware can be more sustainable than using brand new machines.</a:t>
            </a:r>
          </a:p>
          <a:p>
            <a:endParaRPr lang="en-US" dirty="0"/>
          </a:p>
          <a:p>
            <a:r>
              <a:rPr lang="en-US" dirty="0"/>
              <a:t>So far, I’ve told you two ways how fault probabilities can change the way we work with existing consensus protocols, now let me share a more radical direction</a:t>
            </a:r>
          </a:p>
          <a:p>
            <a:endParaRPr lang="en-US" dirty="0"/>
          </a:p>
          <a:p>
            <a:endParaRPr lang="en-US" dirty="0"/>
          </a:p>
          <a:p>
            <a:endParaRPr dirty="0"/>
          </a:p>
        </p:txBody>
      </p:sp>
    </p:spTree>
    <p:extLst>
      <p:ext uri="{BB962C8B-B14F-4D97-AF65-F5344CB8AC3E}">
        <p14:creationId xmlns:p14="http://schemas.microsoft.com/office/powerpoint/2010/main" val="1483209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5CFF-5320-56CC-6A49-418267244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43E45-A892-11DA-3F6F-0555848EA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F5426-F3FD-82DD-70B3-97E8309989E0}"/>
              </a:ext>
            </a:extLst>
          </p:cNvPr>
          <p:cNvSpPr>
            <a:spLocks noGrp="1"/>
          </p:cNvSpPr>
          <p:nvPr>
            <p:ph type="body" idx="1"/>
          </p:nvPr>
        </p:nvSpPr>
        <p:spPr/>
        <p:txBody>
          <a:bodyPr/>
          <a:lstStyle/>
          <a:p>
            <a:r>
              <a:rPr lang="en-US" dirty="0">
                <a:latin typeface="Calibri"/>
                <a:ea typeface="Calibri"/>
                <a:cs typeface="Calibri"/>
              </a:rPr>
              <a:t>In traditional consensus, we assume a large portion of the network is faulty.</a:t>
            </a:r>
          </a:p>
          <a:p>
            <a:endParaRPr lang="en-US" dirty="0">
              <a:latin typeface="Calibri"/>
              <a:ea typeface="Calibri"/>
              <a:cs typeface="Calibri"/>
            </a:endParaRPr>
          </a:p>
          <a:p>
            <a:r>
              <a:rPr lang="en-US" dirty="0">
                <a:latin typeface="Calibri"/>
                <a:ea typeface="Calibri"/>
                <a:cs typeface="Calibri"/>
              </a:rPr>
              <a:t>Here, &lt;&gt; if this diagram represents a large &lt;&gt; 100 node Byzantine Fault Tolerant consensus deployment, then the F threshold model tells us that one in three nodes&lt;&gt; may fail</a:t>
            </a:r>
          </a:p>
          <a:p>
            <a:endParaRPr lang="en-US" dirty="0">
              <a:latin typeface="Calibri"/>
              <a:ea typeface="Calibri"/>
              <a:cs typeface="Calibri"/>
            </a:endParaRPr>
          </a:p>
          <a:p>
            <a:r>
              <a:rPr lang="en-US" dirty="0">
                <a:latin typeface="Calibri"/>
                <a:ea typeface="Calibri"/>
                <a:cs typeface="Calibri"/>
              </a:rPr>
              <a:t>So to reach a correct node we &lt;&gt; __must__ reach out to more than a third of our network. &lt;&gt;</a:t>
            </a:r>
          </a:p>
          <a:p>
            <a:endParaRPr lang="en-U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However! &lt;&gt; Even if we are suffering what is effectively a 33% fault rate, each individual machine is more likely than not to be correct!!</a:t>
            </a:r>
          </a:p>
          <a:p>
            <a:endParaRPr lang="en-U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This means that if I reach out to a single machine, </a:t>
            </a:r>
          </a:p>
          <a:p>
            <a:endParaRPr lang="en-US" dirty="0"/>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F514F3AD-FE51-88B4-C202-F85112832E10}"/>
              </a:ext>
            </a:extLst>
          </p:cNvPr>
          <p:cNvSpPr>
            <a:spLocks noGrp="1"/>
          </p:cNvSpPr>
          <p:nvPr>
            <p:ph type="sldNum" sz="quarter" idx="5"/>
          </p:nvPr>
        </p:nvSpPr>
        <p:spPr/>
        <p:txBody>
          <a:bodyPr/>
          <a:lstStyle/>
          <a:p>
            <a:fld id="{AEAF59B5-E33B-F841-BACA-140961296580}" type="slidenum">
              <a:rPr lang="en-US" smtClean="0"/>
              <a:t>38</a:t>
            </a:fld>
            <a:endParaRPr lang="en-US"/>
          </a:p>
        </p:txBody>
      </p:sp>
    </p:spTree>
    <p:extLst>
      <p:ext uri="{BB962C8B-B14F-4D97-AF65-F5344CB8AC3E}">
        <p14:creationId xmlns:p14="http://schemas.microsoft.com/office/powerpoint/2010/main" val="2915817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E1BCE-694B-1706-A87B-BC10E889C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CB640-EA37-0F98-1ADB-9AE203BFA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219B1-0166-42C2-095E-BFB28B100E6C}"/>
              </a:ext>
            </a:extLst>
          </p:cNvPr>
          <p:cNvSpPr>
            <a:spLocks noGrp="1"/>
          </p:cNvSpPr>
          <p:nvPr>
            <p:ph type="body" idx="1"/>
          </p:nvPr>
        </p:nvSpPr>
        <p:spPr/>
        <p:txBody>
          <a:bodyPr/>
          <a:lstStyle/>
          <a:p>
            <a:r>
              <a:rPr lang="en-US" dirty="0">
                <a:latin typeface="Calibri"/>
                <a:ea typeface="Calibri"/>
                <a:cs typeface="Calibri"/>
              </a:rPr>
              <a:t>, even if we are suffering what is effectively a 33% fault rate, each individual machine is more likely than not to be correct!!</a:t>
            </a:r>
          </a:p>
          <a:p>
            <a:r>
              <a:rPr lang="en-US" dirty="0">
                <a:latin typeface="Calibri"/>
                <a:ea typeface="Calibri"/>
                <a:cs typeface="Calibri"/>
              </a:rPr>
              <a:t>&lt;&gt;</a:t>
            </a:r>
          </a:p>
          <a:p>
            <a:endParaRPr lang="en-US" dirty="0">
              <a:latin typeface="Calibri"/>
              <a:ea typeface="Calibri"/>
              <a:cs typeface="Calibri"/>
            </a:endParaRPr>
          </a:p>
          <a:p>
            <a:r>
              <a:rPr lang="en-US" dirty="0">
                <a:latin typeface="Calibri"/>
                <a:ea typeface="Calibri"/>
                <a:cs typeface="Calibri"/>
              </a:rPr>
              <a:t>From that logic, we find that with a random sample&lt;&gt;, we can do less than half the amount of work and still reach a correct node with 10 nines of probability</a:t>
            </a:r>
            <a:endParaRPr lang="en-US" dirty="0"/>
          </a:p>
        </p:txBody>
      </p:sp>
      <p:sp>
        <p:nvSpPr>
          <p:cNvPr id="4" name="Slide Number Placeholder 3">
            <a:extLst>
              <a:ext uri="{FF2B5EF4-FFF2-40B4-BE49-F238E27FC236}">
                <a16:creationId xmlns:a16="http://schemas.microsoft.com/office/drawing/2014/main" id="{D3A323D7-FFB6-F05B-4A3B-BCD8C8D12349}"/>
              </a:ext>
            </a:extLst>
          </p:cNvPr>
          <p:cNvSpPr>
            <a:spLocks noGrp="1"/>
          </p:cNvSpPr>
          <p:nvPr>
            <p:ph type="sldNum" sz="quarter" idx="5"/>
          </p:nvPr>
        </p:nvSpPr>
        <p:spPr/>
        <p:txBody>
          <a:bodyPr/>
          <a:lstStyle/>
          <a:p>
            <a:fld id="{AEAF59B5-E33B-F841-BACA-140961296580}" type="slidenum">
              <a:rPr lang="en-US" smtClean="0"/>
              <a:t>39</a:t>
            </a:fld>
            <a:endParaRPr lang="en-US"/>
          </a:p>
        </p:txBody>
      </p:sp>
    </p:spTree>
    <p:extLst>
      <p:ext uri="{BB962C8B-B14F-4D97-AF65-F5344CB8AC3E}">
        <p14:creationId xmlns:p14="http://schemas.microsoft.com/office/powerpoint/2010/main" val="229038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 name="Shape 1185"/>
          <p:cNvSpPr>
            <a:spLocks noGrp="1" noRot="1" noChangeAspect="1"/>
          </p:cNvSpPr>
          <p:nvPr>
            <p:ph type="sldImg"/>
          </p:nvPr>
        </p:nvSpPr>
        <p:spPr>
          <a:prstGeom prst="rect">
            <a:avLst/>
          </a:prstGeom>
        </p:spPr>
        <p:txBody>
          <a:bodyPr/>
          <a:lstStyle/>
          <a:p>
            <a:endParaRPr/>
          </a:p>
        </p:txBody>
      </p:sp>
      <p:sp>
        <p:nvSpPr>
          <p:cNvPr id="1186" name="Shape 1186"/>
          <p:cNvSpPr>
            <a:spLocks noGrp="1"/>
          </p:cNvSpPr>
          <p:nvPr>
            <p:ph type="body" sz="quarter" idx="1"/>
          </p:nvPr>
        </p:nvSpPr>
        <p:spPr>
          <a:prstGeom prst="rect">
            <a:avLst/>
          </a:prstGeom>
        </p:spPr>
        <p:txBody>
          <a:bodyPr/>
          <a:lstStyle/>
          <a:p>
            <a:r>
              <a:rPr dirty="0"/>
              <a:t>Wait don’t go! I’m not here to sell </a:t>
            </a:r>
            <a:r>
              <a:rPr lang="en-US" dirty="0"/>
              <a:t>you </a:t>
            </a:r>
            <a:r>
              <a:rPr dirty="0"/>
              <a:t>car insurance, I </a:t>
            </a:r>
            <a:r>
              <a:rPr lang="en-US" dirty="0"/>
              <a:t>actually hit my quota earlier this week</a:t>
            </a:r>
            <a:r>
              <a:rPr dirty="0"/>
              <a:t>.</a:t>
            </a:r>
          </a:p>
          <a:p>
            <a:endParaRPr dirty="0"/>
          </a:p>
          <a:p>
            <a:r>
              <a:rPr lang="en-US" dirty="0"/>
              <a:t>So! </a:t>
            </a:r>
            <a:r>
              <a:rPr dirty="0"/>
              <a:t>Insurance policies follow a simple formula.</a:t>
            </a:r>
          </a:p>
          <a:p>
            <a:endParaRPr dirty="0"/>
          </a:p>
          <a:p>
            <a:r>
              <a:rPr dirty="0"/>
              <a:t>First</a:t>
            </a:r>
            <a:r>
              <a:rPr lang="en-US" dirty="0"/>
              <a:t>,</a:t>
            </a:r>
            <a:r>
              <a:rPr dirty="0"/>
              <a:t> you need to consider what problems you might face in the real world</a:t>
            </a:r>
            <a:endParaRPr lang="en-US" dirty="0"/>
          </a:p>
          <a:p>
            <a:endParaRPr lang="en-US" dirty="0"/>
          </a:p>
          <a:p>
            <a:r>
              <a:rPr lang="en-US" dirty="0"/>
              <a:t>Then based on that you’ll have to pay some cost</a:t>
            </a:r>
          </a:p>
          <a:p>
            <a:endParaRPr lang="en-US" dirty="0"/>
          </a:p>
          <a:p>
            <a:r>
              <a:rPr lang="en-US" dirty="0"/>
              <a:t>But, as a result, you _will_ have protection for your view of the world.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DBF04-17B8-4DF6-27F4-F1787375B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2FA62-3E5A-947D-A670-4E1580837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EF0DC-84FB-5DD0-9B49-23A4A114DDE8}"/>
              </a:ext>
            </a:extLst>
          </p:cNvPr>
          <p:cNvSpPr>
            <a:spLocks noGrp="1"/>
          </p:cNvSpPr>
          <p:nvPr>
            <p:ph type="body" idx="1"/>
          </p:nvPr>
        </p:nvSpPr>
        <p:spPr/>
        <p:txBody>
          <a:bodyPr/>
          <a:lstStyle/>
          <a:p>
            <a:r>
              <a:rPr lang="en-US" dirty="0">
                <a:latin typeface="Calibri"/>
                <a:cs typeface="Calibri"/>
              </a:rPr>
              <a:t>Then I'm more than likely to have already reached a correct node</a:t>
            </a:r>
          </a:p>
          <a:p>
            <a:endParaRPr lang="en-US" dirty="0">
              <a:latin typeface="Calibri"/>
              <a:cs typeface="Calibri"/>
            </a:endParaRPr>
          </a:p>
          <a:p>
            <a:r>
              <a:rPr lang="en-US" dirty="0">
                <a:latin typeface="Calibri"/>
                <a:cs typeface="Calibri"/>
              </a:rPr>
              <a:t>Then if I talk to two nodes &lt;&gt; our probability of success will exponentially increase…</a:t>
            </a:r>
          </a:p>
          <a:p>
            <a:endParaRPr lang="en-US" dirty="0">
              <a:latin typeface="Calibri"/>
              <a:cs typeface="Calibri"/>
            </a:endParaRPr>
          </a:p>
          <a:p>
            <a:r>
              <a:rPr lang="en-US" dirty="0">
                <a:latin typeface="Calibri"/>
                <a:cs typeface="Calibri"/>
              </a:rPr>
              <a:t>And when I reach out to 18 nodes, half the amount from before, I will have reached a correct node with 10 nines of probability.</a:t>
            </a:r>
          </a:p>
        </p:txBody>
      </p:sp>
      <p:sp>
        <p:nvSpPr>
          <p:cNvPr id="4" name="Slide Number Placeholder 3">
            <a:extLst>
              <a:ext uri="{FF2B5EF4-FFF2-40B4-BE49-F238E27FC236}">
                <a16:creationId xmlns:a16="http://schemas.microsoft.com/office/drawing/2014/main" id="{DAF077C0-85AD-E419-A283-1658C60719C2}"/>
              </a:ext>
            </a:extLst>
          </p:cNvPr>
          <p:cNvSpPr>
            <a:spLocks noGrp="1"/>
          </p:cNvSpPr>
          <p:nvPr>
            <p:ph type="sldNum" sz="quarter" idx="5"/>
          </p:nvPr>
        </p:nvSpPr>
        <p:spPr/>
        <p:txBody>
          <a:bodyPr/>
          <a:lstStyle/>
          <a:p>
            <a:fld id="{AEAF59B5-E33B-F841-BACA-140961296580}" type="slidenum">
              <a:rPr lang="en-US" smtClean="0"/>
              <a:t>40</a:t>
            </a:fld>
            <a:endParaRPr lang="en-US"/>
          </a:p>
        </p:txBody>
      </p:sp>
    </p:spTree>
    <p:extLst>
      <p:ext uri="{BB962C8B-B14F-4D97-AF65-F5344CB8AC3E}">
        <p14:creationId xmlns:p14="http://schemas.microsoft.com/office/powerpoint/2010/main" val="1731693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&lt;KEEP QUESTIONS SHORT SHORRRRTTTTT&gt;</a:t>
            </a:r>
          </a:p>
          <a:p>
            <a:r>
              <a:rPr lang="en-US" dirty="0">
                <a:latin typeface="Calibri"/>
                <a:ea typeface="Calibri"/>
                <a:cs typeface="Calibri"/>
              </a:rPr>
              <a:t>So overall</a:t>
            </a:r>
          </a:p>
          <a:p>
            <a:endParaRPr lang="en-US" dirty="0">
              <a:latin typeface="Calibri"/>
              <a:ea typeface="Calibri"/>
              <a:cs typeface="Calibri"/>
            </a:endParaRPr>
          </a:p>
          <a:p>
            <a:r>
              <a:rPr lang="en-US" dirty="0">
                <a:latin typeface="Calibri"/>
                <a:ea typeface="Calibri"/>
                <a:cs typeface="Calibri"/>
              </a:rPr>
              <a:t>today I hope I’ve convinced you that </a:t>
            </a:r>
            <a:r>
              <a:rPr lang="en-US" dirty="0">
                <a:latin typeface="Avenir Light"/>
                <a:ea typeface="Calibri"/>
                <a:cs typeface="Calibri"/>
              </a:rPr>
              <a:t>c</a:t>
            </a:r>
            <a:r>
              <a:rPr lang="en-US" dirty="0">
                <a:latin typeface="Avenir Light"/>
              </a:rPr>
              <a:t>urrent fault models fail to accurately capture reality</a:t>
            </a:r>
            <a:endParaRPr lang="en-US" dirty="0">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Consensus is already probabilistic like it or not</a:t>
            </a:r>
          </a:p>
          <a:p>
            <a:endParaRPr lang="en-US" dirty="0">
              <a:latin typeface="Calibri"/>
              <a:ea typeface="Calibri"/>
              <a:cs typeface="Calibri"/>
            </a:endParaRPr>
          </a:p>
          <a:p>
            <a:r>
              <a:rPr lang="en-US" dirty="0">
                <a:latin typeface="Calibri"/>
                <a:ea typeface="Calibri"/>
                <a:cs typeface="Calibri"/>
              </a:rPr>
              <a:t>And that we can improve fault modeling in consensus by leveraging existing hardware knowledge</a:t>
            </a:r>
          </a:p>
          <a:p>
            <a:pPr>
              <a:lnSpc>
                <a:spcPct val="90000"/>
              </a:lnSpc>
              <a:spcBef>
                <a:spcPts val="1000"/>
              </a:spcBef>
            </a:pPr>
            <a:endParaRPr lang="en-US" dirty="0"/>
          </a:p>
          <a:p>
            <a:pPr>
              <a:lnSpc>
                <a:spcPct val="90000"/>
              </a:lnSpc>
              <a:spcBef>
                <a:spcPts val="1000"/>
              </a:spcBef>
            </a:pPr>
            <a:r>
              <a:rPr lang="en-US" dirty="0"/>
              <a:t>Then, in the long run, we want to design Probability-native consensus protocols</a:t>
            </a:r>
          </a:p>
          <a:p>
            <a:pPr>
              <a:lnSpc>
                <a:spcPct val="90000"/>
              </a:lnSpc>
              <a:spcBef>
                <a:spcPts val="1000"/>
              </a:spcBef>
            </a:pPr>
            <a:r>
              <a:rPr lang="en-US" dirty="0"/>
              <a:t> that are more efficient, cost-effective, sustainable, and reliable!</a:t>
            </a:r>
          </a:p>
          <a:p>
            <a:pPr>
              <a:lnSpc>
                <a:spcPct val="90000"/>
              </a:lnSpc>
              <a:spcBef>
                <a:spcPts val="1000"/>
              </a:spcBef>
            </a:pPr>
            <a:endParaRPr lang="en-US" dirty="0"/>
          </a:p>
          <a:p>
            <a:pPr>
              <a:lnSpc>
                <a:spcPct val="90000"/>
              </a:lnSpc>
              <a:spcBef>
                <a:spcPts val="1000"/>
              </a:spcBef>
            </a:pPr>
            <a:r>
              <a:rPr lang="en-US" dirty="0"/>
              <a:t>By the way, I wanted to mention that my co-presenter </a:t>
            </a:r>
            <a:r>
              <a:rPr lang="en-US" dirty="0" err="1"/>
              <a:t>soujanya</a:t>
            </a:r>
            <a:r>
              <a:rPr lang="en-US" dirty="0"/>
              <a:t> is on the job market this year, I'm not yet, so please forward all your job opportunities her way!</a:t>
            </a:r>
          </a:p>
          <a:p>
            <a:pPr>
              <a:lnSpc>
                <a:spcPct val="90000"/>
              </a:lnSpc>
              <a:spcBef>
                <a:spcPts val="1000"/>
              </a:spcBef>
            </a:pPr>
            <a:endParaRPr lang="en-US" dirty="0">
              <a:latin typeface="Calibri"/>
              <a:ea typeface="Calibri"/>
              <a:cs typeface="Calibri"/>
            </a:endParaRPr>
          </a:p>
          <a:p>
            <a:pPr>
              <a:lnSpc>
                <a:spcPct val="90000"/>
              </a:lnSpc>
              <a:spcBef>
                <a:spcPts val="1000"/>
              </a:spcBef>
            </a:pPr>
            <a:r>
              <a:rPr lang="en-US" dirty="0">
                <a:latin typeface="Calibri"/>
                <a:ea typeface="Calibri"/>
                <a:cs typeface="Calibri"/>
              </a:rPr>
              <a:t>Thanks!</a:t>
            </a:r>
          </a:p>
          <a:p>
            <a:pPr>
              <a:lnSpc>
                <a:spcPct val="90000"/>
              </a:lnSpc>
              <a:spcBef>
                <a:spcPts val="1000"/>
              </a:spcBef>
            </a:pPr>
            <a:endParaRPr lang="en-US" dirty="0">
              <a:latin typeface="Calibri"/>
              <a:ea typeface="Calibri"/>
              <a:cs typeface="Calibri"/>
            </a:endParaRPr>
          </a:p>
          <a:p>
            <a:pPr>
              <a:lnSpc>
                <a:spcPct val="90000"/>
              </a:lnSpc>
              <a:spcBef>
                <a:spcPts val="1000"/>
              </a:spcBef>
            </a:pPr>
            <a:r>
              <a:rPr lang="en-US" dirty="0">
                <a:latin typeface="Calibri"/>
                <a:ea typeface="Calibri"/>
                <a:cs typeface="Calibri"/>
              </a:rPr>
              <a:t>&lt;KEEP QUESTIONS SHORTTTTTT&gt;</a:t>
            </a:r>
          </a:p>
          <a:p>
            <a:pPr>
              <a:lnSpc>
                <a:spcPct val="90000"/>
              </a:lnSpc>
              <a:spcBef>
                <a:spcPts val="1000"/>
              </a:spcBef>
            </a:pPr>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EAF59B5-E33B-F841-BACA-140961296580}" type="slidenum">
              <a:rPr lang="en-US" smtClean="0"/>
              <a:t>41</a:t>
            </a:fld>
            <a:endParaRPr lang="en-US"/>
          </a:p>
        </p:txBody>
      </p:sp>
    </p:spTree>
    <p:extLst>
      <p:ext uri="{BB962C8B-B14F-4D97-AF65-F5344CB8AC3E}">
        <p14:creationId xmlns:p14="http://schemas.microsoft.com/office/powerpoint/2010/main" val="329416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4209D-90C4-4F91-6D53-A15DB47ED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40DEF-1FC3-D97A-81D7-2BF66C9E2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40C3A-84B2-92CE-DBAC-90D78541910B}"/>
              </a:ext>
            </a:extLst>
          </p:cNvPr>
          <p:cNvSpPr>
            <a:spLocks noGrp="1"/>
          </p:cNvSpPr>
          <p:nvPr>
            <p:ph type="body" idx="1"/>
          </p:nvPr>
        </p:nvSpPr>
        <p:spPr/>
        <p:txBody>
          <a:bodyPr/>
          <a:lstStyle/>
          <a:p>
            <a:r>
              <a:rPr lang="en-US">
                <a:latin typeface="Calibri"/>
                <a:ea typeface="Calibri"/>
                <a:cs typeface="Calibri"/>
              </a:rPr>
              <a:t>In PBFT quorums are required to scale linearly with the size of the network.</a:t>
            </a:r>
          </a:p>
          <a:p>
            <a:endParaRPr lang="en-US">
              <a:latin typeface="Calibri"/>
              <a:ea typeface="Calibri"/>
              <a:cs typeface="Calibri"/>
            </a:endParaRPr>
          </a:p>
          <a:p>
            <a:r>
              <a:rPr lang="en-US">
                <a:latin typeface="Calibri"/>
                <a:ea typeface="Calibri"/>
                <a:cs typeface="Calibri"/>
              </a:rPr>
              <a:t>This is a huge problem because people often want to deploy large clusters of Byzantine Fault Tolerant consensus protocols.</a:t>
            </a:r>
          </a:p>
          <a:p>
            <a:endParaRPr lang="en-US">
              <a:latin typeface="Calibri"/>
              <a:ea typeface="Calibri"/>
              <a:cs typeface="Calibri"/>
            </a:endParaRPr>
          </a:p>
          <a:p>
            <a:r>
              <a:rPr lang="en-US">
                <a:latin typeface="Calibri"/>
                <a:ea typeface="Calibri"/>
                <a:cs typeface="Calibri"/>
              </a:rPr>
              <a:t>Here, if this grey box represents a 100 node PBFT deployment, the F threshold model tells us we to reach a correct node we __must__ reach out to a third of our network.</a:t>
            </a:r>
          </a:p>
          <a:p>
            <a:endParaRPr lang="en-US">
              <a:latin typeface="Calibri"/>
              <a:ea typeface="Calibri"/>
              <a:cs typeface="Calibri"/>
            </a:endParaRPr>
          </a:p>
          <a:p>
            <a:r>
              <a:rPr lang="en-US">
                <a:latin typeface="Calibri"/>
                <a:ea typeface="Calibri"/>
                <a:cs typeface="Calibri"/>
              </a:rPr>
              <a:t>However, even if a third of our network is failed, we can do half the work and still be correct with 10 nines of probability</a:t>
            </a:r>
          </a:p>
          <a:p>
            <a:endParaRPr lang="en-US">
              <a:latin typeface="Calibri"/>
              <a:ea typeface="Calibri"/>
              <a:cs typeface="Calibri"/>
            </a:endParaRPr>
          </a:p>
          <a:p>
            <a:r>
              <a:rPr lang="en-US">
                <a:latin typeface="Calibri"/>
                <a:ea typeface="Calibri"/>
                <a:cs typeface="Calibri"/>
              </a:rPr>
              <a:t>But more realistically, a tiny sample of 5 nodes is able to reach a correct node with 10 nines of probability if we believe in a 1% failure rate per machine.</a:t>
            </a:r>
          </a:p>
          <a:p>
            <a:endParaRPr lang="en-US">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788BD84-2BFF-A757-1F07-C9B8D1943EB9}"/>
              </a:ext>
            </a:extLst>
          </p:cNvPr>
          <p:cNvSpPr>
            <a:spLocks noGrp="1"/>
          </p:cNvSpPr>
          <p:nvPr>
            <p:ph type="sldNum" sz="quarter" idx="5"/>
          </p:nvPr>
        </p:nvSpPr>
        <p:spPr/>
        <p:txBody>
          <a:bodyPr/>
          <a:lstStyle/>
          <a:p>
            <a:fld id="{AEAF59B5-E33B-F841-BACA-140961296580}" type="slidenum">
              <a:rPr lang="en-US" smtClean="0"/>
              <a:t>42</a:t>
            </a:fld>
            <a:endParaRPr lang="en-US"/>
          </a:p>
        </p:txBody>
      </p:sp>
    </p:spTree>
    <p:extLst>
      <p:ext uri="{BB962C8B-B14F-4D97-AF65-F5344CB8AC3E}">
        <p14:creationId xmlns:p14="http://schemas.microsoft.com/office/powerpoint/2010/main" val="3718618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Continuing with our key value store example,</a:t>
            </a:r>
          </a:p>
          <a:p>
            <a:endParaRPr lang="en-US"/>
          </a:p>
          <a:p>
            <a:r>
              <a:rPr lang="en-US"/>
              <a:t>If my fault model claims that I will have no failures, then I can easily implement a key value store by having a single machine order and store each request in a log</a:t>
            </a:r>
          </a:p>
          <a:p>
            <a:endParaRPr lang="en-US"/>
          </a:p>
          <a:p>
            <a:endParaRPr lang="en-US"/>
          </a:p>
        </p:txBody>
      </p:sp>
      <p:sp>
        <p:nvSpPr>
          <p:cNvPr id="4" name="Slide Number Placeholder 3"/>
          <p:cNvSpPr>
            <a:spLocks noGrp="1"/>
          </p:cNvSpPr>
          <p:nvPr>
            <p:ph type="sldNum" sz="quarter" idx="5"/>
          </p:nvPr>
        </p:nvSpPr>
        <p:spPr/>
        <p:txBody>
          <a:bodyPr/>
          <a:lstStyle/>
          <a:p>
            <a:fld id="{AEAF59B5-E33B-F841-BACA-140961296580}" type="slidenum">
              <a:rPr lang="en-US" smtClean="0"/>
              <a:t>43</a:t>
            </a:fld>
            <a:endParaRPr lang="en-US"/>
          </a:p>
        </p:txBody>
      </p:sp>
    </p:spTree>
    <p:extLst>
      <p:ext uri="{BB962C8B-B14F-4D97-AF65-F5344CB8AC3E}">
        <p14:creationId xmlns:p14="http://schemas.microsoft.com/office/powerpoint/2010/main" val="2662090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When failures may occur, protocols like raft will deploy a network of 2f+1 nodes for f failures and then replicate the data across each node</a:t>
            </a:r>
          </a:p>
          <a:p>
            <a:endParaRPr lang="en-US">
              <a:solidFill>
                <a:srgbClr val="000000"/>
              </a:solidFill>
            </a:endParaRPr>
          </a:p>
          <a:p>
            <a:r>
              <a:rPr lang="en-US">
                <a:solidFill>
                  <a:srgbClr val="000000"/>
                </a:solidFill>
              </a:rPr>
              <a:t>In our example, f=1, so we have 3 replicas. </a:t>
            </a:r>
          </a:p>
          <a:p>
            <a:endParaRPr lang="en-US">
              <a:solidFill>
                <a:srgbClr val="000000"/>
              </a:solidFill>
            </a:endParaRPr>
          </a:p>
          <a:p>
            <a:r>
              <a:rPr lang="en-US">
                <a:solidFill>
                  <a:srgbClr val="000000"/>
                </a:solidFill>
              </a:rPr>
              <a:t>Now even if one machine fails, the other two can continue working together</a:t>
            </a:r>
          </a:p>
        </p:txBody>
      </p:sp>
      <p:sp>
        <p:nvSpPr>
          <p:cNvPr id="4" name="Slide Number Placeholder 3"/>
          <p:cNvSpPr>
            <a:spLocks noGrp="1"/>
          </p:cNvSpPr>
          <p:nvPr>
            <p:ph type="sldNum" sz="quarter" idx="5"/>
          </p:nvPr>
        </p:nvSpPr>
        <p:spPr/>
        <p:txBody>
          <a:bodyPr/>
          <a:lstStyle/>
          <a:p>
            <a:fld id="{AEAF59B5-E33B-F841-BACA-140961296580}" type="slidenum">
              <a:rPr lang="en-US" smtClean="0"/>
              <a:t>44</a:t>
            </a:fld>
            <a:endParaRPr lang="en-US"/>
          </a:p>
        </p:txBody>
      </p:sp>
    </p:spTree>
    <p:extLst>
      <p:ext uri="{BB962C8B-B14F-4D97-AF65-F5344CB8AC3E}">
        <p14:creationId xmlns:p14="http://schemas.microsoft.com/office/powerpoint/2010/main" val="3368434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solidFill>
                  <a:srgbClr val="000000"/>
                </a:solidFill>
                <a:effectLst/>
                <a:latin typeface="Helvetica" pitchFamily="2" charset="0"/>
              </a:rPr>
              <a:t>In general we use f to denote the number of machines which may fail. And our guarantees of safety and liveness only apply while the number of failures is &lt;= f</a:t>
            </a:r>
          </a:p>
          <a:p>
            <a:pPr>
              <a:buNone/>
            </a:pPr>
            <a:endParaRPr lang="en-US">
              <a:solidFill>
                <a:srgbClr val="000000"/>
              </a:solidFill>
              <a:effectLst/>
              <a:latin typeface="Helvetica" pitchFamily="2" charset="0"/>
            </a:endParaRPr>
          </a:p>
          <a:p>
            <a:r>
              <a:rPr lang="en-US"/>
              <a:t>When we talk about anything referring to f we’ll be referring to this</a:t>
            </a:r>
          </a:p>
        </p:txBody>
      </p:sp>
      <p:sp>
        <p:nvSpPr>
          <p:cNvPr id="4" name="Slide Number Placeholder 3"/>
          <p:cNvSpPr>
            <a:spLocks noGrp="1"/>
          </p:cNvSpPr>
          <p:nvPr>
            <p:ph type="sldNum" sz="quarter" idx="5"/>
          </p:nvPr>
        </p:nvSpPr>
        <p:spPr/>
        <p:txBody>
          <a:bodyPr/>
          <a:lstStyle/>
          <a:p>
            <a:fld id="{AEAF59B5-E33B-F841-BACA-140961296580}" type="slidenum">
              <a:rPr lang="en-US" smtClean="0"/>
              <a:t>45</a:t>
            </a:fld>
            <a:endParaRPr lang="en-US"/>
          </a:p>
        </p:txBody>
      </p:sp>
    </p:spTree>
    <p:extLst>
      <p:ext uri="{BB962C8B-B14F-4D97-AF65-F5344CB8AC3E}">
        <p14:creationId xmlns:p14="http://schemas.microsoft.com/office/powerpoint/2010/main" val="1106216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AF59B5-E33B-F841-BACA-140961296580}" type="slidenum">
              <a:rPr lang="en-US" smtClean="0"/>
              <a:t>46</a:t>
            </a:fld>
            <a:endParaRPr lang="en-US"/>
          </a:p>
        </p:txBody>
      </p:sp>
    </p:spTree>
    <p:extLst>
      <p:ext uri="{BB962C8B-B14F-4D97-AF65-F5344CB8AC3E}">
        <p14:creationId xmlns:p14="http://schemas.microsoft.com/office/powerpoint/2010/main" val="2739148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 name="Shape 1622"/>
          <p:cNvSpPr>
            <a:spLocks noGrp="1" noRot="1" noChangeAspect="1"/>
          </p:cNvSpPr>
          <p:nvPr>
            <p:ph type="sldImg"/>
          </p:nvPr>
        </p:nvSpPr>
        <p:spPr>
          <a:prstGeom prst="rect">
            <a:avLst/>
          </a:prstGeom>
        </p:spPr>
        <p:txBody>
          <a:bodyPr/>
          <a:lstStyle/>
          <a:p>
            <a:endParaRPr/>
          </a:p>
        </p:txBody>
      </p:sp>
      <p:sp>
        <p:nvSpPr>
          <p:cNvPr id="1623" name="Shape 1623"/>
          <p:cNvSpPr>
            <a:spLocks noGrp="1"/>
          </p:cNvSpPr>
          <p:nvPr>
            <p:ph type="body" sz="quarter" idx="1"/>
          </p:nvPr>
        </p:nvSpPr>
        <p:spPr>
          <a:prstGeom prst="rect">
            <a:avLst/>
          </a:prstGeom>
        </p:spPr>
        <p:txBody>
          <a:bodyPr/>
          <a:lstStyle/>
          <a:p>
            <a:r>
              <a:t>A straight </a:t>
            </a:r>
            <a:r>
              <a:rPr err="1"/>
              <a:t>fwd</a:t>
            </a:r>
            <a:endParaRPr/>
          </a:p>
          <a:p>
            <a:endParaRPr/>
          </a:p>
          <a:p>
            <a:r>
              <a:t>Cite work that already uses these approaches already</a:t>
            </a:r>
            <a:endParaRPr lang="en-US"/>
          </a:p>
          <a:p>
            <a:endParaRPr lang="en-US"/>
          </a:p>
          <a:p>
            <a:pPr>
              <a:buNone/>
            </a:pPr>
            <a:r>
              <a:rPr lang="en-US">
                <a:solidFill>
                  <a:srgbClr val="000000"/>
                </a:solidFill>
                <a:effectLst/>
                <a:latin typeface="Helvetica" pitchFamily="2" charset="0"/>
              </a:rPr>
              <a:t>As Raft does not know</a:t>
            </a:r>
          </a:p>
          <a:p>
            <a:pPr>
              <a:buNone/>
            </a:pPr>
            <a:r>
              <a:rPr lang="en-US">
                <a:solidFill>
                  <a:srgbClr val="000000"/>
                </a:solidFill>
                <a:effectLst/>
                <a:latin typeface="Helvetica" pitchFamily="2" charset="0"/>
              </a:rPr>
              <a:t>which nodes are more reliable, it may persist data only on</a:t>
            </a:r>
          </a:p>
          <a:p>
            <a:pPr>
              <a:buNone/>
            </a:pPr>
            <a:r>
              <a:rPr lang="en-US">
                <a:solidFill>
                  <a:srgbClr val="000000"/>
                </a:solidFill>
                <a:effectLst/>
                <a:latin typeface="Helvetica" pitchFamily="2" charset="0"/>
              </a:rPr>
              <a:t>the unreliable nodes. If we required quorums to include at</a:t>
            </a:r>
          </a:p>
          <a:p>
            <a:pPr>
              <a:buNone/>
            </a:pPr>
            <a:r>
              <a:rPr lang="en-US">
                <a:solidFill>
                  <a:srgbClr val="000000"/>
                </a:solidFill>
                <a:effectLst/>
                <a:latin typeface="Helvetica" pitchFamily="2" charset="0"/>
              </a:rPr>
              <a:t>least one reliable node (by leveraging knowledge of fault</a:t>
            </a:r>
          </a:p>
          <a:p>
            <a:r>
              <a:rPr lang="en-US">
                <a:solidFill>
                  <a:srgbClr val="000000"/>
                </a:solidFill>
                <a:effectLst/>
                <a:latin typeface="Helvetica" pitchFamily="2" charset="0"/>
              </a:rPr>
              <a:t>curves), data durability would increase to 99.994%.</a:t>
            </a:r>
          </a:p>
          <a:p>
            <a:endParaRPr lang="en-US">
              <a:solidFill>
                <a:srgbClr val="000000"/>
              </a:solidFill>
              <a:effectLst/>
              <a:latin typeface="Helvetica" pitchFamily="2" charset="0"/>
            </a:endParaRPr>
          </a:p>
          <a:p>
            <a:endParaRPr lang="en-US"/>
          </a:p>
          <a:p>
            <a:endParaRPr lang="en-US"/>
          </a:p>
          <a:p>
            <a:endParaRPr lang="en-US"/>
          </a:p>
          <a:p>
            <a:pPr marL="0" indent="0">
              <a:buSzTx/>
              <a:buNone/>
              <a:defRPr sz="3000"/>
            </a:pPr>
            <a:endParaRPr lang="en-US">
              <a:latin typeface="Avenir Light" panose="020B0402020203020204" pitchFamily="34" charset="77"/>
            </a:endParaRPr>
          </a:p>
          <a:p>
            <a:pPr>
              <a:buNone/>
            </a:pPr>
            <a:r>
              <a:rPr lang="en-US">
                <a:solidFill>
                  <a:srgbClr val="000000"/>
                </a:solidFill>
                <a:effectLst/>
                <a:latin typeface="Helvetica" pitchFamily="2" charset="0"/>
              </a:rPr>
              <a:t>Raft and</a:t>
            </a:r>
          </a:p>
          <a:p>
            <a:pPr>
              <a:buNone/>
            </a:pPr>
            <a:r>
              <a:rPr lang="en-US">
                <a:solidFill>
                  <a:srgbClr val="000000"/>
                </a:solidFill>
                <a:effectLst/>
                <a:latin typeface="Helvetica" pitchFamily="2" charset="0"/>
              </a:rPr>
              <a:t>PBFT are oblivious to fault curves. Consider a seven node</a:t>
            </a:r>
          </a:p>
          <a:p>
            <a:pPr>
              <a:buNone/>
            </a:pPr>
            <a:r>
              <a:rPr lang="en-US">
                <a:solidFill>
                  <a:srgbClr val="000000"/>
                </a:solidFill>
                <a:effectLst/>
                <a:latin typeface="Helvetica" pitchFamily="2" charset="0"/>
              </a:rPr>
              <a:t>cluster with 𝑝𝑢 =8% nodes running Raft. This cluster is 99.88%</a:t>
            </a:r>
          </a:p>
          <a:p>
            <a:pPr>
              <a:buNone/>
            </a:pPr>
            <a:r>
              <a:rPr lang="en-US">
                <a:solidFill>
                  <a:srgbClr val="000000"/>
                </a:solidFill>
                <a:effectLst/>
                <a:latin typeface="Helvetica" pitchFamily="2" charset="0"/>
              </a:rPr>
              <a:t>safe (</a:t>
            </a:r>
            <a:r>
              <a:rPr lang="en-US">
                <a:solidFill>
                  <a:srgbClr val="551257"/>
                </a:solidFill>
                <a:effectLst/>
                <a:latin typeface="Helvetica" pitchFamily="2" charset="0"/>
              </a:rPr>
              <a:t>Table 2</a:t>
            </a:r>
            <a:r>
              <a:rPr lang="en-US">
                <a:solidFill>
                  <a:srgbClr val="000000"/>
                </a:solidFill>
                <a:effectLst/>
                <a:latin typeface="Helvetica" pitchFamily="2" charset="0"/>
              </a:rPr>
              <a:t>). If we replace three nodes with more reliable</a:t>
            </a:r>
          </a:p>
          <a:p>
            <a:pPr>
              <a:buNone/>
            </a:pPr>
            <a:r>
              <a:rPr lang="en-US">
                <a:solidFill>
                  <a:srgbClr val="000000"/>
                </a:solidFill>
                <a:effectLst/>
                <a:latin typeface="Helvetica" pitchFamily="2" charset="0"/>
              </a:rPr>
              <a:t>ones (𝑝𝑢 =1%)—almost half of the nodes—safety improves</a:t>
            </a:r>
          </a:p>
          <a:p>
            <a:pPr>
              <a:buNone/>
            </a:pPr>
            <a:r>
              <a:rPr lang="en-US">
                <a:solidFill>
                  <a:srgbClr val="000000"/>
                </a:solidFill>
                <a:effectLst/>
                <a:latin typeface="Helvetica" pitchFamily="2" charset="0"/>
              </a:rPr>
              <a:t>only to 99.98% (not shown in table). As Raft does not know</a:t>
            </a:r>
          </a:p>
          <a:p>
            <a:pPr>
              <a:buNone/>
            </a:pPr>
            <a:r>
              <a:rPr lang="en-US">
                <a:solidFill>
                  <a:srgbClr val="000000"/>
                </a:solidFill>
                <a:effectLst/>
                <a:latin typeface="Helvetica" pitchFamily="2" charset="0"/>
              </a:rPr>
              <a:t>which nodes are more reliable, it may persist data only on</a:t>
            </a:r>
          </a:p>
          <a:p>
            <a:pPr>
              <a:buNone/>
            </a:pPr>
            <a:r>
              <a:rPr lang="en-US">
                <a:solidFill>
                  <a:srgbClr val="000000"/>
                </a:solidFill>
                <a:effectLst/>
                <a:latin typeface="Helvetica" pitchFamily="2" charset="0"/>
              </a:rPr>
              <a:t>the unreliable nodes. If we required quorums to include at</a:t>
            </a:r>
          </a:p>
          <a:p>
            <a:pPr>
              <a:buNone/>
            </a:pPr>
            <a:r>
              <a:rPr lang="en-US">
                <a:solidFill>
                  <a:srgbClr val="000000"/>
                </a:solidFill>
                <a:effectLst/>
                <a:latin typeface="Helvetica" pitchFamily="2" charset="0"/>
              </a:rPr>
              <a:t>least one reliable node (by leveraging knowledge of fault</a:t>
            </a:r>
          </a:p>
          <a:p>
            <a:r>
              <a:rPr lang="en-US">
                <a:solidFill>
                  <a:srgbClr val="000000"/>
                </a:solidFill>
                <a:effectLst/>
                <a:latin typeface="Helvetica" pitchFamily="2" charset="0"/>
              </a:rPr>
              <a:t>curves), data durability would increase to 99.994%.</a:t>
            </a:r>
          </a:p>
          <a:p>
            <a:endParaRPr lang="en-US">
              <a:solidFill>
                <a:srgbClr val="000000"/>
              </a:solidFill>
              <a:effectLst/>
              <a:latin typeface="Helvetica" pitchFamily="2" charset="0"/>
            </a:endParaRPr>
          </a:p>
          <a:p>
            <a:endParaRPr/>
          </a:p>
        </p:txBody>
      </p:sp>
    </p:spTree>
    <p:extLst>
      <p:ext uri="{BB962C8B-B14F-4D97-AF65-F5344CB8AC3E}">
        <p14:creationId xmlns:p14="http://schemas.microsoft.com/office/powerpoint/2010/main" val="3463013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2845-DF40-A54B-B16B-023DF7F92908}"/>
            </a:ext>
          </a:extLst>
        </p:cNvPr>
        <p:cNvGrpSpPr/>
        <p:nvPr/>
      </p:nvGrpSpPr>
      <p:grpSpPr>
        <a:xfrm>
          <a:off x="0" y="0"/>
          <a:ext cx="0" cy="0"/>
          <a:chOff x="0" y="0"/>
          <a:chExt cx="0" cy="0"/>
        </a:xfrm>
      </p:grpSpPr>
      <p:sp>
        <p:nvSpPr>
          <p:cNvPr id="1622" name="Shape 1622">
            <a:extLst>
              <a:ext uri="{FF2B5EF4-FFF2-40B4-BE49-F238E27FC236}">
                <a16:creationId xmlns:a16="http://schemas.microsoft.com/office/drawing/2014/main" id="{87809DF9-7486-48CA-EA71-4F922756F714}"/>
              </a:ext>
            </a:extLst>
          </p:cNvPr>
          <p:cNvSpPr>
            <a:spLocks noGrp="1" noRot="1" noChangeAspect="1"/>
          </p:cNvSpPr>
          <p:nvPr>
            <p:ph type="sldImg"/>
          </p:nvPr>
        </p:nvSpPr>
        <p:spPr>
          <a:prstGeom prst="rect">
            <a:avLst/>
          </a:prstGeom>
        </p:spPr>
        <p:txBody>
          <a:bodyPr/>
          <a:lstStyle/>
          <a:p>
            <a:endParaRPr/>
          </a:p>
        </p:txBody>
      </p:sp>
      <p:sp>
        <p:nvSpPr>
          <p:cNvPr id="1623" name="Shape 1623">
            <a:extLst>
              <a:ext uri="{FF2B5EF4-FFF2-40B4-BE49-F238E27FC236}">
                <a16:creationId xmlns:a16="http://schemas.microsoft.com/office/drawing/2014/main" id="{76AE9EBB-66F6-82FF-4123-55371C901FE5}"/>
              </a:ext>
            </a:extLst>
          </p:cNvPr>
          <p:cNvSpPr>
            <a:spLocks noGrp="1"/>
          </p:cNvSpPr>
          <p:nvPr>
            <p:ph type="body" sz="quarter" idx="1"/>
          </p:nvPr>
        </p:nvSpPr>
        <p:spPr>
          <a:prstGeom prst="rect">
            <a:avLst/>
          </a:prstGeom>
        </p:spPr>
        <p:txBody>
          <a:bodyPr/>
          <a:lstStyle/>
          <a:p>
            <a:r>
              <a:t>A straight </a:t>
            </a:r>
            <a:r>
              <a:rPr err="1"/>
              <a:t>fwd</a:t>
            </a:r>
            <a:endParaRPr/>
          </a:p>
          <a:p>
            <a:endParaRPr/>
          </a:p>
          <a:p>
            <a:r>
              <a:t>Cite work that already uses these approaches already</a:t>
            </a:r>
            <a:endParaRPr lang="en-US"/>
          </a:p>
          <a:p>
            <a:endParaRPr lang="en-US"/>
          </a:p>
          <a:p>
            <a:pPr>
              <a:buNone/>
            </a:pPr>
            <a:r>
              <a:rPr lang="en-US">
                <a:solidFill>
                  <a:srgbClr val="000000"/>
                </a:solidFill>
                <a:effectLst/>
                <a:latin typeface="Helvetica" pitchFamily="2" charset="0"/>
              </a:rPr>
              <a:t>As Raft does not know</a:t>
            </a:r>
          </a:p>
          <a:p>
            <a:pPr>
              <a:buNone/>
            </a:pPr>
            <a:r>
              <a:rPr lang="en-US">
                <a:solidFill>
                  <a:srgbClr val="000000"/>
                </a:solidFill>
                <a:effectLst/>
                <a:latin typeface="Helvetica" pitchFamily="2" charset="0"/>
              </a:rPr>
              <a:t>which nodes are more reliable, it may persist data only on</a:t>
            </a:r>
          </a:p>
          <a:p>
            <a:pPr>
              <a:buNone/>
            </a:pPr>
            <a:r>
              <a:rPr lang="en-US">
                <a:solidFill>
                  <a:srgbClr val="000000"/>
                </a:solidFill>
                <a:effectLst/>
                <a:latin typeface="Helvetica" pitchFamily="2" charset="0"/>
              </a:rPr>
              <a:t>the unreliable nodes. If we required quorums to include at</a:t>
            </a:r>
          </a:p>
          <a:p>
            <a:pPr>
              <a:buNone/>
            </a:pPr>
            <a:r>
              <a:rPr lang="en-US">
                <a:solidFill>
                  <a:srgbClr val="000000"/>
                </a:solidFill>
                <a:effectLst/>
                <a:latin typeface="Helvetica" pitchFamily="2" charset="0"/>
              </a:rPr>
              <a:t>least one reliable node (by leveraging knowledge of fault</a:t>
            </a:r>
          </a:p>
          <a:p>
            <a:r>
              <a:rPr lang="en-US">
                <a:solidFill>
                  <a:srgbClr val="000000"/>
                </a:solidFill>
                <a:effectLst/>
                <a:latin typeface="Helvetica" pitchFamily="2" charset="0"/>
              </a:rPr>
              <a:t>curves), data durability would increase to 99.994%.</a:t>
            </a:r>
          </a:p>
          <a:p>
            <a:endParaRPr lang="en-US">
              <a:solidFill>
                <a:srgbClr val="000000"/>
              </a:solidFill>
              <a:effectLst/>
              <a:latin typeface="Helvetica" pitchFamily="2" charset="0"/>
            </a:endParaRPr>
          </a:p>
          <a:p>
            <a:endParaRPr lang="en-US"/>
          </a:p>
          <a:p>
            <a:endParaRPr lang="en-US"/>
          </a:p>
          <a:p>
            <a:endParaRPr lang="en-US"/>
          </a:p>
          <a:p>
            <a:pPr marL="0" indent="0">
              <a:buSzTx/>
              <a:buNone/>
              <a:defRPr sz="3000"/>
            </a:pPr>
            <a:endParaRPr lang="en-US">
              <a:latin typeface="Avenir Light" panose="020B0402020203020204" pitchFamily="34" charset="77"/>
            </a:endParaRPr>
          </a:p>
          <a:p>
            <a:pPr>
              <a:buNone/>
            </a:pPr>
            <a:r>
              <a:rPr lang="en-US">
                <a:solidFill>
                  <a:srgbClr val="000000"/>
                </a:solidFill>
                <a:effectLst/>
                <a:latin typeface="Helvetica" pitchFamily="2" charset="0"/>
              </a:rPr>
              <a:t>Raft and</a:t>
            </a:r>
          </a:p>
          <a:p>
            <a:pPr>
              <a:buNone/>
            </a:pPr>
            <a:r>
              <a:rPr lang="en-US">
                <a:solidFill>
                  <a:srgbClr val="000000"/>
                </a:solidFill>
                <a:effectLst/>
                <a:latin typeface="Helvetica" pitchFamily="2" charset="0"/>
              </a:rPr>
              <a:t>PBFT are oblivious to fault curves. Consider a seven node</a:t>
            </a:r>
          </a:p>
          <a:p>
            <a:pPr>
              <a:buNone/>
            </a:pPr>
            <a:r>
              <a:rPr lang="en-US">
                <a:solidFill>
                  <a:srgbClr val="000000"/>
                </a:solidFill>
                <a:effectLst/>
                <a:latin typeface="Helvetica" pitchFamily="2" charset="0"/>
              </a:rPr>
              <a:t>cluster with 𝑝𝑢 =8% nodes running Raft. This cluster is 99.88%</a:t>
            </a:r>
          </a:p>
          <a:p>
            <a:pPr>
              <a:buNone/>
            </a:pPr>
            <a:r>
              <a:rPr lang="en-US">
                <a:solidFill>
                  <a:srgbClr val="000000"/>
                </a:solidFill>
                <a:effectLst/>
                <a:latin typeface="Helvetica" pitchFamily="2" charset="0"/>
              </a:rPr>
              <a:t>safe (</a:t>
            </a:r>
            <a:r>
              <a:rPr lang="en-US">
                <a:solidFill>
                  <a:srgbClr val="551257"/>
                </a:solidFill>
                <a:effectLst/>
                <a:latin typeface="Helvetica" pitchFamily="2" charset="0"/>
              </a:rPr>
              <a:t>Table 2</a:t>
            </a:r>
            <a:r>
              <a:rPr lang="en-US">
                <a:solidFill>
                  <a:srgbClr val="000000"/>
                </a:solidFill>
                <a:effectLst/>
                <a:latin typeface="Helvetica" pitchFamily="2" charset="0"/>
              </a:rPr>
              <a:t>). If we replace three nodes with more reliable</a:t>
            </a:r>
          </a:p>
          <a:p>
            <a:pPr>
              <a:buNone/>
            </a:pPr>
            <a:r>
              <a:rPr lang="en-US">
                <a:solidFill>
                  <a:srgbClr val="000000"/>
                </a:solidFill>
                <a:effectLst/>
                <a:latin typeface="Helvetica" pitchFamily="2" charset="0"/>
              </a:rPr>
              <a:t>ones (𝑝𝑢 =1%)—almost half of the nodes—safety improves</a:t>
            </a:r>
          </a:p>
          <a:p>
            <a:pPr>
              <a:buNone/>
            </a:pPr>
            <a:r>
              <a:rPr lang="en-US">
                <a:solidFill>
                  <a:srgbClr val="000000"/>
                </a:solidFill>
                <a:effectLst/>
                <a:latin typeface="Helvetica" pitchFamily="2" charset="0"/>
              </a:rPr>
              <a:t>only to 99.98% (not shown in table). As Raft does not know</a:t>
            </a:r>
          </a:p>
          <a:p>
            <a:pPr>
              <a:buNone/>
            </a:pPr>
            <a:r>
              <a:rPr lang="en-US">
                <a:solidFill>
                  <a:srgbClr val="000000"/>
                </a:solidFill>
                <a:effectLst/>
                <a:latin typeface="Helvetica" pitchFamily="2" charset="0"/>
              </a:rPr>
              <a:t>which nodes are more reliable, it may persist data only on</a:t>
            </a:r>
          </a:p>
          <a:p>
            <a:pPr>
              <a:buNone/>
            </a:pPr>
            <a:r>
              <a:rPr lang="en-US">
                <a:solidFill>
                  <a:srgbClr val="000000"/>
                </a:solidFill>
                <a:effectLst/>
                <a:latin typeface="Helvetica" pitchFamily="2" charset="0"/>
              </a:rPr>
              <a:t>the unreliable nodes. If we required quorums to include at</a:t>
            </a:r>
          </a:p>
          <a:p>
            <a:pPr>
              <a:buNone/>
            </a:pPr>
            <a:r>
              <a:rPr lang="en-US">
                <a:solidFill>
                  <a:srgbClr val="000000"/>
                </a:solidFill>
                <a:effectLst/>
                <a:latin typeface="Helvetica" pitchFamily="2" charset="0"/>
              </a:rPr>
              <a:t>least one reliable node (by leveraging knowledge of fault</a:t>
            </a:r>
          </a:p>
          <a:p>
            <a:r>
              <a:rPr lang="en-US">
                <a:solidFill>
                  <a:srgbClr val="000000"/>
                </a:solidFill>
                <a:effectLst/>
                <a:latin typeface="Helvetica" pitchFamily="2" charset="0"/>
              </a:rPr>
              <a:t>curves), data durability would increase to 99.994%.</a:t>
            </a:r>
          </a:p>
          <a:p>
            <a:endParaRPr lang="en-US">
              <a:solidFill>
                <a:srgbClr val="000000"/>
              </a:solidFill>
              <a:effectLst/>
              <a:latin typeface="Helvetica" pitchFamily="2" charset="0"/>
            </a:endParaRPr>
          </a:p>
          <a:p>
            <a:endParaRPr/>
          </a:p>
        </p:txBody>
      </p:sp>
    </p:spTree>
    <p:extLst>
      <p:ext uri="{BB962C8B-B14F-4D97-AF65-F5344CB8AC3E}">
        <p14:creationId xmlns:p14="http://schemas.microsoft.com/office/powerpoint/2010/main" val="1702561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Beyond this we can try and envision what a consensus protocol might look like if we went further and redesigned a protocol from scratch</a:t>
            </a:r>
          </a:p>
          <a:p>
            <a:endParaRPr lang="en-US"/>
          </a:p>
          <a:p>
            <a:r>
              <a:rPr lang="en-US"/>
              <a:t>What might this mean?</a:t>
            </a:r>
          </a:p>
          <a:p>
            <a:endParaRPr lang="en-US"/>
          </a:p>
          <a:p>
            <a:endParaRPr lang="en-US"/>
          </a:p>
        </p:txBody>
      </p:sp>
      <p:sp>
        <p:nvSpPr>
          <p:cNvPr id="4" name="Slide Number Placeholder 3"/>
          <p:cNvSpPr>
            <a:spLocks noGrp="1"/>
          </p:cNvSpPr>
          <p:nvPr>
            <p:ph type="sldNum" sz="quarter" idx="5"/>
          </p:nvPr>
        </p:nvSpPr>
        <p:spPr/>
        <p:txBody>
          <a:bodyPr/>
          <a:lstStyle/>
          <a:p>
            <a:fld id="{AEAF59B5-E33B-F841-BACA-140961296580}" type="slidenum">
              <a:rPr lang="en-US" smtClean="0"/>
              <a:t>49</a:t>
            </a:fld>
            <a:endParaRPr lang="en-US"/>
          </a:p>
        </p:txBody>
      </p:sp>
    </p:spTree>
    <p:extLst>
      <p:ext uri="{BB962C8B-B14F-4D97-AF65-F5344CB8AC3E}">
        <p14:creationId xmlns:p14="http://schemas.microsoft.com/office/powerpoint/2010/main" val="302895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Shape 1226"/>
          <p:cNvSpPr>
            <a:spLocks noGrp="1" noRot="1" noChangeAspect="1"/>
          </p:cNvSpPr>
          <p:nvPr>
            <p:ph type="sldImg"/>
          </p:nvPr>
        </p:nvSpPr>
        <p:spPr>
          <a:prstGeom prst="rect">
            <a:avLst/>
          </a:prstGeom>
        </p:spPr>
        <p:txBody>
          <a:bodyPr/>
          <a:lstStyle/>
          <a:p>
            <a:endParaRPr/>
          </a:p>
        </p:txBody>
      </p:sp>
      <p:sp>
        <p:nvSpPr>
          <p:cNvPr id="1227" name="Shape 1227"/>
          <p:cNvSpPr>
            <a:spLocks noGrp="1"/>
          </p:cNvSpPr>
          <p:nvPr>
            <p:ph type="body" sz="quarter" idx="1"/>
          </p:nvPr>
        </p:nvSpPr>
        <p:spPr>
          <a:prstGeom prst="rect">
            <a:avLst/>
          </a:prstGeom>
        </p:spPr>
        <p:txBody>
          <a:bodyPr/>
          <a:lstStyle/>
          <a:p>
            <a:r>
              <a:rPr dirty="0"/>
              <a:t>If you just bought a car, you might think the world is all sunshine and rainbows</a:t>
            </a:r>
            <a:endParaRPr lang="en-US" dirty="0"/>
          </a:p>
          <a:p>
            <a:endParaRPr lang="en-US" dirty="0"/>
          </a:p>
          <a:p>
            <a:r>
              <a:rPr lang="en-US" dirty="0"/>
              <a:t>And for this world view, you could get extremely affordable insurance</a:t>
            </a:r>
          </a:p>
          <a:p>
            <a:endParaRPr lang="en-US" dirty="0"/>
          </a:p>
          <a:p>
            <a:r>
              <a:rPr lang="en-US" dirty="0"/>
              <a:t>While still having protection.</a:t>
            </a:r>
          </a:p>
          <a:p>
            <a:endParaRPr lang="en-US" dirty="0"/>
          </a:p>
          <a:p>
            <a:r>
              <a:rPr lang="en-US" dirty="0"/>
              <a:t>However, this insurance will only protect us against sunshine and rainbows, so if someone breaks into my car I won’t have protection against this because this scenario did not fit into my world view</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alone can sidestep many of the issues we talked about prior. And we see two additional benefits</a:t>
            </a:r>
          </a:p>
          <a:p>
            <a:endParaRPr lang="en-US"/>
          </a:p>
          <a:p>
            <a:r>
              <a:rPr lang="en-US"/>
              <a:t>Given a more detailed model of how the world works, we can report guarantees beyond what traditional consensus can.</a:t>
            </a:r>
          </a:p>
          <a:p>
            <a:endParaRPr lang="en-US"/>
          </a:p>
          <a:p>
            <a:r>
              <a:rPr lang="en-US"/>
              <a:t>This includes, more accurate metrics on the durability and availability of a system</a:t>
            </a:r>
          </a:p>
        </p:txBody>
      </p:sp>
      <p:sp>
        <p:nvSpPr>
          <p:cNvPr id="4" name="Slide Number Placeholder 3"/>
          <p:cNvSpPr>
            <a:spLocks noGrp="1"/>
          </p:cNvSpPr>
          <p:nvPr>
            <p:ph type="sldNum" sz="quarter" idx="5"/>
          </p:nvPr>
        </p:nvSpPr>
        <p:spPr/>
        <p:txBody>
          <a:bodyPr/>
          <a:lstStyle/>
          <a:p>
            <a:fld id="{AEAF59B5-E33B-F841-BACA-140961296580}" type="slidenum">
              <a:rPr lang="en-US" smtClean="0"/>
              <a:t>50</a:t>
            </a:fld>
            <a:endParaRPr lang="en-US"/>
          </a:p>
        </p:txBody>
      </p:sp>
    </p:spTree>
    <p:extLst>
      <p:ext uri="{BB962C8B-B14F-4D97-AF65-F5344CB8AC3E}">
        <p14:creationId xmlns:p14="http://schemas.microsoft.com/office/powerpoint/2010/main" val="2117634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CE7F-6C00-08AA-393A-F7985F4DB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41945-9F77-0C5D-441E-603141700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5F686-F7EA-EF3C-DF1A-67D473E175CD}"/>
              </a:ext>
            </a:extLst>
          </p:cNvPr>
          <p:cNvSpPr>
            <a:spLocks noGrp="1"/>
          </p:cNvSpPr>
          <p:nvPr>
            <p:ph type="body" idx="1"/>
          </p:nvPr>
        </p:nvSpPr>
        <p:spPr/>
        <p:txBody>
          <a:bodyPr/>
          <a:lstStyle/>
          <a:p>
            <a:r>
              <a:rPr lang="en-US"/>
              <a:t>We observe that faults are not uniform… they are rarely homogenous in practice!</a:t>
            </a:r>
          </a:p>
          <a:p>
            <a:endParaRPr lang="en-US"/>
          </a:p>
          <a:p>
            <a:r>
              <a:rPr lang="en-US"/>
              <a:t>For example, servers that are improperly cooled </a:t>
            </a:r>
            <a:r>
              <a:rPr lang="en-US" b="0" i="0">
                <a:solidFill>
                  <a:srgbClr val="EEF0FF"/>
                </a:solidFill>
                <a:effectLst/>
                <a:latin typeface="Google Sans"/>
              </a:rPr>
              <a:t>experience a higher failure rate</a:t>
            </a:r>
            <a:endParaRPr lang="en-US"/>
          </a:p>
          <a:p>
            <a:endParaRPr lang="en-US"/>
          </a:p>
          <a:p>
            <a:r>
              <a:rPr lang="en-US"/>
              <a:t>And considering the cloud with different offerings, a </a:t>
            </a:r>
            <a:r>
              <a:rPr lang="en-US" err="1"/>
              <a:t>spotVM</a:t>
            </a:r>
            <a:r>
              <a:rPr lang="en-US"/>
              <a:t> is more likely to fail than a standard VM!</a:t>
            </a:r>
          </a:p>
          <a:p>
            <a:endParaRPr lang="en-US"/>
          </a:p>
          <a:p>
            <a:r>
              <a:rPr lang="en-US"/>
              <a:t>In some systems, the non-uniform failure rate can capture more complex, trust dynamics where I need not trust all components equally.</a:t>
            </a:r>
          </a:p>
          <a:p>
            <a:endParaRPr lang="en-US"/>
          </a:p>
          <a:p>
            <a:r>
              <a:rPr lang="en-US"/>
              <a:t>Consider blockchains, that are stake-based: </a:t>
            </a:r>
            <a:r>
              <a:rPr lang="en-US" err="1"/>
              <a:t>alice</a:t>
            </a:r>
            <a:r>
              <a:rPr lang="en-US"/>
              <a:t> here with a higher stake has more to lose if the system fails and so I could trust her to avoid failure.</a:t>
            </a:r>
          </a:p>
          <a:p>
            <a:endParaRPr lang="en-US"/>
          </a:p>
        </p:txBody>
      </p:sp>
      <p:sp>
        <p:nvSpPr>
          <p:cNvPr id="4" name="Slide Number Placeholder 3">
            <a:extLst>
              <a:ext uri="{FF2B5EF4-FFF2-40B4-BE49-F238E27FC236}">
                <a16:creationId xmlns:a16="http://schemas.microsoft.com/office/drawing/2014/main" id="{9749BA74-063C-9E82-4D6C-2D7872B418A7}"/>
              </a:ext>
            </a:extLst>
          </p:cNvPr>
          <p:cNvSpPr>
            <a:spLocks noGrp="1"/>
          </p:cNvSpPr>
          <p:nvPr>
            <p:ph type="sldNum" sz="quarter" idx="5"/>
          </p:nvPr>
        </p:nvSpPr>
        <p:spPr/>
        <p:txBody>
          <a:bodyPr/>
          <a:lstStyle/>
          <a:p>
            <a:fld id="{AEAF59B5-E33B-F841-BACA-140961296580}" type="slidenum">
              <a:rPr lang="en-US" smtClean="0"/>
              <a:t>51</a:t>
            </a:fld>
            <a:endParaRPr lang="en-US"/>
          </a:p>
        </p:txBody>
      </p:sp>
    </p:spTree>
    <p:extLst>
      <p:ext uri="{BB962C8B-B14F-4D97-AF65-F5344CB8AC3E}">
        <p14:creationId xmlns:p14="http://schemas.microsoft.com/office/powerpoint/2010/main" val="3416259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FCB31-04A9-0BC6-7474-8ACB5BE4BBB9}"/>
            </a:ext>
          </a:extLst>
        </p:cNvPr>
        <p:cNvGrpSpPr/>
        <p:nvPr/>
      </p:nvGrpSpPr>
      <p:grpSpPr>
        <a:xfrm>
          <a:off x="0" y="0"/>
          <a:ext cx="0" cy="0"/>
          <a:chOff x="0" y="0"/>
          <a:chExt cx="0" cy="0"/>
        </a:xfrm>
      </p:grpSpPr>
      <p:sp>
        <p:nvSpPr>
          <p:cNvPr id="1604" name="Shape 1604">
            <a:extLst>
              <a:ext uri="{FF2B5EF4-FFF2-40B4-BE49-F238E27FC236}">
                <a16:creationId xmlns:a16="http://schemas.microsoft.com/office/drawing/2014/main" id="{D57F7BA6-4AD6-D4A4-66C8-C90A8B6AAF67}"/>
              </a:ext>
            </a:extLst>
          </p:cNvPr>
          <p:cNvSpPr>
            <a:spLocks noGrp="1" noRot="1" noChangeAspect="1"/>
          </p:cNvSpPr>
          <p:nvPr>
            <p:ph type="sldImg"/>
          </p:nvPr>
        </p:nvSpPr>
        <p:spPr>
          <a:prstGeom prst="rect">
            <a:avLst/>
          </a:prstGeom>
        </p:spPr>
        <p:txBody>
          <a:bodyPr/>
          <a:lstStyle/>
          <a:p>
            <a:endParaRPr/>
          </a:p>
        </p:txBody>
      </p:sp>
      <p:sp>
        <p:nvSpPr>
          <p:cNvPr id="1605" name="Shape 1605">
            <a:extLst>
              <a:ext uri="{FF2B5EF4-FFF2-40B4-BE49-F238E27FC236}">
                <a16:creationId xmlns:a16="http://schemas.microsoft.com/office/drawing/2014/main" id="{9C0098D5-7873-597A-986B-56F54070BD7A}"/>
              </a:ext>
            </a:extLst>
          </p:cNvPr>
          <p:cNvSpPr>
            <a:spLocks noGrp="1"/>
          </p:cNvSpPr>
          <p:nvPr>
            <p:ph type="body" sz="quarter" idx="1"/>
          </p:nvPr>
        </p:nvSpPr>
        <p:spPr>
          <a:prstGeom prst="rect">
            <a:avLst/>
          </a:prstGeom>
        </p:spPr>
        <p:txBody>
          <a:bodyPr/>
          <a:lstStyle/>
          <a:p>
            <a:r>
              <a:rPr lang="en-US"/>
              <a:t>But, in practice,</a:t>
            </a:r>
          </a:p>
          <a:p>
            <a:endParaRPr lang="en-US"/>
          </a:p>
          <a:p>
            <a:r>
              <a:rPr lang="en-US"/>
              <a:t>Every node has a non-zero probability of failure and eventually every single node will fail.</a:t>
            </a:r>
          </a:p>
          <a:p>
            <a:endParaRPr lang="en-US"/>
          </a:p>
          <a:p>
            <a:r>
              <a:rPr lang="en-US"/>
              <a:t>So, systems can not guarantee100% guarantees! </a:t>
            </a:r>
          </a:p>
          <a:p>
            <a:endParaRPr lang="en-US"/>
          </a:p>
          <a:p>
            <a:r>
              <a:rPr lang="en-US"/>
              <a:t>More fundamentally, safety and liveness properties do not match with how applications think about guarantees!</a:t>
            </a:r>
          </a:p>
          <a:p>
            <a:endParaRPr lang="en-US"/>
          </a:p>
          <a:p>
            <a:r>
              <a:rPr lang="en-US"/>
              <a:t>For example, a system that is Live could also be 0% available… making it unusable for the application.</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 ideally, we want </a:t>
            </a:r>
            <a:r>
              <a:rPr lang="en-US" sz="1200">
                <a:latin typeface="Avenir Light" panose="020B0402020203020204" pitchFamily="34" charset="77"/>
              </a:rPr>
              <a:t>probabilistic guarantees that are a better match with application demands!</a:t>
            </a:r>
          </a:p>
          <a:p>
            <a:endParaRPr lang="en-US"/>
          </a:p>
        </p:txBody>
      </p:sp>
    </p:spTree>
    <p:extLst>
      <p:ext uri="{BB962C8B-B14F-4D97-AF65-F5344CB8AC3E}">
        <p14:creationId xmlns:p14="http://schemas.microsoft.com/office/powerpoint/2010/main" val="2721002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solidFill>
                <a:srgbClr val="000000"/>
              </a:solidFill>
              <a:effectLst/>
              <a:latin typeface="Helvetica" pitchFamily="2" charset="0"/>
            </a:endParaRPr>
          </a:p>
        </p:txBody>
      </p:sp>
      <p:sp>
        <p:nvSpPr>
          <p:cNvPr id="4" name="Slide Number Placeholder 3"/>
          <p:cNvSpPr>
            <a:spLocks noGrp="1"/>
          </p:cNvSpPr>
          <p:nvPr>
            <p:ph type="sldNum" sz="quarter" idx="5"/>
          </p:nvPr>
        </p:nvSpPr>
        <p:spPr/>
        <p:txBody>
          <a:bodyPr/>
          <a:lstStyle/>
          <a:p>
            <a:fld id="{AEAF59B5-E33B-F841-BACA-140961296580}" type="slidenum">
              <a:rPr lang="en-US" smtClean="0"/>
              <a:t>53</a:t>
            </a:fld>
            <a:endParaRPr lang="en-US"/>
          </a:p>
        </p:txBody>
      </p:sp>
    </p:spTree>
    <p:extLst>
      <p:ext uri="{BB962C8B-B14F-4D97-AF65-F5344CB8AC3E}">
        <p14:creationId xmlns:p14="http://schemas.microsoft.com/office/powerpoint/2010/main" val="1460555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 name="Shape 1653"/>
          <p:cNvSpPr>
            <a:spLocks noGrp="1" noRot="1" noChangeAspect="1"/>
          </p:cNvSpPr>
          <p:nvPr>
            <p:ph type="sldImg"/>
          </p:nvPr>
        </p:nvSpPr>
        <p:spPr>
          <a:prstGeom prst="rect">
            <a:avLst/>
          </a:prstGeom>
        </p:spPr>
        <p:txBody>
          <a:bodyPr/>
          <a:lstStyle/>
          <a:p>
            <a:endParaRPr/>
          </a:p>
        </p:txBody>
      </p:sp>
      <p:sp>
        <p:nvSpPr>
          <p:cNvPr id="1654" name="Shape 1654"/>
          <p:cNvSpPr>
            <a:spLocks noGrp="1"/>
          </p:cNvSpPr>
          <p:nvPr>
            <p:ph type="body" sz="quarter" idx="1"/>
          </p:nvPr>
        </p:nvSpPr>
        <p:spPr>
          <a:prstGeom prst="rect">
            <a:avLst/>
          </a:prstGeom>
        </p:spPr>
        <p:txBody>
          <a:bodyPr/>
          <a:lstStyle/>
          <a:p>
            <a:r>
              <a:rPr lang="en-US"/>
              <a:t>But the key challenge is that more information does not inherently make a model more useful!</a:t>
            </a:r>
          </a:p>
          <a:p>
            <a:endParaRPr lang="en-US"/>
          </a:p>
          <a:p>
            <a:r>
              <a:rPr lang="en-US"/>
              <a:t>The biggest strength of the existing f threshold model is that it is simple to understand and work with.</a:t>
            </a:r>
          </a:p>
          <a:p>
            <a:endParaRPr lang="en-US"/>
          </a:p>
          <a:p>
            <a:r>
              <a:rPr lang="en-US"/>
              <a:t>In order for us to make use of our new information, we must similarly </a:t>
            </a:r>
            <a:endParaRPr/>
          </a:p>
        </p:txBody>
      </p:sp>
    </p:spTree>
    <p:extLst>
      <p:ext uri="{BB962C8B-B14F-4D97-AF65-F5344CB8AC3E}">
        <p14:creationId xmlns:p14="http://schemas.microsoft.com/office/powerpoint/2010/main" val="1065387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 name="Shape 1628"/>
          <p:cNvSpPr>
            <a:spLocks noGrp="1" noRot="1" noChangeAspect="1"/>
          </p:cNvSpPr>
          <p:nvPr>
            <p:ph type="sldImg"/>
          </p:nvPr>
        </p:nvSpPr>
        <p:spPr>
          <a:prstGeom prst="rect">
            <a:avLst/>
          </a:prstGeom>
        </p:spPr>
        <p:txBody>
          <a:bodyPr/>
          <a:lstStyle/>
          <a:p>
            <a:endParaRPr/>
          </a:p>
        </p:txBody>
      </p:sp>
      <p:sp>
        <p:nvSpPr>
          <p:cNvPr id="1629" name="Shape 1629"/>
          <p:cNvSpPr>
            <a:spLocks noGrp="1"/>
          </p:cNvSpPr>
          <p:nvPr>
            <p:ph type="body" sz="quarter" idx="1"/>
          </p:nvPr>
        </p:nvSpPr>
        <p:spPr>
          <a:prstGeom prst="rect">
            <a:avLst/>
          </a:prstGeom>
        </p:spPr>
        <p:txBody>
          <a:bodyPr/>
          <a:lstStyle/>
          <a:p>
            <a:r>
              <a:t>Linear size quorums and </a:t>
            </a:r>
          </a:p>
          <a:p>
            <a:endParaRPr/>
          </a:p>
          <a:p>
            <a:r>
              <a:t>f+1 for honest nodes o(n)</a:t>
            </a:r>
          </a:p>
          <a:p>
            <a:endParaRPr/>
          </a:p>
          <a:p>
            <a:r>
              <a:t>But it turns out “random” sampling!!!! Can do better with knowledge of failure probabilities </a:t>
            </a:r>
          </a:p>
          <a:p>
            <a:endParaRPr/>
          </a:p>
          <a:p>
            <a:r>
              <a:t>Random Sampling!</a:t>
            </a:r>
          </a:p>
          <a:p>
            <a:endParaRPr/>
          </a:p>
        </p:txBody>
      </p:sp>
    </p:spTree>
    <p:extLst>
      <p:ext uri="{BB962C8B-B14F-4D97-AF65-F5344CB8AC3E}">
        <p14:creationId xmlns:p14="http://schemas.microsoft.com/office/powerpoint/2010/main" val="3026727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AF59B5-E33B-F841-BACA-140961296580}" type="slidenum">
              <a:rPr lang="en-US" smtClean="0"/>
              <a:t>57</a:t>
            </a:fld>
            <a:endParaRPr lang="en-US"/>
          </a:p>
        </p:txBody>
      </p:sp>
    </p:spTree>
    <p:extLst>
      <p:ext uri="{BB962C8B-B14F-4D97-AF65-F5344CB8AC3E}">
        <p14:creationId xmlns:p14="http://schemas.microsoft.com/office/powerpoint/2010/main" val="3440468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C453-70FC-00C5-E008-71429002F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37FD4-1B61-50CE-D00B-125297142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C39BB-D21B-303F-8BCF-BBF5A5824F02}"/>
              </a:ext>
            </a:extLst>
          </p:cNvPr>
          <p:cNvSpPr>
            <a:spLocks noGrp="1"/>
          </p:cNvSpPr>
          <p:nvPr>
            <p:ph type="body" idx="1"/>
          </p:nvPr>
        </p:nvSpPr>
        <p:spPr/>
        <p:txBody>
          <a:bodyPr/>
          <a:lstStyle/>
          <a:p>
            <a:r>
              <a:rPr lang="en-US">
                <a:latin typeface="Calibri"/>
                <a:ea typeface="Calibri"/>
                <a:cs typeface="Calibri"/>
              </a:rPr>
              <a:t>In PBFT quorums are required to scale linearly with the size of the network.</a:t>
            </a:r>
          </a:p>
          <a:p>
            <a:endParaRPr lang="en-US">
              <a:latin typeface="Calibri"/>
              <a:ea typeface="Calibri"/>
              <a:cs typeface="Calibri"/>
            </a:endParaRPr>
          </a:p>
          <a:p>
            <a:r>
              <a:rPr lang="en-US">
                <a:latin typeface="Calibri"/>
                <a:ea typeface="Calibri"/>
                <a:cs typeface="Calibri"/>
              </a:rPr>
              <a:t>This is a huge problem because people often want to deploy large clusters of Byzantine Fault Tolerant consensus protocols.</a:t>
            </a:r>
          </a:p>
          <a:p>
            <a:endParaRPr lang="en-US">
              <a:latin typeface="Calibri"/>
              <a:ea typeface="Calibri"/>
              <a:cs typeface="Calibri"/>
            </a:endParaRPr>
          </a:p>
          <a:p>
            <a:r>
              <a:rPr lang="en-US">
                <a:latin typeface="Calibri"/>
                <a:ea typeface="Calibri"/>
                <a:cs typeface="Calibri"/>
              </a:rPr>
              <a:t>Here, if this grey box represents a 100 node PBFT deployment, the F threshold model tells us we to reach a correct node we __must__ reach out to a third of our network.</a:t>
            </a:r>
          </a:p>
          <a:p>
            <a:endParaRPr lang="en-US">
              <a:latin typeface="Calibri"/>
              <a:ea typeface="Calibri"/>
              <a:cs typeface="Calibri"/>
            </a:endParaRPr>
          </a:p>
          <a:p>
            <a:r>
              <a:rPr lang="en-US">
                <a:latin typeface="Calibri"/>
                <a:ea typeface="Calibri"/>
                <a:cs typeface="Calibri"/>
              </a:rPr>
              <a:t>However, even if a third of our network is failed, we can do half the work and still be correct with 10 nines of probability</a:t>
            </a:r>
          </a:p>
          <a:p>
            <a:endParaRPr lang="en-US">
              <a:latin typeface="Calibri"/>
              <a:ea typeface="Calibri"/>
              <a:cs typeface="Calibri"/>
            </a:endParaRPr>
          </a:p>
          <a:p>
            <a:r>
              <a:rPr lang="en-US">
                <a:latin typeface="Calibri"/>
                <a:ea typeface="Calibri"/>
                <a:cs typeface="Calibri"/>
              </a:rPr>
              <a:t>But more realistically, a tiny sample of 5 nodes is able to reach a correct node with 10 nines of probability if we believe in a 1% failure rate per machine.</a:t>
            </a:r>
          </a:p>
          <a:p>
            <a:endParaRPr lang="en-US">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50653DC1-A0AF-21B1-991D-8C9F118C5120}"/>
              </a:ext>
            </a:extLst>
          </p:cNvPr>
          <p:cNvSpPr>
            <a:spLocks noGrp="1"/>
          </p:cNvSpPr>
          <p:nvPr>
            <p:ph type="sldNum" sz="quarter" idx="5"/>
          </p:nvPr>
        </p:nvSpPr>
        <p:spPr/>
        <p:txBody>
          <a:bodyPr/>
          <a:lstStyle/>
          <a:p>
            <a:fld id="{AEAF59B5-E33B-F841-BACA-140961296580}" type="slidenum">
              <a:rPr lang="en-US" smtClean="0"/>
              <a:t>58</a:t>
            </a:fld>
            <a:endParaRPr lang="en-US"/>
          </a:p>
        </p:txBody>
      </p:sp>
    </p:spTree>
    <p:extLst>
      <p:ext uri="{BB962C8B-B14F-4D97-AF65-F5344CB8AC3E}">
        <p14:creationId xmlns:p14="http://schemas.microsoft.com/office/powerpoint/2010/main" val="21309591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Quorums in</a:t>
            </a:r>
          </a:p>
          <a:p>
            <a:r>
              <a:rPr lang="en-US"/>
              <a:t>PBFT and Raft (§3.1) grow linearly with the network size.</a:t>
            </a:r>
          </a:p>
          <a:p>
            <a:r>
              <a:rPr lang="en-US"/>
              <a:t>For instance, an 𝑄𝑣𝑐</a:t>
            </a:r>
          </a:p>
          <a:p>
            <a:r>
              <a:rPr lang="en-US"/>
              <a:t>𝑡 quorum is at least 𝑓 +1 in size</a:t>
            </a:r>
          </a:p>
          <a:p>
            <a:r>
              <a:rPr lang="en-US"/>
              <a:t>_</a:t>
            </a:r>
          </a:p>
          <a:p>
            <a:r>
              <a:rPr lang="en-US"/>
              <a:t>(𝑁= 100,|𝑄𝑣𝑐</a:t>
            </a:r>
          </a:p>
          <a:p>
            <a:r>
              <a:rPr lang="en-US"/>
              <a:t>𝑡 |= 34) to ensure that at least one correct **Diem</a:t>
            </a:r>
          </a:p>
          <a:p>
            <a:r>
              <a:rPr lang="en-US"/>
              <a:t>_</a:t>
            </a:r>
          </a:p>
          <a:p>
            <a:r>
              <a:rPr lang="en-US"/>
              <a:t>node requests a view change [15]. This is overkill: if 𝑝𝑢 = 1%,</a:t>
            </a:r>
          </a:p>
          <a:p>
            <a:r>
              <a:rPr lang="en-US"/>
              <a:t>there are already ten nines of probability that a random</a:t>
            </a:r>
          </a:p>
          <a:p>
            <a:r>
              <a:rPr lang="en-US"/>
              <a:t>quorum of five nodes includes at least one correct node.</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EAF59B5-E33B-F841-BACA-140961296580}" type="slidenum">
              <a:rPr lang="en-US" smtClean="0"/>
              <a:t>59</a:t>
            </a:fld>
            <a:endParaRPr lang="en-US"/>
          </a:p>
        </p:txBody>
      </p:sp>
    </p:spTree>
    <p:extLst>
      <p:ext uri="{BB962C8B-B14F-4D97-AF65-F5344CB8AC3E}">
        <p14:creationId xmlns:p14="http://schemas.microsoft.com/office/powerpoint/2010/main" val="38691682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4C879-8AE3-4F3B-C68E-1417255EF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54486-52F0-C724-F338-EEC39A4DC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BF63C-0891-4D50-9AC3-2DD3A15D8F9C}"/>
              </a:ext>
            </a:extLst>
          </p:cNvPr>
          <p:cNvSpPr>
            <a:spLocks noGrp="1"/>
          </p:cNvSpPr>
          <p:nvPr>
            <p:ph type="body" idx="1"/>
          </p:nvPr>
        </p:nvSpPr>
        <p:spPr/>
        <p:txBody>
          <a:bodyPr/>
          <a:lstStyle/>
          <a:p>
            <a:r>
              <a:rPr lang="en-US">
                <a:latin typeface="Calibri"/>
                <a:ea typeface="Calibri"/>
                <a:cs typeface="Calibri"/>
              </a:rPr>
              <a:t>In PBFT quorums are required to scale linearly with the size of the network which is a huge problem because people often want to deploy large clusters of Byzantine Fault Tolerant protocols</a:t>
            </a:r>
          </a:p>
          <a:p>
            <a:endParaRPr lang="en-US">
              <a:latin typeface="Calibri"/>
              <a:ea typeface="Calibri"/>
              <a:cs typeface="Calibri"/>
            </a:endParaRPr>
          </a:p>
          <a:p>
            <a:r>
              <a:rPr lang="en-US">
                <a:latin typeface="Calibri"/>
                <a:ea typeface="Calibri"/>
                <a:cs typeface="Calibri"/>
              </a:rPr>
              <a:t>If this grey box represents a 100 node PBFT deployment similar to what we find in diem (Does diem deploy </a:t>
            </a:r>
            <a:r>
              <a:rPr lang="en-US" err="1">
                <a:latin typeface="Calibri"/>
                <a:ea typeface="Calibri"/>
                <a:cs typeface="Calibri"/>
              </a:rPr>
              <a:t>pbft</a:t>
            </a:r>
            <a:r>
              <a:rPr lang="en-US">
                <a:latin typeface="Calibri"/>
                <a:ea typeface="Calibri"/>
                <a:cs typeface="Calibri"/>
              </a:rPr>
              <a:t>?)</a:t>
            </a:r>
          </a:p>
          <a:p>
            <a:endParaRPr lang="en-US">
              <a:latin typeface="Calibri"/>
              <a:ea typeface="Calibri"/>
              <a:cs typeface="Calibri"/>
            </a:endParaRPr>
          </a:p>
          <a:p>
            <a:r>
              <a:rPr lang="en-US">
                <a:latin typeface="Calibri"/>
                <a:ea typeface="Calibri"/>
                <a:cs typeface="Calibri"/>
              </a:rPr>
              <a:t>Then this </a:t>
            </a:r>
          </a:p>
        </p:txBody>
      </p:sp>
      <p:sp>
        <p:nvSpPr>
          <p:cNvPr id="4" name="Slide Number Placeholder 3">
            <a:extLst>
              <a:ext uri="{FF2B5EF4-FFF2-40B4-BE49-F238E27FC236}">
                <a16:creationId xmlns:a16="http://schemas.microsoft.com/office/drawing/2014/main" id="{8BBA3096-D264-0F35-948C-6509186B2D6E}"/>
              </a:ext>
            </a:extLst>
          </p:cNvPr>
          <p:cNvSpPr>
            <a:spLocks noGrp="1"/>
          </p:cNvSpPr>
          <p:nvPr>
            <p:ph type="sldNum" sz="quarter" idx="5"/>
          </p:nvPr>
        </p:nvSpPr>
        <p:spPr/>
        <p:txBody>
          <a:bodyPr/>
          <a:lstStyle/>
          <a:p>
            <a:fld id="{AEAF59B5-E33B-F841-BACA-140961296580}" type="slidenum">
              <a:rPr lang="en-US" smtClean="0"/>
              <a:t>61</a:t>
            </a:fld>
            <a:endParaRPr lang="en-US"/>
          </a:p>
        </p:txBody>
      </p:sp>
    </p:spTree>
    <p:extLst>
      <p:ext uri="{BB962C8B-B14F-4D97-AF65-F5344CB8AC3E}">
        <p14:creationId xmlns:p14="http://schemas.microsoft.com/office/powerpoint/2010/main" val="408560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 name="Shape 1280"/>
          <p:cNvSpPr>
            <a:spLocks noGrp="1" noRot="1" noChangeAspect="1"/>
          </p:cNvSpPr>
          <p:nvPr>
            <p:ph type="sldImg"/>
          </p:nvPr>
        </p:nvSpPr>
        <p:spPr>
          <a:prstGeom prst="rect">
            <a:avLst/>
          </a:prstGeom>
        </p:spPr>
        <p:txBody>
          <a:bodyPr/>
          <a:lstStyle/>
          <a:p>
            <a:endParaRPr/>
          </a:p>
        </p:txBody>
      </p:sp>
      <p:sp>
        <p:nvSpPr>
          <p:cNvPr id="1281" name="Shape 1281"/>
          <p:cNvSpPr>
            <a:spLocks noGrp="1"/>
          </p:cNvSpPr>
          <p:nvPr>
            <p:ph type="body" sz="quarter" idx="1"/>
          </p:nvPr>
        </p:nvSpPr>
        <p:spPr>
          <a:prstGeom prst="rect">
            <a:avLst/>
          </a:prstGeom>
        </p:spPr>
        <p:txBody>
          <a:bodyPr/>
          <a:lstStyle/>
          <a:p>
            <a:r>
              <a:rPr dirty="0"/>
              <a:t>In contrast</a:t>
            </a:r>
          </a:p>
          <a:p>
            <a:endParaRPr dirty="0"/>
          </a:p>
          <a:p>
            <a:r>
              <a:rPr dirty="0"/>
              <a:t>If you’ve had bad experiences with car failures, </a:t>
            </a:r>
            <a:r>
              <a:rPr lang="en-US" dirty="0"/>
              <a:t>you might think even meteors could be on the horizon!!</a:t>
            </a:r>
          </a:p>
          <a:p>
            <a:endParaRPr lang="en-US" dirty="0"/>
          </a:p>
          <a:p>
            <a:r>
              <a:rPr lang="en-US" dirty="0"/>
              <a:t>Getting coverage against this is going to be extremely expensive, BUT ! In this horrible reality, you, you still will be covered </a:t>
            </a:r>
            <a:r>
              <a:rPr lang="en-US" dirty="0">
                <a:sym typeface="Wingdings" pitchFamily="2" charset="2"/>
              </a:rPr>
              <a:t></a:t>
            </a:r>
            <a:endParaRPr lang="en-US" dirty="0"/>
          </a:p>
          <a:p>
            <a:endParaRPr dirty="0"/>
          </a:p>
          <a:p>
            <a:r>
              <a:rPr lang="en-US" dirty="0"/>
              <a:t>Now that same break-in from before is no issue, </a:t>
            </a:r>
            <a:r>
              <a:rPr dirty="0"/>
              <a:t>because that situation </a:t>
            </a:r>
            <a:r>
              <a:rPr lang="en-US" dirty="0"/>
              <a:t>does fit</a:t>
            </a:r>
            <a:r>
              <a:rPr dirty="0"/>
              <a:t> into </a:t>
            </a:r>
            <a:r>
              <a:rPr lang="en-US" dirty="0"/>
              <a:t>your</a:t>
            </a:r>
            <a:r>
              <a:rPr dirty="0"/>
              <a:t> world view.</a:t>
            </a:r>
            <a:endParaRPr lang="en-US" dirty="0"/>
          </a:p>
          <a:p>
            <a:r>
              <a:rPr lang="en-US" dirty="0"/>
              <a:t>&lt;pause&gt;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why have I been talking to you about insurance?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0BEC-54DC-056E-FEB8-70F00C019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8971D-7AF5-D344-9F47-210C2DE66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DA312-A82A-81B5-E2CF-842208F58B5E}"/>
              </a:ext>
            </a:extLst>
          </p:cNvPr>
          <p:cNvSpPr>
            <a:spLocks noGrp="1"/>
          </p:cNvSpPr>
          <p:nvPr>
            <p:ph type="body" idx="1"/>
          </p:nvPr>
        </p:nvSpPr>
        <p:spPr/>
        <p:txBody>
          <a:bodyPr/>
          <a:lstStyle/>
          <a:p>
            <a:r>
              <a:rPr lang="en-US">
                <a:latin typeface="Calibri"/>
                <a:ea typeface="Calibri"/>
                <a:cs typeface="Calibri"/>
              </a:rPr>
              <a:t>In PBFT quorums are required to scale linearly with the size of the network which is a huge problem because people often want to deploy large clusters of Byzantine Fault Tolerant protocols</a:t>
            </a:r>
          </a:p>
          <a:p>
            <a:endParaRPr lang="en-US">
              <a:latin typeface="Calibri"/>
              <a:ea typeface="Calibri"/>
              <a:cs typeface="Calibri"/>
            </a:endParaRPr>
          </a:p>
          <a:p>
            <a:r>
              <a:rPr lang="en-US">
                <a:latin typeface="Calibri"/>
                <a:ea typeface="Calibri"/>
                <a:cs typeface="Calibri"/>
              </a:rPr>
              <a:t>If this grey box represents a 100 node PBFT deployment similar to what we find in diem (Does diem deploy </a:t>
            </a:r>
            <a:r>
              <a:rPr lang="en-US" err="1">
                <a:latin typeface="Calibri"/>
                <a:ea typeface="Calibri"/>
                <a:cs typeface="Calibri"/>
              </a:rPr>
              <a:t>pbft</a:t>
            </a:r>
            <a:r>
              <a:rPr lang="en-US">
                <a:latin typeface="Calibri"/>
                <a:ea typeface="Calibri"/>
                <a:cs typeface="Calibri"/>
              </a:rPr>
              <a:t>?)</a:t>
            </a:r>
          </a:p>
          <a:p>
            <a:endParaRPr lang="en-US">
              <a:latin typeface="Calibri"/>
              <a:ea typeface="Calibri"/>
              <a:cs typeface="Calibri"/>
            </a:endParaRPr>
          </a:p>
          <a:p>
            <a:r>
              <a:rPr lang="en-US">
                <a:latin typeface="Calibri"/>
                <a:ea typeface="Calibri"/>
                <a:cs typeface="Calibri"/>
              </a:rPr>
              <a:t>Then this </a:t>
            </a:r>
          </a:p>
        </p:txBody>
      </p:sp>
      <p:sp>
        <p:nvSpPr>
          <p:cNvPr id="4" name="Slide Number Placeholder 3">
            <a:extLst>
              <a:ext uri="{FF2B5EF4-FFF2-40B4-BE49-F238E27FC236}">
                <a16:creationId xmlns:a16="http://schemas.microsoft.com/office/drawing/2014/main" id="{317EF515-4384-4052-3B77-ED5D23B61BCA}"/>
              </a:ext>
            </a:extLst>
          </p:cNvPr>
          <p:cNvSpPr>
            <a:spLocks noGrp="1"/>
          </p:cNvSpPr>
          <p:nvPr>
            <p:ph type="sldNum" sz="quarter" idx="5"/>
          </p:nvPr>
        </p:nvSpPr>
        <p:spPr/>
        <p:txBody>
          <a:bodyPr/>
          <a:lstStyle/>
          <a:p>
            <a:fld id="{AEAF59B5-E33B-F841-BACA-140961296580}" type="slidenum">
              <a:rPr lang="en-US" smtClean="0"/>
              <a:t>62</a:t>
            </a:fld>
            <a:endParaRPr lang="en-US"/>
          </a:p>
        </p:txBody>
      </p:sp>
    </p:spTree>
    <p:extLst>
      <p:ext uri="{BB962C8B-B14F-4D97-AF65-F5344CB8AC3E}">
        <p14:creationId xmlns:p14="http://schemas.microsoft.com/office/powerpoint/2010/main" val="25752595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3EA5-A68E-EC88-B66C-603A14F01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ABC0A-67B8-95F9-86B7-47ECD9149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75EF2-1B7E-38AB-D8DB-8F47B893831E}"/>
              </a:ext>
            </a:extLst>
          </p:cNvPr>
          <p:cNvSpPr>
            <a:spLocks noGrp="1"/>
          </p:cNvSpPr>
          <p:nvPr>
            <p:ph type="body" idx="1"/>
          </p:nvPr>
        </p:nvSpPr>
        <p:spPr/>
        <p:txBody>
          <a:bodyPr/>
          <a:lstStyle/>
          <a:p>
            <a:r>
              <a:rPr lang="en-US">
                <a:latin typeface="Calibri"/>
                <a:ea typeface="Calibri"/>
                <a:cs typeface="Calibri"/>
              </a:rPr>
              <a:t>In PBFT quorums are required to scale linearly with the size of the network which is a huge problem because people often want to deploy large clusters of Byzantine Fault Tolerant protocols</a:t>
            </a:r>
          </a:p>
          <a:p>
            <a:endParaRPr lang="en-US">
              <a:latin typeface="Calibri"/>
              <a:ea typeface="Calibri"/>
              <a:cs typeface="Calibri"/>
            </a:endParaRPr>
          </a:p>
          <a:p>
            <a:r>
              <a:rPr lang="en-US">
                <a:latin typeface="Calibri"/>
                <a:ea typeface="Calibri"/>
                <a:cs typeface="Calibri"/>
              </a:rPr>
              <a:t>If this grey box represents a 100 node PBFT deployment similar to what we find in diem (Does diem deploy </a:t>
            </a:r>
            <a:r>
              <a:rPr lang="en-US" err="1">
                <a:latin typeface="Calibri"/>
                <a:ea typeface="Calibri"/>
                <a:cs typeface="Calibri"/>
              </a:rPr>
              <a:t>pbft</a:t>
            </a:r>
            <a:r>
              <a:rPr lang="en-US">
                <a:latin typeface="Calibri"/>
                <a:ea typeface="Calibri"/>
                <a:cs typeface="Calibri"/>
              </a:rPr>
              <a:t>?)</a:t>
            </a:r>
          </a:p>
          <a:p>
            <a:endParaRPr lang="en-US">
              <a:latin typeface="Calibri"/>
              <a:ea typeface="Calibri"/>
              <a:cs typeface="Calibri"/>
            </a:endParaRPr>
          </a:p>
          <a:p>
            <a:r>
              <a:rPr lang="en-US">
                <a:latin typeface="Calibri"/>
                <a:ea typeface="Calibri"/>
                <a:cs typeface="Calibri"/>
              </a:rPr>
              <a:t>Then this </a:t>
            </a:r>
          </a:p>
        </p:txBody>
      </p:sp>
      <p:sp>
        <p:nvSpPr>
          <p:cNvPr id="4" name="Slide Number Placeholder 3">
            <a:extLst>
              <a:ext uri="{FF2B5EF4-FFF2-40B4-BE49-F238E27FC236}">
                <a16:creationId xmlns:a16="http://schemas.microsoft.com/office/drawing/2014/main" id="{ACD00D63-99EF-8BA7-15D8-3A4E4D9568B4}"/>
              </a:ext>
            </a:extLst>
          </p:cNvPr>
          <p:cNvSpPr>
            <a:spLocks noGrp="1"/>
          </p:cNvSpPr>
          <p:nvPr>
            <p:ph type="sldNum" sz="quarter" idx="5"/>
          </p:nvPr>
        </p:nvSpPr>
        <p:spPr/>
        <p:txBody>
          <a:bodyPr/>
          <a:lstStyle/>
          <a:p>
            <a:fld id="{AEAF59B5-E33B-F841-BACA-140961296580}" type="slidenum">
              <a:rPr lang="en-US" smtClean="0"/>
              <a:t>63</a:t>
            </a:fld>
            <a:endParaRPr lang="en-US"/>
          </a:p>
        </p:txBody>
      </p:sp>
    </p:spTree>
    <p:extLst>
      <p:ext uri="{BB962C8B-B14F-4D97-AF65-F5344CB8AC3E}">
        <p14:creationId xmlns:p14="http://schemas.microsoft.com/office/powerpoint/2010/main" val="2228206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FDC4-1D0C-C3C1-F012-053CF771E7E6}"/>
            </a:ext>
          </a:extLst>
        </p:cNvPr>
        <p:cNvGrpSpPr/>
        <p:nvPr/>
      </p:nvGrpSpPr>
      <p:grpSpPr>
        <a:xfrm>
          <a:off x="0" y="0"/>
          <a:ext cx="0" cy="0"/>
          <a:chOff x="0" y="0"/>
          <a:chExt cx="0" cy="0"/>
        </a:xfrm>
      </p:grpSpPr>
      <p:sp>
        <p:nvSpPr>
          <p:cNvPr id="1604" name="Shape 1604">
            <a:extLst>
              <a:ext uri="{FF2B5EF4-FFF2-40B4-BE49-F238E27FC236}">
                <a16:creationId xmlns:a16="http://schemas.microsoft.com/office/drawing/2014/main" id="{586DFDB9-CFC6-2A5C-D54C-48B4A03549AD}"/>
              </a:ext>
            </a:extLst>
          </p:cNvPr>
          <p:cNvSpPr>
            <a:spLocks noGrp="1" noRot="1" noChangeAspect="1"/>
          </p:cNvSpPr>
          <p:nvPr>
            <p:ph type="sldImg"/>
          </p:nvPr>
        </p:nvSpPr>
        <p:spPr>
          <a:prstGeom prst="rect">
            <a:avLst/>
          </a:prstGeom>
        </p:spPr>
        <p:txBody>
          <a:bodyPr/>
          <a:lstStyle/>
          <a:p>
            <a:endParaRPr/>
          </a:p>
        </p:txBody>
      </p:sp>
      <p:sp>
        <p:nvSpPr>
          <p:cNvPr id="1605" name="Shape 1605">
            <a:extLst>
              <a:ext uri="{FF2B5EF4-FFF2-40B4-BE49-F238E27FC236}">
                <a16:creationId xmlns:a16="http://schemas.microsoft.com/office/drawing/2014/main" id="{0042250E-35B8-1671-FFA2-57B57893F76B}"/>
              </a:ext>
            </a:extLst>
          </p:cNvPr>
          <p:cNvSpPr>
            <a:spLocks noGrp="1"/>
          </p:cNvSpPr>
          <p:nvPr>
            <p:ph type="body" sz="quarter" idx="1"/>
          </p:nvPr>
        </p:nvSpPr>
        <p:spPr>
          <a:prstGeom prst="rect">
            <a:avLst/>
          </a:prstGeom>
        </p:spPr>
        <p:txBody>
          <a:bodyPr/>
          <a:lstStyle/>
          <a:p>
            <a:r>
              <a:rPr lang="en-US"/>
              <a:t>For example, a key component of all standard consensus protocols is that they will </a:t>
            </a:r>
          </a:p>
        </p:txBody>
      </p:sp>
    </p:spTree>
    <p:extLst>
      <p:ext uri="{BB962C8B-B14F-4D97-AF65-F5344CB8AC3E}">
        <p14:creationId xmlns:p14="http://schemas.microsoft.com/office/powerpoint/2010/main" val="213252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Shape 1297"/>
          <p:cNvSpPr>
            <a:spLocks noGrp="1" noRot="1" noChangeAspect="1"/>
          </p:cNvSpPr>
          <p:nvPr>
            <p:ph type="sldImg"/>
          </p:nvPr>
        </p:nvSpPr>
        <p:spPr>
          <a:prstGeom prst="rect">
            <a:avLst/>
          </a:prstGeom>
        </p:spPr>
        <p:txBody>
          <a:bodyPr/>
          <a:lstStyle/>
          <a:p>
            <a:endParaRPr/>
          </a:p>
        </p:txBody>
      </p:sp>
      <p:sp>
        <p:nvSpPr>
          <p:cNvPr id="1298" name="Shape 1298"/>
          <p:cNvSpPr>
            <a:spLocks noGrp="1"/>
          </p:cNvSpPr>
          <p:nvPr>
            <p:ph type="body" sz="quarter" idx="1"/>
          </p:nvPr>
        </p:nvSpPr>
        <p:spPr>
          <a:prstGeom prst="rect">
            <a:avLst/>
          </a:prstGeom>
        </p:spPr>
        <p:txBody>
          <a:bodyPr/>
          <a:lstStyle/>
          <a:p>
            <a:r>
              <a:rPr lang="en-US" dirty="0"/>
              <a:t>Its because consensus [BREATHE]   __IS__ an insurance policy. [1… 2…. 3… ]</a:t>
            </a:r>
          </a:p>
          <a:p>
            <a:endParaRPr dirty="0"/>
          </a:p>
          <a:p>
            <a:r>
              <a:rPr dirty="0"/>
              <a:t>Our world view maps to a fault model</a:t>
            </a:r>
          </a:p>
          <a:p>
            <a:endParaRPr dirty="0"/>
          </a:p>
          <a:p>
            <a:r>
              <a:rPr dirty="0"/>
              <a:t>Our budget is the desired performance and dollar cost</a:t>
            </a:r>
          </a:p>
          <a:p>
            <a:endParaRPr dirty="0"/>
          </a:p>
          <a:p>
            <a:r>
              <a:rPr lang="en-US" dirty="0"/>
              <a:t>and our</a:t>
            </a:r>
            <a:r>
              <a:rPr dirty="0"/>
              <a:t> Guarantees are the traditional safety and liveness you </a:t>
            </a:r>
            <a:r>
              <a:rPr lang="en-US" dirty="0"/>
              <a:t>have come </a:t>
            </a:r>
            <a:r>
              <a:rPr dirty="0"/>
              <a:t>to </a:t>
            </a:r>
            <a:r>
              <a:rPr lang="en-US" dirty="0"/>
              <a:t>know and </a:t>
            </a:r>
            <a:r>
              <a:rPr dirty="0"/>
              <a:t>love</a:t>
            </a:r>
            <a:r>
              <a:rPr lang="en-US" dirty="0"/>
              <a:t>, or hate &lt;shrug&gt;</a:t>
            </a:r>
          </a:p>
          <a:p>
            <a:endParaRPr lang="en-US" dirty="0"/>
          </a:p>
          <a:p>
            <a:r>
              <a:rPr lang="en-US" dirty="0"/>
              <a:t>So,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 name="Shape 1329"/>
          <p:cNvSpPr>
            <a:spLocks noGrp="1" noRot="1" noChangeAspect="1"/>
          </p:cNvSpPr>
          <p:nvPr>
            <p:ph type="sldImg"/>
          </p:nvPr>
        </p:nvSpPr>
        <p:spPr>
          <a:prstGeom prst="rect">
            <a:avLst/>
          </a:prstGeom>
        </p:spPr>
        <p:txBody>
          <a:bodyPr/>
          <a:lstStyle/>
          <a:p>
            <a:endParaRPr/>
          </a:p>
        </p:txBody>
      </p:sp>
      <p:sp>
        <p:nvSpPr>
          <p:cNvPr id="1330" name="Shape 1330"/>
          <p:cNvSpPr>
            <a:spLocks noGrp="1"/>
          </p:cNvSpPr>
          <p:nvPr>
            <p:ph type="body" sz="quarter" idx="1"/>
          </p:nvPr>
        </p:nvSpPr>
        <p:spPr>
          <a:prstGeom prst="rect">
            <a:avLst/>
          </a:prstGeom>
        </p:spPr>
        <p:txBody>
          <a:bodyPr/>
          <a:lstStyle/>
          <a:p>
            <a:r>
              <a:rPr lang="en-US" dirty="0"/>
              <a:t>So, if all your machines are new and you would like to assume that you will not face any machine failures</a:t>
            </a:r>
          </a:p>
          <a:p>
            <a:endParaRPr lang="en-US" dirty="0"/>
          </a:p>
          <a:p>
            <a:r>
              <a:rPr lang="en-US" dirty="0"/>
              <a:t>then you’ll have amazing performance for cheap</a:t>
            </a:r>
          </a:p>
          <a:p>
            <a:endParaRPr dirty="0"/>
          </a:p>
          <a:p>
            <a:r>
              <a:rPr lang="en-US" dirty="0"/>
              <a:t>and your </a:t>
            </a:r>
            <a:r>
              <a:rPr dirty="0"/>
              <a:t>systems will also </a:t>
            </a:r>
            <a:r>
              <a:rPr lang="en-US" dirty="0"/>
              <a:t>work well...</a:t>
            </a:r>
            <a:endParaRPr dirty="0"/>
          </a:p>
          <a:p>
            <a:endParaRPr dirty="0"/>
          </a:p>
          <a:p>
            <a:r>
              <a:rPr lang="en-US" dirty="0"/>
              <a:t>BUT,</a:t>
            </a:r>
            <a:r>
              <a:rPr dirty="0"/>
              <a:t> a single machine failure WILL</a:t>
            </a:r>
            <a:r>
              <a:rPr lang="en-US" dirty="0"/>
              <a:t> break our consensus guarantees, causing a deployment disaster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Shape 1377"/>
          <p:cNvSpPr>
            <a:spLocks noGrp="1" noRot="1" noChangeAspect="1"/>
          </p:cNvSpPr>
          <p:nvPr>
            <p:ph type="sldImg"/>
          </p:nvPr>
        </p:nvSpPr>
        <p:spPr>
          <a:prstGeom prst="rect">
            <a:avLst/>
          </a:prstGeom>
        </p:spPr>
        <p:txBody>
          <a:bodyPr/>
          <a:lstStyle/>
          <a:p>
            <a:endParaRPr/>
          </a:p>
        </p:txBody>
      </p:sp>
      <p:sp>
        <p:nvSpPr>
          <p:cNvPr id="1378" name="Shape 1378"/>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hand,</a:t>
            </a:r>
          </a:p>
          <a:p>
            <a:endParaRPr lang="en-US" dirty="0"/>
          </a:p>
          <a:p>
            <a:r>
              <a:rPr dirty="0"/>
              <a:t>If you assume tens of machines may fail</a:t>
            </a:r>
            <a:r>
              <a:rPr lang="en-US" dirty="0"/>
              <a:t> at</a:t>
            </a:r>
            <a:r>
              <a:rPr dirty="0"/>
              <a:t> any time,</a:t>
            </a:r>
            <a:endParaRPr lang="en-US" dirty="0"/>
          </a:p>
          <a:p>
            <a:endParaRPr lang="en-US" dirty="0"/>
          </a:p>
          <a:p>
            <a:r>
              <a:rPr dirty="0"/>
              <a:t>then you’d </a:t>
            </a:r>
            <a:r>
              <a:rPr lang="en-US" dirty="0"/>
              <a:t>need </a:t>
            </a:r>
            <a:r>
              <a:rPr dirty="0"/>
              <a:t>a lot of money to </a:t>
            </a:r>
            <a:r>
              <a:rPr lang="en-US" dirty="0"/>
              <a:t>run consensus on that huge cluster</a:t>
            </a:r>
          </a:p>
          <a:p>
            <a:endParaRPr lang="en-US" dirty="0"/>
          </a:p>
          <a:p>
            <a:r>
              <a:rPr lang="en-US" dirty="0"/>
              <a:t>But now your </a:t>
            </a:r>
            <a:r>
              <a:rPr dirty="0"/>
              <a:t>systems will </a:t>
            </a:r>
            <a:r>
              <a:rPr lang="en-US" dirty="0"/>
              <a:t>be protected against multiple machine faults</a:t>
            </a:r>
            <a:r>
              <a:rPr dirty="0"/>
              <a:t>.</a:t>
            </a:r>
          </a:p>
          <a:p>
            <a:endParaRPr dirty="0"/>
          </a:p>
          <a:p>
            <a:r>
              <a:rPr lang="en-US" dirty="0"/>
              <a:t>So</a:t>
            </a:r>
            <a:r>
              <a:rPr dirty="0"/>
              <a:t>, a single server failure was </a:t>
            </a:r>
            <a:r>
              <a:rPr lang="en-US" dirty="0"/>
              <a:t>will not cause any issues because this situation fits into your world view</a:t>
            </a:r>
            <a:r>
              <a:rPr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24333"/>
            <a:ext cx="9085179" cy="1639468"/>
          </a:xfrm>
          <a:prstGeom prst="rect">
            <a:avLst/>
          </a:prstGeom>
        </p:spPr>
        <p:txBody>
          <a:bodyPr>
            <a:noAutofit/>
          </a:bodyPr>
          <a:lstStyle>
            <a:lvl1pPr algn="l">
              <a:defRPr sz="5000">
                <a:solidFill>
                  <a:srgbClr val="C28220"/>
                </a:solidFill>
              </a:defRPr>
            </a:lvl1pPr>
          </a:lstStyle>
          <a:p>
            <a:r>
              <a:rPr lang="en-US"/>
              <a:t>Click to edit Master title style</a:t>
            </a:r>
          </a:p>
        </p:txBody>
      </p:sp>
      <p:sp>
        <p:nvSpPr>
          <p:cNvPr id="3" name="Subtitle 2"/>
          <p:cNvSpPr>
            <a:spLocks noGrp="1"/>
          </p:cNvSpPr>
          <p:nvPr>
            <p:ph type="subTitle" idx="1"/>
          </p:nvPr>
        </p:nvSpPr>
        <p:spPr>
          <a:xfrm>
            <a:off x="914400" y="2575258"/>
            <a:ext cx="8534400" cy="1113590"/>
          </a:xfrm>
          <a:prstGeom prst="rect">
            <a:avLst/>
          </a:prstGeom>
        </p:spPr>
        <p:txBody>
          <a:bodyPr/>
          <a:lstStyle>
            <a:lvl1pPr marL="0" indent="0" algn="l">
              <a:buNone/>
              <a:defRPr>
                <a:solidFill>
                  <a:srgbClr val="2D637F"/>
                </a:solidFill>
              </a:defRPr>
            </a:lvl1pPr>
            <a:lvl2pPr marL="457164" indent="0" algn="ctr">
              <a:buNone/>
              <a:defRPr>
                <a:solidFill>
                  <a:schemeClr val="tx1">
                    <a:tint val="75000"/>
                  </a:schemeClr>
                </a:solidFill>
              </a:defRPr>
            </a:lvl2pPr>
            <a:lvl3pPr marL="914328"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2" indent="0" algn="ctr">
              <a:buNone/>
              <a:defRPr>
                <a:solidFill>
                  <a:schemeClr val="tx1">
                    <a:tint val="75000"/>
                  </a:schemeClr>
                </a:solidFill>
              </a:defRPr>
            </a:lvl7pPr>
            <a:lvl8pPr marL="3200144" indent="0" algn="ctr">
              <a:buNone/>
              <a:defRPr>
                <a:solidFill>
                  <a:schemeClr val="tx1">
                    <a:tint val="75000"/>
                  </a:schemeClr>
                </a:solidFill>
              </a:defRPr>
            </a:lvl8pPr>
            <a:lvl9pPr marL="365730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724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841B86-9EE6-462E-AABC-D3D6DAAE2B29}" type="datetime1">
              <a:rPr lang="en-US" smtClean="0"/>
              <a:t>5/9/25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2" name="TextBox 11"/>
          <p:cNvSpPr txBox="1"/>
          <p:nvPr/>
        </p:nvSpPr>
        <p:spPr>
          <a:xfrm>
            <a:off x="584968" y="4756730"/>
            <a:ext cx="11011800" cy="683264"/>
          </a:xfrm>
          <a:prstGeom prst="rect">
            <a:avLst/>
          </a:prstGeom>
          <a:noFill/>
        </p:spPr>
        <p:txBody>
          <a:bodyPr wrap="square" rtlCol="0">
            <a:spAutoFit/>
          </a:bodyPr>
          <a:lstStyle/>
          <a:p>
            <a:pPr lvl="0" algn="ctr"/>
            <a:r>
              <a:rPr lang="en-US" sz="3840">
                <a:solidFill>
                  <a:schemeClr val="bg1"/>
                </a:solidFill>
                <a:latin typeface="Helvetica"/>
                <a:cs typeface="Helvetica"/>
              </a:rPr>
              <a:t>Photos, illustrations, graphics here.</a:t>
            </a:r>
            <a:endParaRPr lang="en-US" sz="2160">
              <a:solidFill>
                <a:schemeClr val="bg1"/>
              </a:solidFill>
            </a:endParaRPr>
          </a:p>
        </p:txBody>
      </p:sp>
      <p:sp>
        <p:nvSpPr>
          <p:cNvPr id="13" name="Content Placeholder 12"/>
          <p:cNvSpPr>
            <a:spLocks noGrp="1"/>
          </p:cNvSpPr>
          <p:nvPr>
            <p:ph sz="quarter" idx="13"/>
          </p:nvPr>
        </p:nvSpPr>
        <p:spPr>
          <a:xfrm>
            <a:off x="6400809" y="1447800"/>
            <a:ext cx="5400676" cy="4876800"/>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383866" y="615758"/>
            <a:ext cx="8739609" cy="603443"/>
          </a:xfrm>
        </p:spPr>
        <p:txBody>
          <a:bodyPr/>
          <a:lstStyle>
            <a:lvl1pPr algn="l">
              <a:defRPr/>
            </a:lvl1pPr>
          </a:lstStyle>
          <a:p>
            <a:r>
              <a:rPr lang="en-US"/>
              <a:t>Click to edit Master title style</a:t>
            </a:r>
          </a:p>
        </p:txBody>
      </p:sp>
      <p:sp>
        <p:nvSpPr>
          <p:cNvPr id="16" name="Text Placeholder 15"/>
          <p:cNvSpPr>
            <a:spLocks noGrp="1"/>
          </p:cNvSpPr>
          <p:nvPr>
            <p:ph type="body" sz="quarter" idx="14"/>
          </p:nvPr>
        </p:nvSpPr>
        <p:spPr>
          <a:xfrm>
            <a:off x="385882" y="1447800"/>
            <a:ext cx="5811727" cy="4876800"/>
          </a:xfrm>
        </p:spPr>
        <p:txBody>
          <a:bodyPr numCol="1">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u white lrg.psd">
            <a:extLst>
              <a:ext uri="{FF2B5EF4-FFF2-40B4-BE49-F238E27FC236}">
                <a16:creationId xmlns:a16="http://schemas.microsoft.com/office/drawing/2014/main" id="{DE780E24-C73F-2641-BCA8-7EB5A5CFB8F8}"/>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24373805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7B832A-748F-4927-A324-6D873621D826}"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3199981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CD1499-C995-4364-9EC2-C3B5878A4A09}"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42165114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0B973A-33EE-46EF-B149-16AA0DF784C0}"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9365402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27A9FA-0C2A-491F-AC4D-95620849DD68}"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4074727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769A28-DDB3-4034-A856-CD50DBB64601}"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7563336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366BFA-D7D7-452F-8E9D-469D005E0725}"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831820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36BA54-35D2-4FBE-A0C5-B80AF5668C8A}"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5415981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08648E-A8CD-49DA-98BE-D715B710D61C}"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7445292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3BD4AF-864D-4DF6-AB70-D3D1A4E5DCB1}"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698254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1462"/>
            <a:ext cx="12192000" cy="1150354"/>
          </a:xfrm>
          <a:prstGeom prst="rect">
            <a:avLst/>
          </a:prstGeom>
        </p:spPr>
        <p:txBody>
          <a:bodyPr>
            <a:normAutofit/>
          </a:bodyPr>
          <a:lstStyle>
            <a:lvl1pPr algn="ctr">
              <a:defRPr sz="4200"/>
            </a:lvl1pPr>
          </a:lstStyle>
          <a:p>
            <a:r>
              <a:rPr lang="en-US"/>
              <a:t>Click to edit Master title style</a:t>
            </a:r>
          </a:p>
        </p:txBody>
      </p:sp>
      <p:sp>
        <p:nvSpPr>
          <p:cNvPr id="3" name="Content Placeholder 2"/>
          <p:cNvSpPr>
            <a:spLocks noGrp="1"/>
          </p:cNvSpPr>
          <p:nvPr>
            <p:ph idx="1"/>
          </p:nvPr>
        </p:nvSpPr>
        <p:spPr>
          <a:xfrm>
            <a:off x="643466" y="1606164"/>
            <a:ext cx="10320867" cy="36894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01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381D86-AD92-4B2A-BEB4-C3E6B8F0773E}"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2067027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95231B-985C-4386-9656-A4E44B2C973C}"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4200675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A8CD51-EC27-4A99-825A-F812736A6F5E}"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843966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F51EBF-24E2-45B9-8DDB-1C181936DA15}"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26757924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75846E-0599-4142-9284-4C7D71FC34F3}" type="datetime1">
              <a:rPr lang="en-US" smtClean="0"/>
              <a:t>5/9/25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2" name="Title 1"/>
          <p:cNvSpPr>
            <a:spLocks noGrp="1"/>
          </p:cNvSpPr>
          <p:nvPr>
            <p:ph type="title" hasCustomPrompt="1"/>
          </p:nvPr>
        </p:nvSpPr>
        <p:spPr>
          <a:xfrm>
            <a:off x="1117600" y="759716"/>
            <a:ext cx="9956800" cy="538609"/>
          </a:xfrm>
        </p:spPr>
        <p:txBody>
          <a:bodyPr/>
          <a:lstStyle/>
          <a:p>
            <a:r>
              <a:rPr lang="en-US"/>
              <a:t>Click to add title</a:t>
            </a:r>
          </a:p>
        </p:txBody>
      </p:sp>
      <p:sp>
        <p:nvSpPr>
          <p:cNvPr id="13" name="Content Placeholder 12"/>
          <p:cNvSpPr>
            <a:spLocks noGrp="1"/>
          </p:cNvSpPr>
          <p:nvPr>
            <p:ph sz="quarter" idx="14" hasCustomPrompt="1"/>
          </p:nvPr>
        </p:nvSpPr>
        <p:spPr>
          <a:xfrm>
            <a:off x="1117600" y="1498600"/>
            <a:ext cx="9956800" cy="4597400"/>
          </a:xfrm>
        </p:spPr>
        <p:txBody>
          <a:bodyPr anchor="ctr" anchorCtr="0"/>
          <a:lstStyle>
            <a:lvl1pPr marL="0" indent="0" algn="ctr">
              <a:buNone/>
              <a:defRPr/>
            </a:lvl1pPr>
          </a:lstStyle>
          <a:p>
            <a:pPr lvl="0"/>
            <a:r>
              <a:rPr lang="en-US"/>
              <a:t>Graphic</a:t>
            </a:r>
          </a:p>
        </p:txBody>
      </p:sp>
      <p:sp>
        <p:nvSpPr>
          <p:cNvPr id="12" name="Rectangle 11">
            <a:extLst>
              <a:ext uri="{FF2B5EF4-FFF2-40B4-BE49-F238E27FC236}">
                <a16:creationId xmlns:a16="http://schemas.microsoft.com/office/drawing/2014/main" id="{04D4C3B8-C72A-234F-801D-62CC4EFC1473}"/>
              </a:ext>
            </a:extLst>
          </p:cNvPr>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4" name="Picture 13" descr="cu white lrg.psd">
            <a:extLst>
              <a:ext uri="{FF2B5EF4-FFF2-40B4-BE49-F238E27FC236}">
                <a16:creationId xmlns:a16="http://schemas.microsoft.com/office/drawing/2014/main" id="{0424A742-A864-314F-80E6-E197D7DB73D9}"/>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20" y="-126999"/>
            <a:ext cx="1238699" cy="472357"/>
          </a:xfrm>
          <a:prstGeom prst="rect">
            <a:avLst/>
          </a:prstGeom>
        </p:spPr>
      </p:pic>
    </p:spTree>
    <p:extLst>
      <p:ext uri="{BB962C8B-B14F-4D97-AF65-F5344CB8AC3E}">
        <p14:creationId xmlns:p14="http://schemas.microsoft.com/office/powerpoint/2010/main" val="4964014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641952-0DAD-4237-9207-9CA10DABAB4D}"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7705078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2E0FE-CFF5-4C88-9266-2FABCE147777}"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6298233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D32A44-E796-4056-A1D8-86FD2955E1FB}" type="datetime1">
              <a:rPr lang="en-US" smtClean="0"/>
              <a:t>5/9/25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2" name="Title 1"/>
          <p:cNvSpPr>
            <a:spLocks noGrp="1"/>
          </p:cNvSpPr>
          <p:nvPr>
            <p:ph type="title" hasCustomPrompt="1"/>
          </p:nvPr>
        </p:nvSpPr>
        <p:spPr>
          <a:xfrm>
            <a:off x="1117600" y="759716"/>
            <a:ext cx="9956800" cy="538609"/>
          </a:xfrm>
        </p:spPr>
        <p:txBody>
          <a:bodyPr/>
          <a:lstStyle/>
          <a:p>
            <a:r>
              <a:rPr lang="en-US"/>
              <a:t>Click to add title</a:t>
            </a:r>
          </a:p>
        </p:txBody>
      </p:sp>
      <p:sp>
        <p:nvSpPr>
          <p:cNvPr id="13" name="Content Placeholder 12"/>
          <p:cNvSpPr>
            <a:spLocks noGrp="1"/>
          </p:cNvSpPr>
          <p:nvPr>
            <p:ph sz="quarter" idx="14" hasCustomPrompt="1"/>
          </p:nvPr>
        </p:nvSpPr>
        <p:spPr>
          <a:xfrm>
            <a:off x="1117600" y="1498600"/>
            <a:ext cx="9956800" cy="4597400"/>
          </a:xfrm>
        </p:spPr>
        <p:txBody>
          <a:bodyPr anchor="ctr" anchorCtr="0"/>
          <a:lstStyle>
            <a:lvl1pPr marL="0" indent="0" algn="ctr">
              <a:buNone/>
              <a:defRPr/>
            </a:lvl1pPr>
          </a:lstStyle>
          <a:p>
            <a:pPr lvl="0"/>
            <a:r>
              <a:rPr lang="en-US"/>
              <a:t>Graphic</a:t>
            </a:r>
          </a:p>
        </p:txBody>
      </p:sp>
      <p:sp>
        <p:nvSpPr>
          <p:cNvPr id="12" name="Rectangle 11">
            <a:extLst>
              <a:ext uri="{FF2B5EF4-FFF2-40B4-BE49-F238E27FC236}">
                <a16:creationId xmlns:a16="http://schemas.microsoft.com/office/drawing/2014/main" id="{04D4C3B8-C72A-234F-801D-62CC4EFC1473}"/>
              </a:ext>
            </a:extLst>
          </p:cNvPr>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4" name="Picture 13" descr="cu white lrg.psd">
            <a:extLst>
              <a:ext uri="{FF2B5EF4-FFF2-40B4-BE49-F238E27FC236}">
                <a16:creationId xmlns:a16="http://schemas.microsoft.com/office/drawing/2014/main" id="{0424A742-A864-314F-80E6-E197D7DB73D9}"/>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20" y="-126999"/>
            <a:ext cx="1238699" cy="472357"/>
          </a:xfrm>
          <a:prstGeom prst="rect">
            <a:avLst/>
          </a:prstGeom>
        </p:spPr>
      </p:pic>
    </p:spTree>
    <p:extLst>
      <p:ext uri="{BB962C8B-B14F-4D97-AF65-F5344CB8AC3E}">
        <p14:creationId xmlns:p14="http://schemas.microsoft.com/office/powerpoint/2010/main" val="31919816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11E8D1-743B-482A-BEC7-634FDB7819BA}"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29072180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6C6A58-874A-4455-A849-BCF7118FF3EF}"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907574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7767" y="2017298"/>
            <a:ext cx="10363200" cy="1996573"/>
          </a:xfrm>
          <a:prstGeom prst="rect">
            <a:avLst/>
          </a:prstGeom>
        </p:spPr>
        <p:txBody>
          <a:bodyPr anchor="t">
            <a:noAutofit/>
          </a:bodyPr>
          <a:lstStyle>
            <a:lvl1pPr algn="l">
              <a:defRPr sz="4200" b="0" cap="none"/>
            </a:lvl1pPr>
          </a:lstStyle>
          <a:p>
            <a:r>
              <a:rPr lang="en-US"/>
              <a:t>Click to edit master title style</a:t>
            </a:r>
          </a:p>
        </p:txBody>
      </p:sp>
      <p:sp>
        <p:nvSpPr>
          <p:cNvPr id="3" name="Text Placeholder 2"/>
          <p:cNvSpPr>
            <a:spLocks noGrp="1"/>
          </p:cNvSpPr>
          <p:nvPr>
            <p:ph type="body" idx="1"/>
          </p:nvPr>
        </p:nvSpPr>
        <p:spPr>
          <a:xfrm>
            <a:off x="757767" y="1019341"/>
            <a:ext cx="10363200" cy="895685"/>
          </a:xfrm>
          <a:prstGeom prst="rect">
            <a:avLst/>
          </a:prstGeom>
        </p:spPr>
        <p:txBody>
          <a:bodyPr anchor="b">
            <a:normAutofit/>
          </a:bodyPr>
          <a:lstStyle>
            <a:lvl1pPr marL="0" indent="0">
              <a:buNone/>
              <a:defRPr sz="2200">
                <a:solidFill>
                  <a:srgbClr val="2D637F"/>
                </a:solidFill>
              </a:defRPr>
            </a:lvl1pPr>
            <a:lvl2pPr marL="457164" indent="0">
              <a:buNone/>
              <a:defRPr sz="1800">
                <a:solidFill>
                  <a:schemeClr val="tx1">
                    <a:tint val="75000"/>
                  </a:schemeClr>
                </a:solidFill>
              </a:defRPr>
            </a:lvl2pPr>
            <a:lvl3pPr marL="914328" indent="0">
              <a:buNone/>
              <a:defRPr sz="1600">
                <a:solidFill>
                  <a:schemeClr val="tx1">
                    <a:tint val="75000"/>
                  </a:schemeClr>
                </a:solidFill>
              </a:defRPr>
            </a:lvl3pPr>
            <a:lvl4pPr marL="1371490" indent="0">
              <a:buNone/>
              <a:defRPr sz="1400">
                <a:solidFill>
                  <a:schemeClr val="tx1">
                    <a:tint val="75000"/>
                  </a:schemeClr>
                </a:solidFill>
              </a:defRPr>
            </a:lvl4pPr>
            <a:lvl5pPr marL="1828654" indent="0">
              <a:buNone/>
              <a:defRPr sz="1400">
                <a:solidFill>
                  <a:schemeClr val="tx1">
                    <a:tint val="75000"/>
                  </a:schemeClr>
                </a:solidFill>
              </a:defRPr>
            </a:lvl5pPr>
            <a:lvl6pPr marL="2285818" indent="0">
              <a:buNone/>
              <a:defRPr sz="1400">
                <a:solidFill>
                  <a:schemeClr val="tx1">
                    <a:tint val="75000"/>
                  </a:schemeClr>
                </a:solidFill>
              </a:defRPr>
            </a:lvl6pPr>
            <a:lvl7pPr marL="2742982" indent="0">
              <a:buNone/>
              <a:defRPr sz="1400">
                <a:solidFill>
                  <a:schemeClr val="tx1">
                    <a:tint val="75000"/>
                  </a:schemeClr>
                </a:solidFill>
              </a:defRPr>
            </a:lvl7pPr>
            <a:lvl8pPr marL="3200144" indent="0">
              <a:buNone/>
              <a:defRPr sz="1400">
                <a:solidFill>
                  <a:schemeClr val="tx1">
                    <a:tint val="75000"/>
                  </a:schemeClr>
                </a:solidFill>
              </a:defRPr>
            </a:lvl8pPr>
            <a:lvl9pPr marL="3657307"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5607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B41924-D186-406B-8324-7B3ABBF9D111}"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3688588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54C273-022C-490A-B3DD-F8A9F341EE01}"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6267545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B112A9-37C6-40CB-B044-EA9FD95C5764}"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2494529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92AC29-45D1-4747-9675-9E547777A30C}"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42880162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E2F43C-B9B9-404A-8A29-35FFA5A3B458}"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2319408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BEF1-94A5-4911-BB77-30ACAFD2D91F}"/>
              </a:ext>
            </a:extLst>
          </p:cNvPr>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a:t>Click to edit Master title style</a:t>
            </a:r>
          </a:p>
        </p:txBody>
      </p:sp>
      <p:sp>
        <p:nvSpPr>
          <p:cNvPr id="3" name="Subtitle 2">
            <a:extLst>
              <a:ext uri="{FF2B5EF4-FFF2-40B4-BE49-F238E27FC236}">
                <a16:creationId xmlns:a16="http://schemas.microsoft.com/office/drawing/2014/main" id="{E58DC63D-72DA-7827-11ED-9134182CD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C36E4-AF59-9E28-E6D2-34C412A26B3F}"/>
              </a:ext>
            </a:extLst>
          </p:cNvPr>
          <p:cNvSpPr>
            <a:spLocks noGrp="1"/>
          </p:cNvSpPr>
          <p:nvPr>
            <p:ph type="dt" sz="half" idx="10"/>
          </p:nvPr>
        </p:nvSpPr>
        <p:spPr/>
        <p:txBody>
          <a:bodyPr/>
          <a:lstStyle/>
          <a:p>
            <a:fld id="{F05CD236-AE69-4F4B-B3A3-1675C1C59FD7}" type="datetime1">
              <a:rPr lang="en-US" smtClean="0"/>
              <a:t>5/9/25</a:t>
            </a:fld>
            <a:endParaRPr lang="en-US"/>
          </a:p>
        </p:txBody>
      </p:sp>
      <p:sp>
        <p:nvSpPr>
          <p:cNvPr id="5" name="Footer Placeholder 4">
            <a:extLst>
              <a:ext uri="{FF2B5EF4-FFF2-40B4-BE49-F238E27FC236}">
                <a16:creationId xmlns:a16="http://schemas.microsoft.com/office/drawing/2014/main" id="{E9335FAF-49A4-7B80-0845-B0B597852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AEABA-DE8E-9A6F-5BF9-7B76B45547AB}"/>
              </a:ext>
            </a:extLst>
          </p:cNvPr>
          <p:cNvSpPr>
            <a:spLocks noGrp="1"/>
          </p:cNvSpPr>
          <p:nvPr>
            <p:ph type="sldNum" sz="quarter" idx="12"/>
          </p:nvPr>
        </p:nvSpPr>
        <p:spPr/>
        <p:txBody>
          <a:bodyPr/>
          <a:lstStyle/>
          <a:p>
            <a:fld id="{E759DE4A-BCCB-F845-96F6-7482EC11793A}" type="slidenum">
              <a:rPr lang="en-US" smtClean="0"/>
              <a:t>‹#›</a:t>
            </a:fld>
            <a:endParaRPr lang="en-US"/>
          </a:p>
        </p:txBody>
      </p:sp>
      <p:sp>
        <p:nvSpPr>
          <p:cNvPr id="7" name="Straight Connector 6">
            <a:extLst>
              <a:ext uri="{FF2B5EF4-FFF2-40B4-BE49-F238E27FC236}">
                <a16:creationId xmlns:a16="http://schemas.microsoft.com/office/drawing/2014/main" id="{4A009EEC-44A7-BECD-2297-9F1F7804C92E}"/>
              </a:ext>
            </a:extLst>
          </p:cNvPr>
          <p:cNvSpPr/>
          <p:nvPr userDrawn="1"/>
        </p:nvSpPr>
        <p:spPr>
          <a:xfrm>
            <a:off x="720213" y="3521053"/>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481452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F762-1961-41DF-F6DF-0D9D5F362CF9}"/>
              </a:ext>
            </a:extLst>
          </p:cNvPr>
          <p:cNvSpPr>
            <a:spLocks noGrp="1"/>
          </p:cNvSpPr>
          <p:nvPr>
            <p:ph type="title"/>
          </p:nvPr>
        </p:nvSpPr>
        <p:spPr/>
        <p:txBody>
          <a:bodyPr/>
          <a:lstStyle>
            <a:lvl1pPr>
              <a:defRPr>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9536035-B48E-CB27-C874-AE0A44CCFE86}"/>
              </a:ext>
            </a:extLst>
          </p:cNvPr>
          <p:cNvSpPr>
            <a:spLocks noGrp="1"/>
          </p:cNvSpPr>
          <p:nvPr>
            <p:ph idx="1"/>
          </p:nvPr>
        </p:nvSpPr>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2315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56E5-CBAA-53F9-8844-F6A832956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3207CF-38B0-D19F-3506-957E42C2F7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953FCE-3507-2E45-BB2E-A5E21AF3321E}"/>
              </a:ext>
            </a:extLst>
          </p:cNvPr>
          <p:cNvSpPr>
            <a:spLocks noGrp="1"/>
          </p:cNvSpPr>
          <p:nvPr>
            <p:ph type="dt" sz="half" idx="10"/>
          </p:nvPr>
        </p:nvSpPr>
        <p:spPr/>
        <p:txBody>
          <a:bodyPr/>
          <a:lstStyle/>
          <a:p>
            <a:fld id="{233DBD88-95F4-427F-9D6E-A93B8BC3E322}" type="datetime1">
              <a:rPr lang="en-US" smtClean="0"/>
              <a:t>5/9/25</a:t>
            </a:fld>
            <a:endParaRPr lang="en-US"/>
          </a:p>
        </p:txBody>
      </p:sp>
      <p:sp>
        <p:nvSpPr>
          <p:cNvPr id="5" name="Footer Placeholder 4">
            <a:extLst>
              <a:ext uri="{FF2B5EF4-FFF2-40B4-BE49-F238E27FC236}">
                <a16:creationId xmlns:a16="http://schemas.microsoft.com/office/drawing/2014/main" id="{D152DEF1-DF94-711B-ABC2-3F5E60A96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7E365-D4F3-A65E-20D7-FA64F639AFFD}"/>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327097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D8A9-90B5-1800-1204-31A1989534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4571E-8AD8-D3FB-B3C0-F3E8459CC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EC965-3C0D-5FE0-1177-5429FA8381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7D659-D271-9092-8F24-B8B04F808B00}"/>
              </a:ext>
            </a:extLst>
          </p:cNvPr>
          <p:cNvSpPr>
            <a:spLocks noGrp="1"/>
          </p:cNvSpPr>
          <p:nvPr>
            <p:ph type="dt" sz="half" idx="10"/>
          </p:nvPr>
        </p:nvSpPr>
        <p:spPr/>
        <p:txBody>
          <a:bodyPr/>
          <a:lstStyle/>
          <a:p>
            <a:fld id="{8693E17B-C662-4F60-8DF7-727A72DFAFCF}" type="datetime1">
              <a:rPr lang="en-US" smtClean="0"/>
              <a:t>5/9/25</a:t>
            </a:fld>
            <a:endParaRPr lang="en-US"/>
          </a:p>
        </p:txBody>
      </p:sp>
      <p:sp>
        <p:nvSpPr>
          <p:cNvPr id="6" name="Footer Placeholder 5">
            <a:extLst>
              <a:ext uri="{FF2B5EF4-FFF2-40B4-BE49-F238E27FC236}">
                <a16:creationId xmlns:a16="http://schemas.microsoft.com/office/drawing/2014/main" id="{56999CA0-B93B-0F89-2A60-EF4707EF9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F22B7-4702-98D7-DD6F-4C6B43DDC83A}"/>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459025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62843-2586-8605-227E-2503D0A3C4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1CD690-65AC-582D-628C-562989D91A59}"/>
              </a:ext>
            </a:extLst>
          </p:cNvPr>
          <p:cNvSpPr>
            <a:spLocks noGrp="1"/>
          </p:cNvSpPr>
          <p:nvPr>
            <p:ph type="body" idx="1"/>
          </p:nvPr>
        </p:nvSpPr>
        <p:spPr>
          <a:xfrm>
            <a:off x="839788" y="1681163"/>
            <a:ext cx="5157787"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380DE-B091-7F02-306A-E5C7F20EDE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3482E2-32A8-0404-388B-7BCEF65389D0}"/>
              </a:ext>
            </a:extLst>
          </p:cNvPr>
          <p:cNvSpPr>
            <a:spLocks noGrp="1"/>
          </p:cNvSpPr>
          <p:nvPr>
            <p:ph type="body" sz="quarter" idx="3"/>
          </p:nvPr>
        </p:nvSpPr>
        <p:spPr>
          <a:xfrm>
            <a:off x="6172200" y="1681163"/>
            <a:ext cx="5183188"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92D1E-2896-0EA2-F0F6-DE6965DC03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95751C-F651-AA07-0E94-D159DFF907CE}"/>
              </a:ext>
            </a:extLst>
          </p:cNvPr>
          <p:cNvSpPr>
            <a:spLocks noGrp="1"/>
          </p:cNvSpPr>
          <p:nvPr>
            <p:ph type="dt" sz="half" idx="10"/>
          </p:nvPr>
        </p:nvSpPr>
        <p:spPr/>
        <p:txBody>
          <a:bodyPr/>
          <a:lstStyle/>
          <a:p>
            <a:fld id="{EDD872AE-1DC9-4708-829C-9613D21D9C69}" type="datetime1">
              <a:rPr lang="en-US" smtClean="0"/>
              <a:t>5/9/25</a:t>
            </a:fld>
            <a:endParaRPr lang="en-US"/>
          </a:p>
        </p:txBody>
      </p:sp>
      <p:sp>
        <p:nvSpPr>
          <p:cNvPr id="8" name="Footer Placeholder 7">
            <a:extLst>
              <a:ext uri="{FF2B5EF4-FFF2-40B4-BE49-F238E27FC236}">
                <a16:creationId xmlns:a16="http://schemas.microsoft.com/office/drawing/2014/main" id="{5AB9AB57-E467-9765-BADA-A02A14A244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1C6A29-DCDB-39EB-3F13-5A28C4B03B1C}"/>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103686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5" y="972052"/>
            <a:ext cx="9952567" cy="1143000"/>
          </a:xfrm>
          <a:prstGeom prst="rect">
            <a:avLst/>
          </a:prstGeom>
        </p:spPr>
        <p:txBody>
          <a:bodyPr>
            <a:normAutofit/>
          </a:bodyPr>
          <a:lstStyle>
            <a:lvl1pPr>
              <a:defRPr sz="4200"/>
            </a:lvl1pPr>
          </a:lstStyle>
          <a:p>
            <a:r>
              <a:rPr lang="en-US"/>
              <a:t>Click to edit Master title style</a:t>
            </a:r>
          </a:p>
        </p:txBody>
      </p:sp>
      <p:sp>
        <p:nvSpPr>
          <p:cNvPr id="3" name="Content Placeholder 2"/>
          <p:cNvSpPr>
            <a:spLocks noGrp="1"/>
          </p:cNvSpPr>
          <p:nvPr>
            <p:ph sz="half" idx="1"/>
          </p:nvPr>
        </p:nvSpPr>
        <p:spPr>
          <a:xfrm>
            <a:off x="609605" y="2097755"/>
            <a:ext cx="4957233"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0"/>
          </p:nvPr>
        </p:nvSpPr>
        <p:spPr>
          <a:xfrm>
            <a:off x="5566834" y="2097756"/>
            <a:ext cx="4995333" cy="2823497"/>
          </a:xfrm>
          <a:prstGeom prst="rect">
            <a:avLst/>
          </a:prstGeom>
        </p:spPr>
        <p:txBody>
          <a:bodyPr/>
          <a:lstStyle>
            <a:lvl1pPr>
              <a:defRPr sz="2200">
                <a:solidFill>
                  <a:srgbClr val="2D637F"/>
                </a:solidFill>
              </a:defRPr>
            </a:lvl1pPr>
            <a:lvl2pPr>
              <a:defRPr sz="2000">
                <a:solidFill>
                  <a:srgbClr val="2D637F"/>
                </a:solidFill>
              </a:defRPr>
            </a:lvl2pPr>
            <a:lvl3pPr>
              <a:defRPr sz="1800">
                <a:solidFill>
                  <a:srgbClr val="2D637F"/>
                </a:solidFill>
              </a:defRPr>
            </a:lvl3pPr>
            <a:lvl4pPr>
              <a:defRPr sz="1600">
                <a:solidFill>
                  <a:srgbClr val="2D637F"/>
                </a:solidFill>
              </a:defRPr>
            </a:lvl4pPr>
            <a:lvl5pPr>
              <a:defRPr sz="1400">
                <a:solidFill>
                  <a:srgbClr val="2D637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10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C400-5397-D757-B354-75F3A8335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9CF14F-FAF2-18FB-5E56-C743E8B384C3}"/>
              </a:ext>
            </a:extLst>
          </p:cNvPr>
          <p:cNvSpPr>
            <a:spLocks noGrp="1"/>
          </p:cNvSpPr>
          <p:nvPr>
            <p:ph type="dt" sz="half" idx="10"/>
          </p:nvPr>
        </p:nvSpPr>
        <p:spPr/>
        <p:txBody>
          <a:bodyPr/>
          <a:lstStyle/>
          <a:p>
            <a:fld id="{1399E499-4C93-46FA-8400-DA9CE4C931A3}" type="datetime1">
              <a:rPr lang="en-US" smtClean="0"/>
              <a:t>5/9/25</a:t>
            </a:fld>
            <a:endParaRPr lang="en-US"/>
          </a:p>
        </p:txBody>
      </p:sp>
      <p:sp>
        <p:nvSpPr>
          <p:cNvPr id="4" name="Footer Placeholder 3">
            <a:extLst>
              <a:ext uri="{FF2B5EF4-FFF2-40B4-BE49-F238E27FC236}">
                <a16:creationId xmlns:a16="http://schemas.microsoft.com/office/drawing/2014/main" id="{477E1F41-D3CC-7DBB-B71F-26EBE9943F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BEBF60-DBCE-92A5-DAF2-3796AD0D191D}"/>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4087146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85A89-7EBB-CDF9-779C-912659F9F899}"/>
              </a:ext>
            </a:extLst>
          </p:cNvPr>
          <p:cNvSpPr>
            <a:spLocks noGrp="1"/>
          </p:cNvSpPr>
          <p:nvPr>
            <p:ph type="dt" sz="half" idx="10"/>
          </p:nvPr>
        </p:nvSpPr>
        <p:spPr/>
        <p:txBody>
          <a:bodyPr/>
          <a:lstStyle/>
          <a:p>
            <a:fld id="{9E002FC9-3EED-416A-9EFA-7D8EFB7660BA}" type="datetime1">
              <a:rPr lang="en-US" smtClean="0"/>
              <a:t>5/9/25</a:t>
            </a:fld>
            <a:endParaRPr lang="en-US"/>
          </a:p>
        </p:txBody>
      </p:sp>
      <p:sp>
        <p:nvSpPr>
          <p:cNvPr id="3" name="Footer Placeholder 2">
            <a:extLst>
              <a:ext uri="{FF2B5EF4-FFF2-40B4-BE49-F238E27FC236}">
                <a16:creationId xmlns:a16="http://schemas.microsoft.com/office/drawing/2014/main" id="{C768E1D7-7142-C477-FA32-A43BA46F3D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D1A793-70BD-D55A-87F0-D162FDC10A18}"/>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2287558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9768-C02D-9BB7-5E5D-0C5D0DE8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080271-B425-3FE3-93F0-2E0B949A8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DAD13-7BF1-6163-889B-739CDCC67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37F98-C986-7A2C-9060-AA620820FFCF}"/>
              </a:ext>
            </a:extLst>
          </p:cNvPr>
          <p:cNvSpPr>
            <a:spLocks noGrp="1"/>
          </p:cNvSpPr>
          <p:nvPr>
            <p:ph type="dt" sz="half" idx="10"/>
          </p:nvPr>
        </p:nvSpPr>
        <p:spPr/>
        <p:txBody>
          <a:bodyPr/>
          <a:lstStyle/>
          <a:p>
            <a:fld id="{FEB3C315-4F73-4754-8E64-6BD817D21D82}" type="datetime1">
              <a:rPr lang="en-US" smtClean="0"/>
              <a:t>5/9/25</a:t>
            </a:fld>
            <a:endParaRPr lang="en-US"/>
          </a:p>
        </p:txBody>
      </p:sp>
      <p:sp>
        <p:nvSpPr>
          <p:cNvPr id="6" name="Footer Placeholder 5">
            <a:extLst>
              <a:ext uri="{FF2B5EF4-FFF2-40B4-BE49-F238E27FC236}">
                <a16:creationId xmlns:a16="http://schemas.microsoft.com/office/drawing/2014/main" id="{5E79BB10-7F10-945B-7359-F4294FF9B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9BE6F-0F9F-0E95-B905-E25E398AB283}"/>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3438993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310C-9381-BE9F-CCE5-034550062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EA01F7-B7AA-47F0-6762-A602212AC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DAD3ED-1426-6BB0-FB9E-9FB280232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79B40-A3A5-7660-78E5-CE139F4D3316}"/>
              </a:ext>
            </a:extLst>
          </p:cNvPr>
          <p:cNvSpPr>
            <a:spLocks noGrp="1"/>
          </p:cNvSpPr>
          <p:nvPr>
            <p:ph type="dt" sz="half" idx="10"/>
          </p:nvPr>
        </p:nvSpPr>
        <p:spPr/>
        <p:txBody>
          <a:bodyPr/>
          <a:lstStyle/>
          <a:p>
            <a:fld id="{0BCA2A95-F6F5-406B-BCD5-7A4BC39C3D79}" type="datetime1">
              <a:rPr lang="en-US" smtClean="0"/>
              <a:t>5/9/25</a:t>
            </a:fld>
            <a:endParaRPr lang="en-US"/>
          </a:p>
        </p:txBody>
      </p:sp>
      <p:sp>
        <p:nvSpPr>
          <p:cNvPr id="6" name="Footer Placeholder 5">
            <a:extLst>
              <a:ext uri="{FF2B5EF4-FFF2-40B4-BE49-F238E27FC236}">
                <a16:creationId xmlns:a16="http://schemas.microsoft.com/office/drawing/2014/main" id="{EA3CE4C0-241C-13FE-768E-29C5BEB45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41D7E-F8E7-5363-2FEC-1172D13F68BB}"/>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2720849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2F81-B16E-4426-21AD-E99E96777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D5F98A-B628-A8C8-28B3-067165555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659B1-BC17-3E66-7396-F3009C7015F4}"/>
              </a:ext>
            </a:extLst>
          </p:cNvPr>
          <p:cNvSpPr>
            <a:spLocks noGrp="1"/>
          </p:cNvSpPr>
          <p:nvPr>
            <p:ph type="dt" sz="half" idx="10"/>
          </p:nvPr>
        </p:nvSpPr>
        <p:spPr/>
        <p:txBody>
          <a:bodyPr/>
          <a:lstStyle/>
          <a:p>
            <a:fld id="{D421E5B8-14C3-47A6-A878-8618CBC83B32}" type="datetime1">
              <a:rPr lang="en-US" smtClean="0"/>
              <a:t>5/9/25</a:t>
            </a:fld>
            <a:endParaRPr lang="en-US"/>
          </a:p>
        </p:txBody>
      </p:sp>
      <p:sp>
        <p:nvSpPr>
          <p:cNvPr id="5" name="Footer Placeholder 4">
            <a:extLst>
              <a:ext uri="{FF2B5EF4-FFF2-40B4-BE49-F238E27FC236}">
                <a16:creationId xmlns:a16="http://schemas.microsoft.com/office/drawing/2014/main" id="{B56E1EA3-F8A7-40DC-2D19-C294CE70C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E42CF-8DA4-23BD-3B2C-5289829501C9}"/>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2286421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23B57-7D77-AEB1-3FDB-479A0D49E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DC09D4-00F6-ACF2-DA3D-206B642EF9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66C4B-DB61-2A65-7FED-9098B62602D6}"/>
              </a:ext>
            </a:extLst>
          </p:cNvPr>
          <p:cNvSpPr>
            <a:spLocks noGrp="1"/>
          </p:cNvSpPr>
          <p:nvPr>
            <p:ph type="dt" sz="half" idx="10"/>
          </p:nvPr>
        </p:nvSpPr>
        <p:spPr/>
        <p:txBody>
          <a:bodyPr/>
          <a:lstStyle/>
          <a:p>
            <a:fld id="{EA500695-D4B4-4086-89F4-956320DC794E}" type="datetime1">
              <a:rPr lang="en-US" smtClean="0"/>
              <a:t>5/9/25</a:t>
            </a:fld>
            <a:endParaRPr lang="en-US"/>
          </a:p>
        </p:txBody>
      </p:sp>
      <p:sp>
        <p:nvSpPr>
          <p:cNvPr id="5" name="Footer Placeholder 4">
            <a:extLst>
              <a:ext uri="{FF2B5EF4-FFF2-40B4-BE49-F238E27FC236}">
                <a16:creationId xmlns:a16="http://schemas.microsoft.com/office/drawing/2014/main" id="{106C3A76-C7E4-0362-781C-1E565BAEE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215D5-2050-8F51-2A51-594ACA111221}"/>
              </a:ext>
            </a:extLst>
          </p:cNvPr>
          <p:cNvSpPr>
            <a:spLocks noGrp="1"/>
          </p:cNvSpPr>
          <p:nvPr>
            <p:ph type="sldNum" sz="quarter" idx="12"/>
          </p:nvPr>
        </p:nvSpPr>
        <p:spPr/>
        <p:txBody>
          <a:bodyPr/>
          <a:lstStyle/>
          <a:p>
            <a:fld id="{E759DE4A-BCCB-F845-96F6-7482EC11793A}" type="slidenum">
              <a:rPr lang="en-US" smtClean="0"/>
              <a:t>‹#›</a:t>
            </a:fld>
            <a:endParaRPr lang="en-US"/>
          </a:p>
        </p:txBody>
      </p:sp>
    </p:spTree>
    <p:extLst>
      <p:ext uri="{BB962C8B-B14F-4D97-AF65-F5344CB8AC3E}">
        <p14:creationId xmlns:p14="http://schemas.microsoft.com/office/powerpoint/2010/main" val="3019444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24333"/>
            <a:ext cx="9085179" cy="1639468"/>
          </a:xfrm>
          <a:prstGeom prst="rect">
            <a:avLst/>
          </a:prstGeom>
        </p:spPr>
        <p:txBody>
          <a:bodyPr>
            <a:noAutofit/>
          </a:bodyPr>
          <a:lstStyle>
            <a:lvl1pPr algn="l">
              <a:defRPr sz="5000">
                <a:solidFill>
                  <a:srgbClr val="C28220"/>
                </a:solidFill>
              </a:defRPr>
            </a:lvl1pPr>
          </a:lstStyle>
          <a:p>
            <a:r>
              <a:rPr lang="en-US"/>
              <a:t>Click to edit Master title style</a:t>
            </a:r>
          </a:p>
        </p:txBody>
      </p:sp>
      <p:sp>
        <p:nvSpPr>
          <p:cNvPr id="3" name="Subtitle 2"/>
          <p:cNvSpPr>
            <a:spLocks noGrp="1"/>
          </p:cNvSpPr>
          <p:nvPr>
            <p:ph type="subTitle" idx="1"/>
          </p:nvPr>
        </p:nvSpPr>
        <p:spPr>
          <a:xfrm>
            <a:off x="914400" y="2575258"/>
            <a:ext cx="8534400" cy="1113590"/>
          </a:xfrm>
          <a:prstGeom prst="rect">
            <a:avLst/>
          </a:prstGeom>
        </p:spPr>
        <p:txBody>
          <a:bodyPr/>
          <a:lstStyle>
            <a:lvl1pPr marL="0" indent="0" algn="l">
              <a:buNone/>
              <a:defRPr>
                <a:solidFill>
                  <a:srgbClr val="2D637F"/>
                </a:solidFill>
              </a:defRPr>
            </a:lvl1pPr>
            <a:lvl2pPr marL="457164" indent="0" algn="ctr">
              <a:buNone/>
              <a:defRPr>
                <a:solidFill>
                  <a:schemeClr val="tx1">
                    <a:tint val="75000"/>
                  </a:schemeClr>
                </a:solidFill>
              </a:defRPr>
            </a:lvl2pPr>
            <a:lvl3pPr marL="914328"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2" indent="0" algn="ctr">
              <a:buNone/>
              <a:defRPr>
                <a:solidFill>
                  <a:schemeClr val="tx1">
                    <a:tint val="75000"/>
                  </a:schemeClr>
                </a:solidFill>
              </a:defRPr>
            </a:lvl7pPr>
            <a:lvl8pPr marL="3200144" indent="0" algn="ctr">
              <a:buNone/>
              <a:defRPr>
                <a:solidFill>
                  <a:schemeClr val="tx1">
                    <a:tint val="75000"/>
                  </a:schemeClr>
                </a:solidFill>
              </a:defRPr>
            </a:lvl8pPr>
            <a:lvl9pPr marL="365730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7249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1462"/>
            <a:ext cx="12192000" cy="1150354"/>
          </a:xfrm>
          <a:prstGeom prst="rect">
            <a:avLst/>
          </a:prstGeom>
        </p:spPr>
        <p:txBody>
          <a:bodyPr>
            <a:normAutofit/>
          </a:bodyPr>
          <a:lstStyle>
            <a:lvl1pPr algn="ctr">
              <a:defRPr sz="4200"/>
            </a:lvl1pPr>
          </a:lstStyle>
          <a:p>
            <a:r>
              <a:rPr lang="en-US"/>
              <a:t>Click to edit Master title style</a:t>
            </a:r>
          </a:p>
        </p:txBody>
      </p:sp>
      <p:sp>
        <p:nvSpPr>
          <p:cNvPr id="3" name="Content Placeholder 2"/>
          <p:cNvSpPr>
            <a:spLocks noGrp="1"/>
          </p:cNvSpPr>
          <p:nvPr>
            <p:ph idx="1"/>
          </p:nvPr>
        </p:nvSpPr>
        <p:spPr>
          <a:xfrm>
            <a:off x="643466" y="1606164"/>
            <a:ext cx="10320867" cy="36894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017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7767" y="2017298"/>
            <a:ext cx="10363200" cy="1996573"/>
          </a:xfrm>
          <a:prstGeom prst="rect">
            <a:avLst/>
          </a:prstGeom>
        </p:spPr>
        <p:txBody>
          <a:bodyPr anchor="t">
            <a:noAutofit/>
          </a:bodyPr>
          <a:lstStyle>
            <a:lvl1pPr algn="l">
              <a:defRPr sz="4200" b="0" cap="none"/>
            </a:lvl1pPr>
          </a:lstStyle>
          <a:p>
            <a:r>
              <a:rPr lang="en-US"/>
              <a:t>Click to edit master title style</a:t>
            </a:r>
          </a:p>
        </p:txBody>
      </p:sp>
      <p:sp>
        <p:nvSpPr>
          <p:cNvPr id="3" name="Text Placeholder 2"/>
          <p:cNvSpPr>
            <a:spLocks noGrp="1"/>
          </p:cNvSpPr>
          <p:nvPr>
            <p:ph type="body" idx="1"/>
          </p:nvPr>
        </p:nvSpPr>
        <p:spPr>
          <a:xfrm>
            <a:off x="757767" y="1019341"/>
            <a:ext cx="10363200" cy="895685"/>
          </a:xfrm>
          <a:prstGeom prst="rect">
            <a:avLst/>
          </a:prstGeom>
        </p:spPr>
        <p:txBody>
          <a:bodyPr anchor="b">
            <a:normAutofit/>
          </a:bodyPr>
          <a:lstStyle>
            <a:lvl1pPr marL="0" indent="0">
              <a:buNone/>
              <a:defRPr sz="2200">
                <a:solidFill>
                  <a:srgbClr val="2D637F"/>
                </a:solidFill>
              </a:defRPr>
            </a:lvl1pPr>
            <a:lvl2pPr marL="457164" indent="0">
              <a:buNone/>
              <a:defRPr sz="1800">
                <a:solidFill>
                  <a:schemeClr val="tx1">
                    <a:tint val="75000"/>
                  </a:schemeClr>
                </a:solidFill>
              </a:defRPr>
            </a:lvl2pPr>
            <a:lvl3pPr marL="914328" indent="0">
              <a:buNone/>
              <a:defRPr sz="1600">
                <a:solidFill>
                  <a:schemeClr val="tx1">
                    <a:tint val="75000"/>
                  </a:schemeClr>
                </a:solidFill>
              </a:defRPr>
            </a:lvl3pPr>
            <a:lvl4pPr marL="1371490" indent="0">
              <a:buNone/>
              <a:defRPr sz="1400">
                <a:solidFill>
                  <a:schemeClr val="tx1">
                    <a:tint val="75000"/>
                  </a:schemeClr>
                </a:solidFill>
              </a:defRPr>
            </a:lvl4pPr>
            <a:lvl5pPr marL="1828654" indent="0">
              <a:buNone/>
              <a:defRPr sz="1400">
                <a:solidFill>
                  <a:schemeClr val="tx1">
                    <a:tint val="75000"/>
                  </a:schemeClr>
                </a:solidFill>
              </a:defRPr>
            </a:lvl5pPr>
            <a:lvl6pPr marL="2285818" indent="0">
              <a:buNone/>
              <a:defRPr sz="1400">
                <a:solidFill>
                  <a:schemeClr val="tx1">
                    <a:tint val="75000"/>
                  </a:schemeClr>
                </a:solidFill>
              </a:defRPr>
            </a:lvl6pPr>
            <a:lvl7pPr marL="2742982" indent="0">
              <a:buNone/>
              <a:defRPr sz="1400">
                <a:solidFill>
                  <a:schemeClr val="tx1">
                    <a:tint val="75000"/>
                  </a:schemeClr>
                </a:solidFill>
              </a:defRPr>
            </a:lvl7pPr>
            <a:lvl8pPr marL="3200144" indent="0">
              <a:buNone/>
              <a:defRPr sz="1400">
                <a:solidFill>
                  <a:schemeClr val="tx1">
                    <a:tint val="75000"/>
                  </a:schemeClr>
                </a:solidFill>
              </a:defRPr>
            </a:lvl8pPr>
            <a:lvl9pPr marL="3657307"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5607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5" y="972052"/>
            <a:ext cx="9952567" cy="1143000"/>
          </a:xfrm>
          <a:prstGeom prst="rect">
            <a:avLst/>
          </a:prstGeom>
        </p:spPr>
        <p:txBody>
          <a:bodyPr>
            <a:normAutofit/>
          </a:bodyPr>
          <a:lstStyle>
            <a:lvl1pPr>
              <a:defRPr sz="4200"/>
            </a:lvl1pPr>
          </a:lstStyle>
          <a:p>
            <a:r>
              <a:rPr lang="en-US"/>
              <a:t>Click to edit Master title style</a:t>
            </a:r>
          </a:p>
        </p:txBody>
      </p:sp>
      <p:sp>
        <p:nvSpPr>
          <p:cNvPr id="3" name="Content Placeholder 2"/>
          <p:cNvSpPr>
            <a:spLocks noGrp="1"/>
          </p:cNvSpPr>
          <p:nvPr>
            <p:ph sz="half" idx="1"/>
          </p:nvPr>
        </p:nvSpPr>
        <p:spPr>
          <a:xfrm>
            <a:off x="609605" y="2097755"/>
            <a:ext cx="4957233"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0"/>
          </p:nvPr>
        </p:nvSpPr>
        <p:spPr>
          <a:xfrm>
            <a:off x="5566834" y="2097756"/>
            <a:ext cx="4995333" cy="2823497"/>
          </a:xfrm>
          <a:prstGeom prst="rect">
            <a:avLst/>
          </a:prstGeom>
        </p:spPr>
        <p:txBody>
          <a:bodyPr/>
          <a:lstStyle>
            <a:lvl1pPr>
              <a:defRPr sz="2200">
                <a:solidFill>
                  <a:srgbClr val="2D637F"/>
                </a:solidFill>
              </a:defRPr>
            </a:lvl1pPr>
            <a:lvl2pPr>
              <a:defRPr sz="2000">
                <a:solidFill>
                  <a:srgbClr val="2D637F"/>
                </a:solidFill>
              </a:defRPr>
            </a:lvl2pPr>
            <a:lvl3pPr>
              <a:defRPr sz="1800">
                <a:solidFill>
                  <a:srgbClr val="2D637F"/>
                </a:solidFill>
              </a:defRPr>
            </a:lvl3pPr>
            <a:lvl4pPr>
              <a:defRPr sz="1600">
                <a:solidFill>
                  <a:srgbClr val="2D637F"/>
                </a:solidFill>
              </a:defRPr>
            </a:lvl4pPr>
            <a:lvl5pPr>
              <a:defRPr sz="1400">
                <a:solidFill>
                  <a:srgbClr val="2D637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1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729789"/>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08000" y="358775"/>
            <a:ext cx="7315200" cy="3371014"/>
          </a:xfrm>
          <a:prstGeom prst="rect">
            <a:avLst/>
          </a:prstGeom>
        </p:spPr>
        <p:txBody>
          <a:bodyPr/>
          <a:lstStyle>
            <a:lvl1pPr marL="0" indent="0">
              <a:buNone/>
              <a:defRPr sz="3200"/>
            </a:lvl1pPr>
            <a:lvl2pPr marL="457164" indent="0">
              <a:buNone/>
              <a:defRPr sz="2800"/>
            </a:lvl2pPr>
            <a:lvl3pPr marL="914328" indent="0">
              <a:buNone/>
              <a:defRPr sz="2400"/>
            </a:lvl3pPr>
            <a:lvl4pPr marL="1371490" indent="0">
              <a:buNone/>
              <a:defRPr sz="2000"/>
            </a:lvl4pPr>
            <a:lvl5pPr marL="1828654" indent="0">
              <a:buNone/>
              <a:defRPr sz="2000"/>
            </a:lvl5pPr>
            <a:lvl6pPr marL="2285818" indent="0">
              <a:buNone/>
              <a:defRPr sz="2000"/>
            </a:lvl6pPr>
            <a:lvl7pPr marL="2742982" indent="0">
              <a:buNone/>
              <a:defRPr sz="2000"/>
            </a:lvl7pPr>
            <a:lvl8pPr marL="3200144" indent="0">
              <a:buNone/>
              <a:defRPr sz="2000"/>
            </a:lvl8pPr>
            <a:lvl9pPr marL="3657307" indent="0">
              <a:buNone/>
              <a:defRPr sz="2000"/>
            </a:lvl9pPr>
          </a:lstStyle>
          <a:p>
            <a:r>
              <a:rPr lang="en-US"/>
              <a:t>Click icon to add picture</a:t>
            </a:r>
          </a:p>
        </p:txBody>
      </p:sp>
      <p:sp>
        <p:nvSpPr>
          <p:cNvPr id="4" name="Text Placeholder 3"/>
          <p:cNvSpPr>
            <a:spLocks noGrp="1"/>
          </p:cNvSpPr>
          <p:nvPr>
            <p:ph type="body" sz="half" idx="2"/>
          </p:nvPr>
        </p:nvSpPr>
        <p:spPr>
          <a:xfrm>
            <a:off x="508000" y="4296527"/>
            <a:ext cx="7315200" cy="477294"/>
          </a:xfrm>
          <a:prstGeom prst="rect">
            <a:avLst/>
          </a:prstGeom>
        </p:spPr>
        <p:txBody>
          <a:bodyPr/>
          <a:lstStyle>
            <a:lvl1pPr marL="0" indent="0">
              <a:buNone/>
              <a:defRPr sz="1400"/>
            </a:lvl1pPr>
            <a:lvl2pPr marL="457164" indent="0">
              <a:buNone/>
              <a:defRPr sz="1200"/>
            </a:lvl2pPr>
            <a:lvl3pPr marL="914328" indent="0">
              <a:buNone/>
              <a:defRPr sz="1000"/>
            </a:lvl3pPr>
            <a:lvl4pPr marL="1371490" indent="0">
              <a:buNone/>
              <a:defRPr sz="900"/>
            </a:lvl4pPr>
            <a:lvl5pPr marL="1828654" indent="0">
              <a:buNone/>
              <a:defRPr sz="900"/>
            </a:lvl5pPr>
            <a:lvl6pPr marL="2285818" indent="0">
              <a:buNone/>
              <a:defRPr sz="900"/>
            </a:lvl6pPr>
            <a:lvl7pPr marL="2742982" indent="0">
              <a:buNone/>
              <a:defRPr sz="900"/>
            </a:lvl7pPr>
            <a:lvl8pPr marL="3200144" indent="0">
              <a:buNone/>
              <a:defRPr sz="900"/>
            </a:lvl8pPr>
            <a:lvl9pPr marL="3657307" indent="0">
              <a:buNone/>
              <a:defRPr sz="900"/>
            </a:lvl9pPr>
          </a:lstStyle>
          <a:p>
            <a:pPr lvl="0"/>
            <a:r>
              <a:rPr lang="en-US"/>
              <a:t>Click to edit Master text styles</a:t>
            </a:r>
          </a:p>
        </p:txBody>
      </p:sp>
    </p:spTree>
    <p:extLst>
      <p:ext uri="{BB962C8B-B14F-4D97-AF65-F5344CB8AC3E}">
        <p14:creationId xmlns:p14="http://schemas.microsoft.com/office/powerpoint/2010/main" val="4260512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729789"/>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08000" y="358775"/>
            <a:ext cx="7315200" cy="3371014"/>
          </a:xfrm>
          <a:prstGeom prst="rect">
            <a:avLst/>
          </a:prstGeom>
        </p:spPr>
        <p:txBody>
          <a:bodyPr/>
          <a:lstStyle>
            <a:lvl1pPr marL="0" indent="0">
              <a:buNone/>
              <a:defRPr sz="3200"/>
            </a:lvl1pPr>
            <a:lvl2pPr marL="457164" indent="0">
              <a:buNone/>
              <a:defRPr sz="2800"/>
            </a:lvl2pPr>
            <a:lvl3pPr marL="914328" indent="0">
              <a:buNone/>
              <a:defRPr sz="2400"/>
            </a:lvl3pPr>
            <a:lvl4pPr marL="1371490" indent="0">
              <a:buNone/>
              <a:defRPr sz="2000"/>
            </a:lvl4pPr>
            <a:lvl5pPr marL="1828654" indent="0">
              <a:buNone/>
              <a:defRPr sz="2000"/>
            </a:lvl5pPr>
            <a:lvl6pPr marL="2285818" indent="0">
              <a:buNone/>
              <a:defRPr sz="2000"/>
            </a:lvl6pPr>
            <a:lvl7pPr marL="2742982" indent="0">
              <a:buNone/>
              <a:defRPr sz="2000"/>
            </a:lvl7pPr>
            <a:lvl8pPr marL="3200144" indent="0">
              <a:buNone/>
              <a:defRPr sz="2000"/>
            </a:lvl8pPr>
            <a:lvl9pPr marL="3657307" indent="0">
              <a:buNone/>
              <a:defRPr sz="2000"/>
            </a:lvl9pPr>
          </a:lstStyle>
          <a:p>
            <a:r>
              <a:rPr lang="en-US"/>
              <a:t>Click icon to add picture</a:t>
            </a:r>
          </a:p>
        </p:txBody>
      </p:sp>
      <p:sp>
        <p:nvSpPr>
          <p:cNvPr id="4" name="Text Placeholder 3"/>
          <p:cNvSpPr>
            <a:spLocks noGrp="1"/>
          </p:cNvSpPr>
          <p:nvPr>
            <p:ph type="body" sz="half" idx="2"/>
          </p:nvPr>
        </p:nvSpPr>
        <p:spPr>
          <a:xfrm>
            <a:off x="508000" y="4296527"/>
            <a:ext cx="7315200" cy="477294"/>
          </a:xfrm>
          <a:prstGeom prst="rect">
            <a:avLst/>
          </a:prstGeom>
        </p:spPr>
        <p:txBody>
          <a:bodyPr/>
          <a:lstStyle>
            <a:lvl1pPr marL="0" indent="0">
              <a:buNone/>
              <a:defRPr sz="1400"/>
            </a:lvl1pPr>
            <a:lvl2pPr marL="457164" indent="0">
              <a:buNone/>
              <a:defRPr sz="1200"/>
            </a:lvl2pPr>
            <a:lvl3pPr marL="914328" indent="0">
              <a:buNone/>
              <a:defRPr sz="1000"/>
            </a:lvl3pPr>
            <a:lvl4pPr marL="1371490" indent="0">
              <a:buNone/>
              <a:defRPr sz="900"/>
            </a:lvl4pPr>
            <a:lvl5pPr marL="1828654" indent="0">
              <a:buNone/>
              <a:defRPr sz="900"/>
            </a:lvl5pPr>
            <a:lvl6pPr marL="2285818" indent="0">
              <a:buNone/>
              <a:defRPr sz="900"/>
            </a:lvl6pPr>
            <a:lvl7pPr marL="2742982" indent="0">
              <a:buNone/>
              <a:defRPr sz="900"/>
            </a:lvl7pPr>
            <a:lvl8pPr marL="3200144" indent="0">
              <a:buNone/>
              <a:defRPr sz="900"/>
            </a:lvl8pPr>
            <a:lvl9pPr marL="3657307" indent="0">
              <a:buNone/>
              <a:defRPr sz="900"/>
            </a:lvl9pPr>
          </a:lstStyle>
          <a:p>
            <a:pPr lvl="0"/>
            <a:r>
              <a:rPr lang="en-US"/>
              <a:t>Click to edit Master text styles</a:t>
            </a:r>
          </a:p>
        </p:txBody>
      </p:sp>
    </p:spTree>
    <p:extLst>
      <p:ext uri="{BB962C8B-B14F-4D97-AF65-F5344CB8AC3E}">
        <p14:creationId xmlns:p14="http://schemas.microsoft.com/office/powerpoint/2010/main" val="4260512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5" y="1041995"/>
            <a:ext cx="4011084" cy="404988"/>
          </a:xfrm>
        </p:spPr>
        <p:txBody>
          <a:bodyPr anchor="b"/>
          <a:lstStyle>
            <a:lvl1pPr algn="l">
              <a:defRPr sz="2000" b="1"/>
            </a:lvl1pPr>
          </a:lstStyle>
          <a:p>
            <a:r>
              <a:rPr lang="en-US" err="1"/>
              <a:t>Lorem</a:t>
            </a:r>
            <a:r>
              <a:rPr lang="en-US"/>
              <a:t> </a:t>
            </a:r>
            <a:r>
              <a:rPr lang="en-US" err="1"/>
              <a:t>ipsum</a:t>
            </a:r>
            <a:endParaRPr lang="en-US"/>
          </a:p>
        </p:txBody>
      </p:sp>
      <p:sp>
        <p:nvSpPr>
          <p:cNvPr id="8" name="Content Placeholder 2"/>
          <p:cNvSpPr>
            <a:spLocks noGrp="1"/>
          </p:cNvSpPr>
          <p:nvPr>
            <p:ph idx="1"/>
          </p:nvPr>
        </p:nvSpPr>
        <p:spPr>
          <a:xfrm>
            <a:off x="4766734" y="1041997"/>
            <a:ext cx="6049433"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hasCustomPrompt="1"/>
          </p:nvPr>
        </p:nvSpPr>
        <p:spPr>
          <a:xfrm>
            <a:off x="609605" y="1531651"/>
            <a:ext cx="4011084" cy="3167350"/>
          </a:xfrm>
        </p:spPr>
        <p:txBody>
          <a:bodyPr/>
          <a:lstStyle>
            <a:lvl1pPr marL="0" indent="0">
              <a:buNone/>
              <a:defRPr sz="1400"/>
            </a:lvl1pPr>
            <a:lvl2pPr marL="457164" indent="0">
              <a:buNone/>
              <a:defRPr sz="1200"/>
            </a:lvl2pPr>
            <a:lvl3pPr marL="914328" indent="0">
              <a:buNone/>
              <a:defRPr sz="1000"/>
            </a:lvl3pPr>
            <a:lvl4pPr marL="1371490" indent="0">
              <a:buNone/>
              <a:defRPr sz="900"/>
            </a:lvl4pPr>
            <a:lvl5pPr marL="1828654" indent="0">
              <a:buNone/>
              <a:defRPr sz="900"/>
            </a:lvl5pPr>
            <a:lvl6pPr marL="2285818" indent="0">
              <a:buNone/>
              <a:defRPr sz="900"/>
            </a:lvl6pPr>
            <a:lvl7pPr marL="2742982" indent="0">
              <a:buNone/>
              <a:defRPr sz="900"/>
            </a:lvl7pPr>
            <a:lvl8pPr marL="3200144" indent="0">
              <a:buNone/>
              <a:defRPr sz="900"/>
            </a:lvl8pPr>
            <a:lvl9pPr marL="3657307" indent="0">
              <a:buNone/>
              <a:defRPr sz="900"/>
            </a:lvl9pPr>
          </a:lstStyle>
          <a:p>
            <a:pPr lvl="0"/>
            <a:r>
              <a:rPr lang="en-US" err="1"/>
              <a:t>Lorem</a:t>
            </a:r>
            <a:r>
              <a:rPr lang="en-US"/>
              <a:t> </a:t>
            </a:r>
            <a:r>
              <a:rPr lang="en-US" err="1"/>
              <a:t>ipsum</a:t>
            </a:r>
            <a:endParaRPr lang="en-US"/>
          </a:p>
        </p:txBody>
      </p:sp>
    </p:spTree>
    <p:extLst>
      <p:ext uri="{BB962C8B-B14F-4D97-AF65-F5344CB8AC3E}">
        <p14:creationId xmlns:p14="http://schemas.microsoft.com/office/powerpoint/2010/main" val="1320549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B065CD-F985-45F9-97D0-EA263C4DFBCF}"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3953302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8B1102-DB83-4F5D-A74F-B325C0E50124}"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8368612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FA0E91-570E-4BB1-913C-05397F5B00B7}" type="datetime1">
              <a:rPr lang="en-US" smtClean="0"/>
              <a:t>5/9/25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p:nvPr>
        </p:nvSpPr>
        <p:spPr>
          <a:xfrm>
            <a:off x="0" y="759715"/>
            <a:ext cx="12192000" cy="538609"/>
          </a:xfrm>
        </p:spPr>
        <p:txBody>
          <a:bodyPr/>
          <a:lstStyle/>
          <a:p>
            <a:r>
              <a:rPr lang="en-US"/>
              <a:t>Click to edit Master title style</a:t>
            </a:r>
          </a:p>
        </p:txBody>
      </p:sp>
      <p:sp>
        <p:nvSpPr>
          <p:cNvPr id="4" name="Text Placeholder 3"/>
          <p:cNvSpPr>
            <a:spLocks noGrp="1"/>
          </p:cNvSpPr>
          <p:nvPr>
            <p:ph type="body" sz="quarter" idx="13"/>
          </p:nvPr>
        </p:nvSpPr>
        <p:spPr>
          <a:xfrm>
            <a:off x="508000" y="1298578"/>
            <a:ext cx="11277600" cy="538163"/>
          </a:xfrm>
        </p:spPr>
        <p:txBody>
          <a:bodyPr>
            <a:noAutofit/>
          </a:bodyPr>
          <a:lstStyle>
            <a:lvl1pPr>
              <a:defRPr sz="2880"/>
            </a:lvl1pPr>
          </a:lstStyle>
          <a:p>
            <a:pPr lvl="0"/>
            <a:r>
              <a:rPr lang="en-US"/>
              <a:t>Click to edit Master text styles</a:t>
            </a:r>
          </a:p>
        </p:txBody>
      </p:sp>
      <p:sp>
        <p:nvSpPr>
          <p:cNvPr id="13" name="Content Placeholder 12"/>
          <p:cNvSpPr>
            <a:spLocks noGrp="1"/>
          </p:cNvSpPr>
          <p:nvPr>
            <p:ph sz="quarter" idx="14"/>
          </p:nvPr>
        </p:nvSpPr>
        <p:spPr>
          <a:xfrm>
            <a:off x="1117600" y="2057400"/>
            <a:ext cx="9956800" cy="4038600"/>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u white lrg.psd">
            <a:extLst>
              <a:ext uri="{FF2B5EF4-FFF2-40B4-BE49-F238E27FC236}">
                <a16:creationId xmlns:a16="http://schemas.microsoft.com/office/drawing/2014/main" id="{C4484C72-ACA8-0D4F-B547-E196BF6EABE0}"/>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0537361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CCA30D-2C1E-42E1-B44C-876AE912F3E7}" type="datetime1">
              <a:rPr lang="en-US" smtClean="0"/>
              <a:t>5/9/25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2" name="TextBox 11"/>
          <p:cNvSpPr txBox="1"/>
          <p:nvPr/>
        </p:nvSpPr>
        <p:spPr>
          <a:xfrm>
            <a:off x="584968" y="4756730"/>
            <a:ext cx="11011800" cy="683264"/>
          </a:xfrm>
          <a:prstGeom prst="rect">
            <a:avLst/>
          </a:prstGeom>
          <a:noFill/>
        </p:spPr>
        <p:txBody>
          <a:bodyPr wrap="square" rtlCol="0">
            <a:spAutoFit/>
          </a:bodyPr>
          <a:lstStyle/>
          <a:p>
            <a:pPr lvl="0" algn="ctr"/>
            <a:r>
              <a:rPr lang="en-US" sz="3840">
                <a:solidFill>
                  <a:schemeClr val="bg1"/>
                </a:solidFill>
                <a:latin typeface="Helvetica"/>
                <a:cs typeface="Helvetica"/>
              </a:rPr>
              <a:t>Photos, illustrations, graphics here.</a:t>
            </a:r>
            <a:endParaRPr lang="en-US" sz="2160">
              <a:solidFill>
                <a:schemeClr val="bg1"/>
              </a:solidFill>
            </a:endParaRPr>
          </a:p>
        </p:txBody>
      </p:sp>
      <p:sp>
        <p:nvSpPr>
          <p:cNvPr id="13" name="Content Placeholder 12"/>
          <p:cNvSpPr>
            <a:spLocks noGrp="1"/>
          </p:cNvSpPr>
          <p:nvPr>
            <p:ph sz="quarter" idx="13"/>
          </p:nvPr>
        </p:nvSpPr>
        <p:spPr>
          <a:xfrm>
            <a:off x="6400809" y="1447800"/>
            <a:ext cx="5400676" cy="4876800"/>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383866" y="615758"/>
            <a:ext cx="8739609" cy="603443"/>
          </a:xfrm>
        </p:spPr>
        <p:txBody>
          <a:bodyPr/>
          <a:lstStyle>
            <a:lvl1pPr algn="l">
              <a:defRPr/>
            </a:lvl1pPr>
          </a:lstStyle>
          <a:p>
            <a:r>
              <a:rPr lang="en-US"/>
              <a:t>Click to edit Master title style</a:t>
            </a:r>
          </a:p>
        </p:txBody>
      </p:sp>
      <p:sp>
        <p:nvSpPr>
          <p:cNvPr id="16" name="Text Placeholder 15"/>
          <p:cNvSpPr>
            <a:spLocks noGrp="1"/>
          </p:cNvSpPr>
          <p:nvPr>
            <p:ph type="body" sz="quarter" idx="14"/>
          </p:nvPr>
        </p:nvSpPr>
        <p:spPr>
          <a:xfrm>
            <a:off x="385882" y="1447800"/>
            <a:ext cx="5811727" cy="4876800"/>
          </a:xfrm>
        </p:spPr>
        <p:txBody>
          <a:bodyPr numCol="1">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u white lrg.psd">
            <a:extLst>
              <a:ext uri="{FF2B5EF4-FFF2-40B4-BE49-F238E27FC236}">
                <a16:creationId xmlns:a16="http://schemas.microsoft.com/office/drawing/2014/main" id="{DE780E24-C73F-2641-BCA8-7EB5A5CFB8F8}"/>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24373805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494E-360C-42BC-B388-5EF19FC32295}"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3199981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E22613-F7AA-4917-8F12-ADC55B122A12}"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42165114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C04085-A881-407A-A270-BA5E170BD34C}"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9365402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F2520F-37C6-4317-AD23-2CD2B744706A}"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4074727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5" y="1041995"/>
            <a:ext cx="4011084" cy="404988"/>
          </a:xfrm>
        </p:spPr>
        <p:txBody>
          <a:bodyPr anchor="b"/>
          <a:lstStyle>
            <a:lvl1pPr algn="l">
              <a:defRPr sz="2000" b="1"/>
            </a:lvl1pPr>
          </a:lstStyle>
          <a:p>
            <a:r>
              <a:rPr lang="en-US" err="1"/>
              <a:t>Lorem</a:t>
            </a:r>
            <a:r>
              <a:rPr lang="en-US"/>
              <a:t> </a:t>
            </a:r>
            <a:r>
              <a:rPr lang="en-US" err="1"/>
              <a:t>ipsum</a:t>
            </a:r>
            <a:endParaRPr lang="en-US"/>
          </a:p>
        </p:txBody>
      </p:sp>
      <p:sp>
        <p:nvSpPr>
          <p:cNvPr id="8" name="Content Placeholder 2"/>
          <p:cNvSpPr>
            <a:spLocks noGrp="1"/>
          </p:cNvSpPr>
          <p:nvPr>
            <p:ph idx="1"/>
          </p:nvPr>
        </p:nvSpPr>
        <p:spPr>
          <a:xfrm>
            <a:off x="4766734" y="1041997"/>
            <a:ext cx="6049433"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hasCustomPrompt="1"/>
          </p:nvPr>
        </p:nvSpPr>
        <p:spPr>
          <a:xfrm>
            <a:off x="609605" y="1531651"/>
            <a:ext cx="4011084" cy="3167350"/>
          </a:xfrm>
        </p:spPr>
        <p:txBody>
          <a:bodyPr/>
          <a:lstStyle>
            <a:lvl1pPr marL="0" indent="0">
              <a:buNone/>
              <a:defRPr sz="1400"/>
            </a:lvl1pPr>
            <a:lvl2pPr marL="457164" indent="0">
              <a:buNone/>
              <a:defRPr sz="1200"/>
            </a:lvl2pPr>
            <a:lvl3pPr marL="914328" indent="0">
              <a:buNone/>
              <a:defRPr sz="1000"/>
            </a:lvl3pPr>
            <a:lvl4pPr marL="1371490" indent="0">
              <a:buNone/>
              <a:defRPr sz="900"/>
            </a:lvl4pPr>
            <a:lvl5pPr marL="1828654" indent="0">
              <a:buNone/>
              <a:defRPr sz="900"/>
            </a:lvl5pPr>
            <a:lvl6pPr marL="2285818" indent="0">
              <a:buNone/>
              <a:defRPr sz="900"/>
            </a:lvl6pPr>
            <a:lvl7pPr marL="2742982" indent="0">
              <a:buNone/>
              <a:defRPr sz="900"/>
            </a:lvl7pPr>
            <a:lvl8pPr marL="3200144" indent="0">
              <a:buNone/>
              <a:defRPr sz="900"/>
            </a:lvl8pPr>
            <a:lvl9pPr marL="3657307" indent="0">
              <a:buNone/>
              <a:defRPr sz="900"/>
            </a:lvl9pPr>
          </a:lstStyle>
          <a:p>
            <a:pPr lvl="0"/>
            <a:r>
              <a:rPr lang="en-US" err="1"/>
              <a:t>Lorem</a:t>
            </a:r>
            <a:r>
              <a:rPr lang="en-US"/>
              <a:t> </a:t>
            </a:r>
            <a:r>
              <a:rPr lang="en-US" err="1"/>
              <a:t>ipsum</a:t>
            </a:r>
            <a:endParaRPr lang="en-US"/>
          </a:p>
        </p:txBody>
      </p:sp>
    </p:spTree>
    <p:extLst>
      <p:ext uri="{BB962C8B-B14F-4D97-AF65-F5344CB8AC3E}">
        <p14:creationId xmlns:p14="http://schemas.microsoft.com/office/powerpoint/2010/main" val="1320549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2BE208-8017-4FE2-AB75-FBA277ABF896}"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7563336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7A1704-A7E8-4741-8180-0B126A211D50}"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831820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949AEA-52D7-4830-8BBE-5679214CD3AC}"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5415981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728C30-0FEE-4EA8-A804-A041ADC981AC}"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7445292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4EA7CC-1E9A-47D8-A1D3-280D0DD5CED7}"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698254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8C76C7-8F36-490F-9600-95546C7BA5D0}"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2067027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0BB8E2-7AC8-414F-A2CA-D72F5017251D}"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4200675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C252A2-D67D-4C46-A1B9-1E87058D5208}"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843966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73906C-6B13-4A02-B433-10A33CA1EF14}"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26757924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E82930-F508-4E1A-BC8F-DDB5D4BCF296}" type="datetime1">
              <a:rPr lang="en-US" smtClean="0"/>
              <a:t>5/9/25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2" name="Title 1"/>
          <p:cNvSpPr>
            <a:spLocks noGrp="1"/>
          </p:cNvSpPr>
          <p:nvPr>
            <p:ph type="title" hasCustomPrompt="1"/>
          </p:nvPr>
        </p:nvSpPr>
        <p:spPr>
          <a:xfrm>
            <a:off x="1117600" y="759716"/>
            <a:ext cx="9956800" cy="538609"/>
          </a:xfrm>
        </p:spPr>
        <p:txBody>
          <a:bodyPr/>
          <a:lstStyle/>
          <a:p>
            <a:r>
              <a:rPr lang="en-US"/>
              <a:t>Click to add title</a:t>
            </a:r>
          </a:p>
        </p:txBody>
      </p:sp>
      <p:sp>
        <p:nvSpPr>
          <p:cNvPr id="13" name="Content Placeholder 12"/>
          <p:cNvSpPr>
            <a:spLocks noGrp="1"/>
          </p:cNvSpPr>
          <p:nvPr>
            <p:ph sz="quarter" idx="14" hasCustomPrompt="1"/>
          </p:nvPr>
        </p:nvSpPr>
        <p:spPr>
          <a:xfrm>
            <a:off x="1117600" y="1498600"/>
            <a:ext cx="9956800" cy="4597400"/>
          </a:xfrm>
        </p:spPr>
        <p:txBody>
          <a:bodyPr anchor="ctr" anchorCtr="0"/>
          <a:lstStyle>
            <a:lvl1pPr marL="0" indent="0" algn="ctr">
              <a:buNone/>
              <a:defRPr/>
            </a:lvl1pPr>
          </a:lstStyle>
          <a:p>
            <a:pPr lvl="0"/>
            <a:r>
              <a:rPr lang="en-US"/>
              <a:t>Graphic</a:t>
            </a:r>
          </a:p>
        </p:txBody>
      </p:sp>
      <p:sp>
        <p:nvSpPr>
          <p:cNvPr id="12" name="Rectangle 11">
            <a:extLst>
              <a:ext uri="{FF2B5EF4-FFF2-40B4-BE49-F238E27FC236}">
                <a16:creationId xmlns:a16="http://schemas.microsoft.com/office/drawing/2014/main" id="{04D4C3B8-C72A-234F-801D-62CC4EFC1473}"/>
              </a:ext>
            </a:extLst>
          </p:cNvPr>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4" name="Picture 13" descr="cu white lrg.psd">
            <a:extLst>
              <a:ext uri="{FF2B5EF4-FFF2-40B4-BE49-F238E27FC236}">
                <a16:creationId xmlns:a16="http://schemas.microsoft.com/office/drawing/2014/main" id="{0424A742-A864-314F-80E6-E197D7DB73D9}"/>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20" y="-126999"/>
            <a:ext cx="1238699" cy="472357"/>
          </a:xfrm>
          <a:prstGeom prst="rect">
            <a:avLst/>
          </a:prstGeom>
        </p:spPr>
      </p:pic>
    </p:spTree>
    <p:extLst>
      <p:ext uri="{BB962C8B-B14F-4D97-AF65-F5344CB8AC3E}">
        <p14:creationId xmlns:p14="http://schemas.microsoft.com/office/powerpoint/2010/main" val="4964014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19F3F2-99E2-49DF-8D92-5D4990805FEB}"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3953302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5573F62-D90F-4B4B-AD54-70D8DE440627}"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7705078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9277E8-06A7-425A-B1A1-D1AD7DD75293}"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6298233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4F772C-515F-46D6-A836-A05F31D81FE7}" type="datetime1">
              <a:rPr lang="en-US" smtClean="0"/>
              <a:t>5/9/25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2" name="Title 1"/>
          <p:cNvSpPr>
            <a:spLocks noGrp="1"/>
          </p:cNvSpPr>
          <p:nvPr>
            <p:ph type="title" hasCustomPrompt="1"/>
          </p:nvPr>
        </p:nvSpPr>
        <p:spPr>
          <a:xfrm>
            <a:off x="1117600" y="759716"/>
            <a:ext cx="9956800" cy="538609"/>
          </a:xfrm>
        </p:spPr>
        <p:txBody>
          <a:bodyPr/>
          <a:lstStyle/>
          <a:p>
            <a:r>
              <a:rPr lang="en-US"/>
              <a:t>Click to add title</a:t>
            </a:r>
          </a:p>
        </p:txBody>
      </p:sp>
      <p:sp>
        <p:nvSpPr>
          <p:cNvPr id="13" name="Content Placeholder 12"/>
          <p:cNvSpPr>
            <a:spLocks noGrp="1"/>
          </p:cNvSpPr>
          <p:nvPr>
            <p:ph sz="quarter" idx="14" hasCustomPrompt="1"/>
          </p:nvPr>
        </p:nvSpPr>
        <p:spPr>
          <a:xfrm>
            <a:off x="1117600" y="1498600"/>
            <a:ext cx="9956800" cy="4597400"/>
          </a:xfrm>
        </p:spPr>
        <p:txBody>
          <a:bodyPr anchor="ctr" anchorCtr="0"/>
          <a:lstStyle>
            <a:lvl1pPr marL="0" indent="0" algn="ctr">
              <a:buNone/>
              <a:defRPr/>
            </a:lvl1pPr>
          </a:lstStyle>
          <a:p>
            <a:pPr lvl="0"/>
            <a:r>
              <a:rPr lang="en-US"/>
              <a:t>Graphic</a:t>
            </a:r>
          </a:p>
        </p:txBody>
      </p:sp>
      <p:sp>
        <p:nvSpPr>
          <p:cNvPr id="12" name="Rectangle 11">
            <a:extLst>
              <a:ext uri="{FF2B5EF4-FFF2-40B4-BE49-F238E27FC236}">
                <a16:creationId xmlns:a16="http://schemas.microsoft.com/office/drawing/2014/main" id="{04D4C3B8-C72A-234F-801D-62CC4EFC1473}"/>
              </a:ext>
            </a:extLst>
          </p:cNvPr>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4" name="Picture 13" descr="cu white lrg.psd">
            <a:extLst>
              <a:ext uri="{FF2B5EF4-FFF2-40B4-BE49-F238E27FC236}">
                <a16:creationId xmlns:a16="http://schemas.microsoft.com/office/drawing/2014/main" id="{0424A742-A864-314F-80E6-E197D7DB73D9}"/>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20" y="-126999"/>
            <a:ext cx="1238699" cy="472357"/>
          </a:xfrm>
          <a:prstGeom prst="rect">
            <a:avLst/>
          </a:prstGeom>
        </p:spPr>
      </p:pic>
    </p:spTree>
    <p:extLst>
      <p:ext uri="{BB962C8B-B14F-4D97-AF65-F5344CB8AC3E}">
        <p14:creationId xmlns:p14="http://schemas.microsoft.com/office/powerpoint/2010/main" val="31919816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4C2FA3-CB19-4A7D-8569-406E10B3656B}"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29072180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7078E1-33EE-47B0-87C4-48687502108D}"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907574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3BCE1F-0AAF-45B7-8608-2861D500450B}"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13688588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2F7C25-EC9B-47F2-9C09-814867642297}"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6267545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2E954C-67FE-45CA-B565-188D976F8410}"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2494529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135E44-56F5-43C3-A147-5E7A58CE2A3A}"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42880162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19FA7C-B0D6-40BC-ABF5-BAF8E0C0F1E5}"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2319408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17818B-27C0-4E7E-AC7B-E7CD2AC3E5B2}" type="datetime1">
              <a:rPr lang="en-US" smtClean="0"/>
              <a:t>5/9/25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2" name="Picture 11" descr="cu white lrg.psd"/>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162110" y="-157020"/>
            <a:ext cx="1826745" cy="522449"/>
          </a:xfrm>
          <a:prstGeom prst="rect">
            <a:avLst/>
          </a:prstGeom>
        </p:spPr>
      </p:pic>
      <p:sp>
        <p:nvSpPr>
          <p:cNvPr id="3" name="Text Placeholder 2"/>
          <p:cNvSpPr>
            <a:spLocks noGrp="1"/>
          </p:cNvSpPr>
          <p:nvPr>
            <p:ph type="body" sz="quarter" idx="13"/>
          </p:nvPr>
        </p:nvSpPr>
        <p:spPr>
          <a:xfrm>
            <a:off x="381005" y="1752603"/>
            <a:ext cx="11571817" cy="3998914"/>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381000" y="1066800"/>
            <a:ext cx="11570208" cy="68580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8368612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949FCB-0FD2-4246-8FBF-388488E0CD2E}" type="datetime1">
              <a:rPr lang="en-US" smtClean="0"/>
              <a:t>5/9/25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Rectangle 9"/>
          <p:cNvSpPr/>
          <p:nvPr/>
        </p:nvSpPr>
        <p:spPr>
          <a:xfrm>
            <a:off x="0" y="2"/>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p:nvPr>
        </p:nvSpPr>
        <p:spPr>
          <a:xfrm>
            <a:off x="0" y="759715"/>
            <a:ext cx="12192000" cy="538609"/>
          </a:xfrm>
        </p:spPr>
        <p:txBody>
          <a:bodyPr/>
          <a:lstStyle/>
          <a:p>
            <a:r>
              <a:rPr lang="en-US"/>
              <a:t>Click to edit Master title style</a:t>
            </a:r>
          </a:p>
        </p:txBody>
      </p:sp>
      <p:sp>
        <p:nvSpPr>
          <p:cNvPr id="4" name="Text Placeholder 3"/>
          <p:cNvSpPr>
            <a:spLocks noGrp="1"/>
          </p:cNvSpPr>
          <p:nvPr>
            <p:ph type="body" sz="quarter" idx="13"/>
          </p:nvPr>
        </p:nvSpPr>
        <p:spPr>
          <a:xfrm>
            <a:off x="508000" y="1298578"/>
            <a:ext cx="11277600" cy="538163"/>
          </a:xfrm>
        </p:spPr>
        <p:txBody>
          <a:bodyPr>
            <a:noAutofit/>
          </a:bodyPr>
          <a:lstStyle>
            <a:lvl1pPr>
              <a:defRPr sz="2880"/>
            </a:lvl1pPr>
          </a:lstStyle>
          <a:p>
            <a:pPr lvl="0"/>
            <a:r>
              <a:rPr lang="en-US"/>
              <a:t>Click to edit Master text styles</a:t>
            </a:r>
          </a:p>
        </p:txBody>
      </p:sp>
      <p:sp>
        <p:nvSpPr>
          <p:cNvPr id="13" name="Content Placeholder 12"/>
          <p:cNvSpPr>
            <a:spLocks noGrp="1"/>
          </p:cNvSpPr>
          <p:nvPr>
            <p:ph sz="quarter" idx="14"/>
          </p:nvPr>
        </p:nvSpPr>
        <p:spPr>
          <a:xfrm>
            <a:off x="1117600" y="2057400"/>
            <a:ext cx="9956800" cy="4038600"/>
          </a:xfr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u white lrg.psd">
            <a:extLst>
              <a:ext uri="{FF2B5EF4-FFF2-40B4-BE49-F238E27FC236}">
                <a16:creationId xmlns:a16="http://schemas.microsoft.com/office/drawing/2014/main" id="{C4484C72-ACA8-0D4F-B547-E196BF6EABE0}"/>
              </a:ext>
            </a:extLst>
          </p:cNvPr>
          <p:cNvPicPr>
            <a:picLocks noChangeAspect="1"/>
          </p:cNvPicPr>
          <p:nvPr/>
        </p:nvPicPr>
        <p:blipFill rotWithShape="1">
          <a:blip cstate="print">
            <a:extLst>
              <a:ext uri="{28A0092B-C50C-407E-A947-70E740481C1C}">
                <a14:useLocalDpi xmlns:a14="http://schemas.microsoft.com/office/drawing/2010/main" val="0"/>
              </a:ext>
            </a:extLst>
          </a:blip>
          <a:srcRect l="29543" r="-704"/>
          <a:stretch/>
        </p:blipFill>
        <p:spPr>
          <a:xfrm>
            <a:off x="5471519" y="-126999"/>
            <a:ext cx="1238699" cy="472357"/>
          </a:xfrm>
          <a:prstGeom prst="rect">
            <a:avLst/>
          </a:prstGeom>
        </p:spPr>
      </p:pic>
    </p:spTree>
    <p:extLst>
      <p:ext uri="{BB962C8B-B14F-4D97-AF65-F5344CB8AC3E}">
        <p14:creationId xmlns:p14="http://schemas.microsoft.com/office/powerpoint/2010/main" val="30537361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theme" Target="../theme/theme3.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356495" y="5307265"/>
            <a:ext cx="184731" cy="369332"/>
          </a:xfrm>
          <a:prstGeom prst="rect">
            <a:avLst/>
          </a:prstGeom>
          <a:noFill/>
        </p:spPr>
        <p:txBody>
          <a:bodyPr wrap="none" rtlCol="0">
            <a:spAutoFit/>
          </a:bodyPr>
          <a:lstStyle/>
          <a:p>
            <a:endParaRPr lang="en-US" sz="1800"/>
          </a:p>
        </p:txBody>
      </p:sp>
      <p:sp>
        <p:nvSpPr>
          <p:cNvPr id="8" name="Title Placeholder 1"/>
          <p:cNvSpPr>
            <a:spLocks noGrp="1"/>
          </p:cNvSpPr>
          <p:nvPr>
            <p:ph type="title"/>
          </p:nvPr>
        </p:nvSpPr>
        <p:spPr>
          <a:xfrm>
            <a:off x="609600" y="525956"/>
            <a:ext cx="10972800" cy="1143000"/>
          </a:xfrm>
          <a:prstGeom prst="rect">
            <a:avLst/>
          </a:prstGeom>
        </p:spPr>
        <p:txBody>
          <a:bodyPr vert="horz" lIns="91440" tIns="45720" rIns="91440" bIns="45720" rtlCol="0" anchor="ctr">
            <a:normAutofit/>
          </a:bodyPr>
          <a:lstStyle/>
          <a:p>
            <a:r>
              <a:rPr lang="en-US"/>
              <a:t>Project Title</a:t>
            </a:r>
          </a:p>
        </p:txBody>
      </p:sp>
      <p:sp>
        <p:nvSpPr>
          <p:cNvPr id="9" name="Text Placeholder 2"/>
          <p:cNvSpPr>
            <a:spLocks noGrp="1"/>
          </p:cNvSpPr>
          <p:nvPr>
            <p:ph type="body" idx="1"/>
          </p:nvPr>
        </p:nvSpPr>
        <p:spPr>
          <a:xfrm>
            <a:off x="609600" y="1808079"/>
            <a:ext cx="10972800" cy="2526418"/>
          </a:xfrm>
          <a:prstGeom prst="rect">
            <a:avLst/>
          </a:prstGeom>
        </p:spPr>
        <p:txBody>
          <a:bodyPr vert="horz" lIns="91440" tIns="45720" rIns="91440" bIns="45720" rtlCol="0">
            <a:normAutofit/>
          </a:bodyPr>
          <a:lstStyle/>
          <a:p>
            <a:pPr lvl="0"/>
            <a:r>
              <a:rPr lang="en-US" err="1"/>
              <a:t>Lorem</a:t>
            </a:r>
            <a:r>
              <a:rPr lang="en-US"/>
              <a:t> </a:t>
            </a:r>
            <a:r>
              <a:rPr lang="en-US" err="1"/>
              <a:t>Ipsum</a:t>
            </a:r>
            <a:endParaRPr lang="en-US"/>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p:nvPicPr>
        <p:blipFill>
          <a:blip/>
          <a:stretch>
            <a:fillRect/>
          </a:stretch>
        </p:blipFill>
        <p:spPr>
          <a:xfrm>
            <a:off x="8366011" y="0"/>
            <a:ext cx="3825989" cy="2379580"/>
          </a:xfrm>
          <a:prstGeom prst="rect">
            <a:avLst/>
          </a:prstGeom>
        </p:spPr>
      </p:pic>
      <p:pic>
        <p:nvPicPr>
          <p:cNvPr id="10" name="Picture 9"/>
          <p:cNvPicPr>
            <a:picLocks noChangeAspect="1"/>
          </p:cNvPicPr>
          <p:nvPr/>
        </p:nvPicPr>
        <p:blipFill>
          <a:blip/>
          <a:stretch>
            <a:fillRect/>
          </a:stretch>
        </p:blipFill>
        <p:spPr>
          <a:xfrm>
            <a:off x="0" y="5598553"/>
            <a:ext cx="12227648" cy="1330073"/>
          </a:xfrm>
          <a:prstGeom prst="rect">
            <a:avLst/>
          </a:prstGeom>
        </p:spPr>
      </p:pic>
      <p:pic>
        <p:nvPicPr>
          <p:cNvPr id="11" name="Picture 10"/>
          <p:cNvPicPr>
            <a:picLocks noChangeAspect="1"/>
          </p:cNvPicPr>
          <p:nvPr/>
        </p:nvPicPr>
        <p:blipFill>
          <a:blip/>
          <a:stretch>
            <a:fillRect/>
          </a:stretch>
        </p:blipFill>
        <p:spPr>
          <a:xfrm>
            <a:off x="492067" y="6019294"/>
            <a:ext cx="2432012" cy="648536"/>
          </a:xfrm>
          <a:prstGeom prst="rect">
            <a:avLst/>
          </a:prstGeom>
        </p:spPr>
      </p:pic>
      <p:sp>
        <p:nvSpPr>
          <p:cNvPr id="2" name="Footer Placeholder 1">
            <a:extLst>
              <a:ext uri="{FF2B5EF4-FFF2-40B4-BE49-F238E27FC236}">
                <a16:creationId xmlns:a16="http://schemas.microsoft.com/office/drawing/2014/main" id="{14F684CE-3690-4B72-8893-9558F2F90752}"/>
              </a:ext>
            </a:extLst>
          </p:cNvPr>
          <p:cNvSpPr>
            <a:spLocks noGrp="1"/>
          </p:cNvSpPr>
          <p:nvPr>
            <p:ph type="ftr" sz="quarter" idx="3"/>
          </p:nvPr>
        </p:nvSpPr>
        <p:spPr>
          <a:xfrm>
            <a:off x="4038600" y="6356986"/>
            <a:ext cx="4114800" cy="363854"/>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pic>
        <p:nvPicPr>
          <p:cNvPr id="12" name="Picture 8" descr="A picture containing text, room, gambling house&#10;&#10;Description automatically generated">
            <a:extLst>
              <a:ext uri="{FF2B5EF4-FFF2-40B4-BE49-F238E27FC236}">
                <a16:creationId xmlns:a16="http://schemas.microsoft.com/office/drawing/2014/main" id="{7A657A76-7D68-4A70-B4CE-14613DA638CB}"/>
              </a:ext>
            </a:extLst>
          </p:cNvPr>
          <p:cNvPicPr>
            <a:picLocks noChangeAspect="1"/>
          </p:cNvPicPr>
          <p:nvPr/>
        </p:nvPicPr>
        <p:blipFill>
          <a:blip/>
          <a:stretch>
            <a:fillRect/>
          </a:stretch>
        </p:blipFill>
        <p:spPr>
          <a:xfrm>
            <a:off x="3048000" y="5711395"/>
            <a:ext cx="1341120" cy="1207008"/>
          </a:xfrm>
          <a:prstGeom prst="rect">
            <a:avLst/>
          </a:prstGeom>
        </p:spPr>
      </p:pic>
    </p:spTree>
    <p:extLst>
      <p:ext uri="{BB962C8B-B14F-4D97-AF65-F5344CB8AC3E}">
        <p14:creationId xmlns:p14="http://schemas.microsoft.com/office/powerpoint/2010/main" val="3538095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Lst>
  <p:hf hdr="0" ftr="0" dt="0"/>
  <p:txStyles>
    <p:titleStyle>
      <a:lvl1pPr algn="l" defTabSz="457164" rtl="0" eaLnBrk="1" latinLnBrk="0" hangingPunct="1">
        <a:spcBef>
          <a:spcPct val="0"/>
        </a:spcBef>
        <a:buNone/>
        <a:defRPr sz="5000" kern="1200">
          <a:solidFill>
            <a:srgbClr val="C28220"/>
          </a:solidFill>
          <a:latin typeface="Georgia"/>
          <a:ea typeface="+mj-ea"/>
          <a:cs typeface="Georgia"/>
        </a:defRPr>
      </a:lvl1pPr>
    </p:titleStyle>
    <p:bodyStyle>
      <a:lvl1pPr marL="342874" indent="-342874" algn="l" defTabSz="457164" rtl="0" eaLnBrk="1" latinLnBrk="0" hangingPunct="1">
        <a:spcBef>
          <a:spcPct val="20000"/>
        </a:spcBef>
        <a:buFont typeface="Arial"/>
        <a:buChar char="•"/>
        <a:defRPr sz="2200" kern="1200">
          <a:solidFill>
            <a:srgbClr val="2D637F"/>
          </a:solidFill>
          <a:latin typeface="Lucida Grande"/>
          <a:ea typeface="+mn-ea"/>
          <a:cs typeface="Lucida Grande"/>
        </a:defRPr>
      </a:lvl1pPr>
      <a:lvl2pPr marL="742890" indent="-285726" algn="l" defTabSz="457164" rtl="0" eaLnBrk="1" latinLnBrk="0" hangingPunct="1">
        <a:spcBef>
          <a:spcPct val="20000"/>
        </a:spcBef>
        <a:buFont typeface="Arial"/>
        <a:buChar char="–"/>
        <a:defRPr sz="2000" kern="1200">
          <a:solidFill>
            <a:srgbClr val="2D637F"/>
          </a:solidFill>
          <a:latin typeface="Lucida Grande"/>
          <a:ea typeface="+mn-ea"/>
          <a:cs typeface="Lucida Grande"/>
        </a:defRPr>
      </a:lvl2pPr>
      <a:lvl3pPr marL="1142909" indent="-228581" algn="l" defTabSz="457164" rtl="0" eaLnBrk="1" latinLnBrk="0" hangingPunct="1">
        <a:spcBef>
          <a:spcPct val="20000"/>
        </a:spcBef>
        <a:buFont typeface="Arial"/>
        <a:buChar char="•"/>
        <a:defRPr sz="1800" kern="1200">
          <a:solidFill>
            <a:srgbClr val="2D637F"/>
          </a:solidFill>
          <a:latin typeface="Lucida Grande"/>
          <a:ea typeface="+mn-ea"/>
          <a:cs typeface="Lucida Grande"/>
        </a:defRPr>
      </a:lvl3pPr>
      <a:lvl4pPr marL="1600072" indent="-228581" algn="l" defTabSz="457164" rtl="0" eaLnBrk="1" latinLnBrk="0" hangingPunct="1">
        <a:spcBef>
          <a:spcPct val="20000"/>
        </a:spcBef>
        <a:buFont typeface="Arial"/>
        <a:buChar char="–"/>
        <a:defRPr sz="1600" kern="1200">
          <a:solidFill>
            <a:srgbClr val="2D637F"/>
          </a:solidFill>
          <a:latin typeface="Lucida Grande"/>
          <a:ea typeface="+mn-ea"/>
          <a:cs typeface="Lucida Grande"/>
        </a:defRPr>
      </a:lvl4pPr>
      <a:lvl5pPr marL="2057234" indent="-228581" algn="l" defTabSz="457164" rtl="0" eaLnBrk="1" latinLnBrk="0" hangingPunct="1">
        <a:spcBef>
          <a:spcPct val="20000"/>
        </a:spcBef>
        <a:buFont typeface="Arial"/>
        <a:buChar char="»"/>
        <a:defRPr sz="1400" kern="1200">
          <a:solidFill>
            <a:srgbClr val="2D637F"/>
          </a:solidFill>
          <a:latin typeface="Lucida Grande"/>
          <a:ea typeface="+mn-ea"/>
          <a:cs typeface="Lucida Grande"/>
        </a:defRPr>
      </a:lvl5pPr>
      <a:lvl6pPr marL="2514398" indent="-228581" algn="l" defTabSz="457164" rtl="0" eaLnBrk="1" latinLnBrk="0" hangingPunct="1">
        <a:spcBef>
          <a:spcPct val="20000"/>
        </a:spcBef>
        <a:buFont typeface="Arial"/>
        <a:buChar char="•"/>
        <a:defRPr sz="2000" kern="1200">
          <a:solidFill>
            <a:schemeClr val="tx1"/>
          </a:solidFill>
          <a:latin typeface="+mn-lt"/>
          <a:ea typeface="+mn-ea"/>
          <a:cs typeface="+mn-cs"/>
        </a:defRPr>
      </a:lvl6pPr>
      <a:lvl7pPr marL="2971562" indent="-228581" algn="l" defTabSz="457164" rtl="0" eaLnBrk="1" latinLnBrk="0" hangingPunct="1">
        <a:spcBef>
          <a:spcPct val="20000"/>
        </a:spcBef>
        <a:buFont typeface="Arial"/>
        <a:buChar char="•"/>
        <a:defRPr sz="2000" kern="1200">
          <a:solidFill>
            <a:schemeClr val="tx1"/>
          </a:solidFill>
          <a:latin typeface="+mn-lt"/>
          <a:ea typeface="+mn-ea"/>
          <a:cs typeface="+mn-cs"/>
        </a:defRPr>
      </a:lvl7pPr>
      <a:lvl8pPr marL="3428726" indent="-228581" algn="l" defTabSz="457164" rtl="0" eaLnBrk="1" latinLnBrk="0" hangingPunct="1">
        <a:spcBef>
          <a:spcPct val="20000"/>
        </a:spcBef>
        <a:buFont typeface="Arial"/>
        <a:buChar char="•"/>
        <a:defRPr sz="2000" kern="1200">
          <a:solidFill>
            <a:schemeClr val="tx1"/>
          </a:solidFill>
          <a:latin typeface="+mn-lt"/>
          <a:ea typeface="+mn-ea"/>
          <a:cs typeface="+mn-cs"/>
        </a:defRPr>
      </a:lvl8pPr>
      <a:lvl9pPr marL="3885888" indent="-228581" algn="l" defTabSz="45716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4" rtl="0" eaLnBrk="1" latinLnBrk="0" hangingPunct="1">
        <a:defRPr sz="1800" kern="1200">
          <a:solidFill>
            <a:schemeClr val="tx1"/>
          </a:solidFill>
          <a:latin typeface="+mn-lt"/>
          <a:ea typeface="+mn-ea"/>
          <a:cs typeface="+mn-cs"/>
        </a:defRPr>
      </a:lvl1pPr>
      <a:lvl2pPr marL="457164" algn="l" defTabSz="457164" rtl="0" eaLnBrk="1" latinLnBrk="0" hangingPunct="1">
        <a:defRPr sz="1800" kern="1200">
          <a:solidFill>
            <a:schemeClr val="tx1"/>
          </a:solidFill>
          <a:latin typeface="+mn-lt"/>
          <a:ea typeface="+mn-ea"/>
          <a:cs typeface="+mn-cs"/>
        </a:defRPr>
      </a:lvl2pPr>
      <a:lvl3pPr marL="914328" algn="l" defTabSz="457164" rtl="0" eaLnBrk="1" latinLnBrk="0" hangingPunct="1">
        <a:defRPr sz="1800" kern="1200">
          <a:solidFill>
            <a:schemeClr val="tx1"/>
          </a:solidFill>
          <a:latin typeface="+mn-lt"/>
          <a:ea typeface="+mn-ea"/>
          <a:cs typeface="+mn-cs"/>
        </a:defRPr>
      </a:lvl3pPr>
      <a:lvl4pPr marL="1371490" algn="l" defTabSz="457164" rtl="0" eaLnBrk="1" latinLnBrk="0" hangingPunct="1">
        <a:defRPr sz="1800" kern="1200">
          <a:solidFill>
            <a:schemeClr val="tx1"/>
          </a:solidFill>
          <a:latin typeface="+mn-lt"/>
          <a:ea typeface="+mn-ea"/>
          <a:cs typeface="+mn-cs"/>
        </a:defRPr>
      </a:lvl4pPr>
      <a:lvl5pPr marL="1828654" algn="l" defTabSz="457164" rtl="0" eaLnBrk="1" latinLnBrk="0" hangingPunct="1">
        <a:defRPr sz="1800" kern="1200">
          <a:solidFill>
            <a:schemeClr val="tx1"/>
          </a:solidFill>
          <a:latin typeface="+mn-lt"/>
          <a:ea typeface="+mn-ea"/>
          <a:cs typeface="+mn-cs"/>
        </a:defRPr>
      </a:lvl5pPr>
      <a:lvl6pPr marL="2285818" algn="l" defTabSz="457164" rtl="0" eaLnBrk="1" latinLnBrk="0" hangingPunct="1">
        <a:defRPr sz="1800" kern="1200">
          <a:solidFill>
            <a:schemeClr val="tx1"/>
          </a:solidFill>
          <a:latin typeface="+mn-lt"/>
          <a:ea typeface="+mn-ea"/>
          <a:cs typeface="+mn-cs"/>
        </a:defRPr>
      </a:lvl6pPr>
      <a:lvl7pPr marL="2742982" algn="l" defTabSz="457164" rtl="0" eaLnBrk="1" latinLnBrk="0" hangingPunct="1">
        <a:defRPr sz="1800" kern="1200">
          <a:solidFill>
            <a:schemeClr val="tx1"/>
          </a:solidFill>
          <a:latin typeface="+mn-lt"/>
          <a:ea typeface="+mn-ea"/>
          <a:cs typeface="+mn-cs"/>
        </a:defRPr>
      </a:lvl7pPr>
      <a:lvl8pPr marL="3200144" algn="l" defTabSz="457164" rtl="0" eaLnBrk="1" latinLnBrk="0" hangingPunct="1">
        <a:defRPr sz="1800" kern="1200">
          <a:solidFill>
            <a:schemeClr val="tx1"/>
          </a:solidFill>
          <a:latin typeface="+mn-lt"/>
          <a:ea typeface="+mn-ea"/>
          <a:cs typeface="+mn-cs"/>
        </a:defRPr>
      </a:lvl8pPr>
      <a:lvl9pPr marL="3657307" algn="l" defTabSz="4571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E04B6-EF07-9404-58C1-264251852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A9E1D0-997B-4A64-4668-23C283D09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1102B-C965-57C6-18B8-6A7FDB747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venir Book" panose="02000503020000020003" pitchFamily="2" charset="0"/>
              </a:defRPr>
            </a:lvl1pPr>
          </a:lstStyle>
          <a:p>
            <a:fld id="{9F26C4AA-515D-4FA6-874E-0D1B466CF2AD}" type="datetime1">
              <a:rPr lang="en-US" smtClean="0"/>
              <a:pPr/>
              <a:t>5/9/25</a:t>
            </a:fld>
            <a:endParaRPr lang="en-US"/>
          </a:p>
        </p:txBody>
      </p:sp>
      <p:sp>
        <p:nvSpPr>
          <p:cNvPr id="5" name="Footer Placeholder 4">
            <a:extLst>
              <a:ext uri="{FF2B5EF4-FFF2-40B4-BE49-F238E27FC236}">
                <a16:creationId xmlns:a16="http://schemas.microsoft.com/office/drawing/2014/main" id="{38000F22-1C85-889C-EAF0-B410A0DAB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A17B2186-613B-993D-BC99-A22232F79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venir Book" panose="02000503020000020003" pitchFamily="2" charset="0"/>
              </a:defRPr>
            </a:lvl1pPr>
          </a:lstStyle>
          <a:p>
            <a:fld id="{E759DE4A-BCCB-F845-96F6-7482EC11793A}" type="slidenum">
              <a:rPr lang="en-US" smtClean="0"/>
              <a:pPr/>
              <a:t>‹#›</a:t>
            </a:fld>
            <a:endParaRPr lang="en-US"/>
          </a:p>
        </p:txBody>
      </p:sp>
      <p:sp>
        <p:nvSpPr>
          <p:cNvPr id="12" name="Rectangle 11">
            <a:extLst>
              <a:ext uri="{FF2B5EF4-FFF2-40B4-BE49-F238E27FC236}">
                <a16:creationId xmlns:a16="http://schemas.microsoft.com/office/drawing/2014/main" id="{0981BD5D-533D-BE6B-9DCB-E11B7036CF95}"/>
              </a:ext>
            </a:extLst>
          </p:cNvPr>
          <p:cNvSpPr/>
          <p:nvPr userDrawn="1"/>
        </p:nvSpPr>
        <p:spPr>
          <a:xfrm>
            <a:off x="0" y="-11113"/>
            <a:ext cx="12192000" cy="27940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latin typeface="Avenir Book" panose="02000503020000020003" pitchFamily="2" charset="0"/>
            </a:endParaRPr>
          </a:p>
        </p:txBody>
      </p:sp>
      <p:pic>
        <p:nvPicPr>
          <p:cNvPr id="1042" name="Picture 18">
            <a:extLst>
              <a:ext uri="{FF2B5EF4-FFF2-40B4-BE49-F238E27FC236}">
                <a16:creationId xmlns:a16="http://schemas.microsoft.com/office/drawing/2014/main" id="{F5F1CF0B-D8FE-59D1-AE3A-281BCA234D8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p:blipFill>
        <p:spPr bwMode="auto">
          <a:xfrm>
            <a:off x="5611014" y="65827"/>
            <a:ext cx="969971" cy="17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512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rgbClr val="002060"/>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356495" y="5307265"/>
            <a:ext cx="184731" cy="369332"/>
          </a:xfrm>
          <a:prstGeom prst="rect">
            <a:avLst/>
          </a:prstGeom>
          <a:noFill/>
        </p:spPr>
        <p:txBody>
          <a:bodyPr wrap="none" rtlCol="0">
            <a:spAutoFit/>
          </a:bodyPr>
          <a:lstStyle/>
          <a:p>
            <a:endParaRPr lang="en-US" sz="1800"/>
          </a:p>
        </p:txBody>
      </p:sp>
      <p:sp>
        <p:nvSpPr>
          <p:cNvPr id="8" name="Title Placeholder 1"/>
          <p:cNvSpPr>
            <a:spLocks noGrp="1"/>
          </p:cNvSpPr>
          <p:nvPr>
            <p:ph type="title"/>
          </p:nvPr>
        </p:nvSpPr>
        <p:spPr>
          <a:xfrm>
            <a:off x="609600" y="525956"/>
            <a:ext cx="10972800" cy="1143000"/>
          </a:xfrm>
          <a:prstGeom prst="rect">
            <a:avLst/>
          </a:prstGeom>
        </p:spPr>
        <p:txBody>
          <a:bodyPr vert="horz" lIns="91440" tIns="45720" rIns="91440" bIns="45720" rtlCol="0" anchor="ctr">
            <a:normAutofit/>
          </a:bodyPr>
          <a:lstStyle/>
          <a:p>
            <a:r>
              <a:rPr lang="en-US"/>
              <a:t>Project Title</a:t>
            </a:r>
          </a:p>
        </p:txBody>
      </p:sp>
      <p:sp>
        <p:nvSpPr>
          <p:cNvPr id="9" name="Text Placeholder 2"/>
          <p:cNvSpPr>
            <a:spLocks noGrp="1"/>
          </p:cNvSpPr>
          <p:nvPr>
            <p:ph type="body" idx="1"/>
          </p:nvPr>
        </p:nvSpPr>
        <p:spPr>
          <a:xfrm>
            <a:off x="609600" y="1808079"/>
            <a:ext cx="10972800" cy="2526418"/>
          </a:xfrm>
          <a:prstGeom prst="rect">
            <a:avLst/>
          </a:prstGeom>
        </p:spPr>
        <p:txBody>
          <a:bodyPr vert="horz" lIns="91440" tIns="45720" rIns="91440" bIns="45720" rtlCol="0">
            <a:normAutofit/>
          </a:bodyPr>
          <a:lstStyle/>
          <a:p>
            <a:pPr lvl="0"/>
            <a:r>
              <a:rPr lang="en-US" err="1"/>
              <a:t>Lorem</a:t>
            </a:r>
            <a:r>
              <a:rPr lang="en-US"/>
              <a:t> </a:t>
            </a:r>
            <a:r>
              <a:rPr lang="en-US" err="1"/>
              <a:t>Ipsum</a:t>
            </a:r>
            <a:endParaRPr lang="en-US"/>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p:nvPicPr>
        <p:blipFill>
          <a:blip/>
          <a:stretch>
            <a:fillRect/>
          </a:stretch>
        </p:blipFill>
        <p:spPr>
          <a:xfrm>
            <a:off x="8366011" y="0"/>
            <a:ext cx="3825989" cy="2379580"/>
          </a:xfrm>
          <a:prstGeom prst="rect">
            <a:avLst/>
          </a:prstGeom>
        </p:spPr>
      </p:pic>
      <p:pic>
        <p:nvPicPr>
          <p:cNvPr id="10" name="Picture 9"/>
          <p:cNvPicPr>
            <a:picLocks noChangeAspect="1"/>
          </p:cNvPicPr>
          <p:nvPr/>
        </p:nvPicPr>
        <p:blipFill>
          <a:blip/>
          <a:stretch>
            <a:fillRect/>
          </a:stretch>
        </p:blipFill>
        <p:spPr>
          <a:xfrm>
            <a:off x="0" y="5598553"/>
            <a:ext cx="12227648" cy="1330073"/>
          </a:xfrm>
          <a:prstGeom prst="rect">
            <a:avLst/>
          </a:prstGeom>
        </p:spPr>
      </p:pic>
      <p:pic>
        <p:nvPicPr>
          <p:cNvPr id="11" name="Picture 10"/>
          <p:cNvPicPr>
            <a:picLocks noChangeAspect="1"/>
          </p:cNvPicPr>
          <p:nvPr/>
        </p:nvPicPr>
        <p:blipFill>
          <a:blip/>
          <a:stretch>
            <a:fillRect/>
          </a:stretch>
        </p:blipFill>
        <p:spPr>
          <a:xfrm>
            <a:off x="492067" y="6019294"/>
            <a:ext cx="2432012" cy="648536"/>
          </a:xfrm>
          <a:prstGeom prst="rect">
            <a:avLst/>
          </a:prstGeom>
        </p:spPr>
      </p:pic>
      <p:sp>
        <p:nvSpPr>
          <p:cNvPr id="2" name="Footer Placeholder 1">
            <a:extLst>
              <a:ext uri="{FF2B5EF4-FFF2-40B4-BE49-F238E27FC236}">
                <a16:creationId xmlns:a16="http://schemas.microsoft.com/office/drawing/2014/main" id="{14F684CE-3690-4B72-8893-9558F2F90752}"/>
              </a:ext>
            </a:extLst>
          </p:cNvPr>
          <p:cNvSpPr>
            <a:spLocks noGrp="1"/>
          </p:cNvSpPr>
          <p:nvPr>
            <p:ph type="ftr" sz="quarter" idx="3"/>
          </p:nvPr>
        </p:nvSpPr>
        <p:spPr>
          <a:xfrm>
            <a:off x="4038600" y="6356986"/>
            <a:ext cx="4114800" cy="363854"/>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pic>
        <p:nvPicPr>
          <p:cNvPr id="12" name="Picture 8" descr="A picture containing text, room, gambling house&#10;&#10;Description automatically generated">
            <a:extLst>
              <a:ext uri="{FF2B5EF4-FFF2-40B4-BE49-F238E27FC236}">
                <a16:creationId xmlns:a16="http://schemas.microsoft.com/office/drawing/2014/main" id="{7A657A76-7D68-4A70-B4CE-14613DA638CB}"/>
              </a:ext>
            </a:extLst>
          </p:cNvPr>
          <p:cNvPicPr>
            <a:picLocks noChangeAspect="1"/>
          </p:cNvPicPr>
          <p:nvPr/>
        </p:nvPicPr>
        <p:blipFill>
          <a:blip/>
          <a:stretch>
            <a:fillRect/>
          </a:stretch>
        </p:blipFill>
        <p:spPr>
          <a:xfrm>
            <a:off x="3048000" y="5711395"/>
            <a:ext cx="1341120" cy="1207008"/>
          </a:xfrm>
          <a:prstGeom prst="rect">
            <a:avLst/>
          </a:prstGeom>
        </p:spPr>
      </p:pic>
    </p:spTree>
    <p:extLst>
      <p:ext uri="{BB962C8B-B14F-4D97-AF65-F5344CB8AC3E}">
        <p14:creationId xmlns:p14="http://schemas.microsoft.com/office/powerpoint/2010/main" val="35380954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Lst>
  <p:hf hdr="0" ftr="0" dt="0"/>
  <p:txStyles>
    <p:titleStyle>
      <a:lvl1pPr algn="l" defTabSz="457164" rtl="0" eaLnBrk="1" latinLnBrk="0" hangingPunct="1">
        <a:spcBef>
          <a:spcPct val="0"/>
        </a:spcBef>
        <a:buNone/>
        <a:defRPr sz="5000" kern="1200">
          <a:solidFill>
            <a:srgbClr val="C28220"/>
          </a:solidFill>
          <a:latin typeface="Georgia"/>
          <a:ea typeface="+mj-ea"/>
          <a:cs typeface="Georgia"/>
        </a:defRPr>
      </a:lvl1pPr>
    </p:titleStyle>
    <p:bodyStyle>
      <a:lvl1pPr marL="342874" indent="-342874" algn="l" defTabSz="457164" rtl="0" eaLnBrk="1" latinLnBrk="0" hangingPunct="1">
        <a:spcBef>
          <a:spcPct val="20000"/>
        </a:spcBef>
        <a:buFont typeface="Arial"/>
        <a:buChar char="•"/>
        <a:defRPr sz="2200" kern="1200">
          <a:solidFill>
            <a:srgbClr val="2D637F"/>
          </a:solidFill>
          <a:latin typeface="Lucida Grande"/>
          <a:ea typeface="+mn-ea"/>
          <a:cs typeface="Lucida Grande"/>
        </a:defRPr>
      </a:lvl1pPr>
      <a:lvl2pPr marL="742890" indent="-285726" algn="l" defTabSz="457164" rtl="0" eaLnBrk="1" latinLnBrk="0" hangingPunct="1">
        <a:spcBef>
          <a:spcPct val="20000"/>
        </a:spcBef>
        <a:buFont typeface="Arial"/>
        <a:buChar char="–"/>
        <a:defRPr sz="2000" kern="1200">
          <a:solidFill>
            <a:srgbClr val="2D637F"/>
          </a:solidFill>
          <a:latin typeface="Lucida Grande"/>
          <a:ea typeface="+mn-ea"/>
          <a:cs typeface="Lucida Grande"/>
        </a:defRPr>
      </a:lvl2pPr>
      <a:lvl3pPr marL="1142909" indent="-228581" algn="l" defTabSz="457164" rtl="0" eaLnBrk="1" latinLnBrk="0" hangingPunct="1">
        <a:spcBef>
          <a:spcPct val="20000"/>
        </a:spcBef>
        <a:buFont typeface="Arial"/>
        <a:buChar char="•"/>
        <a:defRPr sz="1800" kern="1200">
          <a:solidFill>
            <a:srgbClr val="2D637F"/>
          </a:solidFill>
          <a:latin typeface="Lucida Grande"/>
          <a:ea typeface="+mn-ea"/>
          <a:cs typeface="Lucida Grande"/>
        </a:defRPr>
      </a:lvl3pPr>
      <a:lvl4pPr marL="1600072" indent="-228581" algn="l" defTabSz="457164" rtl="0" eaLnBrk="1" latinLnBrk="0" hangingPunct="1">
        <a:spcBef>
          <a:spcPct val="20000"/>
        </a:spcBef>
        <a:buFont typeface="Arial"/>
        <a:buChar char="–"/>
        <a:defRPr sz="1600" kern="1200">
          <a:solidFill>
            <a:srgbClr val="2D637F"/>
          </a:solidFill>
          <a:latin typeface="Lucida Grande"/>
          <a:ea typeface="+mn-ea"/>
          <a:cs typeface="Lucida Grande"/>
        </a:defRPr>
      </a:lvl4pPr>
      <a:lvl5pPr marL="2057234" indent="-228581" algn="l" defTabSz="457164" rtl="0" eaLnBrk="1" latinLnBrk="0" hangingPunct="1">
        <a:spcBef>
          <a:spcPct val="20000"/>
        </a:spcBef>
        <a:buFont typeface="Arial"/>
        <a:buChar char="»"/>
        <a:defRPr sz="1400" kern="1200">
          <a:solidFill>
            <a:srgbClr val="2D637F"/>
          </a:solidFill>
          <a:latin typeface="Lucida Grande"/>
          <a:ea typeface="+mn-ea"/>
          <a:cs typeface="Lucida Grande"/>
        </a:defRPr>
      </a:lvl5pPr>
      <a:lvl6pPr marL="2514398" indent="-228581" algn="l" defTabSz="457164" rtl="0" eaLnBrk="1" latinLnBrk="0" hangingPunct="1">
        <a:spcBef>
          <a:spcPct val="20000"/>
        </a:spcBef>
        <a:buFont typeface="Arial"/>
        <a:buChar char="•"/>
        <a:defRPr sz="2000" kern="1200">
          <a:solidFill>
            <a:schemeClr val="tx1"/>
          </a:solidFill>
          <a:latin typeface="+mn-lt"/>
          <a:ea typeface="+mn-ea"/>
          <a:cs typeface="+mn-cs"/>
        </a:defRPr>
      </a:lvl6pPr>
      <a:lvl7pPr marL="2971562" indent="-228581" algn="l" defTabSz="457164" rtl="0" eaLnBrk="1" latinLnBrk="0" hangingPunct="1">
        <a:spcBef>
          <a:spcPct val="20000"/>
        </a:spcBef>
        <a:buFont typeface="Arial"/>
        <a:buChar char="•"/>
        <a:defRPr sz="2000" kern="1200">
          <a:solidFill>
            <a:schemeClr val="tx1"/>
          </a:solidFill>
          <a:latin typeface="+mn-lt"/>
          <a:ea typeface="+mn-ea"/>
          <a:cs typeface="+mn-cs"/>
        </a:defRPr>
      </a:lvl7pPr>
      <a:lvl8pPr marL="3428726" indent="-228581" algn="l" defTabSz="457164" rtl="0" eaLnBrk="1" latinLnBrk="0" hangingPunct="1">
        <a:spcBef>
          <a:spcPct val="20000"/>
        </a:spcBef>
        <a:buFont typeface="Arial"/>
        <a:buChar char="•"/>
        <a:defRPr sz="2000" kern="1200">
          <a:solidFill>
            <a:schemeClr val="tx1"/>
          </a:solidFill>
          <a:latin typeface="+mn-lt"/>
          <a:ea typeface="+mn-ea"/>
          <a:cs typeface="+mn-cs"/>
        </a:defRPr>
      </a:lvl8pPr>
      <a:lvl9pPr marL="3885888" indent="-228581" algn="l" defTabSz="45716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4" rtl="0" eaLnBrk="1" latinLnBrk="0" hangingPunct="1">
        <a:defRPr sz="1800" kern="1200">
          <a:solidFill>
            <a:schemeClr val="tx1"/>
          </a:solidFill>
          <a:latin typeface="+mn-lt"/>
          <a:ea typeface="+mn-ea"/>
          <a:cs typeface="+mn-cs"/>
        </a:defRPr>
      </a:lvl1pPr>
      <a:lvl2pPr marL="457164" algn="l" defTabSz="457164" rtl="0" eaLnBrk="1" latinLnBrk="0" hangingPunct="1">
        <a:defRPr sz="1800" kern="1200">
          <a:solidFill>
            <a:schemeClr val="tx1"/>
          </a:solidFill>
          <a:latin typeface="+mn-lt"/>
          <a:ea typeface="+mn-ea"/>
          <a:cs typeface="+mn-cs"/>
        </a:defRPr>
      </a:lvl2pPr>
      <a:lvl3pPr marL="914328" algn="l" defTabSz="457164" rtl="0" eaLnBrk="1" latinLnBrk="0" hangingPunct="1">
        <a:defRPr sz="1800" kern="1200">
          <a:solidFill>
            <a:schemeClr val="tx1"/>
          </a:solidFill>
          <a:latin typeface="+mn-lt"/>
          <a:ea typeface="+mn-ea"/>
          <a:cs typeface="+mn-cs"/>
        </a:defRPr>
      </a:lvl3pPr>
      <a:lvl4pPr marL="1371490" algn="l" defTabSz="457164" rtl="0" eaLnBrk="1" latinLnBrk="0" hangingPunct="1">
        <a:defRPr sz="1800" kern="1200">
          <a:solidFill>
            <a:schemeClr val="tx1"/>
          </a:solidFill>
          <a:latin typeface="+mn-lt"/>
          <a:ea typeface="+mn-ea"/>
          <a:cs typeface="+mn-cs"/>
        </a:defRPr>
      </a:lvl4pPr>
      <a:lvl5pPr marL="1828654" algn="l" defTabSz="457164" rtl="0" eaLnBrk="1" latinLnBrk="0" hangingPunct="1">
        <a:defRPr sz="1800" kern="1200">
          <a:solidFill>
            <a:schemeClr val="tx1"/>
          </a:solidFill>
          <a:latin typeface="+mn-lt"/>
          <a:ea typeface="+mn-ea"/>
          <a:cs typeface="+mn-cs"/>
        </a:defRPr>
      </a:lvl5pPr>
      <a:lvl6pPr marL="2285818" algn="l" defTabSz="457164" rtl="0" eaLnBrk="1" latinLnBrk="0" hangingPunct="1">
        <a:defRPr sz="1800" kern="1200">
          <a:solidFill>
            <a:schemeClr val="tx1"/>
          </a:solidFill>
          <a:latin typeface="+mn-lt"/>
          <a:ea typeface="+mn-ea"/>
          <a:cs typeface="+mn-cs"/>
        </a:defRPr>
      </a:lvl6pPr>
      <a:lvl7pPr marL="2742982" algn="l" defTabSz="457164" rtl="0" eaLnBrk="1" latinLnBrk="0" hangingPunct="1">
        <a:defRPr sz="1800" kern="1200">
          <a:solidFill>
            <a:schemeClr val="tx1"/>
          </a:solidFill>
          <a:latin typeface="+mn-lt"/>
          <a:ea typeface="+mn-ea"/>
          <a:cs typeface="+mn-cs"/>
        </a:defRPr>
      </a:lvl7pPr>
      <a:lvl8pPr marL="3200144" algn="l" defTabSz="457164" rtl="0" eaLnBrk="1" latinLnBrk="0" hangingPunct="1">
        <a:defRPr sz="1800" kern="1200">
          <a:solidFill>
            <a:schemeClr val="tx1"/>
          </a:solidFill>
          <a:latin typeface="+mn-lt"/>
          <a:ea typeface="+mn-ea"/>
          <a:cs typeface="+mn-cs"/>
        </a:defRPr>
      </a:lvl8pPr>
      <a:lvl9pPr marL="3657307" algn="l" defTabSz="4571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87_0.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0.xml"/><Relationship Id="rId7" Type="http://schemas.openxmlformats.org/officeDocument/2006/relationships/image" Target="../media/image36.jpeg"/><Relationship Id="rId2" Type="http://schemas.openxmlformats.org/officeDocument/2006/relationships/slideLayout" Target="../slideLayouts/slideLayout36.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35.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1.xml"/><Relationship Id="rId7" Type="http://schemas.openxmlformats.org/officeDocument/2006/relationships/image" Target="../media/image41.png"/><Relationship Id="rId2" Type="http://schemas.openxmlformats.org/officeDocument/2006/relationships/slideLayout" Target="../slideLayouts/slideLayout36.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40.png"/><Relationship Id="rId4" Type="http://schemas.microsoft.com/office/2018/10/relationships/comments" Target="../comments/modernComment_18E_0.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tags" Target="../tags/tag11.xml"/><Relationship Id="rId5" Type="http://schemas.openxmlformats.org/officeDocument/2006/relationships/image" Target="../media/image42.png"/><Relationship Id="rId4" Type="http://schemas.microsoft.com/office/2018/10/relationships/comments" Target="../comments/modernComment_10B_0.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4.xml"/><Relationship Id="rId7" Type="http://schemas.openxmlformats.org/officeDocument/2006/relationships/image" Target="../media/image33.png"/><Relationship Id="rId2" Type="http://schemas.openxmlformats.org/officeDocument/2006/relationships/slideLayout" Target="../slideLayouts/slideLayout36.xml"/><Relationship Id="rId1" Type="http://schemas.openxmlformats.org/officeDocument/2006/relationships/tags" Target="../tags/tag12.xml"/><Relationship Id="rId6" Type="http://schemas.openxmlformats.org/officeDocument/2006/relationships/image" Target="../media/image43.png"/><Relationship Id="rId5" Type="http://schemas.openxmlformats.org/officeDocument/2006/relationships/image" Target="../media/image42.png"/><Relationship Id="rId4" Type="http://schemas.microsoft.com/office/2018/10/relationships/comments" Target="../comments/modernComment_18F_0.xml"/><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5.xml"/><Relationship Id="rId7" Type="http://schemas.openxmlformats.org/officeDocument/2006/relationships/image" Target="../media/image47.png"/><Relationship Id="rId2" Type="http://schemas.openxmlformats.org/officeDocument/2006/relationships/slideLayout" Target="../slideLayouts/slideLayout36.xml"/><Relationship Id="rId1" Type="http://schemas.openxmlformats.org/officeDocument/2006/relationships/tags" Target="../tags/tag13.xml"/><Relationship Id="rId6" Type="http://schemas.openxmlformats.org/officeDocument/2006/relationships/image" Target="../media/image46.png"/><Relationship Id="rId5" Type="http://schemas.openxmlformats.org/officeDocument/2006/relationships/image" Target="../media/image45.png"/><Relationship Id="rId4" Type="http://schemas.microsoft.com/office/2018/10/relationships/comments" Target="../comments/modernComment_1B0_0.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6.xml"/><Relationship Id="rId7" Type="http://schemas.openxmlformats.org/officeDocument/2006/relationships/image" Target="../media/image52.svg"/><Relationship Id="rId2" Type="http://schemas.openxmlformats.org/officeDocument/2006/relationships/slideLayout" Target="../slideLayouts/slideLayout36.xml"/><Relationship Id="rId1" Type="http://schemas.openxmlformats.org/officeDocument/2006/relationships/tags" Target="../tags/tag1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notesSlide" Target="../notesSlides/notesSlide17.xml"/><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slideLayout" Target="../slideLayouts/slideLayout39.xml"/><Relationship Id="rId1" Type="http://schemas.openxmlformats.org/officeDocument/2006/relationships/tags" Target="../tags/tag15.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png"/><Relationship Id="rId15" Type="http://schemas.openxmlformats.org/officeDocument/2006/relationships/image" Target="../media/image65.svg"/><Relationship Id="rId10" Type="http://schemas.openxmlformats.org/officeDocument/2006/relationships/image" Target="../media/image60.png"/><Relationship Id="rId4" Type="http://schemas.microsoft.com/office/2018/10/relationships/comments" Target="../comments/modernComment_1F9_42FC1B52.xml"/><Relationship Id="rId9" Type="http://schemas.openxmlformats.org/officeDocument/2006/relationships/image" Target="../media/image59.svg"/><Relationship Id="rId1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8.xml"/><Relationship Id="rId7" Type="http://schemas.openxmlformats.org/officeDocument/2006/relationships/image" Target="../media/image66.png"/><Relationship Id="rId2" Type="http://schemas.openxmlformats.org/officeDocument/2006/relationships/slideLayout" Target="../slideLayouts/slideLayout39.xml"/><Relationship Id="rId1" Type="http://schemas.openxmlformats.org/officeDocument/2006/relationships/tags" Target="../tags/tag16.xml"/><Relationship Id="rId6" Type="http://schemas.openxmlformats.org/officeDocument/2006/relationships/hyperlink" Target="https://www.backblaze.com/blog/backblaze-drive-stats-for-2024/" TargetMode="External"/><Relationship Id="rId5" Type="http://schemas.openxmlformats.org/officeDocument/2006/relationships/hyperlink" Target="https://blocksandfiles.com/2024/05/02/disk-failure-rates-in-data-centres-are-falling-says-backblaze/" TargetMode="External"/><Relationship Id="rId10" Type="http://schemas.openxmlformats.org/officeDocument/2006/relationships/image" Target="../media/image69.png"/><Relationship Id="rId4" Type="http://schemas.microsoft.com/office/2018/10/relationships/comments" Target="../comments/modernComment_1A7_C4D58561.xml"/><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9.xml"/><Relationship Id="rId7" Type="http://schemas.openxmlformats.org/officeDocument/2006/relationships/image" Target="../media/image71.png"/><Relationship Id="rId2" Type="http://schemas.openxmlformats.org/officeDocument/2006/relationships/slideLayout" Target="../slideLayouts/slideLayout39.xml"/><Relationship Id="rId1" Type="http://schemas.openxmlformats.org/officeDocument/2006/relationships/tags" Target="../tags/tag17.xml"/><Relationship Id="rId6" Type="http://schemas.openxmlformats.org/officeDocument/2006/relationships/hyperlink" Target="https://www.backblaze.com/blog/drive-failure-over-time-the-bathtub-curve-is-leaking/" TargetMode="External"/><Relationship Id="rId5" Type="http://schemas.openxmlformats.org/officeDocument/2006/relationships/image" Target="../media/image70.png"/><Relationship Id="rId4" Type="http://schemas.openxmlformats.org/officeDocument/2006/relationships/image" Target="../media/image3.jpeg"/><Relationship Id="rId9" Type="http://schemas.openxmlformats.org/officeDocument/2006/relationships/image" Target="../media/image73.svg"/></Relationships>
</file>

<file path=ppt/slides/_rels/slide2.xml.rels><?xml version="1.0" encoding="UTF-8" standalone="yes"?>
<Relationships xmlns="http://schemas.openxmlformats.org/package/2006/relationships"><Relationship Id="rId3" Type="http://schemas.microsoft.com/office/2018/10/relationships/comments" Target="../comments/modernComment_1FF_BF9ABF53.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blogs.microsoft.com/blog/2024/07/20/helping-our-customers-through-the-crowdstrike-outage/" TargetMode="External"/><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https://www.techtarget.com/whatis/feature/Explaining-the-largest-IT-outage-in-history-and-whats-nex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8.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ags" Target="../tags/tag18.xml"/><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9.xml"/><Relationship Id="rId1" Type="http://schemas.openxmlformats.org/officeDocument/2006/relationships/tags" Target="../tags/tag19.xml"/><Relationship Id="rId5" Type="http://schemas.openxmlformats.org/officeDocument/2006/relationships/image" Target="../media/image81.png"/><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E3_7A4EF3EA.xml"/><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DE_ACB9C0E9.xml"/><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6.xml"/><Relationship Id="rId1" Type="http://schemas.openxmlformats.org/officeDocument/2006/relationships/tags" Target="../tags/tag21.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2.wdp"/><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slideLayout" Target="../slideLayouts/slideLayout36.xml"/><Relationship Id="rId1" Type="http://schemas.openxmlformats.org/officeDocument/2006/relationships/tags" Target="../tags/tag1.xml"/><Relationship Id="rId6" Type="http://schemas.openxmlformats.org/officeDocument/2006/relationships/image" Target="../media/image6.jpe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10.png"/><Relationship Id="rId4" Type="http://schemas.microsoft.com/office/2018/10/relationships/comments" Target="../comments/modernComment_101_0.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microsoft.com/office/2018/10/relationships/comments" Target="../comments/modernComment_1FA_40B8AD0F.xml"/><Relationship Id="rId2" Type="http://schemas.openxmlformats.org/officeDocument/2006/relationships/notesSlide" Target="../notesSlides/notesSlide30.xml"/><Relationship Id="rId1" Type="http://schemas.openxmlformats.org/officeDocument/2006/relationships/slideLayout" Target="../slideLayouts/slideLayout36.xml"/><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16_0.xml"/><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6.xml"/><Relationship Id="rId1" Type="http://schemas.openxmlformats.org/officeDocument/2006/relationships/tags" Target="../tags/tag22.xml"/><Relationship Id="rId5" Type="http://schemas.openxmlformats.org/officeDocument/2006/relationships/image" Target="../media/image84.png"/><Relationship Id="rId4" Type="http://schemas.microsoft.com/office/2018/10/relationships/comments" Target="../comments/modernComment_1F5_D2CF2E7F.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6.xml"/><Relationship Id="rId1" Type="http://schemas.openxmlformats.org/officeDocument/2006/relationships/tags" Target="../tags/tag23.xml"/><Relationship Id="rId5" Type="http://schemas.openxmlformats.org/officeDocument/2006/relationships/image" Target="../media/image85.png"/><Relationship Id="rId4" Type="http://schemas.microsoft.com/office/2018/10/relationships/comments" Target="../comments/modernComment_1FB_CD7254CC.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6.xml"/><Relationship Id="rId1" Type="http://schemas.openxmlformats.org/officeDocument/2006/relationships/tags" Target="../tags/tag24.xml"/><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microsoft.com/office/2018/10/relationships/comments" Target="../comments/modernComment_1FE_2336A07.xml"/><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microsoft.com/office/2018/10/relationships/comments" Target="../comments/modernComment_1F7_A4C09DA4.xml"/><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88.png"/><Relationship Id="rId2" Type="http://schemas.openxmlformats.org/officeDocument/2006/relationships/slideLayout" Target="../slideLayouts/slideLayout36.xml"/><Relationship Id="rId1" Type="http://schemas.openxmlformats.org/officeDocument/2006/relationships/tags" Target="../tags/tag25.xml"/><Relationship Id="rId6" Type="http://schemas.openxmlformats.org/officeDocument/2006/relationships/image" Target="../media/image87.png"/><Relationship Id="rId5" Type="http://schemas.openxmlformats.org/officeDocument/2006/relationships/image" Target="../media/image86.png"/><Relationship Id="rId4" Type="http://schemas.microsoft.com/office/2018/10/relationships/comments" Target="../comments/modernComment_1F1_46F8BFAA.xml"/></Relationships>
</file>

<file path=ppt/slides/_rels/slide3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39.xml"/><Relationship Id="rId7" Type="http://schemas.openxmlformats.org/officeDocument/2006/relationships/image" Target="../media/image89.png"/><Relationship Id="rId2" Type="http://schemas.openxmlformats.org/officeDocument/2006/relationships/slideLayout" Target="../slideLayouts/slideLayout36.xml"/><Relationship Id="rId1" Type="http://schemas.openxmlformats.org/officeDocument/2006/relationships/tags" Target="../tags/tag26.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88.png"/><Relationship Id="rId4" Type="http://schemas.microsoft.com/office/2018/10/relationships/comments" Target="../comments/modernComment_1F8_62379D29.xml"/><Relationship Id="rId9"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36.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microsoft.com/office/2018/10/relationships/comments" Target="../comments/modernComment_188_0.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7.png"/><Relationship Id="rId3" Type="http://schemas.openxmlformats.org/officeDocument/2006/relationships/notesSlide" Target="../notesSlides/notesSlide40.xml"/><Relationship Id="rId7" Type="http://schemas.openxmlformats.org/officeDocument/2006/relationships/image" Target="../media/image86.png"/><Relationship Id="rId12" Type="http://schemas.openxmlformats.org/officeDocument/2006/relationships/image" Target="../media/image96.png"/><Relationship Id="rId2" Type="http://schemas.openxmlformats.org/officeDocument/2006/relationships/slideLayout" Target="../slideLayouts/slideLayout36.xml"/><Relationship Id="rId1" Type="http://schemas.openxmlformats.org/officeDocument/2006/relationships/tags" Target="../tags/tag27.xml"/><Relationship Id="rId6" Type="http://schemas.openxmlformats.org/officeDocument/2006/relationships/image" Target="../media/image93.png"/><Relationship Id="rId11" Type="http://schemas.openxmlformats.org/officeDocument/2006/relationships/image" Target="../media/image95.png"/><Relationship Id="rId5" Type="http://schemas.openxmlformats.org/officeDocument/2006/relationships/image" Target="../media/image92.png"/><Relationship Id="rId10" Type="http://schemas.openxmlformats.org/officeDocument/2006/relationships/image" Target="../media/image88.png"/><Relationship Id="rId4" Type="http://schemas.microsoft.com/office/2018/10/relationships/comments" Target="../comments/modernComment_1FD_9F0D3ADC.xml"/><Relationship Id="rId9" Type="http://schemas.openxmlformats.org/officeDocument/2006/relationships/image" Target="../media/image94.png"/><Relationship Id="rId1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1D9_C53A3E43.xml"/><Relationship Id="rId2" Type="http://schemas.openxmlformats.org/officeDocument/2006/relationships/notesSlide" Target="../notesSlides/notesSlide41.xml"/><Relationship Id="rId1" Type="http://schemas.openxmlformats.org/officeDocument/2006/relationships/slideLayout" Target="../slideLayouts/slideLayout36.xml"/><Relationship Id="rId5" Type="http://schemas.openxmlformats.org/officeDocument/2006/relationships/image" Target="../media/image3.jpeg"/><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36.xml"/><Relationship Id="rId5" Type="http://schemas.openxmlformats.org/officeDocument/2006/relationships/image" Target="../media/image100.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4.xml.rels><?xml version="1.0" encoding="UTF-8" standalone="yes"?>
<Relationships xmlns="http://schemas.openxmlformats.org/package/2006/relationships"><Relationship Id="rId8" Type="http://schemas.openxmlformats.org/officeDocument/2006/relationships/image" Target="../media/image105.png"/><Relationship Id="rId3" Type="http://schemas.microsoft.com/office/2018/10/relationships/comments" Target="../comments/modernComment_191_4CE6BA0E.xml"/><Relationship Id="rId7" Type="http://schemas.openxmlformats.org/officeDocument/2006/relationships/image" Target="../media/image104.png"/><Relationship Id="rId2" Type="http://schemas.openxmlformats.org/officeDocument/2006/relationships/notesSlide" Target="../notesSlides/notesSlide44.xml"/><Relationship Id="rId1" Type="http://schemas.openxmlformats.org/officeDocument/2006/relationships/slideLayout" Target="../slideLayouts/slideLayout36.xml"/><Relationship Id="rId6" Type="http://schemas.openxmlformats.org/officeDocument/2006/relationships/image" Target="../media/image42.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5.xml"/><Relationship Id="rId1" Type="http://schemas.openxmlformats.org/officeDocument/2006/relationships/slideLayout" Target="../slideLayouts/slideLayout36.xml"/><Relationship Id="rId5" Type="http://schemas.openxmlformats.org/officeDocument/2006/relationships/image" Target="../media/image108.png"/><Relationship Id="rId4" Type="http://schemas.openxmlformats.org/officeDocument/2006/relationships/image" Target="../media/image107.png"/></Relationships>
</file>

<file path=ppt/slides/_rels/slide46.xml.rels><?xml version="1.0" encoding="UTF-8" standalone="yes"?>
<Relationships xmlns="http://schemas.openxmlformats.org/package/2006/relationships"><Relationship Id="rId3" Type="http://schemas.microsoft.com/office/2018/10/relationships/comments" Target="../comments/modernComment_1D6_86BEAD5B.xml"/><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118_39C996CB.xml"/><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1F0_7A31398E.xml"/><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36.xml"/><Relationship Id="rId1" Type="http://schemas.openxmlformats.org/officeDocument/2006/relationships/tags" Target="../tags/tag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microsoft.com/office/2018/10/relationships/comments" Target="../comments/modernComment_189_0.xml"/><Relationship Id="rId9" Type="http://schemas.openxmlformats.org/officeDocument/2006/relationships/image" Target="../media/image16.png"/><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1.xml"/><Relationship Id="rId1" Type="http://schemas.openxmlformats.org/officeDocument/2006/relationships/slideLayout" Target="../slideLayouts/slideLayout39.xml"/><Relationship Id="rId5" Type="http://schemas.openxmlformats.org/officeDocument/2006/relationships/image" Target="../media/image111.png"/><Relationship Id="rId4" Type="http://schemas.openxmlformats.org/officeDocument/2006/relationships/image" Target="../media/image110.jpeg"/></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39.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5.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8" Type="http://schemas.openxmlformats.org/officeDocument/2006/relationships/image" Target="../media/image100.png"/><Relationship Id="rId3" Type="http://schemas.microsoft.com/office/2018/10/relationships/comments" Target="../comments/modernComment_1ED_79B0E8DF.xml"/><Relationship Id="rId7" Type="http://schemas.openxmlformats.org/officeDocument/2006/relationships/image" Target="../media/image113.png"/><Relationship Id="rId2" Type="http://schemas.openxmlformats.org/officeDocument/2006/relationships/notesSlide" Target="../notesSlides/notesSlide57.xml"/><Relationship Id="rId1" Type="http://schemas.openxmlformats.org/officeDocument/2006/relationships/slideLayout" Target="../slideLayouts/slideLayout3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microsoft.com/office/2018/10/relationships/comments" Target="../comments/modernComment_11A_F771E288.xml"/><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14.png"/><Relationship Id="rId12" Type="http://schemas.openxmlformats.org/officeDocument/2006/relationships/image" Target="../media/image26.png"/><Relationship Id="rId17" Type="http://schemas.openxmlformats.org/officeDocument/2006/relationships/image" Target="../media/image20.png"/><Relationship Id="rId2" Type="http://schemas.openxmlformats.org/officeDocument/2006/relationships/slideLayout" Target="../slideLayouts/slideLayout36.xml"/><Relationship Id="rId16" Type="http://schemas.openxmlformats.org/officeDocument/2006/relationships/image" Target="../media/image19.png"/><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25.png"/><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24.png"/><Relationship Id="rId4" Type="http://schemas.microsoft.com/office/2018/10/relationships/comments" Target="../comments/modernComment_18A_0.xml"/><Relationship Id="rId9" Type="http://schemas.openxmlformats.org/officeDocument/2006/relationships/image" Target="../media/image23.png"/><Relationship Id="rId14"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36.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4" Type="http://schemas.microsoft.com/office/2018/10/relationships/comments" Target="../comments/modernComment_18B_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36.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9.xml"/><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slideLayout" Target="../slideLayouts/slideLayout36.xml"/><Relationship Id="rId1" Type="http://schemas.openxmlformats.org/officeDocument/2006/relationships/tags" Target="../tags/tag7.xml"/><Relationship Id="rId6" Type="http://schemas.openxmlformats.org/officeDocument/2006/relationships/image" Target="../media/image35.png"/><Relationship Id="rId11" Type="http://schemas.openxmlformats.org/officeDocument/2006/relationships/image" Target="../media/image25.png"/><Relationship Id="rId5" Type="http://schemas.openxmlformats.org/officeDocument/2006/relationships/image" Target="../media/image34.png"/><Relationship Id="rId10" Type="http://schemas.openxmlformats.org/officeDocument/2006/relationships/image" Target="../media/image38.png"/><Relationship Id="rId4" Type="http://schemas.microsoft.com/office/2018/10/relationships/comments" Target="../comments/modernComment_18C_0.xm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Real Life is Uncertain. Consensus Should Be Too!"/>
          <p:cNvSpPr txBox="1">
            <a:spLocks noGrp="1"/>
          </p:cNvSpPr>
          <p:nvPr>
            <p:ph type="title"/>
          </p:nvPr>
        </p:nvSpPr>
        <p:spPr>
          <a:xfrm>
            <a:off x="938155" y="425160"/>
            <a:ext cx="10315690" cy="3084803"/>
          </a:xfrm>
          <a:prstGeom prst="rect">
            <a:avLst/>
          </a:prstGeom>
        </p:spPr>
        <p:txBody>
          <a:bodyPr/>
          <a:lstStyle/>
          <a:p>
            <a:r>
              <a:t>Real Life is Uncertain. Consensus Should Be Too!</a:t>
            </a:r>
          </a:p>
        </p:txBody>
      </p:sp>
      <p:sp>
        <p:nvSpPr>
          <p:cNvPr id="1144" name="Reginald Frank, Octavio Lomeli, Neil Giridharan,…"/>
          <p:cNvSpPr txBox="1">
            <a:spLocks noGrp="1"/>
          </p:cNvSpPr>
          <p:nvPr>
            <p:ph type="body" sz="quarter" idx="1"/>
          </p:nvPr>
        </p:nvSpPr>
        <p:spPr>
          <a:xfrm>
            <a:off x="1524000" y="3602038"/>
            <a:ext cx="9144000" cy="915588"/>
          </a:xfrm>
          <a:prstGeom prst="rect">
            <a:avLst/>
          </a:prstGeom>
        </p:spPr>
        <p:txBody>
          <a:bodyPr anchor="ctr"/>
          <a:lstStyle/>
          <a:p>
            <a:pPr>
              <a:defRPr>
                <a:latin typeface="Avenir Heavy"/>
                <a:ea typeface="Avenir Heavy"/>
                <a:cs typeface="Avenir Heavy"/>
                <a:sym typeface="Avenir Heavy"/>
              </a:defRPr>
            </a:pPr>
            <a:r>
              <a:rPr>
                <a:latin typeface="Avenir Medium" panose="02000503020000020003" pitchFamily="2" charset="0"/>
              </a:rPr>
              <a:t>Reginald Frank</a:t>
            </a:r>
            <a:r>
              <a:rPr>
                <a:latin typeface="Avenir Light" panose="020B0402020203020204" pitchFamily="34" charset="77"/>
                <a:sym typeface="Avenir Book"/>
              </a:rPr>
              <a:t>, Octavio Lomeli, Neil Giridharan,</a:t>
            </a:r>
          </a:p>
          <a:p>
            <a:pPr>
              <a:defRPr>
                <a:latin typeface="Avenir Heavy"/>
                <a:ea typeface="Avenir Heavy"/>
                <a:cs typeface="Avenir Heavy"/>
                <a:sym typeface="Avenir Heavy"/>
              </a:defRPr>
            </a:pPr>
            <a:r>
              <a:rPr>
                <a:latin typeface="Avenir Medium" panose="02000503020000020003" pitchFamily="2" charset="0"/>
              </a:rPr>
              <a:t>Soujanya Ponnapalli</a:t>
            </a:r>
            <a:r>
              <a:rPr>
                <a:latin typeface="Avenir Light" panose="020B0402020203020204" pitchFamily="34" charset="77"/>
                <a:sym typeface="Avenir Book"/>
              </a:rPr>
              <a:t>, Marcos K. Aguilera, Natacha Crooks</a:t>
            </a:r>
          </a:p>
        </p:txBody>
      </p:sp>
      <p:pic>
        <p:nvPicPr>
          <p:cNvPr id="5" name="Picture 4">
            <a:extLst>
              <a:ext uri="{FF2B5EF4-FFF2-40B4-BE49-F238E27FC236}">
                <a16:creationId xmlns:a16="http://schemas.microsoft.com/office/drawing/2014/main" id="{7E927D2C-9FE0-24A8-86F1-D8731DE27B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38" t="22635" r="59850" b="17246"/>
          <a:stretch/>
        </p:blipFill>
        <p:spPr bwMode="auto">
          <a:xfrm>
            <a:off x="505338" y="3052169"/>
            <a:ext cx="865633" cy="9155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F537A7B-ADAA-5E1A-E805-8182D39CDC3E}"/>
              </a:ext>
            </a:extLst>
          </p:cNvPr>
          <p:cNvGrpSpPr/>
          <p:nvPr/>
        </p:nvGrpSpPr>
        <p:grpSpPr>
          <a:xfrm>
            <a:off x="3795853" y="4517626"/>
            <a:ext cx="4600293" cy="2261890"/>
            <a:chOff x="3665447" y="4517625"/>
            <a:chExt cx="4600293" cy="2261890"/>
          </a:xfrm>
        </p:grpSpPr>
        <p:pic>
          <p:nvPicPr>
            <p:cNvPr id="1026" name="Picture 2" descr="Profile photo for Soujanya">
              <a:extLst>
                <a:ext uri="{FF2B5EF4-FFF2-40B4-BE49-F238E27FC236}">
                  <a16:creationId xmlns:a16="http://schemas.microsoft.com/office/drawing/2014/main" id="{54AC49F3-FDD1-6AC0-2AA2-93F56BAD6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851" y="4517626"/>
              <a:ext cx="2261889" cy="22618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2440CD-BD12-9B83-B095-D123BF6616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665447" y="4517625"/>
              <a:ext cx="2261889" cy="22618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E498360-7A6A-9CAD-4279-C5BE19B0BEB4}"/>
              </a:ext>
            </a:extLst>
          </p:cNvPr>
          <p:cNvCxnSpPr>
            <a:cxnSpLocks/>
          </p:cNvCxnSpPr>
          <p:nvPr/>
        </p:nvCxnSpPr>
        <p:spPr>
          <a:xfrm>
            <a:off x="4462272" y="2105918"/>
            <a:ext cx="0" cy="3931920"/>
          </a:xfrm>
          <a:prstGeom prst="line">
            <a:avLst/>
          </a:prstGeom>
          <a:ln w="2857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80" name="Title 1"/>
          <p:cNvSpPr txBox="1">
            <a:spLocks noGrp="1"/>
          </p:cNvSpPr>
          <p:nvPr>
            <p:ph type="title"/>
          </p:nvPr>
        </p:nvSpPr>
        <p:spPr>
          <a:prstGeom prst="rect">
            <a:avLst/>
          </a:prstGeom>
        </p:spPr>
        <p:txBody>
          <a:bodyPr/>
          <a:lstStyle/>
          <a:p>
            <a:r>
              <a:rPr>
                <a:latin typeface="Avenir Light" panose="020B0402020203020204" pitchFamily="34" charset="77"/>
              </a:rPr>
              <a:t>Consensus is an Insurance Policy</a:t>
            </a:r>
          </a:p>
        </p:txBody>
      </p:sp>
      <p:sp>
        <p:nvSpPr>
          <p:cNvPr id="1381" name="Slide Number Placeholder 3"/>
          <p:cNvSpPr txBox="1">
            <a:spLocks noGrp="1"/>
          </p:cNvSpPr>
          <p:nvPr>
            <p:ph type="sldNum" sz="quarter" idx="4294967295"/>
          </p:nvPr>
        </p:nvSpPr>
        <p:spPr>
          <a:xfrm>
            <a:off x="11181319" y="6400413"/>
            <a:ext cx="1724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10</a:t>
            </a:fld>
            <a:endParaRPr>
              <a:latin typeface="Avenir Light" panose="020B0402020203020204" pitchFamily="34" charset="77"/>
            </a:endParaRPr>
          </a:p>
        </p:txBody>
      </p:sp>
      <p:grpSp>
        <p:nvGrpSpPr>
          <p:cNvPr id="1384" name="Group"/>
          <p:cNvGrpSpPr/>
          <p:nvPr/>
        </p:nvGrpSpPr>
        <p:grpSpPr>
          <a:xfrm>
            <a:off x="838200" y="1982498"/>
            <a:ext cx="2917334" cy="4138733"/>
            <a:chOff x="0" y="0"/>
            <a:chExt cx="2917333" cy="4138733"/>
          </a:xfrm>
        </p:grpSpPr>
        <p:sp>
          <p:nvSpPr>
            <p:cNvPr id="1382" name="Fault Model"/>
            <p:cNvSpPr/>
            <p:nvPr/>
          </p:nvSpPr>
          <p:spPr>
            <a:xfrm>
              <a:off x="0" y="0"/>
              <a:ext cx="2917333" cy="1166933"/>
            </a:xfrm>
            <a:prstGeom prst="rect">
              <a:avLst/>
            </a:prstGeom>
            <a:solidFill>
              <a:srgbClr val="A02B93"/>
            </a:solidFill>
            <a:ln w="19050" cap="flat">
              <a:solidFill>
                <a:srgbClr val="A02B93"/>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1100"/>
                </a:spcBef>
                <a:defRPr sz="3600">
                  <a:solidFill>
                    <a:srgbClr val="FFFFFF"/>
                  </a:solidFill>
                  <a:latin typeface="+mn-lt"/>
                  <a:ea typeface="+mn-ea"/>
                  <a:cs typeface="+mn-cs"/>
                  <a:sym typeface="Avenir Book"/>
                </a:defRPr>
              </a:lvl1pPr>
            </a:lstStyle>
            <a:p>
              <a:r>
                <a:rPr>
                  <a:latin typeface="Avenir Light" panose="020B0402020203020204" pitchFamily="34" charset="77"/>
                </a:rPr>
                <a:t>Fault Model</a:t>
              </a:r>
            </a:p>
          </p:txBody>
        </p:sp>
        <p:sp>
          <p:nvSpPr>
            <p:cNvPr id="1383" name="Rectangle"/>
            <p:cNvSpPr/>
            <p:nvPr/>
          </p:nvSpPr>
          <p:spPr>
            <a:xfrm>
              <a:off x="0" y="1166933"/>
              <a:ext cx="2917333" cy="2971800"/>
            </a:xfrm>
            <a:prstGeom prst="rect">
              <a:avLst/>
            </a:prstGeom>
            <a:solidFill>
              <a:srgbClr val="DFCBDB">
                <a:alpha val="90000"/>
              </a:srgbClr>
            </a:solidFill>
            <a:ln w="19050" cap="flat">
              <a:solidFill>
                <a:srgbClr val="DFCBDB">
                  <a:alpha val="90000"/>
                </a:srgbClr>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latin typeface="+mn-lt"/>
                  <a:ea typeface="+mn-ea"/>
                  <a:cs typeface="+mn-cs"/>
                  <a:sym typeface="Avenir Book"/>
                </a:defRPr>
              </a:pPr>
              <a:endParaRPr>
                <a:latin typeface="Avenir Light" panose="020B0402020203020204" pitchFamily="34" charset="77"/>
              </a:endParaRPr>
            </a:p>
          </p:txBody>
        </p:sp>
      </p:grpSp>
      <p:grpSp>
        <p:nvGrpSpPr>
          <p:cNvPr id="1387" name="Group"/>
          <p:cNvGrpSpPr/>
          <p:nvPr/>
        </p:nvGrpSpPr>
        <p:grpSpPr>
          <a:xfrm>
            <a:off x="5178135" y="1985582"/>
            <a:ext cx="2917334" cy="4138732"/>
            <a:chOff x="0" y="0"/>
            <a:chExt cx="2917333" cy="4138732"/>
          </a:xfrm>
        </p:grpSpPr>
        <p:sp>
          <p:nvSpPr>
            <p:cNvPr id="1385" name="Performance and Cost"/>
            <p:cNvSpPr/>
            <p:nvPr/>
          </p:nvSpPr>
          <p:spPr>
            <a:xfrm>
              <a:off x="0" y="0"/>
              <a:ext cx="2917333" cy="1166933"/>
            </a:xfrm>
            <a:prstGeom prst="rect">
              <a:avLst/>
            </a:prstGeom>
            <a:solidFill>
              <a:srgbClr val="0F9ED5"/>
            </a:solidFill>
            <a:ln w="19050" cap="flat">
              <a:solidFill>
                <a:srgbClr val="0F9ED5"/>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lgn="ctr" defTabSz="2711450">
                <a:lnSpc>
                  <a:spcPct val="90000"/>
                </a:lnSpc>
                <a:spcBef>
                  <a:spcPts val="700"/>
                </a:spcBef>
                <a:defRPr sz="3600">
                  <a:solidFill>
                    <a:srgbClr val="FFFFFF"/>
                  </a:solidFill>
                  <a:latin typeface="+mn-lt"/>
                  <a:ea typeface="+mn-ea"/>
                  <a:cs typeface="+mn-cs"/>
                  <a:sym typeface="Avenir Book"/>
                </a:defRPr>
              </a:pPr>
              <a:r>
                <a:rPr>
                  <a:latin typeface="Avenir Light" panose="020B0402020203020204" pitchFamily="34" charset="77"/>
                </a:rPr>
                <a:t>Performance</a:t>
              </a:r>
              <a:br>
                <a:rPr>
                  <a:latin typeface="Avenir Light" panose="020B0402020203020204" pitchFamily="34" charset="77"/>
                </a:rPr>
              </a:br>
              <a:r>
                <a:rPr>
                  <a:latin typeface="Avenir Light" panose="020B0402020203020204" pitchFamily="34" charset="77"/>
                </a:rPr>
                <a:t>and Cost</a:t>
              </a:r>
            </a:p>
          </p:txBody>
        </p:sp>
        <p:sp>
          <p:nvSpPr>
            <p:cNvPr id="1386" name="Rectangle"/>
            <p:cNvSpPr/>
            <p:nvPr/>
          </p:nvSpPr>
          <p:spPr>
            <a:xfrm>
              <a:off x="0" y="1166932"/>
              <a:ext cx="2917333" cy="2971800"/>
            </a:xfrm>
            <a:prstGeom prst="rect">
              <a:avLst/>
            </a:prstGeom>
            <a:solidFill>
              <a:srgbClr val="CADEEF">
                <a:alpha val="90000"/>
              </a:srgbClr>
            </a:solidFill>
            <a:ln w="19050" cap="flat">
              <a:solidFill>
                <a:srgbClr val="CADEEF">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grpSp>
        <p:nvGrpSpPr>
          <p:cNvPr id="1390" name="Group"/>
          <p:cNvGrpSpPr/>
          <p:nvPr/>
        </p:nvGrpSpPr>
        <p:grpSpPr>
          <a:xfrm>
            <a:off x="8439726" y="1982498"/>
            <a:ext cx="2917334" cy="4138732"/>
            <a:chOff x="0" y="0"/>
            <a:chExt cx="2917333" cy="4138732"/>
          </a:xfrm>
        </p:grpSpPr>
        <p:sp>
          <p:nvSpPr>
            <p:cNvPr id="1388" name="Guarantees"/>
            <p:cNvSpPr/>
            <p:nvPr/>
          </p:nvSpPr>
          <p:spPr>
            <a:xfrm>
              <a:off x="0" y="0"/>
              <a:ext cx="2917333" cy="1166933"/>
            </a:xfrm>
            <a:prstGeom prst="rect">
              <a:avLst/>
            </a:prstGeom>
            <a:solidFill>
              <a:srgbClr val="196B24"/>
            </a:solidFill>
            <a:ln w="19050" cap="flat">
              <a:solidFill>
                <a:srgbClr val="196B24"/>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700"/>
                </a:spcBef>
                <a:defRPr sz="3600">
                  <a:solidFill>
                    <a:srgbClr val="FFFFFF"/>
                  </a:solidFill>
                  <a:latin typeface="+mn-lt"/>
                  <a:ea typeface="+mn-ea"/>
                  <a:cs typeface="+mn-cs"/>
                  <a:sym typeface="Avenir Book"/>
                </a:defRPr>
              </a:lvl1pPr>
            </a:lstStyle>
            <a:p>
              <a:r>
                <a:rPr>
                  <a:latin typeface="Avenir Light" panose="020B0402020203020204" pitchFamily="34" charset="77"/>
                </a:rPr>
                <a:t>Guarantees</a:t>
              </a:r>
            </a:p>
          </p:txBody>
        </p:sp>
        <p:sp>
          <p:nvSpPr>
            <p:cNvPr id="1389" name="Rectangle"/>
            <p:cNvSpPr/>
            <p:nvPr/>
          </p:nvSpPr>
          <p:spPr>
            <a:xfrm>
              <a:off x="0" y="1166932"/>
              <a:ext cx="2917333" cy="2971800"/>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grpSp>
        <p:nvGrpSpPr>
          <p:cNvPr id="1394" name="Group"/>
          <p:cNvGrpSpPr/>
          <p:nvPr/>
        </p:nvGrpSpPr>
        <p:grpSpPr>
          <a:xfrm>
            <a:off x="5140976" y="3452003"/>
            <a:ext cx="2972018" cy="2392265"/>
            <a:chOff x="0" y="0"/>
            <a:chExt cx="2972017" cy="2392263"/>
          </a:xfrm>
        </p:grpSpPr>
        <p:sp>
          <p:nvSpPr>
            <p:cNvPr id="1391" name="Rectangle: Rounded Corners 24"/>
            <p:cNvSpPr/>
            <p:nvPr/>
          </p:nvSpPr>
          <p:spPr>
            <a:xfrm>
              <a:off x="0" y="0"/>
              <a:ext cx="2972018" cy="1071464"/>
            </a:xfrm>
            <a:prstGeom prst="rect">
              <a:avLst/>
            </a:prstGeom>
            <a:solidFill>
              <a:srgbClr val="D2E1EF"/>
            </a:solid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pic>
          <p:nvPicPr>
            <p:cNvPr id="1392" name="Graphic 30" descr="Graphic 30"/>
            <p:cNvPicPr>
              <a:picLocks noChangeAspect="1"/>
            </p:cNvPicPr>
            <p:nvPr/>
          </p:nvPicPr>
          <p:blipFill>
            <a:blip r:embed="rId4"/>
            <a:srcRect/>
            <a:stretch>
              <a:fillRect/>
            </a:stretch>
          </p:blipFill>
          <p:spPr>
            <a:xfrm>
              <a:off x="905424" y="35659"/>
              <a:ext cx="1070549" cy="1057825"/>
            </a:xfrm>
            <a:prstGeom prst="rect">
              <a:avLst/>
            </a:prstGeom>
            <a:ln w="12700" cap="flat">
              <a:noFill/>
              <a:miter lim="400000"/>
            </a:ln>
            <a:effectLst/>
          </p:spPr>
        </p:pic>
        <p:sp>
          <p:nvSpPr>
            <p:cNvPr id="1393" name="Rectangle: Rounded Corners 24"/>
            <p:cNvSpPr/>
            <p:nvPr/>
          </p:nvSpPr>
          <p:spPr>
            <a:xfrm>
              <a:off x="0" y="1320800"/>
              <a:ext cx="2972018" cy="1071464"/>
            </a:xfrm>
            <a:prstGeom prst="rect">
              <a:avLst/>
            </a:prstGeom>
            <a:solidFill>
              <a:srgbClr val="D2E1EF"/>
            </a:solid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grpSp>
      <p:grpSp>
        <p:nvGrpSpPr>
          <p:cNvPr id="1400" name="Group"/>
          <p:cNvGrpSpPr/>
          <p:nvPr/>
        </p:nvGrpSpPr>
        <p:grpSpPr>
          <a:xfrm>
            <a:off x="810857" y="3370555"/>
            <a:ext cx="2972020" cy="2461890"/>
            <a:chOff x="0" y="0"/>
            <a:chExt cx="2972019" cy="2461888"/>
          </a:xfrm>
        </p:grpSpPr>
        <p:grpSp>
          <p:nvGrpSpPr>
            <p:cNvPr id="1397" name="Rectangle: Rounded Corners 22"/>
            <p:cNvGrpSpPr/>
            <p:nvPr/>
          </p:nvGrpSpPr>
          <p:grpSpPr>
            <a:xfrm>
              <a:off x="0" y="74105"/>
              <a:ext cx="2972019" cy="1054284"/>
              <a:chOff x="0" y="0"/>
              <a:chExt cx="2972018" cy="1054283"/>
            </a:xfrm>
          </p:grpSpPr>
          <p:sp>
            <p:nvSpPr>
              <p:cNvPr id="1395" name="Rectangle"/>
              <p:cNvSpPr/>
              <p:nvPr/>
            </p:nvSpPr>
            <p:spPr>
              <a:xfrm>
                <a:off x="0" y="0"/>
                <a:ext cx="2972018" cy="1054283"/>
              </a:xfrm>
              <a:prstGeom prst="rect">
                <a:avLst/>
              </a:prstGeom>
              <a:solidFill>
                <a:srgbClr val="DFD1DE"/>
              </a:solidFill>
              <a:ln w="25400" cap="flat">
                <a:solidFill>
                  <a:srgbClr val="FFFFFF"/>
                </a:solidFill>
                <a:prstDash val="solid"/>
                <a:round/>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396" name="Rectangle"/>
                  <p:cNvSpPr txBox="1"/>
                  <p:nvPr/>
                </p:nvSpPr>
                <p:spPr>
                  <a:xfrm>
                    <a:off x="39869" y="121802"/>
                    <a:ext cx="2892279" cy="810678"/>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45719" tIns="45719" rIns="45719" bIns="45719" numCol="1" anchor="t">
                    <a:noAutofit/>
                  </a:bodyPr>
                  <a:lstStyle/>
                  <a:p>
                    <a:pPr>
                      <a:defRPr sz="4800">
                        <a:solidFill>
                          <a:srgbClr val="FFFFFF"/>
                        </a:solidFill>
                        <a:latin typeface="+mn-lt"/>
                        <a:ea typeface="+mn-ea"/>
                        <a:cs typeface="+mn-cs"/>
                        <a:sym typeface="Avenir Book"/>
                      </a:defRPr>
                    </a:pPr>
                    <a:r>
                      <a:rPr>
                        <a:latin typeface="Avenir Light" panose="020B0402020203020204" pitchFamily="34" charset="77"/>
                      </a:rPr>
                      <a:t> </a:t>
                    </a:r>
                    <a14:m>
                      <m:oMath xmlns:m="http://schemas.openxmlformats.org/officeDocument/2006/math">
                        <m:r>
                          <m:rPr>
                            <m:sty m:val="p"/>
                          </m:rPr>
                          <a:rPr lang="en-US" sz="3900" b="0" i="0" smtClean="0">
                            <a:solidFill>
                              <a:srgbClr val="FFFFFF"/>
                            </a:solidFill>
                            <a:latin typeface="Cambria Math" panose="02040503050406030204" pitchFamily="18" charset="0"/>
                          </a:rPr>
                          <m:t>f</m:t>
                        </m:r>
                        <m:r>
                          <a:rPr lang="en-US" sz="3900" b="0" i="0" smtClean="0">
                            <a:solidFill>
                              <a:srgbClr val="FFFFFF"/>
                            </a:solidFill>
                            <a:latin typeface="Cambria Math" panose="02040503050406030204" pitchFamily="18" charset="0"/>
                          </a:rPr>
                          <m:t>=0</m:t>
                        </m:r>
                      </m:oMath>
                    </a14:m>
                    <a:endParaRPr sz="3600">
                      <a:latin typeface="Avenir Light" panose="020B0402020203020204" pitchFamily="34" charset="77"/>
                    </a:endParaRPr>
                  </a:p>
                </p:txBody>
              </p:sp>
            </mc:Choice>
            <mc:Fallback>
              <p:sp>
                <p:nvSpPr>
                  <p:cNvPr id="1396" name="Rectangle"/>
                  <p:cNvSpPr txBox="1">
                    <a:spLocks noRot="1" noChangeAspect="1" noMove="1" noResize="1" noEditPoints="1" noAdjustHandles="1" noChangeArrowheads="1" noChangeShapeType="1" noTextEdit="1"/>
                  </p:cNvSpPr>
                  <p:nvPr/>
                </p:nvSpPr>
                <p:spPr>
                  <a:xfrm>
                    <a:off x="39869" y="121802"/>
                    <a:ext cx="2892279" cy="810678"/>
                  </a:xfrm>
                  <a:prstGeom prst="rect">
                    <a:avLst/>
                  </a:prstGeom>
                  <a:blipFill>
                    <a:blip r:embed="rId5"/>
                    <a:stretch>
                      <a:fillRect/>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p:pic>
          <p:nvPicPr>
            <p:cNvPr id="1398" name="Graphic 45" descr="Graphic 45"/>
            <p:cNvPicPr>
              <a:picLocks noChangeAspect="1"/>
            </p:cNvPicPr>
            <p:nvPr/>
          </p:nvPicPr>
          <p:blipFill>
            <a:blip r:embed="rId6"/>
            <a:stretch>
              <a:fillRect/>
            </a:stretch>
          </p:blipFill>
          <p:spPr>
            <a:xfrm>
              <a:off x="1492806" y="0"/>
              <a:ext cx="1198727" cy="1198727"/>
            </a:xfrm>
            <a:prstGeom prst="rect">
              <a:avLst/>
            </a:prstGeom>
            <a:ln w="12700" cap="flat">
              <a:noFill/>
              <a:miter lim="400000"/>
            </a:ln>
            <a:effectLst/>
          </p:spPr>
        </p:pic>
        <p:sp>
          <p:nvSpPr>
            <p:cNvPr id="1399" name="Rectangle: Rounded Corners 22"/>
            <p:cNvSpPr/>
            <p:nvPr/>
          </p:nvSpPr>
          <p:spPr>
            <a:xfrm>
              <a:off x="0" y="1407605"/>
              <a:ext cx="2972018" cy="1054283"/>
            </a:xfrm>
            <a:prstGeom prst="rect">
              <a:avLst/>
            </a:prstGeom>
            <a:solidFill>
              <a:srgbClr val="DFD1DE"/>
            </a:solidFill>
            <a:ln w="25400" cap="flat">
              <a:solidFill>
                <a:srgbClr val="FFFFFF"/>
              </a:solidFill>
              <a:prstDash val="solid"/>
              <a:round/>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grpSp>
      <p:grpSp>
        <p:nvGrpSpPr>
          <p:cNvPr id="1403" name="Group"/>
          <p:cNvGrpSpPr/>
          <p:nvPr/>
        </p:nvGrpSpPr>
        <p:grpSpPr>
          <a:xfrm>
            <a:off x="8419808" y="3494856"/>
            <a:ext cx="2944475" cy="1061535"/>
            <a:chOff x="0" y="0"/>
            <a:chExt cx="2944473" cy="1061534"/>
          </a:xfrm>
        </p:grpSpPr>
        <p:sp>
          <p:nvSpPr>
            <p:cNvPr id="1401" name="Rectangle: Rounded Corners 26"/>
            <p:cNvSpPr/>
            <p:nvPr/>
          </p:nvSpPr>
          <p:spPr>
            <a:xfrm>
              <a:off x="0" y="0"/>
              <a:ext cx="2944474" cy="1061535"/>
            </a:xfrm>
            <a:prstGeom prst="rect">
              <a:avLst/>
            </a:prstGeom>
            <a:solidFill>
              <a:srgbClr val="D1D7D0"/>
            </a:solidFill>
            <a:ln w="25400" cap="flat">
              <a:solidFill>
                <a:srgbClr val="FFFFFF"/>
              </a:solidFill>
              <a:prstDash val="solid"/>
              <a:round/>
            </a:ln>
            <a:effectLst/>
          </p:spPr>
          <p:txBody>
            <a:bodyPr wrap="square" lIns="45719" tIns="45719" rIns="45719" bIns="45719" numCol="1" anchor="ctr">
              <a:noAutofit/>
            </a:bodyPr>
            <a:lstStyle/>
            <a:p>
              <a:pPr algn="ctr">
                <a:defRPr sz="4400">
                  <a:blipFill rotWithShape="1">
                    <a:blip r:embed="rId7"/>
                    <a:srcRect/>
                    <a:tile tx="0" ty="0" sx="100000" sy="100000" flip="none" algn="tl"/>
                  </a:blipFill>
                  <a:latin typeface="Avenir Heavy"/>
                  <a:ea typeface="Avenir Heavy"/>
                  <a:cs typeface="Avenir Heavy"/>
                  <a:sym typeface="Avenir Heavy"/>
                </a:defRPr>
              </a:pPr>
              <a:endParaRPr>
                <a:latin typeface="Avenir Light" panose="020B0402020203020204" pitchFamily="34" charset="77"/>
              </a:endParaRPr>
            </a:p>
          </p:txBody>
        </p:sp>
        <p:sp>
          <p:nvSpPr>
            <p:cNvPr id="1402" name="Shape"/>
            <p:cNvSpPr/>
            <p:nvPr/>
          </p:nvSpPr>
          <p:spPr>
            <a:xfrm>
              <a:off x="1082727" y="141258"/>
              <a:ext cx="779019" cy="779018"/>
            </a:xfrm>
            <a:custGeom>
              <a:avLst/>
              <a:gdLst/>
              <a:ahLst/>
              <a:cxnLst>
                <a:cxn ang="0">
                  <a:pos x="wd2" y="hd2"/>
                </a:cxn>
                <a:cxn ang="5400000">
                  <a:pos x="wd2" y="hd2"/>
                </a:cxn>
                <a:cxn ang="10800000">
                  <a:pos x="wd2" y="hd2"/>
                </a:cxn>
                <a:cxn ang="16200000">
                  <a:pos x="wd2" y="hd2"/>
                </a:cxn>
              </a:cxnLst>
              <a:rect l="0" t="0" r="r" b="b"/>
              <a:pathLst>
                <a:path w="21600" h="21600" extrusionOk="0">
                  <a:moveTo>
                    <a:pt x="2408" y="0"/>
                  </a:moveTo>
                  <a:cubicBezTo>
                    <a:pt x="1744" y="0"/>
                    <a:pt x="1142" y="270"/>
                    <a:pt x="706" y="706"/>
                  </a:cubicBezTo>
                  <a:cubicBezTo>
                    <a:pt x="270" y="1142"/>
                    <a:pt x="0" y="1744"/>
                    <a:pt x="0" y="2408"/>
                  </a:cubicBezTo>
                  <a:lnTo>
                    <a:pt x="0" y="19192"/>
                  </a:lnTo>
                  <a:cubicBezTo>
                    <a:pt x="0" y="19856"/>
                    <a:pt x="270" y="20458"/>
                    <a:pt x="706" y="20894"/>
                  </a:cubicBezTo>
                  <a:cubicBezTo>
                    <a:pt x="1142" y="21330"/>
                    <a:pt x="1744" y="21600"/>
                    <a:pt x="2408" y="21600"/>
                  </a:cubicBezTo>
                  <a:lnTo>
                    <a:pt x="19192" y="21600"/>
                  </a:lnTo>
                  <a:cubicBezTo>
                    <a:pt x="19856" y="21600"/>
                    <a:pt x="20458" y="21330"/>
                    <a:pt x="20894" y="20894"/>
                  </a:cubicBezTo>
                  <a:cubicBezTo>
                    <a:pt x="21330" y="20458"/>
                    <a:pt x="21600" y="19856"/>
                    <a:pt x="21600" y="19192"/>
                  </a:cubicBezTo>
                  <a:lnTo>
                    <a:pt x="21600" y="2408"/>
                  </a:lnTo>
                  <a:cubicBezTo>
                    <a:pt x="21600" y="1744"/>
                    <a:pt x="21330" y="1142"/>
                    <a:pt x="20894" y="706"/>
                  </a:cubicBezTo>
                  <a:cubicBezTo>
                    <a:pt x="20458" y="270"/>
                    <a:pt x="19856" y="0"/>
                    <a:pt x="19192" y="0"/>
                  </a:cubicBezTo>
                  <a:lnTo>
                    <a:pt x="2408" y="0"/>
                  </a:lnTo>
                  <a:close/>
                  <a:moveTo>
                    <a:pt x="2408" y="913"/>
                  </a:moveTo>
                  <a:lnTo>
                    <a:pt x="19192" y="913"/>
                  </a:lnTo>
                  <a:cubicBezTo>
                    <a:pt x="19605" y="913"/>
                    <a:pt x="19979" y="1080"/>
                    <a:pt x="20249" y="1351"/>
                  </a:cubicBezTo>
                  <a:cubicBezTo>
                    <a:pt x="20520" y="1621"/>
                    <a:pt x="20687" y="1995"/>
                    <a:pt x="20687" y="2408"/>
                  </a:cubicBezTo>
                  <a:lnTo>
                    <a:pt x="20687" y="19192"/>
                  </a:lnTo>
                  <a:cubicBezTo>
                    <a:pt x="20687" y="19605"/>
                    <a:pt x="20520" y="19979"/>
                    <a:pt x="20249" y="20249"/>
                  </a:cubicBezTo>
                  <a:cubicBezTo>
                    <a:pt x="19979" y="20520"/>
                    <a:pt x="19605" y="20687"/>
                    <a:pt x="19192" y="20687"/>
                  </a:cubicBezTo>
                  <a:lnTo>
                    <a:pt x="2408" y="20687"/>
                  </a:lnTo>
                  <a:cubicBezTo>
                    <a:pt x="1995" y="20687"/>
                    <a:pt x="1621" y="20520"/>
                    <a:pt x="1351" y="20249"/>
                  </a:cubicBezTo>
                  <a:cubicBezTo>
                    <a:pt x="1080" y="19979"/>
                    <a:pt x="913" y="19605"/>
                    <a:pt x="913" y="19192"/>
                  </a:cubicBezTo>
                  <a:lnTo>
                    <a:pt x="913" y="2408"/>
                  </a:lnTo>
                  <a:cubicBezTo>
                    <a:pt x="913" y="1995"/>
                    <a:pt x="1080" y="1621"/>
                    <a:pt x="1351" y="1351"/>
                  </a:cubicBezTo>
                  <a:cubicBezTo>
                    <a:pt x="1621" y="1080"/>
                    <a:pt x="1995" y="913"/>
                    <a:pt x="2408" y="913"/>
                  </a:cubicBezTo>
                  <a:close/>
                  <a:moveTo>
                    <a:pt x="10800" y="1971"/>
                  </a:moveTo>
                  <a:cubicBezTo>
                    <a:pt x="5924" y="1971"/>
                    <a:pt x="1971" y="5924"/>
                    <a:pt x="1971" y="10800"/>
                  </a:cubicBezTo>
                  <a:cubicBezTo>
                    <a:pt x="1971" y="15676"/>
                    <a:pt x="5924" y="19629"/>
                    <a:pt x="10800" y="19629"/>
                  </a:cubicBezTo>
                  <a:cubicBezTo>
                    <a:pt x="15676" y="19629"/>
                    <a:pt x="19629" y="15676"/>
                    <a:pt x="19629" y="10800"/>
                  </a:cubicBezTo>
                  <a:cubicBezTo>
                    <a:pt x="19629" y="5924"/>
                    <a:pt x="15676" y="1971"/>
                    <a:pt x="10800" y="1971"/>
                  </a:cubicBezTo>
                  <a:close/>
                  <a:moveTo>
                    <a:pt x="4379" y="9477"/>
                  </a:moveTo>
                  <a:lnTo>
                    <a:pt x="17221" y="9477"/>
                  </a:lnTo>
                  <a:lnTo>
                    <a:pt x="17221" y="12123"/>
                  </a:lnTo>
                  <a:lnTo>
                    <a:pt x="4379" y="12123"/>
                  </a:lnTo>
                  <a:lnTo>
                    <a:pt x="4379" y="9477"/>
                  </a:lnTo>
                  <a:close/>
                </a:path>
              </a:pathLst>
            </a:custGeom>
            <a:solidFill>
              <a:srgbClr val="FFFFFF"/>
            </a:solidFill>
            <a:ln w="25400" cap="flat">
              <a:solidFill>
                <a:srgbClr val="FFFFFF"/>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Light" panose="020B0402020203020204" pitchFamily="34" charset="77"/>
              </a:endParaRPr>
            </a:p>
          </p:txBody>
        </p:sp>
      </p:grpSp>
      <mc:AlternateContent xmlns:mc="http://schemas.openxmlformats.org/markup-compatibility/2006">
        <mc:Choice xmlns:a14="http://schemas.microsoft.com/office/drawing/2010/main" Requires="a14">
          <p:sp>
            <p:nvSpPr>
              <p:cNvPr id="1404" name="Rectangle: Rounded Corners 22"/>
              <p:cNvSpPr txBox="1"/>
              <p:nvPr/>
            </p:nvSpPr>
            <p:spPr>
              <a:xfrm>
                <a:off x="870648" y="4891181"/>
                <a:ext cx="2852436" cy="799510"/>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45719" rIns="45719" anchor="ctr"/>
              <a:lstStyle/>
              <a:p>
                <a:pPr>
                  <a:defRPr sz="3600">
                    <a:solidFill>
                      <a:srgbClr val="FFFFFF"/>
                    </a:solidFill>
                    <a:latin typeface="+mn-lt"/>
                    <a:ea typeface="+mn-ea"/>
                    <a:cs typeface="+mn-cs"/>
                    <a:sym typeface="Avenir Book"/>
                  </a:defRPr>
                </a:pPr>
                <a:r>
                  <a:rPr>
                    <a:latin typeface="Avenir Light" panose="020B0402020203020204" pitchFamily="34" charset="77"/>
                  </a:rPr>
                  <a:t> </a:t>
                </a:r>
                <a14:m>
                  <m:oMath xmlns:m="http://schemas.openxmlformats.org/officeDocument/2006/math">
                    <m:r>
                      <m:rPr>
                        <m:sty m:val="p"/>
                      </m:rPr>
                      <a:rPr lang="en-US" sz="3900" b="0" i="0" smtClean="0">
                        <a:solidFill>
                          <a:srgbClr val="FFFFFF"/>
                        </a:solidFill>
                        <a:latin typeface="Cambria Math" panose="02040503050406030204" pitchFamily="18" charset="0"/>
                      </a:rPr>
                      <m:t>f</m:t>
                    </m:r>
                  </m:oMath>
                </a14:m>
                <a:endParaRPr>
                  <a:latin typeface="Avenir Light" panose="020B0402020203020204" pitchFamily="34" charset="77"/>
                </a:endParaRPr>
              </a:p>
            </p:txBody>
          </p:sp>
        </mc:Choice>
        <mc:Fallback>
          <p:sp>
            <p:nvSpPr>
              <p:cNvPr id="1404" name="Rectangle: Rounded Corners 22"/>
              <p:cNvSpPr txBox="1">
                <a:spLocks noRot="1" noChangeAspect="1" noMove="1" noResize="1" noEditPoints="1" noAdjustHandles="1" noChangeArrowheads="1" noChangeShapeType="1" noTextEdit="1"/>
              </p:cNvSpPr>
              <p:nvPr/>
            </p:nvSpPr>
            <p:spPr>
              <a:xfrm>
                <a:off x="870648" y="4891181"/>
                <a:ext cx="2852436" cy="799510"/>
              </a:xfrm>
              <a:prstGeom prst="rect">
                <a:avLst/>
              </a:prstGeom>
              <a:blipFill>
                <a:blip r:embed="rId8"/>
                <a:stretch>
                  <a:fillRect l="-442"/>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pic>
        <p:nvPicPr>
          <p:cNvPr id="1405" name="Graphic 143" descr="Graphic 143"/>
          <p:cNvPicPr>
            <a:picLocks noChangeAspect="1"/>
          </p:cNvPicPr>
          <p:nvPr/>
        </p:nvPicPr>
        <p:blipFill>
          <a:blip r:embed="rId9"/>
          <a:stretch>
            <a:fillRect/>
          </a:stretch>
        </p:blipFill>
        <p:spPr>
          <a:xfrm rot="5400000">
            <a:off x="974663" y="4842081"/>
            <a:ext cx="782492" cy="782493"/>
          </a:xfrm>
          <a:prstGeom prst="rect">
            <a:avLst/>
          </a:prstGeom>
          <a:ln w="12700">
            <a:miter lim="400000"/>
          </a:ln>
        </p:spPr>
      </p:pic>
      <p:pic>
        <p:nvPicPr>
          <p:cNvPr id="1406" name="Graphic 144" descr="Graphic 144"/>
          <p:cNvPicPr>
            <a:picLocks noChangeAspect="1"/>
          </p:cNvPicPr>
          <p:nvPr/>
        </p:nvPicPr>
        <p:blipFill>
          <a:blip r:embed="rId6"/>
          <a:stretch>
            <a:fillRect/>
          </a:stretch>
        </p:blipFill>
        <p:spPr>
          <a:xfrm>
            <a:off x="1317430" y="4679592"/>
            <a:ext cx="1198383" cy="1198384"/>
          </a:xfrm>
          <a:prstGeom prst="rect">
            <a:avLst/>
          </a:prstGeom>
          <a:ln w="12700">
            <a:miter lim="400000"/>
          </a:ln>
        </p:spPr>
      </p:pic>
      <p:pic>
        <p:nvPicPr>
          <p:cNvPr id="1407" name="Graphic 145" descr="Graphic 145"/>
          <p:cNvPicPr>
            <a:picLocks noChangeAspect="1"/>
          </p:cNvPicPr>
          <p:nvPr/>
        </p:nvPicPr>
        <p:blipFill>
          <a:blip r:embed="rId6"/>
          <a:stretch>
            <a:fillRect/>
          </a:stretch>
        </p:blipFill>
        <p:spPr>
          <a:xfrm>
            <a:off x="2041388" y="4679592"/>
            <a:ext cx="1203518" cy="1203518"/>
          </a:xfrm>
          <a:prstGeom prst="rect">
            <a:avLst/>
          </a:prstGeom>
          <a:ln w="12700">
            <a:miter lim="400000"/>
          </a:ln>
        </p:spPr>
      </p:pic>
      <p:pic>
        <p:nvPicPr>
          <p:cNvPr id="1408" name="Graphic 146" descr="Graphic 146"/>
          <p:cNvPicPr>
            <a:picLocks noChangeAspect="1"/>
          </p:cNvPicPr>
          <p:nvPr/>
        </p:nvPicPr>
        <p:blipFill>
          <a:blip r:embed="rId6"/>
          <a:stretch>
            <a:fillRect/>
          </a:stretch>
        </p:blipFill>
        <p:spPr>
          <a:xfrm>
            <a:off x="2775616" y="4689861"/>
            <a:ext cx="1198383" cy="1198383"/>
          </a:xfrm>
          <a:prstGeom prst="rect">
            <a:avLst/>
          </a:prstGeom>
          <a:ln w="12700">
            <a:miter lim="400000"/>
          </a:ln>
        </p:spPr>
      </p:pic>
      <p:grpSp>
        <p:nvGrpSpPr>
          <p:cNvPr id="1411" name="Group"/>
          <p:cNvGrpSpPr/>
          <p:nvPr/>
        </p:nvGrpSpPr>
        <p:grpSpPr>
          <a:xfrm>
            <a:off x="6056300" y="4721501"/>
            <a:ext cx="1093414" cy="1124835"/>
            <a:chOff x="0" y="0"/>
            <a:chExt cx="1093412" cy="1124833"/>
          </a:xfrm>
        </p:grpSpPr>
        <p:pic>
          <p:nvPicPr>
            <p:cNvPr id="1409" name="Graphic 39" descr="Graphic 39"/>
            <p:cNvPicPr>
              <a:picLocks noChangeAspect="1"/>
            </p:cNvPicPr>
            <p:nvPr/>
          </p:nvPicPr>
          <p:blipFill>
            <a:blip r:embed="rId10"/>
            <a:srcRect/>
            <a:stretch>
              <a:fillRect/>
            </a:stretch>
          </p:blipFill>
          <p:spPr>
            <a:xfrm>
              <a:off x="0" y="0"/>
              <a:ext cx="852522" cy="852522"/>
            </a:xfrm>
            <a:prstGeom prst="rect">
              <a:avLst/>
            </a:prstGeom>
            <a:ln w="12700" cap="flat">
              <a:noFill/>
              <a:miter lim="400000"/>
            </a:ln>
            <a:effectLst/>
          </p:spPr>
        </p:pic>
        <p:pic>
          <p:nvPicPr>
            <p:cNvPr id="1410" name="Graphic 41" descr="Graphic 41"/>
            <p:cNvPicPr>
              <a:picLocks noChangeAspect="1"/>
            </p:cNvPicPr>
            <p:nvPr/>
          </p:nvPicPr>
          <p:blipFill>
            <a:blip r:embed="rId10"/>
            <a:stretch>
              <a:fillRect/>
            </a:stretch>
          </p:blipFill>
          <p:spPr>
            <a:xfrm>
              <a:off x="240891" y="272311"/>
              <a:ext cx="852522" cy="852523"/>
            </a:xfrm>
            <a:prstGeom prst="rect">
              <a:avLst/>
            </a:prstGeom>
            <a:ln w="12700" cap="flat">
              <a:noFill/>
              <a:miter lim="400000"/>
            </a:ln>
            <a:effectLst/>
          </p:spPr>
        </p:pic>
      </p:grpSp>
      <p:sp>
        <p:nvSpPr>
          <p:cNvPr id="1412" name="Rectangle: Rounded Corners 26"/>
          <p:cNvSpPr/>
          <p:nvPr/>
        </p:nvSpPr>
        <p:spPr>
          <a:xfrm>
            <a:off x="8426156" y="4760168"/>
            <a:ext cx="2944474" cy="1061535"/>
          </a:xfrm>
          <a:prstGeom prst="rect">
            <a:avLst/>
          </a:prstGeom>
          <a:solidFill>
            <a:srgbClr val="D1D7D0"/>
          </a:solidFill>
          <a:ln w="25400">
            <a:solidFill>
              <a:srgbClr val="FFFFFF"/>
            </a:solidFill>
            <a:miter lim="400000"/>
          </a:ln>
        </p:spPr>
        <p:txBody>
          <a:bodyPr lIns="45719" rIns="45719" anchor="ctr"/>
          <a:lstStyle/>
          <a:p>
            <a:pPr algn="ctr">
              <a:defRPr sz="4400">
                <a:blipFill rotWithShape="1">
                  <a:blip r:embed="rId7"/>
                  <a:srcRect/>
                  <a:tile tx="0" ty="0" sx="100000" sy="100000" flip="none" algn="tl"/>
                </a:blipFill>
                <a:latin typeface="Avenir Heavy"/>
                <a:ea typeface="Avenir Heavy"/>
                <a:cs typeface="Avenir Heavy"/>
                <a:sym typeface="Avenir Heavy"/>
              </a:defRPr>
            </a:pPr>
            <a:endParaRPr>
              <a:latin typeface="Avenir Light" panose="020B0402020203020204" pitchFamily="34" charset="77"/>
            </a:endParaRPr>
          </a:p>
        </p:txBody>
      </p:sp>
      <p:sp>
        <p:nvSpPr>
          <p:cNvPr id="1413" name="Add"/>
          <p:cNvSpPr/>
          <p:nvPr/>
        </p:nvSpPr>
        <p:spPr>
          <a:xfrm>
            <a:off x="9455105" y="4840630"/>
            <a:ext cx="886576" cy="88657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9533" y="3765"/>
                </a:moveTo>
                <a:lnTo>
                  <a:pt x="12065" y="3765"/>
                </a:lnTo>
                <a:cubicBezTo>
                  <a:pt x="12100" y="3765"/>
                  <a:pt x="12129" y="3794"/>
                  <a:pt x="12129" y="3830"/>
                </a:cubicBezTo>
                <a:lnTo>
                  <a:pt x="12129" y="9407"/>
                </a:lnTo>
                <a:cubicBezTo>
                  <a:pt x="12129" y="9442"/>
                  <a:pt x="12157" y="9471"/>
                  <a:pt x="12192" y="9471"/>
                </a:cubicBezTo>
                <a:lnTo>
                  <a:pt x="17769" y="9471"/>
                </a:lnTo>
                <a:cubicBezTo>
                  <a:pt x="17804" y="9471"/>
                  <a:pt x="17833" y="9500"/>
                  <a:pt x="17833" y="9535"/>
                </a:cubicBezTo>
                <a:lnTo>
                  <a:pt x="17835" y="12067"/>
                </a:lnTo>
                <a:cubicBezTo>
                  <a:pt x="17835" y="12102"/>
                  <a:pt x="17806" y="12129"/>
                  <a:pt x="17770" y="12129"/>
                </a:cubicBezTo>
                <a:lnTo>
                  <a:pt x="12193" y="12129"/>
                </a:lnTo>
                <a:cubicBezTo>
                  <a:pt x="12158" y="12129"/>
                  <a:pt x="12129" y="12158"/>
                  <a:pt x="12129" y="12193"/>
                </a:cubicBezTo>
                <a:lnTo>
                  <a:pt x="12129" y="17770"/>
                </a:lnTo>
                <a:cubicBezTo>
                  <a:pt x="12129" y="17806"/>
                  <a:pt x="12100" y="17835"/>
                  <a:pt x="12065" y="17835"/>
                </a:cubicBezTo>
                <a:lnTo>
                  <a:pt x="9533" y="17835"/>
                </a:lnTo>
                <a:cubicBezTo>
                  <a:pt x="9498" y="17835"/>
                  <a:pt x="9471" y="17806"/>
                  <a:pt x="9471" y="17770"/>
                </a:cubicBezTo>
                <a:lnTo>
                  <a:pt x="9471" y="12193"/>
                </a:lnTo>
                <a:cubicBezTo>
                  <a:pt x="9471" y="12158"/>
                  <a:pt x="9442" y="12131"/>
                  <a:pt x="9407" y="12131"/>
                </a:cubicBezTo>
                <a:lnTo>
                  <a:pt x="3828" y="12131"/>
                </a:lnTo>
                <a:cubicBezTo>
                  <a:pt x="3793" y="12131"/>
                  <a:pt x="3765" y="12102"/>
                  <a:pt x="3765" y="12067"/>
                </a:cubicBezTo>
                <a:lnTo>
                  <a:pt x="3765" y="9535"/>
                </a:lnTo>
                <a:cubicBezTo>
                  <a:pt x="3765" y="9500"/>
                  <a:pt x="3793" y="9471"/>
                  <a:pt x="3828" y="9471"/>
                </a:cubicBezTo>
                <a:lnTo>
                  <a:pt x="9407" y="9471"/>
                </a:lnTo>
                <a:cubicBezTo>
                  <a:pt x="9442" y="9471"/>
                  <a:pt x="9469" y="9443"/>
                  <a:pt x="9469" y="9408"/>
                </a:cubicBezTo>
                <a:lnTo>
                  <a:pt x="9469" y="3830"/>
                </a:lnTo>
                <a:cubicBezTo>
                  <a:pt x="9469" y="3794"/>
                  <a:pt x="9498" y="3765"/>
                  <a:pt x="9533" y="3765"/>
                </a:cubicBezTo>
                <a:close/>
              </a:path>
            </a:pathLst>
          </a:custGeom>
          <a:solidFill>
            <a:srgbClr val="FFFFFF"/>
          </a:solidFill>
          <a:ln w="25400">
            <a:solidFill>
              <a:srgbClr val="FFFFFF"/>
            </a:solidFill>
          </a:ln>
          <a:effectLst>
            <a:outerShdw blurRad="38100" dist="23000" dir="5400000" rotWithShape="0">
              <a:srgbClr val="000000">
                <a:alpha val="35000"/>
              </a:srgbClr>
            </a:outerShdw>
          </a:effectLst>
        </p:spPr>
        <p:txBody>
          <a:bodyPr lIns="45719" rIns="45719" anchor="ctr"/>
          <a:lstStyle/>
          <a:p>
            <a:endParaRPr>
              <a:latin typeface="Avenir Light" panose="020B0402020203020204" pitchFamily="34" charset="77"/>
            </a:endParaRPr>
          </a:p>
        </p:txBody>
      </p:sp>
      <p:sp>
        <p:nvSpPr>
          <p:cNvPr id="1414" name="You buy protection for your worldview!"/>
          <p:cNvSpPr txBox="1"/>
          <p:nvPr/>
        </p:nvSpPr>
        <p:spPr>
          <a:xfrm>
            <a:off x="790157" y="5486800"/>
            <a:ext cx="10611686" cy="769441"/>
          </a:xfrm>
          <a:prstGeom prst="rect">
            <a:avLst/>
          </a:prstGeom>
          <a:solidFill>
            <a:srgbClr val="0C257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4400">
                <a:solidFill>
                  <a:srgbClr val="F5BC44"/>
                </a:solidFill>
                <a:latin typeface="Avenir Heavy"/>
                <a:ea typeface="Avenir Heavy"/>
                <a:cs typeface="Avenir Heavy"/>
                <a:sym typeface="Avenir Heavy"/>
              </a:defRPr>
            </a:lvl1pPr>
          </a:lstStyle>
          <a:p>
            <a:r>
              <a:rPr lang="en-US">
                <a:latin typeface="Avenir Light" panose="020B0402020203020204" pitchFamily="34" charset="77"/>
              </a:rPr>
              <a:t>  </a:t>
            </a:r>
            <a:r>
              <a:rPr>
                <a:latin typeface="Avenir Light" panose="020B0402020203020204" pitchFamily="34" charset="77"/>
              </a:rPr>
              <a:t>You buy protection for your world</a:t>
            </a:r>
            <a:r>
              <a:rPr lang="en-US">
                <a:latin typeface="Avenir Light" panose="020B0402020203020204" pitchFamily="34" charset="77"/>
              </a:rPr>
              <a:t> </a:t>
            </a:r>
            <a:r>
              <a:rPr>
                <a:latin typeface="Avenir Light" panose="020B0402020203020204" pitchFamily="34" charset="77"/>
              </a:rPr>
              <a:t>view!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14"/>
                                        </p:tgtEl>
                                        <p:attrNameLst>
                                          <p:attrName>style.visibility</p:attrName>
                                        </p:attrNameLst>
                                      </p:cBhvr>
                                      <p:to>
                                        <p:strVal val="visible"/>
                                      </p:to>
                                    </p:set>
                                    <p:anim calcmode="lin" valueType="num">
                                      <p:cBhvr>
                                        <p:cTn id="7" dur="250" fill="hold"/>
                                        <p:tgtEl>
                                          <p:spTgt spid="1414"/>
                                        </p:tgtEl>
                                        <p:attrNameLst>
                                          <p:attrName>ppt_w</p:attrName>
                                        </p:attrNameLst>
                                      </p:cBhvr>
                                      <p:tavLst>
                                        <p:tav tm="0">
                                          <p:val>
                                            <p:fltVal val="0"/>
                                          </p:val>
                                        </p:tav>
                                        <p:tav tm="100000">
                                          <p:val>
                                            <p:strVal val="#ppt_w"/>
                                          </p:val>
                                        </p:tav>
                                      </p:tavLst>
                                    </p:anim>
                                    <p:anim calcmode="lin" valueType="num">
                                      <p:cBhvr>
                                        <p:cTn id="8" dur="250" fill="hold"/>
                                        <p:tgtEl>
                                          <p:spTgt spid="1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Slide Number Placeholder 3"/>
          <p:cNvSpPr txBox="1">
            <a:spLocks noGrp="1"/>
          </p:cNvSpPr>
          <p:nvPr>
            <p:ph type="sldNum" sz="quarter" idx="4294967295"/>
          </p:nvPr>
        </p:nvSpPr>
        <p:spPr>
          <a:xfrm>
            <a:off x="11101169" y="6400413"/>
            <a:ext cx="252631"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11</a:t>
            </a:fld>
            <a:endParaRPr>
              <a:latin typeface="Avenir Light" panose="020B0402020203020204" pitchFamily="34" charset="77"/>
            </a:endParaRPr>
          </a:p>
        </p:txBody>
      </p:sp>
      <p:grpSp>
        <p:nvGrpSpPr>
          <p:cNvPr id="1425" name="Group"/>
          <p:cNvGrpSpPr/>
          <p:nvPr/>
        </p:nvGrpSpPr>
        <p:grpSpPr>
          <a:xfrm>
            <a:off x="988654" y="2950958"/>
            <a:ext cx="2917334" cy="1766395"/>
            <a:chOff x="0" y="0"/>
            <a:chExt cx="2917333" cy="1766393"/>
          </a:xfrm>
        </p:grpSpPr>
        <p:sp>
          <p:nvSpPr>
            <p:cNvPr id="1419" name="TextBox 12"/>
            <p:cNvSpPr txBox="1"/>
            <p:nvPr/>
          </p:nvSpPr>
          <p:spPr>
            <a:xfrm>
              <a:off x="15767" y="0"/>
              <a:ext cx="2885798" cy="64632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3600">
                  <a:latin typeface="+mn-lt"/>
                  <a:ea typeface="+mn-ea"/>
                  <a:cs typeface="+mn-cs"/>
                  <a:sym typeface="Avenir Book"/>
                </a:defRPr>
              </a:lvl1pPr>
            </a:lstStyle>
            <a:p>
              <a:r>
                <a:rPr>
                  <a:latin typeface="Avenir Light" panose="020B0402020203020204" pitchFamily="34" charset="77"/>
                </a:rPr>
                <a:t>Optimistic</a:t>
              </a:r>
            </a:p>
          </p:txBody>
        </p:sp>
        <p:grpSp>
          <p:nvGrpSpPr>
            <p:cNvPr id="1424" name="Group"/>
            <p:cNvGrpSpPr/>
            <p:nvPr/>
          </p:nvGrpSpPr>
          <p:grpSpPr>
            <a:xfrm>
              <a:off x="0" y="567666"/>
              <a:ext cx="2917333" cy="1198727"/>
              <a:chOff x="0" y="0"/>
              <a:chExt cx="2917332" cy="1198726"/>
            </a:xfrm>
          </p:grpSpPr>
          <p:grpSp>
            <p:nvGrpSpPr>
              <p:cNvPr id="1422" name="Rectangle: Rounded Corners 22"/>
              <p:cNvGrpSpPr/>
              <p:nvPr/>
            </p:nvGrpSpPr>
            <p:grpSpPr>
              <a:xfrm>
                <a:off x="0" y="83804"/>
                <a:ext cx="2917333" cy="1034885"/>
                <a:chOff x="0" y="0"/>
                <a:chExt cx="2917332" cy="1034883"/>
              </a:xfrm>
            </p:grpSpPr>
            <p:sp>
              <p:nvSpPr>
                <p:cNvPr id="1420" name="Rectangle"/>
                <p:cNvSpPr/>
                <p:nvPr/>
              </p:nvSpPr>
              <p:spPr>
                <a:xfrm>
                  <a:off x="0" y="0"/>
                  <a:ext cx="2917333" cy="1034884"/>
                </a:xfrm>
                <a:prstGeom prst="rect">
                  <a:avLst/>
                </a:prstGeom>
                <a:solidFill>
                  <a:srgbClr val="A02B93"/>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421" name="Rectangle"/>
                    <p:cNvSpPr txBox="1"/>
                    <p:nvPr/>
                  </p:nvSpPr>
                  <p:spPr>
                    <a:xfrm>
                      <a:off x="39135" y="119561"/>
                      <a:ext cx="2839062" cy="795762"/>
                    </a:xfrm>
                    <a:prstGeom prst="rect">
                      <a:avLst/>
                    </a:prstGeom>
                    <a:noFill/>
                    <a:ln w="12700" cap="flat">
                      <a:noFill/>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45719" tIns="45719" rIns="45719" bIns="45719" numCol="1" anchor="t">
                      <a:noAutofit/>
                    </a:bodyPr>
                    <a:lstStyle/>
                    <a:p>
                      <a:pPr>
                        <a:defRPr sz="4800">
                          <a:solidFill>
                            <a:srgbClr val="FFFFFF"/>
                          </a:solidFill>
                          <a:latin typeface="+mn-lt"/>
                          <a:ea typeface="+mn-ea"/>
                          <a:cs typeface="+mn-cs"/>
                          <a:sym typeface="Avenir Book"/>
                        </a:defRPr>
                      </a:pPr>
                      <a:r>
                        <a:rPr>
                          <a:latin typeface="Avenir Light" panose="020B0402020203020204" pitchFamily="34" charset="77"/>
                        </a:rPr>
                        <a:t> </a:t>
                      </a:r>
                      <a14:m>
                        <m:oMath xmlns:m="http://schemas.openxmlformats.org/officeDocument/2006/math">
                          <m:r>
                            <m:rPr>
                              <m:sty m:val="p"/>
                            </m:rPr>
                            <a:rPr lang="en-US" sz="4050" b="0" i="0" smtClean="0">
                              <a:solidFill>
                                <a:srgbClr val="FFFFFF"/>
                              </a:solidFill>
                              <a:latin typeface="Cambria Math" panose="02040503050406030204" pitchFamily="18" charset="0"/>
                            </a:rPr>
                            <m:t>f</m:t>
                          </m:r>
                          <m:r>
                            <a:rPr lang="en-US" sz="4050" b="0" i="0" smtClean="0">
                              <a:solidFill>
                                <a:srgbClr val="FFFFFF"/>
                              </a:solidFill>
                              <a:latin typeface="Cambria Math" panose="02040503050406030204" pitchFamily="18" charset="0"/>
                            </a:rPr>
                            <m:t>=0</m:t>
                          </m:r>
                        </m:oMath>
                      </a14:m>
                      <a:endParaRPr>
                        <a:latin typeface="Avenir Light" panose="020B0402020203020204" pitchFamily="34" charset="77"/>
                      </a:endParaRPr>
                    </a:p>
                  </p:txBody>
                </p:sp>
              </mc:Choice>
              <mc:Fallback>
                <p:sp>
                  <p:nvSpPr>
                    <p:cNvPr id="1421" name="Rectangle"/>
                    <p:cNvSpPr txBox="1">
                      <a:spLocks noRot="1" noChangeAspect="1" noMove="1" noResize="1" noEditPoints="1" noAdjustHandles="1" noChangeArrowheads="1" noChangeShapeType="1" noTextEdit="1"/>
                    </p:cNvSpPr>
                    <p:nvPr/>
                  </p:nvSpPr>
                  <p:spPr>
                    <a:xfrm>
                      <a:off x="39135" y="119561"/>
                      <a:ext cx="2839062" cy="795762"/>
                    </a:xfrm>
                    <a:prstGeom prst="rect">
                      <a:avLst/>
                    </a:prstGeom>
                    <a:blipFill>
                      <a:blip r:embed="rId5"/>
                      <a:stretch>
                        <a:fillRect/>
                      </a:stretch>
                    </a:blipFill>
                    <a:ln w="12700" cap="flat">
                      <a:noFill/>
                      <a:miter lim="400000"/>
                    </a:ln>
                    <a:effectLst/>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grpSp>
          <p:pic>
            <p:nvPicPr>
              <p:cNvPr id="1423" name="Graphic 45" descr="Graphic 45"/>
              <p:cNvPicPr>
                <a:picLocks noChangeAspect="1"/>
              </p:cNvPicPr>
              <p:nvPr/>
            </p:nvPicPr>
            <p:blipFill>
              <a:blip r:embed="rId6"/>
              <a:stretch>
                <a:fillRect/>
              </a:stretch>
            </p:blipFill>
            <p:spPr>
              <a:xfrm>
                <a:off x="1457756" y="0"/>
                <a:ext cx="1198727" cy="1198727"/>
              </a:xfrm>
              <a:prstGeom prst="rect">
                <a:avLst/>
              </a:prstGeom>
              <a:ln w="12700" cap="flat">
                <a:noFill/>
                <a:miter lim="400000"/>
              </a:ln>
              <a:effectLst/>
            </p:spPr>
          </p:pic>
        </p:grpSp>
      </p:grpSp>
      <p:grpSp>
        <p:nvGrpSpPr>
          <p:cNvPr id="1435" name="Group"/>
          <p:cNvGrpSpPr/>
          <p:nvPr/>
        </p:nvGrpSpPr>
        <p:grpSpPr>
          <a:xfrm>
            <a:off x="8075255" y="2954365"/>
            <a:ext cx="3128092" cy="1759581"/>
            <a:chOff x="0" y="0"/>
            <a:chExt cx="3128091" cy="1759580"/>
          </a:xfrm>
        </p:grpSpPr>
        <p:sp>
          <p:nvSpPr>
            <p:cNvPr id="1426" name="TextBox 13"/>
            <p:cNvSpPr txBox="1"/>
            <p:nvPr/>
          </p:nvSpPr>
          <p:spPr>
            <a:xfrm>
              <a:off x="8001" y="0"/>
              <a:ext cx="2917332" cy="64632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3600">
                  <a:latin typeface="+mn-lt"/>
                  <a:ea typeface="+mn-ea"/>
                  <a:cs typeface="+mn-cs"/>
                  <a:sym typeface="Avenir Book"/>
                </a:defRPr>
              </a:lvl1pPr>
            </a:lstStyle>
            <a:p>
              <a:r>
                <a:rPr>
                  <a:latin typeface="Avenir Light" panose="020B0402020203020204" pitchFamily="34" charset="77"/>
                </a:rPr>
                <a:t>Pessimistic</a:t>
              </a:r>
            </a:p>
          </p:txBody>
        </p:sp>
        <p:grpSp>
          <p:nvGrpSpPr>
            <p:cNvPr id="1434" name="Group"/>
            <p:cNvGrpSpPr/>
            <p:nvPr/>
          </p:nvGrpSpPr>
          <p:grpSpPr>
            <a:xfrm>
              <a:off x="0" y="550928"/>
              <a:ext cx="3128091" cy="1208652"/>
              <a:chOff x="0" y="0"/>
              <a:chExt cx="3128090" cy="1208651"/>
            </a:xfrm>
          </p:grpSpPr>
          <p:grpSp>
            <p:nvGrpSpPr>
              <p:cNvPr id="1429" name="Rectangle: Rounded Corners 22"/>
              <p:cNvGrpSpPr/>
              <p:nvPr/>
            </p:nvGrpSpPr>
            <p:grpSpPr>
              <a:xfrm>
                <a:off x="0" y="94050"/>
                <a:ext cx="2916496" cy="1034587"/>
                <a:chOff x="0" y="0"/>
                <a:chExt cx="2916495" cy="1034586"/>
              </a:xfrm>
            </p:grpSpPr>
            <p:sp>
              <p:nvSpPr>
                <p:cNvPr id="1427" name="Rectangle"/>
                <p:cNvSpPr/>
                <p:nvPr/>
              </p:nvSpPr>
              <p:spPr>
                <a:xfrm>
                  <a:off x="0" y="0"/>
                  <a:ext cx="2916496" cy="1034587"/>
                </a:xfrm>
                <a:prstGeom prst="rect">
                  <a:avLst/>
                </a:prstGeom>
                <a:solidFill>
                  <a:srgbClr val="A02B93"/>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428" name="Rectangle"/>
                    <p:cNvSpPr txBox="1"/>
                    <p:nvPr/>
                  </p:nvSpPr>
                  <p:spPr>
                    <a:xfrm>
                      <a:off x="39124" y="119526"/>
                      <a:ext cx="2838247" cy="795534"/>
                    </a:xfrm>
                    <a:prstGeom prst="rect">
                      <a:avLst/>
                    </a:prstGeom>
                    <a:noFill/>
                    <a:ln w="12700" cap="flat">
                      <a:noFill/>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45719" tIns="45719" rIns="45719" bIns="45719" numCol="1" anchor="ctr">
                      <a:noAutofit/>
                    </a:bodyPr>
                    <a:lstStyle/>
                    <a:p>
                      <a:pPr>
                        <a:defRPr sz="3600">
                          <a:solidFill>
                            <a:srgbClr val="FFFFFF"/>
                          </a:solidFill>
                          <a:latin typeface="+mn-lt"/>
                          <a:ea typeface="+mn-ea"/>
                          <a:cs typeface="+mn-cs"/>
                          <a:sym typeface="Avenir Book"/>
                        </a:defRPr>
                      </a:pPr>
                      <a:r>
                        <a:rPr>
                          <a:latin typeface="Avenir Light" panose="020B0402020203020204" pitchFamily="34" charset="77"/>
                        </a:rPr>
                        <a:t> </a:t>
                      </a:r>
                      <a14:m>
                        <m:oMath xmlns:m="http://schemas.openxmlformats.org/officeDocument/2006/math">
                          <m:r>
                            <m:rPr>
                              <m:sty m:val="p"/>
                            </m:rPr>
                            <a:rPr lang="en-US" sz="3900" b="0" i="0" smtClean="0">
                              <a:solidFill>
                                <a:srgbClr val="FFFFFF"/>
                              </a:solidFill>
                              <a:latin typeface="Cambria Math" panose="02040503050406030204" pitchFamily="18" charset="0"/>
                            </a:rPr>
                            <m:t>f</m:t>
                          </m:r>
                        </m:oMath>
                      </a14:m>
                      <a:endParaRPr>
                        <a:latin typeface="Avenir Light" panose="020B0402020203020204" pitchFamily="34" charset="77"/>
                      </a:endParaRPr>
                    </a:p>
                  </p:txBody>
                </p:sp>
              </mc:Choice>
              <mc:Fallback>
                <p:sp>
                  <p:nvSpPr>
                    <p:cNvPr id="1428" name="Rectangle"/>
                    <p:cNvSpPr txBox="1">
                      <a:spLocks noRot="1" noChangeAspect="1" noMove="1" noResize="1" noEditPoints="1" noAdjustHandles="1" noChangeArrowheads="1" noChangeShapeType="1" noTextEdit="1"/>
                    </p:cNvSpPr>
                    <p:nvPr/>
                  </p:nvSpPr>
                  <p:spPr>
                    <a:xfrm>
                      <a:off x="39124" y="119526"/>
                      <a:ext cx="2838247" cy="795534"/>
                    </a:xfrm>
                    <a:prstGeom prst="rect">
                      <a:avLst/>
                    </a:prstGeom>
                    <a:blipFill>
                      <a:blip r:embed="rId7"/>
                      <a:stretch>
                        <a:fillRect/>
                      </a:stretch>
                    </a:blipFill>
                    <a:ln w="12700" cap="flat">
                      <a:noFill/>
                      <a:miter lim="400000"/>
                    </a:ln>
                    <a:effectLst/>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grpSp>
          <p:pic>
            <p:nvPicPr>
              <p:cNvPr id="1430" name="Graphic 143" descr="Graphic 143"/>
              <p:cNvPicPr>
                <a:picLocks noChangeAspect="1"/>
              </p:cNvPicPr>
              <p:nvPr/>
            </p:nvPicPr>
            <p:blipFill>
              <a:blip r:embed="rId8"/>
              <a:stretch>
                <a:fillRect/>
              </a:stretch>
            </p:blipFill>
            <p:spPr>
              <a:xfrm rot="5400000">
                <a:off x="128755" y="162489"/>
                <a:ext cx="782492" cy="782492"/>
              </a:xfrm>
              <a:prstGeom prst="rect">
                <a:avLst/>
              </a:prstGeom>
              <a:ln w="12700" cap="flat">
                <a:noFill/>
                <a:miter lim="400000"/>
              </a:ln>
              <a:effectLst/>
            </p:spPr>
          </p:pic>
          <p:pic>
            <p:nvPicPr>
              <p:cNvPr id="1431" name="Graphic 144" descr="Graphic 144"/>
              <p:cNvPicPr>
                <a:picLocks noChangeAspect="1"/>
              </p:cNvPicPr>
              <p:nvPr/>
            </p:nvPicPr>
            <p:blipFill>
              <a:blip r:embed="rId6"/>
              <a:stretch>
                <a:fillRect/>
              </a:stretch>
            </p:blipFill>
            <p:spPr>
              <a:xfrm>
                <a:off x="471522" y="0"/>
                <a:ext cx="1198383" cy="1198383"/>
              </a:xfrm>
              <a:prstGeom prst="rect">
                <a:avLst/>
              </a:prstGeom>
              <a:ln w="12700" cap="flat">
                <a:noFill/>
                <a:miter lim="400000"/>
              </a:ln>
              <a:effectLst/>
            </p:spPr>
          </p:pic>
          <p:pic>
            <p:nvPicPr>
              <p:cNvPr id="1432" name="Graphic 145" descr="Graphic 145"/>
              <p:cNvPicPr>
                <a:picLocks noChangeAspect="1"/>
              </p:cNvPicPr>
              <p:nvPr/>
            </p:nvPicPr>
            <p:blipFill>
              <a:blip r:embed="rId6"/>
              <a:stretch>
                <a:fillRect/>
              </a:stretch>
            </p:blipFill>
            <p:spPr>
              <a:xfrm>
                <a:off x="1195480" y="0"/>
                <a:ext cx="1203518" cy="1203517"/>
              </a:xfrm>
              <a:prstGeom prst="rect">
                <a:avLst/>
              </a:prstGeom>
              <a:ln w="12700" cap="flat">
                <a:noFill/>
                <a:miter lim="400000"/>
              </a:ln>
              <a:effectLst/>
            </p:spPr>
          </p:pic>
          <p:pic>
            <p:nvPicPr>
              <p:cNvPr id="1433" name="Graphic 146" descr="Graphic 146"/>
              <p:cNvPicPr>
                <a:picLocks noChangeAspect="1"/>
              </p:cNvPicPr>
              <p:nvPr/>
            </p:nvPicPr>
            <p:blipFill>
              <a:blip r:embed="rId6"/>
              <a:stretch>
                <a:fillRect/>
              </a:stretch>
            </p:blipFill>
            <p:spPr>
              <a:xfrm>
                <a:off x="1929708" y="10268"/>
                <a:ext cx="1198383" cy="1198384"/>
              </a:xfrm>
              <a:prstGeom prst="rect">
                <a:avLst/>
              </a:prstGeom>
              <a:ln w="12700" cap="flat">
                <a:noFill/>
                <a:miter lim="400000"/>
              </a:ln>
              <a:effectLst/>
            </p:spPr>
          </p:pic>
        </p:grpSp>
      </p:grpSp>
      <p:grpSp>
        <p:nvGrpSpPr>
          <p:cNvPr id="1440" name="Group"/>
          <p:cNvGrpSpPr/>
          <p:nvPr/>
        </p:nvGrpSpPr>
        <p:grpSpPr>
          <a:xfrm>
            <a:off x="4539838" y="2950958"/>
            <a:ext cx="2885799" cy="1767997"/>
            <a:chOff x="0" y="0"/>
            <a:chExt cx="2885798" cy="1767995"/>
          </a:xfrm>
        </p:grpSpPr>
        <p:sp>
          <p:nvSpPr>
            <p:cNvPr id="1436" name="Group"/>
            <p:cNvSpPr/>
            <p:nvPr/>
          </p:nvSpPr>
          <p:spPr>
            <a:xfrm>
              <a:off x="699092" y="649587"/>
              <a:ext cx="1525754" cy="1034884"/>
            </a:xfrm>
            <a:prstGeom prst="rect">
              <a:avLst/>
            </a:prstGeom>
            <a:solidFill>
              <a:srgbClr val="A7A7A7"/>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1437" name="TextBox 12"/>
            <p:cNvSpPr txBox="1"/>
            <p:nvPr/>
          </p:nvSpPr>
          <p:spPr>
            <a:xfrm>
              <a:off x="0" y="0"/>
              <a:ext cx="2885798" cy="64632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3600">
                  <a:latin typeface="+mn-lt"/>
                  <a:ea typeface="+mn-ea"/>
                  <a:cs typeface="+mn-cs"/>
                  <a:sym typeface="Avenir Book"/>
                </a:defRPr>
              </a:lvl1pPr>
            </a:lstStyle>
            <a:p>
              <a:r>
                <a:rPr>
                  <a:latin typeface="Avenir Light" panose="020B0402020203020204" pitchFamily="34" charset="77"/>
                </a:rPr>
                <a:t>Reality</a:t>
              </a:r>
            </a:p>
          </p:txBody>
        </p:sp>
        <p:pic>
          <p:nvPicPr>
            <p:cNvPr id="1438" name="Graphic 48" descr="Graphic 48"/>
            <p:cNvPicPr>
              <a:picLocks noChangeAspect="1"/>
            </p:cNvPicPr>
            <p:nvPr/>
          </p:nvPicPr>
          <p:blipFill>
            <a:blip r:embed="rId6"/>
            <a:stretch>
              <a:fillRect/>
            </a:stretch>
          </p:blipFill>
          <p:spPr>
            <a:xfrm>
              <a:off x="855486" y="580912"/>
              <a:ext cx="1187083" cy="1187083"/>
            </a:xfrm>
            <a:prstGeom prst="rect">
              <a:avLst/>
            </a:prstGeom>
            <a:ln w="12700" cap="flat">
              <a:noFill/>
              <a:miter lim="400000"/>
            </a:ln>
            <a:effectLst/>
          </p:spPr>
        </p:pic>
        <p:pic>
          <p:nvPicPr>
            <p:cNvPr id="1439" name="Graphic 57" descr="Graphic 57"/>
            <p:cNvPicPr>
              <a:picLocks noChangeAspect="1"/>
            </p:cNvPicPr>
            <p:nvPr/>
          </p:nvPicPr>
          <p:blipFill>
            <a:blip r:embed="rId9"/>
            <a:srcRect/>
            <a:stretch>
              <a:fillRect/>
            </a:stretch>
          </p:blipFill>
          <p:spPr>
            <a:xfrm>
              <a:off x="858996" y="566063"/>
              <a:ext cx="1187083" cy="1187083"/>
            </a:xfrm>
            <a:prstGeom prst="rect">
              <a:avLst/>
            </a:prstGeom>
            <a:ln w="12700" cap="flat">
              <a:noFill/>
              <a:miter lim="400000"/>
            </a:ln>
            <a:effectLst/>
          </p:spPr>
        </p:pic>
      </p:grpSp>
      <p:sp>
        <p:nvSpPr>
          <p:cNvPr id="3" name="Title 1">
            <a:extLst>
              <a:ext uri="{FF2B5EF4-FFF2-40B4-BE49-F238E27FC236}">
                <a16:creationId xmlns:a16="http://schemas.microsoft.com/office/drawing/2014/main" id="{389D1D07-9CC5-A52D-0A24-728C2A2E0C56}"/>
              </a:ext>
            </a:extLst>
          </p:cNvPr>
          <p:cNvSpPr txBox="1">
            <a:spLocks noGrp="1"/>
          </p:cNvSpPr>
          <p:nvPr>
            <p:ph type="title"/>
          </p:nvPr>
        </p:nvSpPr>
        <p:spPr>
          <a:xfrm>
            <a:off x="838200" y="365125"/>
            <a:ext cx="10515600" cy="1325563"/>
          </a:xfrm>
          <a:prstGeom prst="rect">
            <a:avLst/>
          </a:prstGeom>
        </p:spPr>
        <p:txBody>
          <a:bodyPr/>
          <a:lstStyle/>
          <a:p>
            <a:r>
              <a:rPr lang="en-US">
                <a:latin typeface="Avenir Light" panose="020B0402020203020204" pitchFamily="34" charset="77"/>
              </a:rPr>
              <a:t>Fault Models Must Match Reality</a:t>
            </a:r>
          </a:p>
        </p:txBody>
      </p:sp>
    </p:spTree>
    <p:custDataLst>
      <p:tags r:id="rId1"/>
    </p:custData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0" animBg="1" advAuto="0"/>
      <p:bldP spid="1435" grpId="0" animBg="1" advAuto="0"/>
      <p:bldP spid="1440" grpId="0" animBg="1" advAuto="0"/>
    </p:bldLst>
  </p:timing>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3C76-78C3-5366-3205-976F803B7EF7}"/>
              </a:ext>
            </a:extLst>
          </p:cNvPr>
          <p:cNvSpPr>
            <a:spLocks noGrp="1"/>
          </p:cNvSpPr>
          <p:nvPr>
            <p:ph type="ctrTitle"/>
          </p:nvPr>
        </p:nvSpPr>
        <p:spPr>
          <a:xfrm>
            <a:off x="1523999" y="1618052"/>
            <a:ext cx="9144000" cy="1518931"/>
          </a:xfrm>
        </p:spPr>
        <p:txBody>
          <a:bodyPr>
            <a:normAutofit/>
          </a:bodyPr>
          <a:lstStyle/>
          <a:p>
            <a:r>
              <a:rPr lang="en-US" sz="4800">
                <a:latin typeface="Avenir Light" panose="020B0402020203020204" pitchFamily="34" charset="77"/>
              </a:rPr>
              <a:t>Current fault models do not </a:t>
            </a:r>
            <a:br>
              <a:rPr lang="en-US" sz="4800">
                <a:latin typeface="Avenir Light" panose="020B0402020203020204" pitchFamily="34" charset="77"/>
              </a:rPr>
            </a:br>
            <a:r>
              <a:rPr lang="en-US" sz="4800">
                <a:latin typeface="Avenir Light" panose="020B0402020203020204" pitchFamily="34" charset="77"/>
              </a:rPr>
              <a:t>accurately capture reality</a:t>
            </a:r>
            <a:endParaRPr lang="en-US" sz="4800"/>
          </a:p>
        </p:txBody>
      </p:sp>
      <p:sp>
        <p:nvSpPr>
          <p:cNvPr id="4" name="Slide Number Placeholder 3">
            <a:extLst>
              <a:ext uri="{FF2B5EF4-FFF2-40B4-BE49-F238E27FC236}">
                <a16:creationId xmlns:a16="http://schemas.microsoft.com/office/drawing/2014/main" id="{316B2839-9653-537A-020B-81B822A06C64}"/>
              </a:ext>
            </a:extLst>
          </p:cNvPr>
          <p:cNvSpPr>
            <a:spLocks noGrp="1"/>
          </p:cNvSpPr>
          <p:nvPr>
            <p:ph type="sldNum" sz="quarter" idx="12"/>
          </p:nvPr>
        </p:nvSpPr>
        <p:spPr/>
        <p:txBody>
          <a:bodyPr/>
          <a:lstStyle/>
          <a:p>
            <a:fld id="{E759DE4A-BCCB-F845-96F6-7482EC11793A}" type="slidenum">
              <a:rPr lang="en-US" smtClean="0"/>
              <a:t>12</a:t>
            </a:fld>
            <a:endParaRPr lang="en-US"/>
          </a:p>
        </p:txBody>
      </p:sp>
      <p:sp>
        <p:nvSpPr>
          <p:cNvPr id="5" name="Title 1">
            <a:extLst>
              <a:ext uri="{FF2B5EF4-FFF2-40B4-BE49-F238E27FC236}">
                <a16:creationId xmlns:a16="http://schemas.microsoft.com/office/drawing/2014/main" id="{18DDB8A4-CDC9-78F6-38F1-627E7AB8C8EB}"/>
              </a:ext>
            </a:extLst>
          </p:cNvPr>
          <p:cNvSpPr txBox="1">
            <a:spLocks/>
          </p:cNvSpPr>
          <p:nvPr/>
        </p:nvSpPr>
        <p:spPr>
          <a:xfrm>
            <a:off x="1523999" y="3509962"/>
            <a:ext cx="9144000" cy="15189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02060"/>
                </a:solidFill>
                <a:latin typeface="Avenir Book" panose="02000503020000020003" pitchFamily="2" charset="0"/>
                <a:ea typeface="+mj-ea"/>
                <a:cs typeface="+mj-cs"/>
              </a:defRPr>
            </a:lvl1pPr>
          </a:lstStyle>
          <a:p>
            <a:r>
              <a:rPr lang="en-US" sz="4000">
                <a:latin typeface="Avenir Light" panose="020B0402020203020204" pitchFamily="34" charset="77"/>
              </a:rPr>
              <a:t>Protocols overpay for protection or do not fully protect against failures!</a:t>
            </a:r>
          </a:p>
        </p:txBody>
      </p:sp>
    </p:spTree>
    <p:custDataLst>
      <p:tags r:id="rId1"/>
    </p:custDataLst>
    <p:extLst>
      <p:ext uri="{BB962C8B-B14F-4D97-AF65-F5344CB8AC3E}">
        <p14:creationId xmlns:p14="http://schemas.microsoft.com/office/powerpoint/2010/main" val="276111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 name="Rectangle"/>
          <p:cNvSpPr/>
          <p:nvPr/>
        </p:nvSpPr>
        <p:spPr>
          <a:xfrm>
            <a:off x="4731721" y="3626670"/>
            <a:ext cx="509104" cy="828941"/>
          </a:xfrm>
          <a:prstGeom prst="rect">
            <a:avLst/>
          </a:prstGeom>
          <a:solidFill>
            <a:srgbClr val="A7A7A7"/>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A7A7A7"/>
                </a:solidFill>
              </a:defRPr>
            </a:pPr>
            <a:endParaRPr>
              <a:latin typeface="Avenir Light" panose="020B0402020203020204" pitchFamily="34" charset="77"/>
            </a:endParaRPr>
          </a:p>
        </p:txBody>
      </p:sp>
      <p:sp>
        <p:nvSpPr>
          <p:cNvPr id="1453" name="Consensus in the Real World"/>
          <p:cNvSpPr txBox="1">
            <a:spLocks noGrp="1"/>
          </p:cNvSpPr>
          <p:nvPr>
            <p:ph type="title"/>
          </p:nvPr>
        </p:nvSpPr>
        <p:spPr>
          <a:prstGeom prst="rect">
            <a:avLst/>
          </a:prstGeom>
        </p:spPr>
        <p:txBody>
          <a:bodyPr/>
          <a:lstStyle/>
          <a:p>
            <a:r>
              <a:rPr>
                <a:latin typeface="Avenir Light" panose="020B0402020203020204" pitchFamily="34" charset="77"/>
              </a:rPr>
              <a:t>Consensus in the Real World</a:t>
            </a:r>
          </a:p>
        </p:txBody>
      </p:sp>
      <p:sp>
        <p:nvSpPr>
          <p:cNvPr id="1454" name="Slide Numbe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13</a:t>
            </a:fld>
            <a:endParaRPr>
              <a:latin typeface="Avenir Light" panose="020B0402020203020204" pitchFamily="34" charset="77"/>
            </a:endParaRPr>
          </a:p>
        </p:txBody>
      </p:sp>
      <p:sp>
        <p:nvSpPr>
          <p:cNvPr id="1455" name="Rounded Rectangle"/>
          <p:cNvSpPr/>
          <p:nvPr/>
        </p:nvSpPr>
        <p:spPr>
          <a:xfrm>
            <a:off x="2489875" y="5154920"/>
            <a:ext cx="3766609" cy="1096447"/>
          </a:xfrm>
          <a:prstGeom prst="roundRect">
            <a:avLst>
              <a:gd name="adj" fmla="val 17308"/>
            </a:avLst>
          </a:prstGeom>
          <a:solidFill>
            <a:srgbClr val="A7A7A7"/>
          </a:solidFill>
          <a:ln w="25400">
            <a:solidFill>
              <a:srgbClr val="A7A7A7"/>
            </a:solidFill>
          </a:ln>
          <a:effectLst>
            <a:outerShdw blurRad="38100" dist="23000" dir="5400000" rotWithShape="0">
              <a:srgbClr val="000000">
                <a:alpha val="35000"/>
              </a:srgbClr>
            </a:outerShdw>
          </a:effectLst>
        </p:spPr>
        <p:txBody>
          <a:bodyPr lIns="45719" rIns="45719" anchor="ctr"/>
          <a:lstStyle/>
          <a:p>
            <a:endParaRPr>
              <a:latin typeface="Avenir Light" panose="020B0402020203020204" pitchFamily="34" charset="77"/>
            </a:endParaRPr>
          </a:p>
        </p:txBody>
      </p:sp>
      <p:sp>
        <p:nvSpPr>
          <p:cNvPr id="1456" name="Shape"/>
          <p:cNvSpPr/>
          <p:nvPr/>
        </p:nvSpPr>
        <p:spPr>
          <a:xfrm>
            <a:off x="2529558" y="4383481"/>
            <a:ext cx="3687243" cy="825615"/>
          </a:xfrm>
          <a:custGeom>
            <a:avLst/>
            <a:gdLst/>
            <a:ahLst/>
            <a:cxnLst>
              <a:cxn ang="0">
                <a:pos x="wd2" y="hd2"/>
              </a:cxn>
              <a:cxn ang="5400000">
                <a:pos x="wd2" y="hd2"/>
              </a:cxn>
              <a:cxn ang="10800000">
                <a:pos x="wd2" y="hd2"/>
              </a:cxn>
              <a:cxn ang="16200000">
                <a:pos x="wd2" y="hd2"/>
              </a:cxn>
            </a:cxnLst>
            <a:rect l="0" t="0" r="r" b="b"/>
            <a:pathLst>
              <a:path w="21600" h="21600" extrusionOk="0">
                <a:moveTo>
                  <a:pt x="13042" y="0"/>
                </a:moveTo>
                <a:lnTo>
                  <a:pt x="15787" y="147"/>
                </a:lnTo>
                <a:lnTo>
                  <a:pt x="21600" y="21600"/>
                </a:lnTo>
                <a:lnTo>
                  <a:pt x="0" y="21196"/>
                </a:lnTo>
                <a:lnTo>
                  <a:pt x="13042" y="0"/>
                </a:lnTo>
                <a:close/>
              </a:path>
            </a:pathLst>
          </a:custGeom>
          <a:solidFill>
            <a:srgbClr val="A7A7A7"/>
          </a:solidFill>
          <a:ln w="12700">
            <a:miter lim="400000"/>
          </a:ln>
        </p:spPr>
        <p:txBody>
          <a:bodyPr lIns="45719" rIns="45719" anchor="ctr"/>
          <a:lstStyle/>
          <a:p>
            <a:pPr>
              <a:defRPr>
                <a:solidFill>
                  <a:srgbClr val="A7A7A7"/>
                </a:solidFill>
              </a:defRPr>
            </a:pPr>
            <a:endParaRPr>
              <a:latin typeface="Avenir Light" panose="020B0402020203020204" pitchFamily="34" charset="77"/>
            </a:endParaRPr>
          </a:p>
        </p:txBody>
      </p:sp>
      <p:sp>
        <p:nvSpPr>
          <p:cNvPr id="1457" name="Rectangle"/>
          <p:cNvSpPr/>
          <p:nvPr/>
        </p:nvSpPr>
        <p:spPr>
          <a:xfrm>
            <a:off x="4731721" y="1741631"/>
            <a:ext cx="509104" cy="1893635"/>
          </a:xfrm>
          <a:prstGeom prst="rect">
            <a:avLst/>
          </a:prstGeom>
          <a:solidFill>
            <a:srgbClr val="A7A7A7"/>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A7A7A7"/>
                </a:solidFill>
              </a:defRPr>
            </a:pPr>
            <a:endParaRPr>
              <a:latin typeface="Avenir Light" panose="020B0402020203020204" pitchFamily="34" charset="77"/>
            </a:endParaRPr>
          </a:p>
        </p:txBody>
      </p:sp>
      <p:sp>
        <p:nvSpPr>
          <p:cNvPr id="1458" name="Application"/>
          <p:cNvSpPr/>
          <p:nvPr/>
        </p:nvSpPr>
        <p:spPr>
          <a:xfrm>
            <a:off x="3868118" y="1741534"/>
            <a:ext cx="2236310" cy="604993"/>
          </a:xfrm>
          <a:prstGeom prst="rect">
            <a:avLst/>
          </a:prstGeom>
          <a:solidFill>
            <a:srgbClr val="FFFFFF"/>
          </a:solidFill>
          <a:ln w="25400">
            <a:solidFill>
              <a:srgbClr val="535353"/>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800">
                <a:latin typeface="+mn-lt"/>
                <a:ea typeface="+mn-ea"/>
                <a:cs typeface="+mn-cs"/>
                <a:sym typeface="Avenir Book"/>
              </a:defRPr>
            </a:lvl1pPr>
          </a:lstStyle>
          <a:p>
            <a:r>
              <a:rPr lang="en-US">
                <a:latin typeface="Avenir Light" panose="020B0402020203020204" pitchFamily="34" charset="77"/>
              </a:rPr>
              <a:t>Application</a:t>
            </a:r>
            <a:endParaRPr>
              <a:latin typeface="Avenir Light" panose="020B0402020203020204" pitchFamily="34" charset="77"/>
            </a:endParaRPr>
          </a:p>
        </p:txBody>
      </p:sp>
      <p:sp>
        <p:nvSpPr>
          <p:cNvPr id="1460" name="Consensus Protocol"/>
          <p:cNvSpPr/>
          <p:nvPr/>
        </p:nvSpPr>
        <p:spPr>
          <a:xfrm>
            <a:off x="2925560" y="3460481"/>
            <a:ext cx="3291241" cy="604993"/>
          </a:xfrm>
          <a:prstGeom prst="rect">
            <a:avLst/>
          </a:prstGeom>
          <a:solidFill>
            <a:srgbClr val="FFFFFF"/>
          </a:solidFill>
          <a:ln w="25400">
            <a:solidFill>
              <a:srgbClr val="535353"/>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800">
                <a:latin typeface="+mn-lt"/>
                <a:ea typeface="+mn-ea"/>
                <a:cs typeface="+mn-cs"/>
                <a:sym typeface="Avenir Book"/>
              </a:defRPr>
            </a:lvl1pPr>
          </a:lstStyle>
          <a:p>
            <a:r>
              <a:rPr>
                <a:latin typeface="Avenir Light" panose="020B0402020203020204" pitchFamily="34" charset="77"/>
              </a:rPr>
              <a:t>Consensus Protocol</a:t>
            </a:r>
          </a:p>
        </p:txBody>
      </p:sp>
      <p:pic>
        <p:nvPicPr>
          <p:cNvPr id="1461" name="Graphic 144" descr="Graphic 144"/>
          <p:cNvPicPr>
            <a:picLocks noChangeAspect="1"/>
          </p:cNvPicPr>
          <p:nvPr/>
        </p:nvPicPr>
        <p:blipFill>
          <a:blip r:embed="rId5"/>
          <a:stretch>
            <a:fillRect/>
          </a:stretch>
        </p:blipFill>
        <p:spPr>
          <a:xfrm>
            <a:off x="2423565" y="5064129"/>
            <a:ext cx="1193785" cy="1193784"/>
          </a:xfrm>
          <a:prstGeom prst="rect">
            <a:avLst/>
          </a:prstGeom>
          <a:ln w="12700">
            <a:miter lim="400000"/>
          </a:ln>
        </p:spPr>
      </p:pic>
      <p:pic>
        <p:nvPicPr>
          <p:cNvPr id="1462" name="Graphic 145" descr="Graphic 145"/>
          <p:cNvPicPr>
            <a:picLocks noChangeAspect="1"/>
          </p:cNvPicPr>
          <p:nvPr/>
        </p:nvPicPr>
        <p:blipFill>
          <a:blip r:embed="rId5"/>
          <a:stretch>
            <a:fillRect/>
          </a:stretch>
        </p:blipFill>
        <p:spPr>
          <a:xfrm>
            <a:off x="4220104" y="5061571"/>
            <a:ext cx="1198899" cy="1198900"/>
          </a:xfrm>
          <a:prstGeom prst="rect">
            <a:avLst/>
          </a:prstGeom>
          <a:ln w="12700">
            <a:miter lim="400000"/>
          </a:ln>
        </p:spPr>
      </p:pic>
      <p:pic>
        <p:nvPicPr>
          <p:cNvPr id="1463" name="Graphic 146" descr="Graphic 146"/>
          <p:cNvPicPr>
            <a:picLocks noChangeAspect="1"/>
          </p:cNvPicPr>
          <p:nvPr/>
        </p:nvPicPr>
        <p:blipFill>
          <a:blip r:embed="rId5"/>
          <a:stretch>
            <a:fillRect/>
          </a:stretch>
        </p:blipFill>
        <p:spPr>
          <a:xfrm>
            <a:off x="5002119" y="5064129"/>
            <a:ext cx="1193785" cy="1193784"/>
          </a:xfrm>
          <a:prstGeom prst="rect">
            <a:avLst/>
          </a:prstGeom>
          <a:ln w="12700">
            <a:miter lim="400000"/>
          </a:ln>
        </p:spPr>
      </p:pic>
      <p:sp>
        <p:nvSpPr>
          <p:cNvPr id="1464" name="…"/>
          <p:cNvSpPr txBox="1"/>
          <p:nvPr/>
        </p:nvSpPr>
        <p:spPr>
          <a:xfrm>
            <a:off x="3585822" y="5223655"/>
            <a:ext cx="662769" cy="899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defRPr sz="6400"/>
            </a:lvl1pPr>
          </a:lstStyle>
          <a:p>
            <a:r>
              <a:rPr>
                <a:latin typeface="Avenir Light" panose="020B0402020203020204" pitchFamily="34" charset="77"/>
              </a:rPr>
              <a:t>…</a:t>
            </a:r>
          </a:p>
        </p:txBody>
      </p:sp>
      <p:sp>
        <p:nvSpPr>
          <p:cNvPr id="1465" name="Operations"/>
          <p:cNvSpPr/>
          <p:nvPr/>
        </p:nvSpPr>
        <p:spPr>
          <a:xfrm>
            <a:off x="2374348" y="2563795"/>
            <a:ext cx="2236310" cy="604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defRPr sz="2800">
                <a:latin typeface="+mn-lt"/>
                <a:ea typeface="+mn-ea"/>
                <a:cs typeface="+mn-cs"/>
                <a:sym typeface="Avenir Book"/>
              </a:defRPr>
            </a:lvl1pPr>
          </a:lstStyle>
          <a:p>
            <a:r>
              <a:rPr>
                <a:latin typeface="Avenir Light" panose="020B0402020203020204" pitchFamily="34" charset="77"/>
              </a:rPr>
              <a:t>Operations</a:t>
            </a:r>
            <a:r>
              <a:rPr lang="en-US">
                <a:latin typeface="Avenir Light" panose="020B0402020203020204" pitchFamily="34" charset="77"/>
              </a:rPr>
              <a:t>…</a:t>
            </a:r>
            <a:endParaRPr>
              <a:latin typeface="Avenir Light" panose="020B0402020203020204" pitchFamily="34" charset="77"/>
            </a:endParaRPr>
          </a:p>
        </p:txBody>
      </p:sp>
      <p:sp>
        <p:nvSpPr>
          <p:cNvPr id="1466" name="Log of operations"/>
          <p:cNvSpPr/>
          <p:nvPr/>
        </p:nvSpPr>
        <p:spPr>
          <a:xfrm>
            <a:off x="522993" y="4309240"/>
            <a:ext cx="2969510" cy="609305"/>
          </a:xfrm>
          <a:custGeom>
            <a:avLst/>
            <a:gdLst/>
            <a:ahLst/>
            <a:cxnLst>
              <a:cxn ang="0">
                <a:pos x="wd2" y="hd2"/>
              </a:cxn>
              <a:cxn ang="5400000">
                <a:pos x="wd2" y="hd2"/>
              </a:cxn>
              <a:cxn ang="10800000">
                <a:pos x="wd2" y="hd2"/>
              </a:cxn>
              <a:cxn ang="16200000">
                <a:pos x="wd2" y="hd2"/>
              </a:cxn>
            </a:cxnLst>
            <a:rect l="0" t="0" r="r" b="b"/>
            <a:pathLst>
              <a:path w="21600" h="21600" extrusionOk="0">
                <a:moveTo>
                  <a:pt x="343" y="0"/>
                </a:moveTo>
                <a:lnTo>
                  <a:pt x="21600" y="0"/>
                </a:lnTo>
                <a:lnTo>
                  <a:pt x="21490" y="21553"/>
                </a:lnTo>
                <a:lnTo>
                  <a:pt x="0" y="21600"/>
                </a:lnTo>
                <a:lnTo>
                  <a:pt x="343" y="0"/>
                </a:lnTo>
                <a:close/>
              </a:path>
            </a:pathLst>
          </a:cu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defRPr sz="2800">
                <a:latin typeface="+mn-lt"/>
                <a:ea typeface="+mn-ea"/>
                <a:cs typeface="+mn-cs"/>
                <a:sym typeface="Avenir Book"/>
              </a:defRPr>
            </a:lvl1pPr>
          </a:lstStyle>
          <a:p>
            <a:r>
              <a:rPr>
                <a:latin typeface="Avenir Light" panose="020B0402020203020204" pitchFamily="34" charset="77"/>
              </a:rPr>
              <a:t>Log of operations</a:t>
            </a:r>
          </a:p>
        </p:txBody>
      </p:sp>
      <p:grpSp>
        <p:nvGrpSpPr>
          <p:cNvPr id="1469" name="Group"/>
          <p:cNvGrpSpPr/>
          <p:nvPr/>
        </p:nvGrpSpPr>
        <p:grpSpPr>
          <a:xfrm>
            <a:off x="6949432" y="1694721"/>
            <a:ext cx="4379448" cy="3676952"/>
            <a:chOff x="0" y="0"/>
            <a:chExt cx="4379447" cy="3676950"/>
          </a:xfrm>
        </p:grpSpPr>
        <p:sp>
          <p:nvSpPr>
            <p:cNvPr id="1467" name="Rectangle"/>
            <p:cNvSpPr/>
            <p:nvPr/>
          </p:nvSpPr>
          <p:spPr>
            <a:xfrm>
              <a:off x="0" y="726058"/>
              <a:ext cx="4379448" cy="2950893"/>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sp>
          <p:nvSpPr>
            <p:cNvPr id="1468" name="Guarantees"/>
            <p:cNvSpPr/>
            <p:nvPr/>
          </p:nvSpPr>
          <p:spPr>
            <a:xfrm>
              <a:off x="0" y="0"/>
              <a:ext cx="4379448" cy="749418"/>
            </a:xfrm>
            <a:prstGeom prst="rect">
              <a:avLst/>
            </a:prstGeom>
            <a:solidFill>
              <a:srgbClr val="196B24"/>
            </a:solidFill>
            <a:ln w="19050" cap="flat">
              <a:solidFill>
                <a:srgbClr val="196B24"/>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700"/>
                </a:spcBef>
                <a:defRPr sz="3600">
                  <a:solidFill>
                    <a:srgbClr val="FFFFFF"/>
                  </a:solidFill>
                  <a:latin typeface="+mn-lt"/>
                  <a:ea typeface="+mn-ea"/>
                  <a:cs typeface="+mn-cs"/>
                  <a:sym typeface="Avenir Book"/>
                </a:defRPr>
              </a:lvl1pPr>
            </a:lstStyle>
            <a:p>
              <a:r>
                <a:rPr>
                  <a:latin typeface="Avenir Light" panose="020B0402020203020204" pitchFamily="34" charset="77"/>
                </a:rPr>
                <a:t>Guarantees</a:t>
              </a:r>
            </a:p>
          </p:txBody>
        </p:sp>
      </p:grpSp>
      <p:sp>
        <p:nvSpPr>
          <p:cNvPr id="1470" name="Operations commit in the same global order: Safety"/>
          <p:cNvSpPr txBox="1">
            <a:spLocks noGrp="1"/>
          </p:cNvSpPr>
          <p:nvPr>
            <p:ph type="body" sz="quarter" idx="1"/>
          </p:nvPr>
        </p:nvSpPr>
        <p:spPr>
          <a:xfrm>
            <a:off x="6957231" y="2743589"/>
            <a:ext cx="4363849" cy="1008381"/>
          </a:xfrm>
          <a:prstGeom prst="rect">
            <a:avLst/>
          </a:prstGeom>
        </p:spPr>
        <p:txBody>
          <a:bodyPr>
            <a:normAutofit fontScale="92500"/>
          </a:bodyPr>
          <a:lstStyle>
            <a:lvl1pPr marL="0" indent="0" algn="ctr">
              <a:buSzTx/>
              <a:buFontTx/>
              <a:buNone/>
            </a:lvl1pPr>
          </a:lstStyle>
          <a:p>
            <a:r>
              <a:rPr lang="en-US" dirty="0">
                <a:latin typeface="Avenir Light" panose="020B0402020203020204" pitchFamily="34" charset="77"/>
              </a:rPr>
              <a:t>Safety: </a:t>
            </a:r>
            <a:r>
              <a:rPr dirty="0">
                <a:latin typeface="Avenir Light" panose="020B0402020203020204" pitchFamily="34" charset="77"/>
              </a:rPr>
              <a:t>Operations commit in the same global order</a:t>
            </a:r>
          </a:p>
        </p:txBody>
      </p:sp>
      <p:sp>
        <p:nvSpPr>
          <p:cNvPr id="1471" name="Every operation eventually commits: Liveness"/>
          <p:cNvSpPr txBox="1"/>
          <p:nvPr/>
        </p:nvSpPr>
        <p:spPr>
          <a:xfrm>
            <a:off x="6939907" y="4041895"/>
            <a:ext cx="4398498" cy="876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914400">
              <a:lnSpc>
                <a:spcPct val="90000"/>
              </a:lnSpc>
              <a:spcBef>
                <a:spcPts val="1000"/>
              </a:spcBef>
              <a:defRPr sz="2800">
                <a:latin typeface="+mn-lt"/>
                <a:ea typeface="+mn-ea"/>
                <a:cs typeface="+mn-cs"/>
                <a:sym typeface="Avenir Book"/>
              </a:defRPr>
            </a:lvl1pPr>
          </a:lstStyle>
          <a:p>
            <a:r>
              <a:rPr lang="en-US" dirty="0">
                <a:latin typeface="Avenir Light" panose="020B0402020203020204" pitchFamily="34" charset="77"/>
              </a:rPr>
              <a:t>Liveness: </a:t>
            </a:r>
            <a:r>
              <a:rPr dirty="0">
                <a:latin typeface="Avenir Light" panose="020B0402020203020204" pitchFamily="34" charset="77"/>
              </a:rPr>
              <a:t>Every operation eventually commit</a:t>
            </a:r>
            <a:r>
              <a:rPr lang="en-US" dirty="0">
                <a:latin typeface="Avenir Light" panose="020B0402020203020204" pitchFamily="34" charset="77"/>
              </a:rPr>
              <a:t>s</a:t>
            </a:r>
            <a:endParaRPr dirty="0">
              <a:latin typeface="Avenir Light" panose="020B0402020203020204" pitchFamily="34" charset="77"/>
            </a:endParaRPr>
          </a:p>
        </p:txBody>
      </p:sp>
    </p:spTree>
    <p:custDataLst>
      <p:tags r:id="rId1"/>
    </p:custData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458"/>
                                        </p:tgtEl>
                                        <p:attrNameLst>
                                          <p:attrName>style.visibility</p:attrName>
                                        </p:attrNameLst>
                                      </p:cBhvr>
                                      <p:to>
                                        <p:strVal val="visible"/>
                                      </p:to>
                                    </p:set>
                                    <p:animEffect transition="in" filter="fade">
                                      <p:cBhvr>
                                        <p:cTn id="7" dur="1000"/>
                                        <p:tgtEl>
                                          <p:spTgt spid="1458"/>
                                        </p:tgtEl>
                                      </p:cBhvr>
                                    </p:animEffect>
                                  </p:childTnLst>
                                </p:cTn>
                              </p:par>
                            </p:childTnLst>
                          </p:cTn>
                        </p:par>
                        <p:par>
                          <p:cTn id="8" fill="hold">
                            <p:stCondLst>
                              <p:cond delay="1000"/>
                            </p:stCondLst>
                            <p:childTnLst>
                              <p:par>
                                <p:cTn id="9" presetID="10" presetClass="entr" fill="hold" grpId="0" nodeType="afterEffect">
                                  <p:stCondLst>
                                    <p:cond delay="150"/>
                                  </p:stCondLst>
                                  <p:iterate>
                                    <p:tmAbs val="0"/>
                                  </p:iterate>
                                  <p:childTnLst>
                                    <p:set>
                                      <p:cBhvr>
                                        <p:cTn id="10" fill="hold"/>
                                        <p:tgtEl>
                                          <p:spTgt spid="1457"/>
                                        </p:tgtEl>
                                        <p:attrNameLst>
                                          <p:attrName>style.visibility</p:attrName>
                                        </p:attrNameLst>
                                      </p:cBhvr>
                                      <p:to>
                                        <p:strVal val="visible"/>
                                      </p:to>
                                    </p:set>
                                    <p:animEffect transition="in" filter="fade">
                                      <p:cBhvr>
                                        <p:cTn id="11" dur="1000"/>
                                        <p:tgtEl>
                                          <p:spTgt spid="1457"/>
                                        </p:tgtEl>
                                      </p:cBhvr>
                                    </p:animEffect>
                                  </p:childTnLst>
                                </p:cTn>
                              </p:par>
                            </p:childTnLst>
                          </p:cTn>
                        </p:par>
                        <p:par>
                          <p:cTn id="12" fill="hold">
                            <p:stCondLst>
                              <p:cond delay="2150"/>
                            </p:stCondLst>
                            <p:childTnLst>
                              <p:par>
                                <p:cTn id="13" presetID="10" presetClass="entr" presetSubtype="0" fill="hold" grpId="0" nodeType="afterEffect">
                                  <p:stCondLst>
                                    <p:cond delay="0"/>
                                  </p:stCondLst>
                                  <p:childTnLst>
                                    <p:set>
                                      <p:cBhvr>
                                        <p:cTn id="14" dur="1" fill="hold">
                                          <p:stCondLst>
                                            <p:cond delay="0"/>
                                          </p:stCondLst>
                                        </p:cTn>
                                        <p:tgtEl>
                                          <p:spTgt spid="1460"/>
                                        </p:tgtEl>
                                        <p:attrNameLst>
                                          <p:attrName>style.visibility</p:attrName>
                                        </p:attrNameLst>
                                      </p:cBhvr>
                                      <p:to>
                                        <p:strVal val="visible"/>
                                      </p:to>
                                    </p:set>
                                    <p:animEffect transition="in" filter="fade">
                                      <p:cBhvr>
                                        <p:cTn id="15" dur="250"/>
                                        <p:tgtEl>
                                          <p:spTgt spid="1460"/>
                                        </p:tgtEl>
                                      </p:cBhvr>
                                    </p:animEffect>
                                  </p:childTnLst>
                                </p:cTn>
                              </p:par>
                            </p:childTnLst>
                          </p:cTn>
                        </p:par>
                        <p:par>
                          <p:cTn id="16" fill="hold">
                            <p:stCondLst>
                              <p:cond delay="2400"/>
                            </p:stCondLst>
                            <p:childTnLst>
                              <p:par>
                                <p:cTn id="17" presetID="10" presetClass="entr" presetSubtype="0" fill="hold" grpId="0" nodeType="afterEffect">
                                  <p:stCondLst>
                                    <p:cond delay="600"/>
                                  </p:stCondLst>
                                  <p:childTnLst>
                                    <p:set>
                                      <p:cBhvr>
                                        <p:cTn id="18" dur="1" fill="hold">
                                          <p:stCondLst>
                                            <p:cond delay="0"/>
                                          </p:stCondLst>
                                        </p:cTn>
                                        <p:tgtEl>
                                          <p:spTgt spid="1465"/>
                                        </p:tgtEl>
                                        <p:attrNameLst>
                                          <p:attrName>style.visibility</p:attrName>
                                        </p:attrNameLst>
                                      </p:cBhvr>
                                      <p:to>
                                        <p:strVal val="visible"/>
                                      </p:to>
                                    </p:set>
                                    <p:animEffect transition="in" filter="fade">
                                      <p:cBhvr>
                                        <p:cTn id="19" dur="250"/>
                                        <p:tgtEl>
                                          <p:spTgt spid="14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0" nodeType="clickEffect">
                                  <p:stCondLst>
                                    <p:cond delay="0"/>
                                  </p:stCondLst>
                                  <p:iterate>
                                    <p:tmAbs val="0"/>
                                  </p:iterate>
                                  <p:childTnLst>
                                    <p:set>
                                      <p:cBhvr>
                                        <p:cTn id="23" fill="hold"/>
                                        <p:tgtEl>
                                          <p:spTgt spid="1452"/>
                                        </p:tgtEl>
                                        <p:attrNameLst>
                                          <p:attrName>style.visibility</p:attrName>
                                        </p:attrNameLst>
                                      </p:cBhvr>
                                      <p:to>
                                        <p:strVal val="visible"/>
                                      </p:to>
                                    </p:set>
                                    <p:animEffect transition="in" filter="fade">
                                      <p:cBhvr>
                                        <p:cTn id="24" dur="250"/>
                                        <p:tgtEl>
                                          <p:spTgt spid="1452"/>
                                        </p:tgtEl>
                                      </p:cBhvr>
                                    </p:animEffect>
                                  </p:childTnLst>
                                </p:cTn>
                              </p:par>
                            </p:childTnLst>
                          </p:cTn>
                        </p:par>
                        <p:par>
                          <p:cTn id="25" fill="hold">
                            <p:stCondLst>
                              <p:cond delay="250"/>
                            </p:stCondLst>
                            <p:childTnLst>
                              <p:par>
                                <p:cTn id="26" presetID="10" presetClass="entr" fill="hold" grpId="0" nodeType="afterEffect">
                                  <p:stCondLst>
                                    <p:cond delay="300"/>
                                  </p:stCondLst>
                                  <p:iterate>
                                    <p:tmAbs val="0"/>
                                  </p:iterate>
                                  <p:childTnLst>
                                    <p:set>
                                      <p:cBhvr>
                                        <p:cTn id="27" fill="hold"/>
                                        <p:tgtEl>
                                          <p:spTgt spid="1456"/>
                                        </p:tgtEl>
                                        <p:attrNameLst>
                                          <p:attrName>style.visibility</p:attrName>
                                        </p:attrNameLst>
                                      </p:cBhvr>
                                      <p:to>
                                        <p:strVal val="visible"/>
                                      </p:to>
                                    </p:set>
                                    <p:animEffect transition="in" filter="fade">
                                      <p:cBhvr>
                                        <p:cTn id="28" dur="250"/>
                                        <p:tgtEl>
                                          <p:spTgt spid="1456"/>
                                        </p:tgtEl>
                                      </p:cBhvr>
                                    </p:animEffect>
                                  </p:childTnLst>
                                </p:cTn>
                              </p:par>
                            </p:childTnLst>
                          </p:cTn>
                        </p:par>
                        <p:par>
                          <p:cTn id="29" fill="hold">
                            <p:stCondLst>
                              <p:cond delay="800"/>
                            </p:stCondLst>
                            <p:childTnLst>
                              <p:par>
                                <p:cTn id="30" presetID="10" presetClass="entr" fill="hold" grpId="0" nodeType="afterEffect">
                                  <p:stCondLst>
                                    <p:cond delay="300"/>
                                  </p:stCondLst>
                                  <p:iterate>
                                    <p:tmAbs val="0"/>
                                  </p:iterate>
                                  <p:childTnLst>
                                    <p:set>
                                      <p:cBhvr>
                                        <p:cTn id="31" fill="hold"/>
                                        <p:tgtEl>
                                          <p:spTgt spid="1455"/>
                                        </p:tgtEl>
                                        <p:attrNameLst>
                                          <p:attrName>style.visibility</p:attrName>
                                        </p:attrNameLst>
                                      </p:cBhvr>
                                      <p:to>
                                        <p:strVal val="visible"/>
                                      </p:to>
                                    </p:set>
                                    <p:animEffect transition="in" filter="fade">
                                      <p:cBhvr>
                                        <p:cTn id="32" dur="250"/>
                                        <p:tgtEl>
                                          <p:spTgt spid="1455"/>
                                        </p:tgtEl>
                                      </p:cBhvr>
                                    </p:animEffect>
                                  </p:childTnLst>
                                </p:cTn>
                              </p:par>
                            </p:childTnLst>
                          </p:cTn>
                        </p:par>
                        <p:par>
                          <p:cTn id="33" fill="hold">
                            <p:stCondLst>
                              <p:cond delay="1350"/>
                            </p:stCondLst>
                            <p:childTnLst>
                              <p:par>
                                <p:cTn id="34" presetID="10" presetClass="entr" presetSubtype="0" fill="hold" grpId="0" nodeType="afterEffect">
                                  <p:stCondLst>
                                    <p:cond delay="250"/>
                                  </p:stCondLst>
                                  <p:childTnLst>
                                    <p:set>
                                      <p:cBhvr>
                                        <p:cTn id="35" dur="1" fill="hold">
                                          <p:stCondLst>
                                            <p:cond delay="0"/>
                                          </p:stCondLst>
                                        </p:cTn>
                                        <p:tgtEl>
                                          <p:spTgt spid="1461"/>
                                        </p:tgtEl>
                                        <p:attrNameLst>
                                          <p:attrName>style.visibility</p:attrName>
                                        </p:attrNameLst>
                                      </p:cBhvr>
                                      <p:to>
                                        <p:strVal val="visible"/>
                                      </p:to>
                                    </p:set>
                                    <p:animEffect transition="in" filter="fade">
                                      <p:cBhvr>
                                        <p:cTn id="36" dur="250"/>
                                        <p:tgtEl>
                                          <p:spTgt spid="1461"/>
                                        </p:tgtEl>
                                      </p:cBhvr>
                                    </p:animEffect>
                                  </p:childTnLst>
                                </p:cTn>
                              </p:par>
                            </p:childTnLst>
                          </p:cTn>
                        </p:par>
                        <p:par>
                          <p:cTn id="37" fill="hold">
                            <p:stCondLst>
                              <p:cond delay="1850"/>
                            </p:stCondLst>
                            <p:childTnLst>
                              <p:par>
                                <p:cTn id="38" presetID="10" presetClass="entr" presetSubtype="0" fill="hold" grpId="0" nodeType="afterEffect">
                                  <p:stCondLst>
                                    <p:cond delay="300"/>
                                  </p:stCondLst>
                                  <p:childTnLst>
                                    <p:set>
                                      <p:cBhvr>
                                        <p:cTn id="39" dur="1" fill="hold">
                                          <p:stCondLst>
                                            <p:cond delay="0"/>
                                          </p:stCondLst>
                                        </p:cTn>
                                        <p:tgtEl>
                                          <p:spTgt spid="1464"/>
                                        </p:tgtEl>
                                        <p:attrNameLst>
                                          <p:attrName>style.visibility</p:attrName>
                                        </p:attrNameLst>
                                      </p:cBhvr>
                                      <p:to>
                                        <p:strVal val="visible"/>
                                      </p:to>
                                    </p:set>
                                    <p:animEffect transition="in" filter="fade">
                                      <p:cBhvr>
                                        <p:cTn id="40" dur="250"/>
                                        <p:tgtEl>
                                          <p:spTgt spid="1464"/>
                                        </p:tgtEl>
                                      </p:cBhvr>
                                    </p:animEffect>
                                  </p:childTnLst>
                                </p:cTn>
                              </p:par>
                            </p:childTnLst>
                          </p:cTn>
                        </p:par>
                        <p:par>
                          <p:cTn id="41" fill="hold">
                            <p:stCondLst>
                              <p:cond delay="2400"/>
                            </p:stCondLst>
                            <p:childTnLst>
                              <p:par>
                                <p:cTn id="42" presetID="10" presetClass="entr" presetSubtype="0" fill="hold" grpId="0" nodeType="afterEffect">
                                  <p:stCondLst>
                                    <p:cond delay="300"/>
                                  </p:stCondLst>
                                  <p:childTnLst>
                                    <p:set>
                                      <p:cBhvr>
                                        <p:cTn id="43" dur="1" fill="hold">
                                          <p:stCondLst>
                                            <p:cond delay="0"/>
                                          </p:stCondLst>
                                        </p:cTn>
                                        <p:tgtEl>
                                          <p:spTgt spid="1462"/>
                                        </p:tgtEl>
                                        <p:attrNameLst>
                                          <p:attrName>style.visibility</p:attrName>
                                        </p:attrNameLst>
                                      </p:cBhvr>
                                      <p:to>
                                        <p:strVal val="visible"/>
                                      </p:to>
                                    </p:set>
                                    <p:animEffect transition="in" filter="fade">
                                      <p:cBhvr>
                                        <p:cTn id="44" dur="250"/>
                                        <p:tgtEl>
                                          <p:spTgt spid="1462"/>
                                        </p:tgtEl>
                                      </p:cBhvr>
                                    </p:animEffect>
                                  </p:childTnLst>
                                </p:cTn>
                              </p:par>
                            </p:childTnLst>
                          </p:cTn>
                        </p:par>
                        <p:par>
                          <p:cTn id="45" fill="hold">
                            <p:stCondLst>
                              <p:cond delay="2950"/>
                            </p:stCondLst>
                            <p:childTnLst>
                              <p:par>
                                <p:cTn id="46" presetID="10" presetClass="entr" presetSubtype="0" fill="hold" grpId="0" nodeType="afterEffect">
                                  <p:stCondLst>
                                    <p:cond delay="300"/>
                                  </p:stCondLst>
                                  <p:childTnLst>
                                    <p:set>
                                      <p:cBhvr>
                                        <p:cTn id="47" dur="1" fill="hold">
                                          <p:stCondLst>
                                            <p:cond delay="0"/>
                                          </p:stCondLst>
                                        </p:cTn>
                                        <p:tgtEl>
                                          <p:spTgt spid="1463"/>
                                        </p:tgtEl>
                                        <p:attrNameLst>
                                          <p:attrName>style.visibility</p:attrName>
                                        </p:attrNameLst>
                                      </p:cBhvr>
                                      <p:to>
                                        <p:strVal val="visible"/>
                                      </p:to>
                                    </p:set>
                                    <p:animEffect transition="in" filter="fade">
                                      <p:cBhvr>
                                        <p:cTn id="48" dur="250"/>
                                        <p:tgtEl>
                                          <p:spTgt spid="1463"/>
                                        </p:tgtEl>
                                      </p:cBhvr>
                                    </p:animEffect>
                                  </p:childTnLst>
                                </p:cTn>
                              </p:par>
                            </p:childTnLst>
                          </p:cTn>
                        </p:par>
                        <p:par>
                          <p:cTn id="49" fill="hold">
                            <p:stCondLst>
                              <p:cond delay="3500"/>
                            </p:stCondLst>
                            <p:childTnLst>
                              <p:par>
                                <p:cTn id="50" presetID="10" presetClass="entr" presetSubtype="0" fill="hold" grpId="0" nodeType="afterEffect">
                                  <p:stCondLst>
                                    <p:cond delay="600"/>
                                  </p:stCondLst>
                                  <p:childTnLst>
                                    <p:set>
                                      <p:cBhvr>
                                        <p:cTn id="51" dur="1" fill="hold">
                                          <p:stCondLst>
                                            <p:cond delay="0"/>
                                          </p:stCondLst>
                                        </p:cTn>
                                        <p:tgtEl>
                                          <p:spTgt spid="1466"/>
                                        </p:tgtEl>
                                        <p:attrNameLst>
                                          <p:attrName>style.visibility</p:attrName>
                                        </p:attrNameLst>
                                      </p:cBhvr>
                                      <p:to>
                                        <p:strVal val="visible"/>
                                      </p:to>
                                    </p:set>
                                    <p:animEffect transition="in" filter="fade">
                                      <p:cBhvr>
                                        <p:cTn id="52" dur="250"/>
                                        <p:tgtEl>
                                          <p:spTgt spid="146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69"/>
                                        </p:tgtEl>
                                        <p:attrNameLst>
                                          <p:attrName>style.visibility</p:attrName>
                                        </p:attrNameLst>
                                      </p:cBhvr>
                                      <p:to>
                                        <p:strVal val="visible"/>
                                      </p:to>
                                    </p:set>
                                    <p:animEffect transition="in" filter="fade">
                                      <p:cBhvr>
                                        <p:cTn id="57" dur="300"/>
                                        <p:tgtEl>
                                          <p:spTgt spid="14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70"/>
                                        </p:tgtEl>
                                        <p:attrNameLst>
                                          <p:attrName>style.visibility</p:attrName>
                                        </p:attrNameLst>
                                      </p:cBhvr>
                                      <p:to>
                                        <p:strVal val="visible"/>
                                      </p:to>
                                    </p:set>
                                    <p:animEffect transition="in" filter="fade">
                                      <p:cBhvr>
                                        <p:cTn id="62" dur="300"/>
                                        <p:tgtEl>
                                          <p:spTgt spid="147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71"/>
                                        </p:tgtEl>
                                        <p:attrNameLst>
                                          <p:attrName>style.visibility</p:attrName>
                                        </p:attrNameLst>
                                      </p:cBhvr>
                                      <p:to>
                                        <p:strVal val="visible"/>
                                      </p:to>
                                    </p:set>
                                    <p:animEffect transition="in" filter="fade">
                                      <p:cBhvr>
                                        <p:cTn id="67" dur="3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 grpId="0" animBg="1" advAuto="0"/>
      <p:bldP spid="1455" grpId="0" animBg="1" advAuto="0"/>
      <p:bldP spid="1456" grpId="0" animBg="1" advAuto="0"/>
      <p:bldP spid="1457" grpId="0" animBg="1" advAuto="0"/>
      <p:bldP spid="1458" grpId="0" animBg="1" advAuto="0"/>
      <p:bldP spid="1460" grpId="0" animBg="1" advAuto="0"/>
      <p:bldP spid="1461" grpId="0" animBg="1" advAuto="0"/>
      <p:bldP spid="1462" grpId="0" animBg="1" advAuto="0"/>
      <p:bldP spid="1463" grpId="0" animBg="1" advAuto="0"/>
      <p:bldP spid="1464" grpId="0" animBg="1" advAuto="0"/>
      <p:bldP spid="1465" grpId="0" animBg="1" advAuto="0"/>
      <p:bldP spid="1466" grpId="0" animBg="1" advAuto="0"/>
      <p:bldP spid="1469" grpId="0" animBg="1" advAuto="0"/>
      <p:bldP spid="1470" grpId="0" animBg="1" advAuto="0"/>
      <p:bldP spid="1471" grpId="0" animBg="1" advAuto="0"/>
    </p:bldLst>
  </p:timing>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Rectangle"/>
          <p:cNvSpPr/>
          <p:nvPr/>
        </p:nvSpPr>
        <p:spPr>
          <a:xfrm>
            <a:off x="4731721" y="1741631"/>
            <a:ext cx="509104" cy="1893635"/>
          </a:xfrm>
          <a:prstGeom prst="rect">
            <a:avLst/>
          </a:prstGeom>
          <a:solidFill>
            <a:srgbClr val="A7A7A7"/>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A7A7A7"/>
                </a:solidFill>
              </a:defRPr>
            </a:pPr>
            <a:endParaRPr>
              <a:latin typeface="Avenir Light" panose="020B0402020203020204" pitchFamily="34" charset="77"/>
            </a:endParaRPr>
          </a:p>
        </p:txBody>
      </p:sp>
      <p:sp>
        <p:nvSpPr>
          <p:cNvPr id="1476" name="Rectangle"/>
          <p:cNvSpPr/>
          <p:nvPr/>
        </p:nvSpPr>
        <p:spPr>
          <a:xfrm>
            <a:off x="4731721" y="3626670"/>
            <a:ext cx="509104" cy="828941"/>
          </a:xfrm>
          <a:prstGeom prst="rect">
            <a:avLst/>
          </a:prstGeom>
          <a:solidFill>
            <a:srgbClr val="A7A7A7"/>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A7A7A7"/>
                </a:solidFill>
              </a:defRPr>
            </a:pPr>
            <a:endParaRPr>
              <a:latin typeface="Avenir Light" panose="020B0402020203020204" pitchFamily="34" charset="77"/>
            </a:endParaRPr>
          </a:p>
        </p:txBody>
      </p:sp>
      <p:sp>
        <p:nvSpPr>
          <p:cNvPr id="1477" name="Consensus in the Real World"/>
          <p:cNvSpPr txBox="1">
            <a:spLocks noGrp="1"/>
          </p:cNvSpPr>
          <p:nvPr>
            <p:ph type="title"/>
          </p:nvPr>
        </p:nvSpPr>
        <p:spPr>
          <a:prstGeom prst="rect">
            <a:avLst/>
          </a:prstGeom>
        </p:spPr>
        <p:txBody>
          <a:bodyPr/>
          <a:lstStyle/>
          <a:p>
            <a:r>
              <a:rPr>
                <a:latin typeface="Avenir Light" panose="020B0402020203020204" pitchFamily="34" charset="77"/>
              </a:rPr>
              <a:t>Consensus in the Real World</a:t>
            </a:r>
          </a:p>
        </p:txBody>
      </p:sp>
      <p:sp>
        <p:nvSpPr>
          <p:cNvPr id="1478" name="Slide Numbe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14</a:t>
            </a:fld>
            <a:endParaRPr>
              <a:latin typeface="Avenir Light" panose="020B0402020203020204" pitchFamily="34" charset="77"/>
            </a:endParaRPr>
          </a:p>
        </p:txBody>
      </p:sp>
      <p:sp>
        <p:nvSpPr>
          <p:cNvPr id="1479" name="Rounded Rectangle"/>
          <p:cNvSpPr/>
          <p:nvPr/>
        </p:nvSpPr>
        <p:spPr>
          <a:xfrm>
            <a:off x="2489875" y="5154920"/>
            <a:ext cx="3766609" cy="1096447"/>
          </a:xfrm>
          <a:prstGeom prst="roundRect">
            <a:avLst>
              <a:gd name="adj" fmla="val 17308"/>
            </a:avLst>
          </a:prstGeom>
          <a:solidFill>
            <a:srgbClr val="A7A7A7"/>
          </a:solidFill>
          <a:ln w="25400">
            <a:solidFill>
              <a:srgbClr val="A7A7A7"/>
            </a:solidFill>
          </a:ln>
          <a:effectLst>
            <a:outerShdw blurRad="38100" dist="23000" dir="5400000" rotWithShape="0">
              <a:srgbClr val="000000">
                <a:alpha val="35000"/>
              </a:srgbClr>
            </a:outerShdw>
          </a:effectLst>
        </p:spPr>
        <p:txBody>
          <a:bodyPr lIns="45719" rIns="45719" anchor="ctr"/>
          <a:lstStyle/>
          <a:p>
            <a:endParaRPr>
              <a:latin typeface="Avenir Light" panose="020B0402020203020204" pitchFamily="34" charset="77"/>
            </a:endParaRPr>
          </a:p>
        </p:txBody>
      </p:sp>
      <p:sp>
        <p:nvSpPr>
          <p:cNvPr id="1480" name="Shape"/>
          <p:cNvSpPr/>
          <p:nvPr/>
        </p:nvSpPr>
        <p:spPr>
          <a:xfrm>
            <a:off x="2529558" y="4383481"/>
            <a:ext cx="3687243" cy="825615"/>
          </a:xfrm>
          <a:custGeom>
            <a:avLst/>
            <a:gdLst/>
            <a:ahLst/>
            <a:cxnLst>
              <a:cxn ang="0">
                <a:pos x="wd2" y="hd2"/>
              </a:cxn>
              <a:cxn ang="5400000">
                <a:pos x="wd2" y="hd2"/>
              </a:cxn>
              <a:cxn ang="10800000">
                <a:pos x="wd2" y="hd2"/>
              </a:cxn>
              <a:cxn ang="16200000">
                <a:pos x="wd2" y="hd2"/>
              </a:cxn>
            </a:cxnLst>
            <a:rect l="0" t="0" r="r" b="b"/>
            <a:pathLst>
              <a:path w="21600" h="21600" extrusionOk="0">
                <a:moveTo>
                  <a:pt x="13042" y="0"/>
                </a:moveTo>
                <a:lnTo>
                  <a:pt x="15787" y="147"/>
                </a:lnTo>
                <a:lnTo>
                  <a:pt x="21600" y="21600"/>
                </a:lnTo>
                <a:lnTo>
                  <a:pt x="0" y="21196"/>
                </a:lnTo>
                <a:lnTo>
                  <a:pt x="13042" y="0"/>
                </a:lnTo>
                <a:close/>
              </a:path>
            </a:pathLst>
          </a:custGeom>
          <a:solidFill>
            <a:srgbClr val="A7A7A7"/>
          </a:solidFill>
          <a:ln w="12700">
            <a:miter lim="400000"/>
          </a:ln>
        </p:spPr>
        <p:txBody>
          <a:bodyPr lIns="45719" rIns="45719" anchor="ctr"/>
          <a:lstStyle/>
          <a:p>
            <a:pPr>
              <a:defRPr>
                <a:solidFill>
                  <a:srgbClr val="A7A7A7"/>
                </a:solidFill>
              </a:defRPr>
            </a:pPr>
            <a:endParaRPr>
              <a:latin typeface="Avenir Light" panose="020B0402020203020204" pitchFamily="34" charset="77"/>
            </a:endParaRPr>
          </a:p>
        </p:txBody>
      </p:sp>
      <p:sp>
        <p:nvSpPr>
          <p:cNvPr id="1481" name="Consensus Protocol"/>
          <p:cNvSpPr/>
          <p:nvPr/>
        </p:nvSpPr>
        <p:spPr>
          <a:xfrm>
            <a:off x="3205166" y="3738644"/>
            <a:ext cx="2759030" cy="604993"/>
          </a:xfrm>
          <a:prstGeom prst="rect">
            <a:avLst/>
          </a:prstGeom>
          <a:solidFill>
            <a:srgbClr val="FFFFFF"/>
          </a:solidFill>
          <a:ln w="25400">
            <a:solidFill>
              <a:srgbClr val="535353"/>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lstStyle>
            <a:lvl1pPr algn="ctr">
              <a:defRPr sz="2800">
                <a:latin typeface="+mn-lt"/>
                <a:ea typeface="+mn-ea"/>
                <a:cs typeface="+mn-cs"/>
                <a:sym typeface="Avenir Book"/>
              </a:defRPr>
            </a:lvl1pPr>
          </a:lstStyle>
          <a:p>
            <a:r>
              <a:rPr lang="en-US">
                <a:latin typeface="Avenir Light"/>
              </a:rPr>
              <a:t>Raft</a:t>
            </a:r>
          </a:p>
        </p:txBody>
      </p:sp>
      <p:pic>
        <p:nvPicPr>
          <p:cNvPr id="1482" name="Graphic 144" descr="Graphic 144"/>
          <p:cNvPicPr>
            <a:picLocks noChangeAspect="1"/>
          </p:cNvPicPr>
          <p:nvPr/>
        </p:nvPicPr>
        <p:blipFill>
          <a:blip r:embed="rId5"/>
          <a:stretch>
            <a:fillRect/>
          </a:stretch>
        </p:blipFill>
        <p:spPr>
          <a:xfrm>
            <a:off x="2423565" y="5064129"/>
            <a:ext cx="1193785" cy="1193784"/>
          </a:xfrm>
          <a:prstGeom prst="rect">
            <a:avLst/>
          </a:prstGeom>
          <a:ln w="12700">
            <a:miter lim="400000"/>
          </a:ln>
        </p:spPr>
      </p:pic>
      <p:pic>
        <p:nvPicPr>
          <p:cNvPr id="1483" name="Graphic 145" descr="Graphic 145"/>
          <p:cNvPicPr>
            <a:picLocks noChangeAspect="1"/>
          </p:cNvPicPr>
          <p:nvPr/>
        </p:nvPicPr>
        <p:blipFill>
          <a:blip r:embed="rId5"/>
          <a:stretch>
            <a:fillRect/>
          </a:stretch>
        </p:blipFill>
        <p:spPr>
          <a:xfrm>
            <a:off x="4220104" y="5061571"/>
            <a:ext cx="1198899" cy="1198900"/>
          </a:xfrm>
          <a:prstGeom prst="rect">
            <a:avLst/>
          </a:prstGeom>
          <a:ln w="12700">
            <a:miter lim="400000"/>
          </a:ln>
        </p:spPr>
      </p:pic>
      <p:pic>
        <p:nvPicPr>
          <p:cNvPr id="1484" name="Graphic 146" descr="Graphic 146"/>
          <p:cNvPicPr>
            <a:picLocks noChangeAspect="1"/>
          </p:cNvPicPr>
          <p:nvPr/>
        </p:nvPicPr>
        <p:blipFill>
          <a:blip r:embed="rId5"/>
          <a:stretch>
            <a:fillRect/>
          </a:stretch>
        </p:blipFill>
        <p:spPr>
          <a:xfrm>
            <a:off x="5002119" y="5064129"/>
            <a:ext cx="1193785" cy="1193784"/>
          </a:xfrm>
          <a:prstGeom prst="rect">
            <a:avLst/>
          </a:prstGeom>
          <a:ln w="12700">
            <a:miter lim="400000"/>
          </a:ln>
        </p:spPr>
      </p:pic>
      <p:sp>
        <p:nvSpPr>
          <p:cNvPr id="1485" name="…"/>
          <p:cNvSpPr txBox="1"/>
          <p:nvPr/>
        </p:nvSpPr>
        <p:spPr>
          <a:xfrm>
            <a:off x="3585822" y="5223655"/>
            <a:ext cx="662769" cy="899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defRPr sz="6400"/>
            </a:lvl1pPr>
          </a:lstStyle>
          <a:p>
            <a:r>
              <a:rPr>
                <a:latin typeface="Avenir Light" panose="020B0402020203020204" pitchFamily="34" charset="77"/>
              </a:rPr>
              <a:t>…</a:t>
            </a:r>
          </a:p>
        </p:txBody>
      </p:sp>
      <p:sp>
        <p:nvSpPr>
          <p:cNvPr id="1486" name="Write(key, value)"/>
          <p:cNvSpPr/>
          <p:nvPr/>
        </p:nvSpPr>
        <p:spPr>
          <a:xfrm>
            <a:off x="2072212" y="2411255"/>
            <a:ext cx="2969510" cy="604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defRPr sz="2800">
                <a:latin typeface="+mn-lt"/>
                <a:ea typeface="+mn-ea"/>
                <a:cs typeface="+mn-cs"/>
                <a:sym typeface="Avenir Book"/>
              </a:defRPr>
            </a:lvl1pPr>
          </a:lstStyle>
          <a:p>
            <a:r>
              <a:rPr>
                <a:latin typeface="Avenir Light" panose="020B0402020203020204" pitchFamily="34" charset="77"/>
              </a:rPr>
              <a:t>Write(key, value)</a:t>
            </a:r>
          </a:p>
        </p:txBody>
      </p:sp>
      <p:sp>
        <p:nvSpPr>
          <p:cNvPr id="1487" name="Application"/>
          <p:cNvSpPr/>
          <p:nvPr/>
        </p:nvSpPr>
        <p:spPr>
          <a:xfrm>
            <a:off x="3868118" y="1741534"/>
            <a:ext cx="2236310" cy="604993"/>
          </a:xfrm>
          <a:prstGeom prst="rect">
            <a:avLst/>
          </a:prstGeom>
          <a:solidFill>
            <a:srgbClr val="FFFFFF"/>
          </a:solidFill>
          <a:ln w="25400">
            <a:solidFill>
              <a:srgbClr val="535353"/>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800">
                <a:latin typeface="+mn-lt"/>
                <a:ea typeface="+mn-ea"/>
                <a:cs typeface="+mn-cs"/>
                <a:sym typeface="Avenir Book"/>
              </a:defRPr>
            </a:lvl1pPr>
          </a:lstStyle>
          <a:p>
            <a:r>
              <a:rPr>
                <a:latin typeface="Avenir Light" panose="020B0402020203020204" pitchFamily="34" charset="77"/>
              </a:rPr>
              <a:t>Application</a:t>
            </a:r>
          </a:p>
        </p:txBody>
      </p:sp>
      <p:sp>
        <p:nvSpPr>
          <p:cNvPr id="1489" name="Key-Value Store"/>
          <p:cNvSpPr/>
          <p:nvPr/>
        </p:nvSpPr>
        <p:spPr>
          <a:xfrm>
            <a:off x="2888100" y="2992814"/>
            <a:ext cx="3687242" cy="604993"/>
          </a:xfrm>
          <a:prstGeom prst="rect">
            <a:avLst/>
          </a:prstGeom>
          <a:solidFill>
            <a:srgbClr val="FFFFFF"/>
          </a:solidFill>
          <a:ln w="25400">
            <a:solidFill>
              <a:srgbClr val="535353"/>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lstStyle>
            <a:lvl1pPr algn="ctr">
              <a:defRPr sz="2800">
                <a:latin typeface="+mn-lt"/>
                <a:ea typeface="+mn-ea"/>
                <a:cs typeface="+mn-cs"/>
                <a:sym typeface="Avenir Book"/>
              </a:defRPr>
            </a:lvl1pPr>
          </a:lstStyle>
          <a:p>
            <a:r>
              <a:rPr lang="en-US">
                <a:latin typeface="Avenir Light"/>
              </a:rPr>
              <a:t>Key-Value Store (</a:t>
            </a:r>
            <a:r>
              <a:rPr lang="en-US" err="1">
                <a:latin typeface="Avenir Light"/>
              </a:rPr>
              <a:t>Etcd</a:t>
            </a:r>
            <a:r>
              <a:rPr lang="en-US">
                <a:latin typeface="Avenir Light"/>
              </a:rPr>
              <a:t>)</a:t>
            </a:r>
            <a:endParaRPr>
              <a:latin typeface="Avenir Light" panose="020B0402020203020204" pitchFamily="34" charset="77"/>
            </a:endParaRPr>
          </a:p>
        </p:txBody>
      </p:sp>
      <p:sp>
        <p:nvSpPr>
          <p:cNvPr id="1490" name="Same order of operations"/>
          <p:cNvSpPr/>
          <p:nvPr/>
        </p:nvSpPr>
        <p:spPr>
          <a:xfrm>
            <a:off x="268977" y="4101808"/>
            <a:ext cx="3226464" cy="1121847"/>
          </a:xfrm>
          <a:custGeom>
            <a:avLst/>
            <a:gdLst/>
            <a:ahLst/>
            <a:cxnLst>
              <a:cxn ang="0">
                <a:pos x="wd2" y="hd2"/>
              </a:cxn>
              <a:cxn ang="5400000">
                <a:pos x="wd2" y="hd2"/>
              </a:cxn>
              <a:cxn ang="10800000">
                <a:pos x="wd2" y="hd2"/>
              </a:cxn>
              <a:cxn ang="16200000">
                <a:pos x="wd2" y="hd2"/>
              </a:cxn>
            </a:cxnLst>
            <a:rect l="0" t="0" r="r" b="b"/>
            <a:pathLst>
              <a:path w="21600" h="21600" extrusionOk="0">
                <a:moveTo>
                  <a:pt x="343" y="0"/>
                </a:moveTo>
                <a:lnTo>
                  <a:pt x="21600" y="0"/>
                </a:lnTo>
                <a:lnTo>
                  <a:pt x="21490" y="21553"/>
                </a:lnTo>
                <a:lnTo>
                  <a:pt x="10745" y="21577"/>
                </a:lnTo>
                <a:lnTo>
                  <a:pt x="0" y="21600"/>
                </a:lnTo>
                <a:lnTo>
                  <a:pt x="343" y="0"/>
                </a:lnTo>
                <a:close/>
              </a:path>
            </a:pathLst>
          </a:cu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defRPr sz="2800">
                <a:latin typeface="+mn-lt"/>
                <a:ea typeface="+mn-ea"/>
                <a:cs typeface="+mn-cs"/>
                <a:sym typeface="Avenir Book"/>
              </a:defRPr>
            </a:lvl1pPr>
          </a:lstStyle>
          <a:p>
            <a:r>
              <a:rPr lang="en-US">
                <a:latin typeface="Avenir Light" panose="020B0402020203020204" pitchFamily="34" charset="77"/>
              </a:rPr>
              <a:t>Read/Write Operation Log</a:t>
            </a:r>
            <a:endParaRPr>
              <a:latin typeface="Avenir Light" panose="020B0402020203020204" pitchFamily="34" charset="77"/>
            </a:endParaRPr>
          </a:p>
        </p:txBody>
      </p:sp>
      <p:grpSp>
        <p:nvGrpSpPr>
          <p:cNvPr id="8" name="Group 7">
            <a:extLst>
              <a:ext uri="{FF2B5EF4-FFF2-40B4-BE49-F238E27FC236}">
                <a16:creationId xmlns:a16="http://schemas.microsoft.com/office/drawing/2014/main" id="{CCA8C38D-7909-F4B0-E620-B9D46BE6257B}"/>
              </a:ext>
            </a:extLst>
          </p:cNvPr>
          <p:cNvGrpSpPr/>
          <p:nvPr/>
        </p:nvGrpSpPr>
        <p:grpSpPr>
          <a:xfrm>
            <a:off x="4249923" y="5096531"/>
            <a:ext cx="1125084" cy="1125085"/>
            <a:chOff x="6819555" y="5018422"/>
            <a:chExt cx="1125084" cy="1125085"/>
          </a:xfrm>
        </p:grpSpPr>
        <p:sp>
          <p:nvSpPr>
            <p:cNvPr id="1491" name="Rectangle"/>
            <p:cNvSpPr/>
            <p:nvPr/>
          </p:nvSpPr>
          <p:spPr>
            <a:xfrm>
              <a:off x="6965794" y="5047060"/>
              <a:ext cx="832606" cy="1096447"/>
            </a:xfrm>
            <a:prstGeom prst="rect">
              <a:avLst/>
            </a:prstGeom>
            <a:solidFill>
              <a:srgbClr val="B02318"/>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grpSp>
          <p:nvGrpSpPr>
            <p:cNvPr id="7" name="Group 6">
              <a:extLst>
                <a:ext uri="{FF2B5EF4-FFF2-40B4-BE49-F238E27FC236}">
                  <a16:creationId xmlns:a16="http://schemas.microsoft.com/office/drawing/2014/main" id="{8B704B37-ACAC-49B9-DF7E-0C8006C530D8}"/>
                </a:ext>
              </a:extLst>
            </p:cNvPr>
            <p:cNvGrpSpPr>
              <a:grpSpLocks noChangeAspect="1"/>
            </p:cNvGrpSpPr>
            <p:nvPr/>
          </p:nvGrpSpPr>
          <p:grpSpPr>
            <a:xfrm>
              <a:off x="6819555" y="5018422"/>
              <a:ext cx="1125084" cy="1125085"/>
              <a:chOff x="4208865" y="5064053"/>
              <a:chExt cx="1193801" cy="1193802"/>
            </a:xfrm>
          </p:grpSpPr>
          <p:pic>
            <p:nvPicPr>
              <p:cNvPr id="1492" name="Graphic 146" descr="Graphic 146"/>
              <p:cNvPicPr>
                <a:picLocks noChangeAspect="1"/>
              </p:cNvPicPr>
              <p:nvPr/>
            </p:nvPicPr>
            <p:blipFill>
              <a:blip r:embed="rId6"/>
              <a:srcRect/>
              <a:stretch>
                <a:fillRect/>
              </a:stretch>
            </p:blipFill>
            <p:spPr>
              <a:xfrm>
                <a:off x="4208865" y="5064053"/>
                <a:ext cx="1193801" cy="1193802"/>
              </a:xfrm>
              <a:prstGeom prst="rect">
                <a:avLst/>
              </a:prstGeom>
              <a:ln w="12700" cap="flat">
                <a:noFill/>
                <a:miter lim="400000"/>
              </a:ln>
              <a:effectLst/>
            </p:spPr>
          </p:pic>
          <p:pic>
            <p:nvPicPr>
              <p:cNvPr id="1493" name="Graphic 57" descr="Graphic 57"/>
              <p:cNvPicPr>
                <a:picLocks noChangeAspect="1"/>
              </p:cNvPicPr>
              <p:nvPr/>
            </p:nvPicPr>
            <p:blipFill>
              <a:blip r:embed="rId7"/>
              <a:srcRect/>
              <a:stretch>
                <a:fillRect/>
              </a:stretch>
            </p:blipFill>
            <p:spPr>
              <a:xfrm>
                <a:off x="4295225" y="5205147"/>
                <a:ext cx="1021484" cy="1021484"/>
              </a:xfrm>
              <a:prstGeom prst="rect">
                <a:avLst/>
              </a:prstGeom>
              <a:ln w="12700" cap="flat">
                <a:noFill/>
                <a:miter lim="400000"/>
              </a:ln>
              <a:effectLst/>
            </p:spPr>
          </p:pic>
        </p:grpSp>
      </p:grpSp>
      <p:sp>
        <p:nvSpPr>
          <p:cNvPr id="2" name="Group">
            <a:extLst>
              <a:ext uri="{FF2B5EF4-FFF2-40B4-BE49-F238E27FC236}">
                <a16:creationId xmlns:a16="http://schemas.microsoft.com/office/drawing/2014/main" id="{2FBF1285-1194-EEBB-8E12-57041554C7B6}"/>
              </a:ext>
            </a:extLst>
          </p:cNvPr>
          <p:cNvSpPr/>
          <p:nvPr/>
        </p:nvSpPr>
        <p:spPr>
          <a:xfrm>
            <a:off x="8983459" y="2539162"/>
            <a:ext cx="1525754" cy="1034884"/>
          </a:xfrm>
          <a:prstGeom prst="rect">
            <a:avLst/>
          </a:prstGeom>
          <a:solidFill>
            <a:srgbClr val="93368F"/>
          </a:solidFill>
          <a:ln w="12700">
            <a:miter lim="400000"/>
          </a:ln>
        </p:spPr>
        <p:txBody>
          <a:bodyPr lIns="45719" rIns="45719" anchor="ct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3" name="TextBox 12">
            <a:extLst>
              <a:ext uri="{FF2B5EF4-FFF2-40B4-BE49-F238E27FC236}">
                <a16:creationId xmlns:a16="http://schemas.microsoft.com/office/drawing/2014/main" id="{3EAE24C5-C77D-5085-1602-3C581B8D12BF}"/>
              </a:ext>
            </a:extLst>
          </p:cNvPr>
          <p:cNvSpPr txBox="1"/>
          <p:nvPr/>
        </p:nvSpPr>
        <p:spPr>
          <a:xfrm>
            <a:off x="8284366" y="1889574"/>
            <a:ext cx="2885799"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3600">
                <a:latin typeface="+mn-lt"/>
                <a:ea typeface="+mn-ea"/>
                <a:cs typeface="+mn-cs"/>
                <a:sym typeface="Avenir Book"/>
              </a:defRPr>
            </a:lvl1pPr>
          </a:lstStyle>
          <a:p>
            <a:r>
              <a:rPr>
                <a:latin typeface="Avenir Light" panose="020B0402020203020204" pitchFamily="34" charset="77"/>
              </a:rPr>
              <a:t>Fault Model</a:t>
            </a:r>
          </a:p>
        </p:txBody>
      </p:sp>
      <p:pic>
        <p:nvPicPr>
          <p:cNvPr id="4" name="Graphic 48" descr="Graphic 48">
            <a:extLst>
              <a:ext uri="{FF2B5EF4-FFF2-40B4-BE49-F238E27FC236}">
                <a16:creationId xmlns:a16="http://schemas.microsoft.com/office/drawing/2014/main" id="{56946C82-538A-2EFD-BBA8-92F0F815167A}"/>
              </a:ext>
            </a:extLst>
          </p:cNvPr>
          <p:cNvPicPr>
            <a:picLocks noChangeAspect="1"/>
          </p:cNvPicPr>
          <p:nvPr/>
        </p:nvPicPr>
        <p:blipFill>
          <a:blip r:embed="rId8"/>
          <a:stretch>
            <a:fillRect/>
          </a:stretch>
        </p:blipFill>
        <p:spPr>
          <a:xfrm>
            <a:off x="9139853" y="2470487"/>
            <a:ext cx="1187083" cy="1187083"/>
          </a:xfrm>
          <a:prstGeom prst="rect">
            <a:avLst/>
          </a:prstGeom>
          <a:ln w="12700">
            <a:miter lim="400000"/>
          </a:ln>
        </p:spPr>
      </p:pic>
      <p:pic>
        <p:nvPicPr>
          <p:cNvPr id="5" name="Graphic 57" descr="Graphic 57">
            <a:extLst>
              <a:ext uri="{FF2B5EF4-FFF2-40B4-BE49-F238E27FC236}">
                <a16:creationId xmlns:a16="http://schemas.microsoft.com/office/drawing/2014/main" id="{51FE8EF0-B107-011E-E9BA-CC45A1FD15B5}"/>
              </a:ext>
            </a:extLst>
          </p:cNvPr>
          <p:cNvPicPr>
            <a:picLocks noChangeAspect="1"/>
          </p:cNvPicPr>
          <p:nvPr/>
        </p:nvPicPr>
        <p:blipFill>
          <a:blip r:embed="rId7"/>
          <a:stretch>
            <a:fillRect/>
          </a:stretch>
        </p:blipFill>
        <p:spPr>
          <a:xfrm>
            <a:off x="9143363" y="2455638"/>
            <a:ext cx="1187083" cy="1187083"/>
          </a:xfrm>
          <a:prstGeom prst="rect">
            <a:avLst/>
          </a:prstGeom>
          <a:ln w="12700">
            <a:miter lim="400000"/>
          </a:ln>
        </p:spPr>
      </p:pic>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A4ECB0AA-DF43-D233-4961-1878BD1DE1F3}"/>
                  </a:ext>
                </a:extLst>
              </p:cNvPr>
              <p:cNvSpPr txBox="1"/>
              <p:nvPr/>
            </p:nvSpPr>
            <p:spPr>
              <a:xfrm>
                <a:off x="8903010" y="3669205"/>
                <a:ext cx="1599516" cy="515390"/>
              </a:xfrm>
              <a:prstGeom prst="rect">
                <a:avLst/>
              </a:prstGeom>
              <a:ln w="25400">
                <a:solidFill>
                  <a:srgbClr val="000000"/>
                </a:solidFill>
              </a:ln>
              <a:extLst>
                <a:ext uri="{C572A759-6A51-4108-AA02-DFA0A04FC94B}">
                  <ma14:wrappingTextBoxFlag xmlns="" xmlns:ma14="http://schemas.microsoft.com/office/mac/drawingml/2011/main" xmlns:m="http://schemas.openxmlformats.org/officeDocument/2006/math" val="1"/>
                </a:ext>
              </a:extLst>
            </p:spPr>
            <p:txBody>
              <a:bodyPr lIns="45719" rIns="45719" anchor="ctr">
                <a:normAutofit/>
              </a:bodyPr>
              <a:lstStyle>
                <a:lvl1pPr algn="ctr" defTabSz="758951">
                  <a:lnSpc>
                    <a:spcPct val="90000"/>
                  </a:lnSpc>
                  <a:spcBef>
                    <a:spcPts val="800"/>
                  </a:spcBef>
                  <a:defRPr sz="2324">
                    <a:solidFill>
                      <a:srgbClr val="7A2170"/>
                    </a:solidFill>
                    <a:latin typeface="+mn-lt"/>
                    <a:ea typeface="+mn-ea"/>
                    <a:cs typeface="+mn-cs"/>
                    <a:sym typeface="Avenir Book"/>
                  </a:defRPr>
                </a:lvl1pPr>
              </a:lstStyle>
              <a:p>
                <a:pPr/>
                <a14:m>
                  <m:oMathPara xmlns:m="http://schemas.openxmlformats.org/officeDocument/2006/math">
                    <m:oMathParaPr>
                      <m:jc m:val="center"/>
                    </m:oMathParaPr>
                    <m:oMath xmlns:m="http://schemas.openxmlformats.org/officeDocument/2006/math">
                      <m:r>
                        <m:rPr>
                          <m:sty m:val="p"/>
                        </m:rPr>
                        <a:rPr lang="en-US" sz="2300" b="0" i="0" smtClean="0">
                          <a:solidFill>
                            <a:srgbClr val="79206F"/>
                          </a:solidFill>
                          <a:latin typeface="Cambria Math" panose="02040503050406030204" pitchFamily="18" charset="0"/>
                        </a:rPr>
                        <m:t>f</m:t>
                      </m:r>
                      <m:r>
                        <a:rPr lang="en-US" sz="2300" b="0" i="0" smtClean="0">
                          <a:solidFill>
                            <a:srgbClr val="79206F"/>
                          </a:solidFill>
                          <a:latin typeface="Cambria Math" panose="02040503050406030204" pitchFamily="18" charset="0"/>
                        </a:rPr>
                        <m:t>=1</m:t>
                      </m:r>
                    </m:oMath>
                  </m:oMathPara>
                </a14:m>
                <a:endParaRPr sz="2800">
                  <a:latin typeface="Avenir Light" panose="020B0402020203020204" pitchFamily="34" charset="77"/>
                </a:endParaRPr>
              </a:p>
            </p:txBody>
          </p:sp>
        </mc:Choice>
        <mc:Fallback>
          <p:sp>
            <p:nvSpPr>
              <p:cNvPr id="6" name="Content Placeholder 2">
                <a:extLst>
                  <a:ext uri="{FF2B5EF4-FFF2-40B4-BE49-F238E27FC236}">
                    <a16:creationId xmlns:a16="http://schemas.microsoft.com/office/drawing/2014/main" id="{A4ECB0AA-DF43-D233-4961-1878BD1DE1F3}"/>
                  </a:ext>
                </a:extLst>
              </p:cNvPr>
              <p:cNvSpPr txBox="1">
                <a:spLocks noRot="1" noChangeAspect="1" noMove="1" noResize="1" noEditPoints="1" noAdjustHandles="1" noChangeArrowheads="1" noChangeShapeType="1" noTextEdit="1"/>
              </p:cNvSpPr>
              <p:nvPr/>
            </p:nvSpPr>
            <p:spPr>
              <a:xfrm>
                <a:off x="8903010" y="3669205"/>
                <a:ext cx="1599516" cy="515390"/>
              </a:xfrm>
              <a:prstGeom prst="rect">
                <a:avLst/>
              </a:prstGeom>
              <a:blipFill>
                <a:blip r:embed="rId9"/>
                <a:stretch>
                  <a:fillRect/>
                </a:stretch>
              </a:blipFill>
              <a:ln w="25400">
                <a:solidFill>
                  <a:srgbClr val="000000"/>
                </a:solidFill>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p:fade/>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6"/>
                                        </p:tgtEl>
                                        <p:attrNameLst>
                                          <p:attrName>style.visibility</p:attrName>
                                        </p:attrNameLst>
                                      </p:cBhvr>
                                      <p:to>
                                        <p:strVal val="visible"/>
                                      </p:to>
                                    </p:set>
                                    <p:animEffect transition="in" filter="fade">
                                      <p:cBhvr>
                                        <p:cTn id="7" dur="250"/>
                                        <p:tgtEl>
                                          <p:spTgt spid="1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1"/>
                                        </p:tgtEl>
                                        <p:attrNameLst>
                                          <p:attrName>style.visibility</p:attrName>
                                        </p:attrNameLst>
                                      </p:cBhvr>
                                      <p:to>
                                        <p:strVal val="visible"/>
                                      </p:to>
                                    </p:set>
                                    <p:animEffect transition="in" filter="fade">
                                      <p:cBhvr>
                                        <p:cTn id="12" dur="250"/>
                                        <p:tgtEl>
                                          <p:spTgt spid="14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490"/>
                                        </p:tgtEl>
                                        <p:attrNameLst>
                                          <p:attrName>style.visibility</p:attrName>
                                        </p:attrNameLst>
                                      </p:cBhvr>
                                      <p:to>
                                        <p:strVal val="visible"/>
                                      </p:to>
                                    </p:set>
                                    <p:animEffect transition="in" filter="fade">
                                      <p:cBhvr>
                                        <p:cTn id="17" dur="1000"/>
                                        <p:tgtEl>
                                          <p:spTgt spid="14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5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5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5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1" grpId="0" animBg="1"/>
      <p:bldP spid="1486" grpId="0" animBg="1" advAuto="0"/>
      <p:bldP spid="1490" grpId="0" animBg="1" advAuto="0"/>
      <p:bldP spid="2" grpId="0" animBg="1"/>
      <p:bldP spid="3" grpId="0" animBg="1"/>
      <p:bldP spid="6" grpId="0" animBg="1"/>
    </p:bldLst>
  </p:timing>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Consensus in the Real World"/>
          <p:cNvSpPr txBox="1">
            <a:spLocks noGrp="1"/>
          </p:cNvSpPr>
          <p:nvPr>
            <p:ph type="title"/>
          </p:nvPr>
        </p:nvSpPr>
        <p:spPr>
          <a:prstGeom prst="rect">
            <a:avLst/>
          </a:prstGeom>
        </p:spPr>
        <p:txBody>
          <a:bodyPr/>
          <a:lstStyle>
            <a:lvl1pPr>
              <a:defRPr>
                <a:solidFill>
                  <a:srgbClr val="002060"/>
                </a:solidFill>
              </a:defRPr>
            </a:lvl1pPr>
          </a:lstStyle>
          <a:p>
            <a:r>
              <a:rPr>
                <a:latin typeface="Avenir Light" panose="020B0402020203020204" pitchFamily="34" charset="77"/>
              </a:rPr>
              <a:t>Consensus in the Real World</a:t>
            </a:r>
          </a:p>
        </p:txBody>
      </p:sp>
      <p:sp>
        <p:nvSpPr>
          <p:cNvPr id="1565" name="Slide Numbe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15</a:t>
            </a:fld>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566" name="-Threshold Fault Model…"/>
              <p:cNvSpPr txBox="1"/>
              <p:nvPr/>
            </p:nvSpPr>
            <p:spPr>
              <a:xfrm>
                <a:off x="849057" y="1722727"/>
                <a:ext cx="4080446" cy="505010"/>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wrap="square" lIns="45719" rIns="45719">
                <a:spAutoFit/>
              </a:bodyPr>
              <a:lstStyle/>
              <a:p>
                <a:pPr algn="ctr" defTabSz="914400">
                  <a:lnSpc>
                    <a:spcPct val="90000"/>
                  </a:lnSpc>
                  <a:spcBef>
                    <a:spcPts val="1000"/>
                  </a:spcBef>
                  <a:defRPr sz="2800">
                    <a:solidFill>
                      <a:srgbClr val="7A2170"/>
                    </a:solidFill>
                    <a:latin typeface="+mn-lt"/>
                    <a:ea typeface="+mn-ea"/>
                    <a:cs typeface="+mn-cs"/>
                    <a:sym typeface="Avenir Book"/>
                  </a:defRPr>
                </a:pPr>
                <a14:m>
                  <m:oMath xmlns:m="http://schemas.openxmlformats.org/officeDocument/2006/math">
                    <m:r>
                      <m:rPr>
                        <m:sty m:val="p"/>
                      </m:rPr>
                      <a:rPr lang="en-US" sz="3050" b="0" i="0" smtClean="0">
                        <a:solidFill>
                          <a:srgbClr val="79206F"/>
                        </a:solidFill>
                        <a:latin typeface="Cambria Math" panose="02040503050406030204" pitchFamily="18" charset="0"/>
                      </a:rPr>
                      <m:t>f</m:t>
                    </m:r>
                  </m:oMath>
                </a14:m>
                <a:r>
                  <a:rPr>
                    <a:latin typeface="Avenir Light" panose="020B0402020203020204" pitchFamily="34" charset="77"/>
                  </a:rPr>
                  <a:t>-Threshold Fault Model</a:t>
                </a:r>
              </a:p>
            </p:txBody>
          </p:sp>
        </mc:Choice>
        <mc:Fallback>
          <p:sp>
            <p:nvSpPr>
              <p:cNvPr id="1566" name="-Threshold Fault Model…"/>
              <p:cNvSpPr txBox="1">
                <a:spLocks noRot="1" noChangeAspect="1" noMove="1" noResize="1" noEditPoints="1" noAdjustHandles="1" noChangeArrowheads="1" noChangeShapeType="1" noTextEdit="1"/>
              </p:cNvSpPr>
              <p:nvPr/>
            </p:nvSpPr>
            <p:spPr>
              <a:xfrm>
                <a:off x="849057" y="1722727"/>
                <a:ext cx="4080446" cy="505010"/>
              </a:xfrm>
              <a:prstGeom prst="rect">
                <a:avLst/>
              </a:prstGeom>
              <a:blipFill>
                <a:blip r:embed="rId5"/>
                <a:stretch>
                  <a:fillRect t="-14634" r="-2167" b="-31707"/>
                </a:stretch>
              </a:blipFill>
              <a:ln w="12700">
                <a:miter lim="400000"/>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67" name="Consensus Guarantees when failures"/>
              <p:cNvSpPr txBox="1"/>
              <p:nvPr/>
            </p:nvSpPr>
            <p:spPr>
              <a:xfrm>
                <a:off x="7640791" y="1783800"/>
                <a:ext cx="3723359" cy="907941"/>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spAutoFit/>
              </a:bodyPr>
              <a:lstStyle/>
              <a:p>
                <a:pPr algn="ctr" defTabSz="914400">
                  <a:lnSpc>
                    <a:spcPct val="90000"/>
                  </a:lnSpc>
                  <a:spcBef>
                    <a:spcPts val="1000"/>
                  </a:spcBef>
                  <a:defRPr sz="2800">
                    <a:solidFill>
                      <a:srgbClr val="34692E"/>
                    </a:solidFill>
                    <a:latin typeface="+mn-lt"/>
                    <a:ea typeface="+mn-ea"/>
                    <a:cs typeface="+mn-cs"/>
                    <a:sym typeface="Avenir Book"/>
                  </a:defRPr>
                </a:pPr>
                <a:r>
                  <a:rPr>
                    <a:latin typeface="Avenir Light" panose="020B0402020203020204" pitchFamily="34" charset="77"/>
                  </a:rPr>
                  <a:t>Consensus Guarantees</a:t>
                </a:r>
                <a:br>
                  <a:rPr>
                    <a:latin typeface="Avenir Light" panose="020B0402020203020204" pitchFamily="34" charset="77"/>
                  </a:rPr>
                </a:br>
                <a:r>
                  <a:rPr>
                    <a:latin typeface="Avenir Light" panose="020B0402020203020204" pitchFamily="34" charset="77"/>
                  </a:rPr>
                  <a:t>when </a:t>
                </a:r>
                <a:r>
                  <a:rPr lang="en-US">
                    <a:latin typeface="Avenir Light" panose="020B0402020203020204" pitchFamily="34" charset="77"/>
                  </a:rPr>
                  <a:t>#faults</a:t>
                </a:r>
                <a14:m>
                  <m:oMath xmlns:m="http://schemas.openxmlformats.org/officeDocument/2006/math">
                    <m:r>
                      <a:rPr lang="en-US" sz="3050" b="0" i="0" smtClean="0">
                        <a:solidFill>
                          <a:srgbClr val="33682D"/>
                        </a:solidFill>
                        <a:latin typeface="Cambria Math" panose="02040503050406030204" pitchFamily="18" charset="0"/>
                      </a:rPr>
                      <m:t>≤</m:t>
                    </m:r>
                    <m:r>
                      <m:rPr>
                        <m:sty m:val="p"/>
                      </m:rPr>
                      <a:rPr lang="en-US" sz="3050" b="0" i="0" smtClean="0">
                        <a:solidFill>
                          <a:srgbClr val="33682D"/>
                        </a:solidFill>
                        <a:latin typeface="Cambria Math" panose="02040503050406030204" pitchFamily="18" charset="0"/>
                      </a:rPr>
                      <m:t>f</m:t>
                    </m:r>
                  </m:oMath>
                </a14:m>
                <a:endParaRPr>
                  <a:latin typeface="Avenir Light" panose="020B0402020203020204" pitchFamily="34" charset="77"/>
                </a:endParaRPr>
              </a:p>
            </p:txBody>
          </p:sp>
        </mc:Choice>
        <mc:Fallback>
          <p:sp>
            <p:nvSpPr>
              <p:cNvPr id="1567" name="Consensus Guarantees when failures"/>
              <p:cNvSpPr txBox="1">
                <a:spLocks noRot="1" noChangeAspect="1" noMove="1" noResize="1" noEditPoints="1" noAdjustHandles="1" noChangeArrowheads="1" noChangeShapeType="1" noTextEdit="1"/>
              </p:cNvSpPr>
              <p:nvPr/>
            </p:nvSpPr>
            <p:spPr>
              <a:xfrm>
                <a:off x="7640791" y="1783800"/>
                <a:ext cx="3723359" cy="907941"/>
              </a:xfrm>
              <a:prstGeom prst="rect">
                <a:avLst/>
              </a:prstGeom>
              <a:blipFill>
                <a:blip r:embed="rId6"/>
                <a:stretch>
                  <a:fillRect l="-4422" t="-9589" r="-4762" b="-16438"/>
                </a:stretch>
              </a:blipFill>
              <a:ln w="12700">
                <a:miter lim="400000"/>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sp>
        <p:nvSpPr>
          <p:cNvPr id="1568" name="Group"/>
          <p:cNvSpPr/>
          <p:nvPr/>
        </p:nvSpPr>
        <p:spPr>
          <a:xfrm flipH="1" flipV="1">
            <a:off x="836517" y="4792715"/>
            <a:ext cx="10540173" cy="1"/>
          </a:xfrm>
          <a:prstGeom prst="line">
            <a:avLst/>
          </a:prstGeom>
          <a:ln w="25400">
            <a:solidFill>
              <a:srgbClr val="DDDDDD"/>
            </a:solidFill>
          </a:ln>
          <a:effectLst>
            <a:outerShdw blurRad="38100" dist="20000" dir="5400000" rotWithShape="0">
              <a:srgbClr val="000000">
                <a:alpha val="38000"/>
              </a:srgbClr>
            </a:outerShdw>
          </a:effectLst>
        </p:spPr>
        <p:txBody>
          <a:bodyPr lIns="45719" rIns="45719"/>
          <a:lstStyle/>
          <a:p>
            <a:endParaRPr>
              <a:latin typeface="Avenir Light" panose="020B0402020203020204" pitchFamily="34" charset="77"/>
            </a:endParaRPr>
          </a:p>
        </p:txBody>
      </p:sp>
      <p:grpSp>
        <p:nvGrpSpPr>
          <p:cNvPr id="1572" name="Group"/>
          <p:cNvGrpSpPr/>
          <p:nvPr/>
        </p:nvGrpSpPr>
        <p:grpSpPr>
          <a:xfrm>
            <a:off x="4863802" y="3579038"/>
            <a:ext cx="2464395" cy="2403982"/>
            <a:chOff x="0" y="0"/>
            <a:chExt cx="2464394" cy="2403981"/>
          </a:xfrm>
        </p:grpSpPr>
        <p:sp>
          <p:nvSpPr>
            <p:cNvPr id="1569" name="Oval"/>
            <p:cNvSpPr/>
            <p:nvPr/>
          </p:nvSpPr>
          <p:spPr>
            <a:xfrm>
              <a:off x="0" y="1104502"/>
              <a:ext cx="248209" cy="269876"/>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dirty="0">
                <a:latin typeface="Avenir Light" panose="020B0402020203020204" pitchFamily="34" charset="77"/>
              </a:endParaRPr>
            </a:p>
          </p:txBody>
        </p:sp>
        <p:sp>
          <p:nvSpPr>
            <p:cNvPr id="1570" name="Arbitrary…"/>
            <p:cNvSpPr txBox="1"/>
            <p:nvPr/>
          </p:nvSpPr>
          <p:spPr>
            <a:xfrm>
              <a:off x="168020" y="0"/>
              <a:ext cx="2296374" cy="95410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p>
              <a:pPr>
                <a:defRPr sz="2800">
                  <a:latin typeface="+mn-lt"/>
                  <a:ea typeface="+mn-ea"/>
                  <a:cs typeface="+mn-cs"/>
                  <a:sym typeface="Avenir Book"/>
                </a:defRPr>
              </a:pPr>
              <a:r>
                <a:rPr lang="en-US">
                  <a:latin typeface="Avenir Light" panose="020B0402020203020204" pitchFamily="34" charset="77"/>
                </a:rPr>
                <a:t>Byzantine</a:t>
              </a:r>
              <a:endParaRPr>
                <a:latin typeface="Avenir Light" panose="020B0402020203020204" pitchFamily="34" charset="77"/>
              </a:endParaRPr>
            </a:p>
            <a:p>
              <a:pPr>
                <a:defRPr sz="2800">
                  <a:latin typeface="+mn-lt"/>
                  <a:ea typeface="+mn-ea"/>
                  <a:cs typeface="+mn-cs"/>
                  <a:sym typeface="Avenir Book"/>
                </a:defRPr>
              </a:pPr>
              <a:r>
                <a:rPr lang="en-US">
                  <a:latin typeface="Avenir Light" panose="020B0402020203020204" pitchFamily="34" charset="77"/>
                </a:rPr>
                <a:t>Faults</a:t>
              </a: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571" name="Replicas"/>
                <p:cNvSpPr txBox="1"/>
                <p:nvPr/>
              </p:nvSpPr>
              <p:spPr>
                <a:xfrm>
                  <a:off x="177592" y="1422239"/>
                  <a:ext cx="1675847" cy="981742"/>
                </a:xfrm>
                <a:prstGeom prst="rect">
                  <a:avLst/>
                </a:prstGeom>
                <a:noFill/>
                <a:ln w="12700" cap="flat">
                  <a:noFill/>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45719" tIns="45719" rIns="45719" bIns="45719" numCol="1" anchor="t">
                  <a:spAutoFit/>
                </a:bodyPr>
                <a:lstStyle/>
                <a:p>
                  <a:pPr>
                    <a:defRPr sz="2800">
                      <a:solidFill>
                        <a:srgbClr val="93368F"/>
                      </a:solidFill>
                      <a:latin typeface="+mn-lt"/>
                      <a:ea typeface="+mn-ea"/>
                      <a:cs typeface="+mn-cs"/>
                      <a:sym typeface="Avenir Book"/>
                    </a:defRPr>
                  </a:pPr>
                  <a14:m>
                    <m:oMath xmlns:m="http://schemas.openxmlformats.org/officeDocument/2006/math">
                      <m:r>
                        <a:rPr lang="en-US" sz="3050" b="0" i="0" smtClean="0">
                          <a:solidFill>
                            <a:srgbClr val="92358F"/>
                          </a:solidFill>
                          <a:latin typeface="Cambria Math" panose="02040503050406030204" pitchFamily="18" charset="0"/>
                        </a:rPr>
                        <m:t>3</m:t>
                      </m:r>
                      <m:r>
                        <m:rPr>
                          <m:sty m:val="p"/>
                        </m:rPr>
                        <a:rPr lang="en-US" sz="3050" b="0" i="0" smtClean="0">
                          <a:solidFill>
                            <a:srgbClr val="92358F"/>
                          </a:solidFill>
                          <a:latin typeface="Cambria Math" panose="02040503050406030204" pitchFamily="18" charset="0"/>
                        </a:rPr>
                        <m:t>f</m:t>
                      </m:r>
                      <m:r>
                        <a:rPr lang="en-US" sz="3050" b="0" i="0" smtClean="0">
                          <a:solidFill>
                            <a:srgbClr val="92358F"/>
                          </a:solidFill>
                          <a:latin typeface="Cambria Math" panose="02040503050406030204" pitchFamily="18" charset="0"/>
                        </a:rPr>
                        <m:t>+1</m:t>
                      </m:r>
                    </m:oMath>
                  </a14:m>
                  <a:r>
                    <a:rPr dirty="0">
                      <a:latin typeface="Avenir Light" panose="020B0402020203020204" pitchFamily="34" charset="77"/>
                    </a:rPr>
                    <a:t> Replicas</a:t>
                  </a:r>
                </a:p>
              </p:txBody>
            </p:sp>
          </mc:Choice>
          <mc:Fallback>
            <p:sp>
              <p:nvSpPr>
                <p:cNvPr id="1571" name="Replicas"/>
                <p:cNvSpPr txBox="1">
                  <a:spLocks noRot="1" noChangeAspect="1" noMove="1" noResize="1" noEditPoints="1" noAdjustHandles="1" noChangeArrowheads="1" noChangeShapeType="1" noTextEdit="1"/>
                </p:cNvSpPr>
                <p:nvPr/>
              </p:nvSpPr>
              <p:spPr>
                <a:xfrm>
                  <a:off x="177592" y="1422239"/>
                  <a:ext cx="1675847" cy="981742"/>
                </a:xfrm>
                <a:prstGeom prst="rect">
                  <a:avLst/>
                </a:prstGeom>
                <a:blipFill>
                  <a:blip r:embed="rId7"/>
                  <a:stretch>
                    <a:fillRect l="-9774" b="-16667"/>
                  </a:stretch>
                </a:blipFill>
                <a:ln w="12700" cap="flat">
                  <a:noFill/>
                  <a:miter lim="400000"/>
                </a:ln>
                <a:effectLst/>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grpSp>
      <p:grpSp>
        <p:nvGrpSpPr>
          <p:cNvPr id="1576" name="Group"/>
          <p:cNvGrpSpPr/>
          <p:nvPr/>
        </p:nvGrpSpPr>
        <p:grpSpPr>
          <a:xfrm>
            <a:off x="8786299" y="3165346"/>
            <a:ext cx="2159426" cy="2771042"/>
            <a:chOff x="123728" y="0"/>
            <a:chExt cx="2159425" cy="2771041"/>
          </a:xfrm>
        </p:grpSpPr>
        <p:sp>
          <p:nvSpPr>
            <p:cNvPr id="1573" name="Oval"/>
            <p:cNvSpPr/>
            <p:nvPr/>
          </p:nvSpPr>
          <p:spPr>
            <a:xfrm>
              <a:off x="123728" y="1492430"/>
              <a:ext cx="248209" cy="269876"/>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Light" panose="020B0402020203020204" pitchFamily="34" charset="77"/>
              </a:endParaRPr>
            </a:p>
          </p:txBody>
        </p:sp>
        <p:sp>
          <p:nvSpPr>
            <p:cNvPr id="1574" name="Crash and Byzantine failures"/>
            <p:cNvSpPr txBox="1"/>
            <p:nvPr/>
          </p:nvSpPr>
          <p:spPr>
            <a:xfrm>
              <a:off x="247833" y="0"/>
              <a:ext cx="2035320" cy="138499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defRPr sz="2800">
                  <a:latin typeface="+mn-lt"/>
                  <a:ea typeface="+mn-ea"/>
                  <a:cs typeface="+mn-cs"/>
                  <a:sym typeface="Avenir Book"/>
                </a:defRPr>
              </a:lvl1pPr>
            </a:lstStyle>
            <a:p>
              <a:r>
                <a:rPr>
                  <a:latin typeface="Avenir Light" panose="020B0402020203020204" pitchFamily="34" charset="77"/>
                </a:rPr>
                <a:t>Crash and Byzantine</a:t>
              </a:r>
              <a:endParaRPr lang="en-US">
                <a:latin typeface="Avenir Light" panose="020B0402020203020204" pitchFamily="34" charset="77"/>
              </a:endParaRPr>
            </a:p>
            <a:p>
              <a:r>
                <a:rPr lang="en-US">
                  <a:latin typeface="Avenir Light" panose="020B0402020203020204" pitchFamily="34" charset="77"/>
                </a:rPr>
                <a:t>Faults</a:t>
              </a:r>
              <a:endParaRPr>
                <a:latin typeface="Avenir Light" panose="020B0402020203020204" pitchFamily="34" charset="77"/>
              </a:endParaRPr>
            </a:p>
          </p:txBody>
        </p:sp>
        <p:sp>
          <p:nvSpPr>
            <p:cNvPr id="1575" name="Upright Replication"/>
            <p:cNvSpPr txBox="1"/>
            <p:nvPr/>
          </p:nvSpPr>
          <p:spPr>
            <a:xfrm>
              <a:off x="247833" y="1816936"/>
              <a:ext cx="2035320" cy="95410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defRPr sz="2800">
                  <a:solidFill>
                    <a:srgbClr val="93368F"/>
                  </a:solidFill>
                  <a:latin typeface="+mn-lt"/>
                  <a:ea typeface="+mn-ea"/>
                  <a:cs typeface="+mn-cs"/>
                  <a:sym typeface="Avenir Book"/>
                </a:defRPr>
              </a:lvl1pPr>
            </a:lstStyle>
            <a:p>
              <a:r>
                <a:rPr>
                  <a:latin typeface="Avenir Light" panose="020B0402020203020204" pitchFamily="34" charset="77"/>
                </a:rPr>
                <a:t>Upright Replication</a:t>
              </a:r>
            </a:p>
          </p:txBody>
        </p:sp>
      </p:grpSp>
      <p:grpSp>
        <p:nvGrpSpPr>
          <p:cNvPr id="1580" name="Group"/>
          <p:cNvGrpSpPr/>
          <p:nvPr/>
        </p:nvGrpSpPr>
        <p:grpSpPr>
          <a:xfrm>
            <a:off x="1173587" y="3649041"/>
            <a:ext cx="2180697" cy="2287347"/>
            <a:chOff x="0" y="0"/>
            <a:chExt cx="2180696" cy="2287344"/>
          </a:xfrm>
        </p:grpSpPr>
        <p:sp>
          <p:nvSpPr>
            <p:cNvPr id="1577" name="Oval"/>
            <p:cNvSpPr/>
            <p:nvPr/>
          </p:nvSpPr>
          <p:spPr>
            <a:xfrm>
              <a:off x="230368" y="997049"/>
              <a:ext cx="248210" cy="269876"/>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Light" panose="020B0402020203020204" pitchFamily="34" charset="77"/>
              </a:endParaRPr>
            </a:p>
          </p:txBody>
        </p:sp>
        <p:sp>
          <p:nvSpPr>
            <p:cNvPr id="1578" name="Probabilistic Quorums"/>
            <p:cNvSpPr txBox="1"/>
            <p:nvPr/>
          </p:nvSpPr>
          <p:spPr>
            <a:xfrm>
              <a:off x="0" y="0"/>
              <a:ext cx="2180696" cy="95410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2800">
                  <a:latin typeface="+mn-lt"/>
                  <a:ea typeface="+mn-ea"/>
                  <a:cs typeface="+mn-cs"/>
                  <a:sym typeface="Avenir Book"/>
                </a:defRPr>
              </a:lvl1pPr>
            </a:lstStyle>
            <a:p>
              <a:r>
                <a:rPr lang="en-US">
                  <a:latin typeface="Avenir Light" panose="020B0402020203020204" pitchFamily="34" charset="77"/>
                </a:rPr>
                <a:t>Crash</a:t>
              </a:r>
            </a:p>
            <a:p>
              <a:r>
                <a:rPr lang="en-US">
                  <a:latin typeface="Avenir Light" panose="020B0402020203020204" pitchFamily="34" charset="77"/>
                </a:rPr>
                <a:t>Faults</a:t>
              </a: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579" name="Weaker Guarantees"/>
                <p:cNvSpPr txBox="1"/>
                <p:nvPr/>
              </p:nvSpPr>
              <p:spPr>
                <a:xfrm>
                  <a:off x="72688" y="1305603"/>
                  <a:ext cx="2035319" cy="981741"/>
                </a:xfrm>
                <a:prstGeom prst="rect">
                  <a:avLst/>
                </a:prstGeom>
                <a:noFill/>
                <a:ln w="12700" cap="flat">
                  <a:noFill/>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45719" tIns="45719" rIns="45719" bIns="45719" numCol="1" anchor="t">
                  <a:spAutoFit/>
                </a:bodyPr>
                <a:lstStyle>
                  <a:lvl1pPr algn="ctr">
                    <a:defRPr sz="2800">
                      <a:solidFill>
                        <a:srgbClr val="34692E"/>
                      </a:solidFill>
                      <a:latin typeface="+mn-lt"/>
                      <a:ea typeface="+mn-ea"/>
                      <a:cs typeface="+mn-cs"/>
                      <a:sym typeface="Avenir Book"/>
                    </a:defRPr>
                  </a:lvl1pPr>
                </a:lstStyle>
                <a:p>
                  <a:pPr>
                    <a:defRPr sz="2800">
                      <a:solidFill>
                        <a:srgbClr val="93368F"/>
                      </a:solidFill>
                      <a:latin typeface="+mn-lt"/>
                      <a:ea typeface="+mn-ea"/>
                      <a:cs typeface="+mn-cs"/>
                      <a:sym typeface="Avenir Book"/>
                    </a:defRPr>
                  </a:pPr>
                  <a14:m>
                    <m:oMath xmlns:m="http://schemas.openxmlformats.org/officeDocument/2006/math">
                      <m:r>
                        <a:rPr lang="en-US" sz="3050" smtClean="0">
                          <a:solidFill>
                            <a:srgbClr val="92358F"/>
                          </a:solidFill>
                          <a:latin typeface="Cambria Math" panose="02040503050406030204" pitchFamily="18" charset="0"/>
                        </a:rPr>
                        <m:t>2</m:t>
                      </m:r>
                      <m:r>
                        <m:rPr>
                          <m:sty m:val="p"/>
                        </m:rPr>
                        <a:rPr lang="en-US" sz="3050">
                          <a:solidFill>
                            <a:srgbClr val="92358F"/>
                          </a:solidFill>
                          <a:latin typeface="Cambria Math" panose="02040503050406030204" pitchFamily="18" charset="0"/>
                        </a:rPr>
                        <m:t>f</m:t>
                      </m:r>
                      <m:r>
                        <a:rPr lang="en-US" sz="3050">
                          <a:solidFill>
                            <a:srgbClr val="92358F"/>
                          </a:solidFill>
                          <a:latin typeface="Cambria Math" panose="02040503050406030204" pitchFamily="18" charset="0"/>
                        </a:rPr>
                        <m:t>+1</m:t>
                      </m:r>
                    </m:oMath>
                  </a14:m>
                  <a:r>
                    <a:rPr lang="en-US">
                      <a:latin typeface="Avenir Light" panose="020B0402020203020204" pitchFamily="34" charset="77"/>
                    </a:rPr>
                    <a:t> Replicas</a:t>
                  </a:r>
                </a:p>
              </p:txBody>
            </p:sp>
          </mc:Choice>
          <mc:Fallback>
            <p:sp>
              <p:nvSpPr>
                <p:cNvPr id="1579" name="Weaker Guarantees"/>
                <p:cNvSpPr txBox="1">
                  <a:spLocks noRot="1" noChangeAspect="1" noMove="1" noResize="1" noEditPoints="1" noAdjustHandles="1" noChangeArrowheads="1" noChangeShapeType="1" noTextEdit="1"/>
                </p:cNvSpPr>
                <p:nvPr/>
              </p:nvSpPr>
              <p:spPr>
                <a:xfrm>
                  <a:off x="72688" y="1305603"/>
                  <a:ext cx="2035319" cy="981741"/>
                </a:xfrm>
                <a:prstGeom prst="rect">
                  <a:avLst/>
                </a:prstGeom>
                <a:blipFill>
                  <a:blip r:embed="rId8"/>
                  <a:stretch>
                    <a:fillRect b="-16667"/>
                  </a:stretch>
                </a:blipFill>
                <a:ln w="12700" cap="flat">
                  <a:noFill/>
                  <a:miter lim="400000"/>
                </a:ln>
                <a:effectLst/>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grpSp>
    </p:spTree>
    <p:custDataLst>
      <p:tags r:id="rId1"/>
    </p:custData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
                                        </p:tgtEl>
                                        <p:attrNameLst>
                                          <p:attrName>style.visibility</p:attrName>
                                        </p:attrNameLst>
                                      </p:cBhvr>
                                      <p:to>
                                        <p:strVal val="visible"/>
                                      </p:to>
                                    </p:set>
                                    <p:animEffect transition="in" filter="fade">
                                      <p:cBhvr>
                                        <p:cTn id="7" dur="250"/>
                                        <p:tgtEl>
                                          <p:spTgt spid="1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7"/>
                                        </p:tgtEl>
                                        <p:attrNameLst>
                                          <p:attrName>style.visibility</p:attrName>
                                        </p:attrNameLst>
                                      </p:cBhvr>
                                      <p:to>
                                        <p:strVal val="visible"/>
                                      </p:to>
                                    </p:set>
                                    <p:animEffect transition="in" filter="fade">
                                      <p:cBhvr>
                                        <p:cTn id="12" dur="250"/>
                                        <p:tgtEl>
                                          <p:spTgt spid="15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80"/>
                                        </p:tgtEl>
                                        <p:attrNameLst>
                                          <p:attrName>style.visibility</p:attrName>
                                        </p:attrNameLst>
                                      </p:cBhvr>
                                      <p:to>
                                        <p:strVal val="visible"/>
                                      </p:to>
                                    </p:set>
                                    <p:animEffect transition="in" filter="fade">
                                      <p:cBhvr>
                                        <p:cTn id="17" dur="250"/>
                                        <p:tgtEl>
                                          <p:spTgt spid="15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68"/>
                                        </p:tgtEl>
                                        <p:attrNameLst>
                                          <p:attrName>style.visibility</p:attrName>
                                        </p:attrNameLst>
                                      </p:cBhvr>
                                      <p:to>
                                        <p:strVal val="visible"/>
                                      </p:to>
                                    </p:set>
                                    <p:animEffect transition="in" filter="fade">
                                      <p:cBhvr>
                                        <p:cTn id="20" dur="250"/>
                                        <p:tgtEl>
                                          <p:spTgt spid="15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72"/>
                                        </p:tgtEl>
                                        <p:attrNameLst>
                                          <p:attrName>style.visibility</p:attrName>
                                        </p:attrNameLst>
                                      </p:cBhvr>
                                      <p:to>
                                        <p:strVal val="visible"/>
                                      </p:to>
                                    </p:set>
                                    <p:animEffect transition="in" filter="fade">
                                      <p:cBhvr>
                                        <p:cTn id="25" dur="250"/>
                                        <p:tgtEl>
                                          <p:spTgt spid="157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76"/>
                                        </p:tgtEl>
                                        <p:attrNameLst>
                                          <p:attrName>style.visibility</p:attrName>
                                        </p:attrNameLst>
                                      </p:cBhvr>
                                      <p:to>
                                        <p:strVal val="visible"/>
                                      </p:to>
                                    </p:set>
                                    <p:animEffect transition="in" filter="fade">
                                      <p:cBhvr>
                                        <p:cTn id="30" dur="250"/>
                                        <p:tgtEl>
                                          <p:spTgt spid="1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 grpId="0" animBg="1"/>
      <p:bldP spid="1567" grpId="0" animBg="1"/>
      <p:bldP spid="1568" grpId="0" animBg="1"/>
      <p:bldP spid="1572" grpId="0" animBg="1" advAuto="0"/>
      <p:bldP spid="1576" grpId="0" animBg="1" advAuto="0"/>
      <p:bldP spid="1580" grpId="0" animBg="1" advAuto="0"/>
    </p:bldLst>
  </p:timing>
  <p:extLst>
    <p:ext uri="{6950BFC3-D8DA-4A85-94F7-54DA5524770B}">
      <p188:commentRel xmlns:p188="http://schemas.microsoft.com/office/powerpoint/2018/8/main"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A88C-DF35-5B61-DE9D-A7F6DFC79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D8314-9F2A-F2EE-63C3-48EDEBB07512}"/>
              </a:ext>
            </a:extLst>
          </p:cNvPr>
          <p:cNvSpPr>
            <a:spLocks noGrp="1"/>
          </p:cNvSpPr>
          <p:nvPr>
            <p:ph type="title"/>
          </p:nvPr>
        </p:nvSpPr>
        <p:spPr/>
        <p:txBody>
          <a:bodyPr/>
          <a:lstStyle/>
          <a:p>
            <a:r>
              <a:rPr lang="en-US">
                <a:latin typeface="Avenir Light" panose="020B0402020203020204" pitchFamily="34" charset="77"/>
              </a:rPr>
              <a:t>Key Observations</a:t>
            </a:r>
          </a:p>
        </p:txBody>
      </p:sp>
      <p:sp>
        <p:nvSpPr>
          <p:cNvPr id="5" name="Rectangle 4">
            <a:extLst>
              <a:ext uri="{FF2B5EF4-FFF2-40B4-BE49-F238E27FC236}">
                <a16:creationId xmlns:a16="http://schemas.microsoft.com/office/drawing/2014/main" id="{84D999A0-DD3A-510D-8E95-9C661666AB69}"/>
              </a:ext>
            </a:extLst>
          </p:cNvPr>
          <p:cNvSpPr/>
          <p:nvPr/>
        </p:nvSpPr>
        <p:spPr>
          <a:xfrm>
            <a:off x="838200" y="1825625"/>
            <a:ext cx="10515600" cy="4351338"/>
          </a:xfrm>
          <a:prstGeom prst="rect">
            <a:avLst/>
          </a:prstGeom>
          <a:noFill/>
        </p:spPr>
        <p:txBody>
          <a:bodyPr/>
          <a:lstStyle/>
          <a:p>
            <a:endParaRPr lang="en-US" sz="2500">
              <a:latin typeface="Avenir Light" panose="020B0402020203020204" pitchFamily="34" charset="77"/>
            </a:endParaRPr>
          </a:p>
        </p:txBody>
      </p:sp>
      <p:sp>
        <p:nvSpPr>
          <p:cNvPr id="9" name="Freeform 8">
            <a:extLst>
              <a:ext uri="{FF2B5EF4-FFF2-40B4-BE49-F238E27FC236}">
                <a16:creationId xmlns:a16="http://schemas.microsoft.com/office/drawing/2014/main" id="{9025C831-AE6C-2A03-8FC9-C0FB5FD9313A}"/>
              </a:ext>
            </a:extLst>
          </p:cNvPr>
          <p:cNvSpPr/>
          <p:nvPr/>
        </p:nvSpPr>
        <p:spPr>
          <a:xfrm>
            <a:off x="3839506" y="3396685"/>
            <a:ext cx="5742687" cy="1209217"/>
          </a:xfrm>
          <a:custGeom>
            <a:avLst/>
            <a:gdLst>
              <a:gd name="connsiteX0" fmla="*/ 0 w 5742687"/>
              <a:gd name="connsiteY0" fmla="*/ 0 h 1209216"/>
              <a:gd name="connsiteX1" fmla="*/ 5138079 w 5742687"/>
              <a:gd name="connsiteY1" fmla="*/ 0 h 1209216"/>
              <a:gd name="connsiteX2" fmla="*/ 5742687 w 5742687"/>
              <a:gd name="connsiteY2" fmla="*/ 604608 h 1209216"/>
              <a:gd name="connsiteX3" fmla="*/ 5138079 w 5742687"/>
              <a:gd name="connsiteY3" fmla="*/ 1209216 h 1209216"/>
              <a:gd name="connsiteX4" fmla="*/ 0 w 5742687"/>
              <a:gd name="connsiteY4" fmla="*/ 1209216 h 1209216"/>
              <a:gd name="connsiteX5" fmla="*/ 0 w 5742687"/>
              <a:gd name="connsiteY5" fmla="*/ 0 h 1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2687" h="1209216">
                <a:moveTo>
                  <a:pt x="5742687" y="1209215"/>
                </a:moveTo>
                <a:lnTo>
                  <a:pt x="604608" y="1209215"/>
                </a:lnTo>
                <a:lnTo>
                  <a:pt x="0" y="604608"/>
                </a:lnTo>
                <a:lnTo>
                  <a:pt x="604608" y="1"/>
                </a:lnTo>
                <a:lnTo>
                  <a:pt x="5742687" y="1"/>
                </a:lnTo>
                <a:lnTo>
                  <a:pt x="5742687" y="1209215"/>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35535" tIns="95250" rIns="177800" bIns="95251" numCol="1" spcCol="1270" anchor="ctr" anchorCtr="0">
            <a:noAutofit/>
          </a:bodyPr>
          <a:lstStyle/>
          <a:p>
            <a:pPr algn="ctr" defTabSz="1111250">
              <a:lnSpc>
                <a:spcPct val="90000"/>
              </a:lnSpc>
              <a:spcBef>
                <a:spcPct val="0"/>
              </a:spcBef>
              <a:spcAft>
                <a:spcPct val="35000"/>
              </a:spcAft>
            </a:pPr>
            <a:r>
              <a:rPr lang="en-US" sz="2500">
                <a:latin typeface="Avenir Light" panose="020B0402020203020204" pitchFamily="34" charset="77"/>
              </a:rPr>
              <a:t>In practice, machine failures are probabilistic</a:t>
            </a:r>
          </a:p>
        </p:txBody>
      </p:sp>
      <p:sp>
        <p:nvSpPr>
          <p:cNvPr id="11" name="Oval 10">
            <a:extLst>
              <a:ext uri="{FF2B5EF4-FFF2-40B4-BE49-F238E27FC236}">
                <a16:creationId xmlns:a16="http://schemas.microsoft.com/office/drawing/2014/main" id="{30375B24-07CC-851C-D201-B461432E7170}"/>
              </a:ext>
            </a:extLst>
          </p:cNvPr>
          <p:cNvSpPr/>
          <p:nvPr/>
        </p:nvSpPr>
        <p:spPr>
          <a:xfrm>
            <a:off x="2609805" y="3396685"/>
            <a:ext cx="1209216" cy="1209216"/>
          </a:xfrm>
          <a:prstGeom prst="ellipse">
            <a:avLst/>
          </a:prstGeom>
          <a:blipFill rotWithShape="1">
            <a:blip r:embed="rId4">
              <a:extLst>
                <a:ext uri="{96DAC541-7B7A-43D3-8B79-37D633B846F1}">
                  <asvg:svgBlip xmlns:asvg="http://schemas.microsoft.com/office/drawing/2016/SVG/main" r:embed="rId5"/>
                </a:ext>
              </a:extLst>
            </a:blip>
            <a:srcRect/>
            <a:stretch>
              <a:fillRect/>
            </a:stretch>
          </a:blipFill>
          <a:ln>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500">
              <a:latin typeface="Avenir Light" panose="020B0402020203020204" pitchFamily="34" charset="77"/>
            </a:endParaRPr>
          </a:p>
        </p:txBody>
      </p:sp>
      <p:sp>
        <p:nvSpPr>
          <p:cNvPr id="12" name="Freeform 11">
            <a:extLst>
              <a:ext uri="{FF2B5EF4-FFF2-40B4-BE49-F238E27FC236}">
                <a16:creationId xmlns:a16="http://schemas.microsoft.com/office/drawing/2014/main" id="{CA889190-D17E-B2D6-F301-F179F466B1C3}"/>
              </a:ext>
            </a:extLst>
          </p:cNvPr>
          <p:cNvSpPr/>
          <p:nvPr/>
        </p:nvSpPr>
        <p:spPr>
          <a:xfrm>
            <a:off x="3883089" y="4966862"/>
            <a:ext cx="5684577" cy="1209216"/>
          </a:xfrm>
          <a:custGeom>
            <a:avLst/>
            <a:gdLst>
              <a:gd name="connsiteX0" fmla="*/ 0 w 5684577"/>
              <a:gd name="connsiteY0" fmla="*/ 0 h 1209216"/>
              <a:gd name="connsiteX1" fmla="*/ 5079969 w 5684577"/>
              <a:gd name="connsiteY1" fmla="*/ 0 h 1209216"/>
              <a:gd name="connsiteX2" fmla="*/ 5684577 w 5684577"/>
              <a:gd name="connsiteY2" fmla="*/ 604608 h 1209216"/>
              <a:gd name="connsiteX3" fmla="*/ 5079969 w 5684577"/>
              <a:gd name="connsiteY3" fmla="*/ 1209216 h 1209216"/>
              <a:gd name="connsiteX4" fmla="*/ 0 w 5684577"/>
              <a:gd name="connsiteY4" fmla="*/ 1209216 h 1209216"/>
              <a:gd name="connsiteX5" fmla="*/ 0 w 5684577"/>
              <a:gd name="connsiteY5" fmla="*/ 0 h 1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577" h="1209216">
                <a:moveTo>
                  <a:pt x="5684577" y="1209215"/>
                </a:moveTo>
                <a:lnTo>
                  <a:pt x="604608" y="1209215"/>
                </a:lnTo>
                <a:lnTo>
                  <a:pt x="0" y="604608"/>
                </a:lnTo>
                <a:lnTo>
                  <a:pt x="604608" y="1"/>
                </a:lnTo>
                <a:lnTo>
                  <a:pt x="5684577" y="1"/>
                </a:lnTo>
                <a:lnTo>
                  <a:pt x="5684577" y="1209215"/>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3553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Avenir Light" panose="020B0402020203020204" pitchFamily="34" charset="77"/>
              </a:rPr>
              <a:t>Protocols cannot provide better than probabilistic guarantees</a:t>
            </a:r>
          </a:p>
        </p:txBody>
      </p:sp>
      <p:sp>
        <p:nvSpPr>
          <p:cNvPr id="13" name="Oval 12">
            <a:extLst>
              <a:ext uri="{FF2B5EF4-FFF2-40B4-BE49-F238E27FC236}">
                <a16:creationId xmlns:a16="http://schemas.microsoft.com/office/drawing/2014/main" id="{B10F2E79-465A-D026-5319-71F77706D949}"/>
              </a:ext>
            </a:extLst>
          </p:cNvPr>
          <p:cNvSpPr/>
          <p:nvPr/>
        </p:nvSpPr>
        <p:spPr>
          <a:xfrm>
            <a:off x="2624332" y="4966862"/>
            <a:ext cx="1209216" cy="1209216"/>
          </a:xfrm>
          <a:prstGeom prst="ellipse">
            <a:avLst/>
          </a:prstGeom>
          <a:blipFill rotWithShape="1">
            <a:blip r:embed="rId6">
              <a:extLst>
                <a:ext uri="{96DAC541-7B7A-43D3-8B79-37D633B846F1}">
                  <asvg:svgBlip xmlns:asvg="http://schemas.microsoft.com/office/drawing/2016/SVG/main" r:embed="rId7"/>
                </a:ext>
              </a:extLst>
            </a:blip>
            <a:srcRect/>
            <a:stretch>
              <a:fillRect/>
            </a:stretch>
          </a:blipFill>
          <a:ln>
            <a:solidFill>
              <a:schemeClr val="accent3"/>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500">
              <a:latin typeface="Avenir Light" panose="020B0402020203020204" pitchFamily="34" charset="77"/>
            </a:endParaRPr>
          </a:p>
        </p:txBody>
      </p:sp>
      <p:sp>
        <p:nvSpPr>
          <p:cNvPr id="4" name="Slide Number Placeholder 3">
            <a:extLst>
              <a:ext uri="{FF2B5EF4-FFF2-40B4-BE49-F238E27FC236}">
                <a16:creationId xmlns:a16="http://schemas.microsoft.com/office/drawing/2014/main" id="{8D419B6A-D9C6-E0F9-4F32-217EDEBAFCE7}"/>
              </a:ext>
            </a:extLst>
          </p:cNvPr>
          <p:cNvSpPr>
            <a:spLocks noGrp="1"/>
          </p:cNvSpPr>
          <p:nvPr>
            <p:ph type="sldNum" sz="quarter" idx="4294967295"/>
          </p:nvPr>
        </p:nvSpPr>
        <p:spPr>
          <a:xfrm>
            <a:off x="8610600" y="6356350"/>
            <a:ext cx="2743200" cy="365125"/>
          </a:xfrm>
        </p:spPr>
        <p:txBody>
          <a:bodyPr/>
          <a:lstStyle/>
          <a:p>
            <a:fld id="{E759DE4A-BCCB-F845-96F6-7482EC11793A}" type="slidenum">
              <a:rPr lang="en-US" smtClean="0">
                <a:latin typeface="Avenir Light" panose="020B0402020203020204" pitchFamily="34" charset="77"/>
              </a:rPr>
              <a:t>16</a:t>
            </a:fld>
            <a:endParaRPr lang="en-US">
              <a:latin typeface="Avenir Light" panose="020B0402020203020204" pitchFamily="34" charset="77"/>
            </a:endParaRPr>
          </a:p>
        </p:txBody>
      </p:sp>
      <p:sp>
        <p:nvSpPr>
          <p:cNvPr id="15" name="Freeform 14">
            <a:extLst>
              <a:ext uri="{FF2B5EF4-FFF2-40B4-BE49-F238E27FC236}">
                <a16:creationId xmlns:a16="http://schemas.microsoft.com/office/drawing/2014/main" id="{44525EE1-34AF-9DE1-DEA9-BBFC3F875144}"/>
              </a:ext>
            </a:extLst>
          </p:cNvPr>
          <p:cNvSpPr/>
          <p:nvPr/>
        </p:nvSpPr>
        <p:spPr>
          <a:xfrm>
            <a:off x="3752445" y="1826507"/>
            <a:ext cx="5858769" cy="1209218"/>
          </a:xfrm>
          <a:custGeom>
            <a:avLst/>
            <a:gdLst>
              <a:gd name="connsiteX0" fmla="*/ 0 w 5858769"/>
              <a:gd name="connsiteY0" fmla="*/ 0 h 1209216"/>
              <a:gd name="connsiteX1" fmla="*/ 5254161 w 5858769"/>
              <a:gd name="connsiteY1" fmla="*/ 0 h 1209216"/>
              <a:gd name="connsiteX2" fmla="*/ 5858769 w 5858769"/>
              <a:gd name="connsiteY2" fmla="*/ 604608 h 1209216"/>
              <a:gd name="connsiteX3" fmla="*/ 5254161 w 5858769"/>
              <a:gd name="connsiteY3" fmla="*/ 1209216 h 1209216"/>
              <a:gd name="connsiteX4" fmla="*/ 0 w 5858769"/>
              <a:gd name="connsiteY4" fmla="*/ 1209216 h 1209216"/>
              <a:gd name="connsiteX5" fmla="*/ 0 w 5858769"/>
              <a:gd name="connsiteY5" fmla="*/ 0 h 1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8769" h="1209216">
                <a:moveTo>
                  <a:pt x="5858769" y="1209215"/>
                </a:moveTo>
                <a:lnTo>
                  <a:pt x="604608" y="1209215"/>
                </a:lnTo>
                <a:lnTo>
                  <a:pt x="0" y="604608"/>
                </a:lnTo>
                <a:lnTo>
                  <a:pt x="604608" y="1"/>
                </a:lnTo>
                <a:lnTo>
                  <a:pt x="5858769" y="1"/>
                </a:lnTo>
                <a:lnTo>
                  <a:pt x="5858769" y="120921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35535" tIns="95251" rIns="177800" bIns="95250" numCol="1" spcCol="1270" anchor="ctr" anchorCtr="0">
            <a:noAutofit/>
          </a:bodyPr>
          <a:lstStyle/>
          <a:p>
            <a:pPr lvl="0" algn="ctr"/>
            <a:r>
              <a:rPr lang="en-US" sz="2500" dirty="0">
                <a:latin typeface="Avenir Light" panose="020B0402020203020204" pitchFamily="34" charset="77"/>
              </a:rPr>
              <a:t>The f-threshold fault model fails to captures reality</a:t>
            </a:r>
          </a:p>
        </p:txBody>
      </p:sp>
      <p:sp>
        <p:nvSpPr>
          <p:cNvPr id="16" name="Oval 15">
            <a:extLst>
              <a:ext uri="{FF2B5EF4-FFF2-40B4-BE49-F238E27FC236}">
                <a16:creationId xmlns:a16="http://schemas.microsoft.com/office/drawing/2014/main" id="{00D4AA4B-FF60-9DAC-4502-1EF8BCF02B5E}"/>
              </a:ext>
            </a:extLst>
          </p:cNvPr>
          <p:cNvSpPr/>
          <p:nvPr/>
        </p:nvSpPr>
        <p:spPr>
          <a:xfrm>
            <a:off x="2580784" y="1826508"/>
            <a:ext cx="1209216" cy="1209216"/>
          </a:xfrm>
          <a:prstGeom prst="ellipse">
            <a:avLst/>
          </a:prstGeom>
          <a:blipFill>
            <a:blip r:embed="rId8">
              <a:extLst>
                <a:ext uri="{96DAC541-7B7A-43D3-8B79-37D633B846F1}">
                  <asvg:svgBlip xmlns:asvg="http://schemas.microsoft.com/office/drawing/2016/SVG/main" r:embed="rId9"/>
                </a:ext>
              </a:extLst>
            </a:blip>
            <a:srcRect/>
            <a:stretch>
              <a:fillRect/>
            </a:stretch>
          </a:blipFill>
          <a:ln>
            <a:solidFill>
              <a:schemeClr val="accent5"/>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500">
              <a:latin typeface="Avenir Light" panose="020B0402020203020204" pitchFamily="34" charset="77"/>
            </a:endParaRPr>
          </a:p>
        </p:txBody>
      </p:sp>
    </p:spTree>
    <p:custDataLst>
      <p:tags r:id="rId1"/>
    </p:custDataLst>
    <p:extLst>
      <p:ext uri="{BB962C8B-B14F-4D97-AF65-F5344CB8AC3E}">
        <p14:creationId xmlns:p14="http://schemas.microsoft.com/office/powerpoint/2010/main" val="6602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BE44-14D9-1DDC-8E48-BBE94E02562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F1EA02B-C067-2769-B9E3-663C88725F51}"/>
                  </a:ext>
                </a:extLst>
              </p:cNvPr>
              <p:cNvSpPr>
                <a:spLocks noGrp="1"/>
              </p:cNvSpPr>
              <p:nvPr>
                <p:ph type="title"/>
              </p:nvPr>
            </p:nvSpPr>
            <p:spPr/>
            <p:txBody>
              <a:bodyPr>
                <a:normAutofit/>
              </a:bodyPr>
              <a:lstStyle/>
              <a:p>
                <a14:m>
                  <m:oMath xmlns:m="http://schemas.openxmlformats.org/officeDocument/2006/math">
                    <m:r>
                      <m:rPr>
                        <m:sty m:val="p"/>
                      </m:rPr>
                      <a:rPr lang="en-US" sz="3600" b="0" i="0" dirty="0" smtClean="0">
                        <a:solidFill>
                          <a:srgbClr val="002060"/>
                        </a:solidFill>
                        <a:latin typeface="Cambria Math" panose="02040503050406030204" pitchFamily="18" charset="0"/>
                      </a:rPr>
                      <m:t>f</m:t>
                    </m:r>
                  </m:oMath>
                </a14:m>
                <a:r>
                  <a:rPr lang="en-US" sz="3600">
                    <a:solidFill>
                      <a:srgbClr val="002060"/>
                    </a:solidFill>
                    <a:latin typeface="Avenir Light" panose="020B0402020203020204" pitchFamily="34" charset="77"/>
                  </a:rPr>
                  <a:t>-Threshold Fault Model Fails to Capture Reality</a:t>
                </a:r>
                <a:endParaRPr lang="en-US" sz="3600">
                  <a:latin typeface="Avenir Light" panose="020B0402020203020204" pitchFamily="34" charset="77"/>
                </a:endParaRPr>
              </a:p>
            </p:txBody>
          </p:sp>
        </mc:Choice>
        <mc:Fallback>
          <p:sp>
            <p:nvSpPr>
              <p:cNvPr id="2" name="Title 1">
                <a:extLst>
                  <a:ext uri="{FF2B5EF4-FFF2-40B4-BE49-F238E27FC236}">
                    <a16:creationId xmlns:a16="http://schemas.microsoft.com/office/drawing/2014/main" id="{4F1EA02B-C067-2769-B9E3-663C88725F51}"/>
                  </a:ext>
                </a:extLst>
              </p:cNvPr>
              <p:cNvSpPr>
                <a:spLocks noGrp="1" noRot="1" noChangeAspect="1" noMove="1" noResize="1" noEditPoints="1" noAdjustHandles="1" noChangeArrowheads="1" noChangeShapeType="1" noTextEdit="1"/>
              </p:cNvSpPr>
              <p:nvPr>
                <p:ph type="title"/>
              </p:nvPr>
            </p:nvSpPr>
            <p:spPr>
              <a:blipFill>
                <a:blip r:embed="rId5"/>
                <a:stretch>
                  <a:fillRect l="-724"/>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29B3896-6519-EAFA-51FA-7B3D3A54AEB9}"/>
              </a:ext>
            </a:extLst>
          </p:cNvPr>
          <p:cNvSpPr>
            <a:spLocks noGrp="1"/>
          </p:cNvSpPr>
          <p:nvPr>
            <p:ph type="body" idx="1"/>
          </p:nvPr>
        </p:nvSpPr>
        <p:spPr>
          <a:solidFill>
            <a:schemeClr val="accent5">
              <a:lumMod val="20000"/>
              <a:lumOff val="80000"/>
            </a:schemeClr>
          </a:solidFill>
          <a:ln w="38100">
            <a:solidFill>
              <a:schemeClr val="bg1"/>
            </a:solidFill>
          </a:ln>
        </p:spPr>
        <p:txBody>
          <a:bodyPr>
            <a:normAutofit/>
          </a:bodyPr>
          <a:lstStyle/>
          <a:p>
            <a:pPr algn="ctr"/>
            <a:r>
              <a:rPr lang="en-US" b="0">
                <a:latin typeface="Avenir Light" panose="020B0402020203020204" pitchFamily="34" charset="77"/>
              </a:rPr>
              <a:t>Nodes are either correct or faulty</a:t>
            </a:r>
          </a:p>
        </p:txBody>
      </p:sp>
      <p:sp>
        <p:nvSpPr>
          <p:cNvPr id="5" name="Text Placeholder 4">
            <a:extLst>
              <a:ext uri="{FF2B5EF4-FFF2-40B4-BE49-F238E27FC236}">
                <a16:creationId xmlns:a16="http://schemas.microsoft.com/office/drawing/2014/main" id="{C188E5C4-2960-0EF2-EA3A-A2956E8349C9}"/>
              </a:ext>
            </a:extLst>
          </p:cNvPr>
          <p:cNvSpPr>
            <a:spLocks noGrp="1"/>
          </p:cNvSpPr>
          <p:nvPr>
            <p:ph type="body" sz="quarter" idx="3"/>
          </p:nvPr>
        </p:nvSpPr>
        <p:spPr>
          <a:solidFill>
            <a:schemeClr val="bg2">
              <a:lumMod val="90000"/>
            </a:schemeClr>
          </a:solidFill>
          <a:ln w="38100">
            <a:solidFill>
              <a:schemeClr val="bg1"/>
            </a:solidFill>
          </a:ln>
        </p:spPr>
        <p:txBody>
          <a:bodyPr/>
          <a:lstStyle/>
          <a:p>
            <a:pPr algn="ctr"/>
            <a:r>
              <a:rPr lang="en-US" b="0">
                <a:latin typeface="Avenir Light" panose="020B0402020203020204" pitchFamily="34" charset="77"/>
              </a:rPr>
              <a:t>All nodes can fail</a:t>
            </a:r>
          </a:p>
        </p:txBody>
      </p:sp>
      <p:sp>
        <p:nvSpPr>
          <p:cNvPr id="7" name="Slide Number Placeholder 6">
            <a:extLst>
              <a:ext uri="{FF2B5EF4-FFF2-40B4-BE49-F238E27FC236}">
                <a16:creationId xmlns:a16="http://schemas.microsoft.com/office/drawing/2014/main" id="{29F98B97-EE50-F65F-EF8A-59E94038F7D6}"/>
              </a:ext>
            </a:extLst>
          </p:cNvPr>
          <p:cNvSpPr>
            <a:spLocks noGrp="1"/>
          </p:cNvSpPr>
          <p:nvPr>
            <p:ph type="sldNum" sz="quarter" idx="12"/>
          </p:nvPr>
        </p:nvSpPr>
        <p:spPr/>
        <p:txBody>
          <a:bodyPr/>
          <a:lstStyle/>
          <a:p>
            <a:fld id="{E759DE4A-BCCB-F845-96F6-7482EC11793A}" type="slidenum">
              <a:rPr lang="en-US" smtClean="0">
                <a:latin typeface="Avenir Light" panose="020B0402020203020204" pitchFamily="34" charset="77"/>
              </a:rPr>
              <a:t>17</a:t>
            </a:fld>
            <a:endParaRPr lang="en-US">
              <a:latin typeface="Avenir Light" panose="020B0402020203020204" pitchFamily="34" charset="77"/>
            </a:endParaRPr>
          </a:p>
        </p:txBody>
      </p:sp>
      <p:sp>
        <p:nvSpPr>
          <p:cNvPr id="9" name="Text Placeholder 2">
            <a:extLst>
              <a:ext uri="{FF2B5EF4-FFF2-40B4-BE49-F238E27FC236}">
                <a16:creationId xmlns:a16="http://schemas.microsoft.com/office/drawing/2014/main" id="{142142E0-D38D-68B5-F921-4A36B11E92AB}"/>
              </a:ext>
            </a:extLst>
          </p:cNvPr>
          <p:cNvSpPr txBox="1">
            <a:spLocks/>
          </p:cNvSpPr>
          <p:nvPr/>
        </p:nvSpPr>
        <p:spPr>
          <a:xfrm>
            <a:off x="836612" y="2478571"/>
            <a:ext cx="5157787" cy="823912"/>
          </a:xfrm>
          <a:prstGeom prst="rect">
            <a:avLst/>
          </a:prstGeom>
          <a:solidFill>
            <a:schemeClr val="accent5">
              <a:lumMod val="20000"/>
              <a:lumOff val="80000"/>
            </a:schemeClr>
          </a:solidFill>
          <a:ln w="38100">
            <a:solidFill>
              <a:schemeClr val="bg1"/>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a:latin typeface="Avenir Light" panose="020B0402020203020204" pitchFamily="34" charset="77"/>
              </a:rPr>
              <a:t>Faults are uniform</a:t>
            </a:r>
          </a:p>
        </p:txBody>
      </p:sp>
      <p:sp>
        <p:nvSpPr>
          <p:cNvPr id="10" name="Text Placeholder 2">
            <a:extLst>
              <a:ext uri="{FF2B5EF4-FFF2-40B4-BE49-F238E27FC236}">
                <a16:creationId xmlns:a16="http://schemas.microsoft.com/office/drawing/2014/main" id="{CB819A8F-0187-446E-0AD0-439E3570EA43}"/>
              </a:ext>
            </a:extLst>
          </p:cNvPr>
          <p:cNvSpPr txBox="1">
            <a:spLocks/>
          </p:cNvSpPr>
          <p:nvPr/>
        </p:nvSpPr>
        <p:spPr>
          <a:xfrm>
            <a:off x="6194427" y="2505075"/>
            <a:ext cx="5157787" cy="823912"/>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latin typeface="Avenir Light" panose="020B0402020203020204" pitchFamily="34" charset="77"/>
            </a:endParaRPr>
          </a:p>
        </p:txBody>
      </p:sp>
      <p:grpSp>
        <p:nvGrpSpPr>
          <p:cNvPr id="37" name="Group 36">
            <a:extLst>
              <a:ext uri="{FF2B5EF4-FFF2-40B4-BE49-F238E27FC236}">
                <a16:creationId xmlns:a16="http://schemas.microsoft.com/office/drawing/2014/main" id="{D17C2BCA-F7EB-DD86-C294-C8C4B8BEA98C}"/>
              </a:ext>
            </a:extLst>
          </p:cNvPr>
          <p:cNvGrpSpPr/>
          <p:nvPr/>
        </p:nvGrpSpPr>
        <p:grpSpPr>
          <a:xfrm>
            <a:off x="1509165" y="3555518"/>
            <a:ext cx="3772338" cy="1198899"/>
            <a:chOff x="1509165" y="3555518"/>
            <a:chExt cx="3772338" cy="1198899"/>
          </a:xfrm>
        </p:grpSpPr>
        <p:pic>
          <p:nvPicPr>
            <p:cNvPr id="11" name="Graphic 144">
              <a:extLst>
                <a:ext uri="{FF2B5EF4-FFF2-40B4-BE49-F238E27FC236}">
                  <a16:creationId xmlns:a16="http://schemas.microsoft.com/office/drawing/2014/main" id="{1923F3D9-8BEA-3005-5BCF-4F78B699CB0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09165" y="3558076"/>
              <a:ext cx="1193784" cy="1193784"/>
            </a:xfrm>
            <a:prstGeom prst="rect">
              <a:avLst/>
            </a:prstGeom>
            <a:ln w="12700">
              <a:miter lim="400000"/>
            </a:ln>
          </p:spPr>
        </p:pic>
        <p:pic>
          <p:nvPicPr>
            <p:cNvPr id="12" name="Graphic 145">
              <a:extLst>
                <a:ext uri="{FF2B5EF4-FFF2-40B4-BE49-F238E27FC236}">
                  <a16:creationId xmlns:a16="http://schemas.microsoft.com/office/drawing/2014/main" id="{509E07AC-F663-61BE-E360-1F79CD92C0F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305704" y="3555518"/>
              <a:ext cx="1198899" cy="1198899"/>
            </a:xfrm>
            <a:prstGeom prst="rect">
              <a:avLst/>
            </a:prstGeom>
            <a:ln w="12700">
              <a:miter lim="400000"/>
            </a:ln>
          </p:spPr>
        </p:pic>
        <p:pic>
          <p:nvPicPr>
            <p:cNvPr id="13" name="Graphic 146">
              <a:extLst>
                <a:ext uri="{FF2B5EF4-FFF2-40B4-BE49-F238E27FC236}">
                  <a16:creationId xmlns:a16="http://schemas.microsoft.com/office/drawing/2014/main" id="{1D06832D-3209-1009-FA6E-09A935B44B8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087719" y="3558076"/>
              <a:ext cx="1193784" cy="1193784"/>
            </a:xfrm>
            <a:prstGeom prst="rect">
              <a:avLst/>
            </a:prstGeom>
            <a:ln w="12700">
              <a:miter lim="400000"/>
            </a:ln>
          </p:spPr>
        </p:pic>
        <p:sp>
          <p:nvSpPr>
            <p:cNvPr id="14" name="…">
              <a:extLst>
                <a:ext uri="{FF2B5EF4-FFF2-40B4-BE49-F238E27FC236}">
                  <a16:creationId xmlns:a16="http://schemas.microsoft.com/office/drawing/2014/main" id="{8B1E1D74-ED35-03CC-962F-6CE2DCE3E394}"/>
                </a:ext>
              </a:extLst>
            </p:cNvPr>
            <p:cNvSpPr txBox="1"/>
            <p:nvPr/>
          </p:nvSpPr>
          <p:spPr>
            <a:xfrm>
              <a:off x="2671422" y="3717602"/>
              <a:ext cx="662769" cy="8991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lstStyle>
              <a:lvl1pPr algn="ctr">
                <a:defRPr sz="6400"/>
              </a:lvl1pPr>
            </a:lstStyle>
            <a:p>
              <a:r>
                <a:rPr>
                  <a:latin typeface="Avenir Light" panose="020B0402020203020204" pitchFamily="34" charset="77"/>
                </a:rPr>
                <a:t>…</a:t>
              </a:r>
            </a:p>
          </p:txBody>
        </p:sp>
      </p:grpSp>
      <p:sp>
        <p:nvSpPr>
          <p:cNvPr id="21" name="Text Placeholder 2">
            <a:extLst>
              <a:ext uri="{FF2B5EF4-FFF2-40B4-BE49-F238E27FC236}">
                <a16:creationId xmlns:a16="http://schemas.microsoft.com/office/drawing/2014/main" id="{2B3A7210-ED76-58D3-AF75-C7D723D11A6F}"/>
              </a:ext>
            </a:extLst>
          </p:cNvPr>
          <p:cNvSpPr txBox="1">
            <a:spLocks/>
          </p:cNvSpPr>
          <p:nvPr/>
        </p:nvSpPr>
        <p:spPr>
          <a:xfrm>
            <a:off x="6169024" y="2453787"/>
            <a:ext cx="5183188" cy="842472"/>
          </a:xfrm>
          <a:prstGeom prst="rect">
            <a:avLst/>
          </a:prstGeom>
          <a:solidFill>
            <a:schemeClr val="bg2">
              <a:lumMod val="90000"/>
            </a:schemeClr>
          </a:solidFill>
          <a:ln w="38100">
            <a:solidFill>
              <a:schemeClr val="bg1"/>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a:latin typeface="Avenir Light" panose="020B0402020203020204" pitchFamily="34" charset="77"/>
              </a:rPr>
              <a:t>Some nodes are more likely to fail</a:t>
            </a:r>
          </a:p>
        </p:txBody>
      </p:sp>
      <p:grpSp>
        <p:nvGrpSpPr>
          <p:cNvPr id="19" name="Group 18">
            <a:extLst>
              <a:ext uri="{FF2B5EF4-FFF2-40B4-BE49-F238E27FC236}">
                <a16:creationId xmlns:a16="http://schemas.microsoft.com/office/drawing/2014/main" id="{DA420C9A-6216-C37D-B9C5-81CAF8A3DF6F}"/>
              </a:ext>
            </a:extLst>
          </p:cNvPr>
          <p:cNvGrpSpPr/>
          <p:nvPr/>
        </p:nvGrpSpPr>
        <p:grpSpPr>
          <a:xfrm>
            <a:off x="6910497" y="3517420"/>
            <a:ext cx="3772338" cy="1205378"/>
            <a:chOff x="6910497" y="3517420"/>
            <a:chExt cx="3772338" cy="1205378"/>
          </a:xfrm>
        </p:grpSpPr>
        <p:pic>
          <p:nvPicPr>
            <p:cNvPr id="15" name="Graphic 144">
              <a:extLst>
                <a:ext uri="{FF2B5EF4-FFF2-40B4-BE49-F238E27FC236}">
                  <a16:creationId xmlns:a16="http://schemas.microsoft.com/office/drawing/2014/main" id="{27837037-B146-EA45-E3C7-7EFEFA7E227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910497" y="3519978"/>
              <a:ext cx="1193784" cy="1193784"/>
            </a:xfrm>
            <a:prstGeom prst="rect">
              <a:avLst/>
            </a:prstGeom>
            <a:ln w="12700">
              <a:miter lim="400000"/>
            </a:ln>
          </p:spPr>
        </p:pic>
        <p:pic>
          <p:nvPicPr>
            <p:cNvPr id="16" name="Graphic 145">
              <a:extLst>
                <a:ext uri="{FF2B5EF4-FFF2-40B4-BE49-F238E27FC236}">
                  <a16:creationId xmlns:a16="http://schemas.microsoft.com/office/drawing/2014/main" id="{47286D2E-4523-118D-2FE7-606ECC0425A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707036" y="3517420"/>
              <a:ext cx="1198899" cy="1198899"/>
            </a:xfrm>
            <a:prstGeom prst="rect">
              <a:avLst/>
            </a:prstGeom>
            <a:ln w="12700">
              <a:miter lim="400000"/>
            </a:ln>
          </p:spPr>
        </p:pic>
        <p:sp>
          <p:nvSpPr>
            <p:cNvPr id="17" name="…">
              <a:extLst>
                <a:ext uri="{FF2B5EF4-FFF2-40B4-BE49-F238E27FC236}">
                  <a16:creationId xmlns:a16="http://schemas.microsoft.com/office/drawing/2014/main" id="{C3D47160-373C-4C67-A278-D430968E396C}"/>
                </a:ext>
              </a:extLst>
            </p:cNvPr>
            <p:cNvSpPr txBox="1"/>
            <p:nvPr/>
          </p:nvSpPr>
          <p:spPr>
            <a:xfrm>
              <a:off x="8072754" y="3679504"/>
              <a:ext cx="662769" cy="89919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defRPr sz="6400"/>
              </a:lvl1pPr>
            </a:lstStyle>
            <a:p>
              <a:r>
                <a:rPr>
                  <a:latin typeface="Avenir Light" panose="020B0402020203020204" pitchFamily="34" charset="77"/>
                </a:rPr>
                <a:t>…</a:t>
              </a:r>
            </a:p>
          </p:txBody>
        </p:sp>
        <p:pic>
          <p:nvPicPr>
            <p:cNvPr id="18" name="Graphic 146">
              <a:extLst>
                <a:ext uri="{FF2B5EF4-FFF2-40B4-BE49-F238E27FC236}">
                  <a16:creationId xmlns:a16="http://schemas.microsoft.com/office/drawing/2014/main" id="{BC1B3B4A-0D88-A85C-6521-49ED9880831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489051" y="3529014"/>
              <a:ext cx="1193784" cy="1193784"/>
            </a:xfrm>
            <a:prstGeom prst="rect">
              <a:avLst/>
            </a:prstGeom>
            <a:ln w="12700">
              <a:miter lim="400000"/>
            </a:ln>
          </p:spPr>
        </p:pic>
      </p:grpSp>
      <p:grpSp>
        <p:nvGrpSpPr>
          <p:cNvPr id="28" name="Group 27">
            <a:extLst>
              <a:ext uri="{FF2B5EF4-FFF2-40B4-BE49-F238E27FC236}">
                <a16:creationId xmlns:a16="http://schemas.microsoft.com/office/drawing/2014/main" id="{404D37F5-30BD-9D05-C31C-2DBD3AB6E7AE}"/>
              </a:ext>
            </a:extLst>
          </p:cNvPr>
          <p:cNvGrpSpPr/>
          <p:nvPr/>
        </p:nvGrpSpPr>
        <p:grpSpPr>
          <a:xfrm>
            <a:off x="6910497" y="3511792"/>
            <a:ext cx="3772338" cy="1201970"/>
            <a:chOff x="6844041" y="3540853"/>
            <a:chExt cx="3772338" cy="1201970"/>
          </a:xfrm>
        </p:grpSpPr>
        <p:sp>
          <p:nvSpPr>
            <p:cNvPr id="29" name="…">
              <a:extLst>
                <a:ext uri="{FF2B5EF4-FFF2-40B4-BE49-F238E27FC236}">
                  <a16:creationId xmlns:a16="http://schemas.microsoft.com/office/drawing/2014/main" id="{109CFD12-4326-F798-70FF-B4DE853D2C78}"/>
                </a:ext>
              </a:extLst>
            </p:cNvPr>
            <p:cNvSpPr txBox="1"/>
            <p:nvPr/>
          </p:nvSpPr>
          <p:spPr>
            <a:xfrm>
              <a:off x="7907222" y="3708532"/>
              <a:ext cx="871843" cy="899190"/>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lstStyle>
              <a:lvl1pPr algn="ctr">
                <a:defRPr sz="6400"/>
              </a:lvl1pPr>
            </a:lstStyle>
            <a:p>
              <a:r>
                <a:rPr>
                  <a:latin typeface="Avenir Light" panose="020B0402020203020204" pitchFamily="34" charset="77"/>
                </a:rPr>
                <a:t>…</a:t>
              </a:r>
            </a:p>
          </p:txBody>
        </p:sp>
        <p:pic>
          <p:nvPicPr>
            <p:cNvPr id="30" name="Graphic 146">
              <a:extLst>
                <a:ext uri="{FF2B5EF4-FFF2-40B4-BE49-F238E27FC236}">
                  <a16:creationId xmlns:a16="http://schemas.microsoft.com/office/drawing/2014/main" id="{48449A57-DB10-866F-6FFD-C6E3D9CBBBC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422595" y="3540853"/>
              <a:ext cx="1193784" cy="1193784"/>
            </a:xfrm>
            <a:prstGeom prst="rect">
              <a:avLst/>
            </a:prstGeom>
            <a:ln w="12700">
              <a:miter lim="400000"/>
            </a:ln>
          </p:spPr>
        </p:pic>
        <p:pic>
          <p:nvPicPr>
            <p:cNvPr id="31" name="Graphic 144">
              <a:extLst>
                <a:ext uri="{FF2B5EF4-FFF2-40B4-BE49-F238E27FC236}">
                  <a16:creationId xmlns:a16="http://schemas.microsoft.com/office/drawing/2014/main" id="{7AE211AE-8F5E-ED42-5829-2926F3030A9B}"/>
                </a:ext>
              </a:extLst>
            </p:cNvPr>
            <p:cNvPicPr>
              <a:picLocks noChangeAspect="1"/>
            </p:cNvPicPr>
            <p:nvPr/>
          </p:nvPicPr>
          <p:blipFill>
            <a:blip r:embed="rId12">
              <a:alphaModFix/>
              <a:extLst>
                <a:ext uri="{96DAC541-7B7A-43D3-8B79-37D633B846F1}">
                  <asvg:svgBlip xmlns:asvg="http://schemas.microsoft.com/office/drawing/2016/SVG/main" r:embed="rId13"/>
                </a:ext>
              </a:extLst>
            </a:blip>
            <a:srcRect/>
            <a:stretch/>
          </p:blipFill>
          <p:spPr>
            <a:xfrm>
              <a:off x="6844041" y="3546482"/>
              <a:ext cx="1193784" cy="1193784"/>
            </a:xfrm>
            <a:prstGeom prst="rect">
              <a:avLst/>
            </a:prstGeom>
            <a:ln w="12700">
              <a:miter lim="400000"/>
            </a:ln>
          </p:spPr>
        </p:pic>
        <p:pic>
          <p:nvPicPr>
            <p:cNvPr id="32" name="Graphic 145">
              <a:extLst>
                <a:ext uri="{FF2B5EF4-FFF2-40B4-BE49-F238E27FC236}">
                  <a16:creationId xmlns:a16="http://schemas.microsoft.com/office/drawing/2014/main" id="{52F1E1FC-662C-F5CC-C355-397F3312B0EA}"/>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640580" y="3543924"/>
              <a:ext cx="1198899" cy="1198899"/>
            </a:xfrm>
            <a:prstGeom prst="rect">
              <a:avLst/>
            </a:prstGeom>
            <a:ln w="12700">
              <a:miter lim="400000"/>
            </a:ln>
          </p:spPr>
        </p:pic>
      </p:grpSp>
    </p:spTree>
    <p:custDataLst>
      <p:tags r:id="rId1"/>
    </p:custDataLst>
    <p:extLst>
      <p:ext uri="{BB962C8B-B14F-4D97-AF65-F5344CB8AC3E}">
        <p14:creationId xmlns:p14="http://schemas.microsoft.com/office/powerpoint/2010/main" val="112381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uiExpand="1" build="p" animBg="1"/>
      <p:bldP spid="9" grpId="0" animBg="1"/>
      <p:bldP spid="21" grpId="0" animBg="1"/>
    </p:bldLst>
  </p:timing>
  <p:extLst>
    <p:ext uri="{6950BFC3-D8DA-4A85-94F7-54DA5524770B}">
      <p188:commentRel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B1E8-674C-A453-271F-21F9571E1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36CAB-0F33-F143-181F-680F77588C61}"/>
              </a:ext>
            </a:extLst>
          </p:cNvPr>
          <p:cNvSpPr>
            <a:spLocks noGrp="1"/>
          </p:cNvSpPr>
          <p:nvPr>
            <p:ph type="title"/>
          </p:nvPr>
        </p:nvSpPr>
        <p:spPr/>
        <p:txBody>
          <a:bodyPr/>
          <a:lstStyle/>
          <a:p>
            <a:r>
              <a:rPr lang="en-US" dirty="0">
                <a:latin typeface="Avenir Light" panose="020B0402020203020204" pitchFamily="34" charset="77"/>
              </a:rPr>
              <a:t>(a) Fault rates are not uniform</a:t>
            </a:r>
          </a:p>
        </p:txBody>
      </p:sp>
      <p:sp>
        <p:nvSpPr>
          <p:cNvPr id="7" name="Slide Number Placeholder 6">
            <a:extLst>
              <a:ext uri="{FF2B5EF4-FFF2-40B4-BE49-F238E27FC236}">
                <a16:creationId xmlns:a16="http://schemas.microsoft.com/office/drawing/2014/main" id="{3791B24D-7028-2678-688D-57EC818C52DE}"/>
              </a:ext>
            </a:extLst>
          </p:cNvPr>
          <p:cNvSpPr>
            <a:spLocks noGrp="1"/>
          </p:cNvSpPr>
          <p:nvPr>
            <p:ph type="sldNum" sz="quarter" idx="12"/>
          </p:nvPr>
        </p:nvSpPr>
        <p:spPr/>
        <p:txBody>
          <a:bodyPr/>
          <a:lstStyle/>
          <a:p>
            <a:fld id="{E759DE4A-BCCB-F845-96F6-7482EC11793A}" type="slidenum">
              <a:rPr lang="en-US" smtClean="0">
                <a:latin typeface="Avenir Light" panose="020B0402020203020204" pitchFamily="34" charset="77"/>
              </a:rPr>
              <a:t>18</a:t>
            </a:fld>
            <a:endParaRPr lang="en-US">
              <a:latin typeface="Avenir Light" panose="020B0402020203020204" pitchFamily="34" charset="77"/>
            </a:endParaRPr>
          </a:p>
        </p:txBody>
      </p:sp>
      <p:sp>
        <p:nvSpPr>
          <p:cNvPr id="10" name="Text Placeholder 2">
            <a:extLst>
              <a:ext uri="{FF2B5EF4-FFF2-40B4-BE49-F238E27FC236}">
                <a16:creationId xmlns:a16="http://schemas.microsoft.com/office/drawing/2014/main" id="{264B17CA-3202-6FD5-6968-6E145D794C7D}"/>
              </a:ext>
            </a:extLst>
          </p:cNvPr>
          <p:cNvSpPr txBox="1">
            <a:spLocks/>
          </p:cNvSpPr>
          <p:nvPr/>
        </p:nvSpPr>
        <p:spPr>
          <a:xfrm>
            <a:off x="6194427" y="2505075"/>
            <a:ext cx="5157787" cy="823912"/>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latin typeface="Avenir Light" panose="020B0402020203020204" pitchFamily="34" charset="77"/>
            </a:endParaRPr>
          </a:p>
        </p:txBody>
      </p:sp>
      <p:sp>
        <p:nvSpPr>
          <p:cNvPr id="3" name="TextBox 2">
            <a:extLst>
              <a:ext uri="{FF2B5EF4-FFF2-40B4-BE49-F238E27FC236}">
                <a16:creationId xmlns:a16="http://schemas.microsoft.com/office/drawing/2014/main" id="{8229BCE0-EC8C-4A26-9F1A-3991CEE14C28}"/>
              </a:ext>
            </a:extLst>
          </p:cNvPr>
          <p:cNvSpPr txBox="1"/>
          <p:nvPr/>
        </p:nvSpPr>
        <p:spPr>
          <a:xfrm>
            <a:off x="838993" y="5494576"/>
            <a:ext cx="10514014" cy="954107"/>
          </a:xfrm>
          <a:prstGeom prst="rect">
            <a:avLst/>
          </a:prstGeom>
          <a:noFill/>
        </p:spPr>
        <p:txBody>
          <a:bodyPr wrap="square">
            <a:spAutoFit/>
          </a:bodyPr>
          <a:lstStyle/>
          <a:p>
            <a:r>
              <a:rPr lang="en-US" sz="1400">
                <a:solidFill>
                  <a:schemeClr val="tx1">
                    <a:lumMod val="50000"/>
                    <a:lumOff val="50000"/>
                  </a:schemeClr>
                </a:solidFill>
                <a:latin typeface="Avenir Book" panose="02000503020000020003" pitchFamily="2" charset="0"/>
              </a:rPr>
              <a:t>[1] </a:t>
            </a:r>
            <a:r>
              <a:rPr lang="en-US" sz="1400">
                <a:solidFill>
                  <a:schemeClr val="tx1">
                    <a:lumMod val="50000"/>
                    <a:lumOff val="50000"/>
                  </a:schemeClr>
                </a:solidFill>
                <a:latin typeface="Avenir Book" panose="02000503020000020003" pitchFamily="2" charset="0"/>
                <a:hlinkClick r:id="rId5">
                  <a:extLst>
                    <a:ext uri="{A12FA001-AC4F-418D-AE19-62706E023703}">
                      <ahyp:hlinkClr xmlns:ahyp="http://schemas.microsoft.com/office/drawing/2018/hyperlinkcolor" val="tx"/>
                    </a:ext>
                  </a:extLst>
                </a:hlinkClick>
              </a:rPr>
              <a:t>https://blocksandfiles.com/2024/05/02/disk-failure-rates-in-data-centres-are-falling-says-backblaze/</a:t>
            </a:r>
            <a:br>
              <a:rPr lang="en-US" sz="1400">
                <a:solidFill>
                  <a:schemeClr val="tx1">
                    <a:lumMod val="50000"/>
                    <a:lumOff val="50000"/>
                  </a:schemeClr>
                </a:solidFill>
                <a:latin typeface="Avenir Book" panose="02000503020000020003" pitchFamily="2" charset="0"/>
              </a:rPr>
            </a:br>
            <a:r>
              <a:rPr lang="en-US" sz="1400">
                <a:solidFill>
                  <a:schemeClr val="tx1">
                    <a:lumMod val="50000"/>
                    <a:lumOff val="50000"/>
                  </a:schemeClr>
                </a:solidFill>
                <a:latin typeface="Avenir Book" panose="02000503020000020003" pitchFamily="2" charset="0"/>
              </a:rPr>
              <a:t>[2] </a:t>
            </a:r>
            <a:r>
              <a:rPr lang="en-US" sz="1400">
                <a:solidFill>
                  <a:schemeClr val="tx1">
                    <a:lumMod val="50000"/>
                    <a:lumOff val="50000"/>
                  </a:schemeClr>
                </a:solidFill>
                <a:latin typeface="Avenir Book" panose="02000503020000020003" pitchFamily="2" charset="0"/>
                <a:hlinkClick r:id="rId6">
                  <a:extLst>
                    <a:ext uri="{A12FA001-AC4F-418D-AE19-62706E023703}">
                      <ahyp:hlinkClr xmlns:ahyp="http://schemas.microsoft.com/office/drawing/2018/hyperlinkcolor" val="tx"/>
                    </a:ext>
                  </a:extLst>
                </a:hlinkClick>
              </a:rPr>
              <a:t>https://www.backblaze.com/blog/backblaze-drive-stats-for-2024/</a:t>
            </a:r>
            <a:endParaRPr lang="en-US" sz="1400">
              <a:solidFill>
                <a:schemeClr val="tx1">
                  <a:lumMod val="50000"/>
                  <a:lumOff val="50000"/>
                </a:schemeClr>
              </a:solidFill>
              <a:latin typeface="Avenir Book" panose="02000503020000020003" pitchFamily="2" charset="0"/>
            </a:endParaRPr>
          </a:p>
          <a:p>
            <a:r>
              <a:rPr lang="en-US" sz="1400">
                <a:solidFill>
                  <a:schemeClr val="tx1">
                    <a:lumMod val="50000"/>
                    <a:lumOff val="50000"/>
                  </a:schemeClr>
                </a:solidFill>
                <a:latin typeface="Avenir Book" panose="02000503020000020003" pitchFamily="2" charset="0"/>
              </a:rPr>
              <a:t>[3] Memory-Harvesting VMs in Cloud Platforms, ASPLOS’22</a:t>
            </a:r>
            <a:br>
              <a:rPr lang="en-US" sz="1400">
                <a:solidFill>
                  <a:schemeClr val="tx1">
                    <a:lumMod val="50000"/>
                    <a:lumOff val="50000"/>
                  </a:schemeClr>
                </a:solidFill>
                <a:latin typeface="Avenir Book" panose="02000503020000020003" pitchFamily="2" charset="0"/>
              </a:rPr>
            </a:br>
            <a:r>
              <a:rPr lang="en-US" sz="1400">
                <a:solidFill>
                  <a:schemeClr val="tx1">
                    <a:lumMod val="50000"/>
                    <a:lumOff val="50000"/>
                  </a:schemeClr>
                </a:solidFill>
                <a:latin typeface="Avenir Book" panose="02000503020000020003" pitchFamily="2" charset="0"/>
              </a:rPr>
              <a:t>[4] Snape: Reliable and Low-Cost Computing with Mixture of Spot and On-Demand VMs, ASPLOS’23</a:t>
            </a:r>
          </a:p>
        </p:txBody>
      </p:sp>
      <p:graphicFrame>
        <p:nvGraphicFramePr>
          <p:cNvPr id="5" name="Table 4">
            <a:extLst>
              <a:ext uri="{FF2B5EF4-FFF2-40B4-BE49-F238E27FC236}">
                <a16:creationId xmlns:a16="http://schemas.microsoft.com/office/drawing/2014/main" id="{21F14B41-9FFA-E57E-554D-8E34A5EF9CA3}"/>
              </a:ext>
            </a:extLst>
          </p:cNvPr>
          <p:cNvGraphicFramePr>
            <a:graphicFrameLocks noGrp="1"/>
          </p:cNvGraphicFramePr>
          <p:nvPr>
            <p:extLst>
              <p:ext uri="{D42A27DB-BD31-4B8C-83A1-F6EECF244321}">
                <p14:modId xmlns:p14="http://schemas.microsoft.com/office/powerpoint/2010/main" val="2582461673"/>
              </p:ext>
            </p:extLst>
          </p:nvPr>
        </p:nvGraphicFramePr>
        <p:xfrm>
          <a:off x="838201" y="2118593"/>
          <a:ext cx="4101548" cy="1371600"/>
        </p:xfrm>
        <a:graphic>
          <a:graphicData uri="http://schemas.openxmlformats.org/drawingml/2006/table">
            <a:tbl>
              <a:tblPr firstRow="1" bandRow="1">
                <a:tableStyleId>{7DF18680-E054-41AD-8BC1-D1AEF772440D}</a:tableStyleId>
              </a:tblPr>
              <a:tblGrid>
                <a:gridCol w="1527312">
                  <a:extLst>
                    <a:ext uri="{9D8B030D-6E8A-4147-A177-3AD203B41FA5}">
                      <a16:colId xmlns:a16="http://schemas.microsoft.com/office/drawing/2014/main" val="3861345986"/>
                    </a:ext>
                  </a:extLst>
                </a:gridCol>
                <a:gridCol w="1461052">
                  <a:extLst>
                    <a:ext uri="{9D8B030D-6E8A-4147-A177-3AD203B41FA5}">
                      <a16:colId xmlns:a16="http://schemas.microsoft.com/office/drawing/2014/main" val="110543646"/>
                    </a:ext>
                  </a:extLst>
                </a:gridCol>
                <a:gridCol w="1113184">
                  <a:extLst>
                    <a:ext uri="{9D8B030D-6E8A-4147-A177-3AD203B41FA5}">
                      <a16:colId xmlns:a16="http://schemas.microsoft.com/office/drawing/2014/main" val="1129764265"/>
                    </a:ext>
                  </a:extLst>
                </a:gridCol>
              </a:tblGrid>
              <a:tr h="618596">
                <a:tc>
                  <a:txBody>
                    <a:bodyPr/>
                    <a:lstStyle/>
                    <a:p>
                      <a:pPr algn="ctr"/>
                      <a:r>
                        <a:rPr lang="en-US" b="0" i="0" dirty="0">
                          <a:latin typeface="Avenir Light" panose="020B0402020203020204" pitchFamily="34" charset="77"/>
                        </a:rPr>
                        <a:t>Temperature</a:t>
                      </a:r>
                    </a:p>
                  </a:txBody>
                  <a:tcPr anchor="ctr"/>
                </a:tc>
                <a:tc>
                  <a:txBody>
                    <a:bodyPr/>
                    <a:lstStyle/>
                    <a:p>
                      <a:pPr algn="ctr"/>
                      <a:r>
                        <a:rPr lang="en-US" b="0" i="0">
                          <a:latin typeface="Avenir Light" panose="020B0402020203020204" pitchFamily="34" charset="77"/>
                        </a:rPr>
                        <a:t>Failure Rate AFR</a:t>
                      </a:r>
                    </a:p>
                  </a:txBody>
                  <a:tcPr anchor="ctr"/>
                </a:tc>
                <a:tc>
                  <a:txBody>
                    <a:bodyPr/>
                    <a:lstStyle/>
                    <a:p>
                      <a:pPr algn="ctr"/>
                      <a:r>
                        <a:rPr lang="en-US" b="0" i="0">
                          <a:latin typeface="Avenir Light" panose="020B0402020203020204" pitchFamily="34" charset="77"/>
                        </a:rPr>
                        <a:t>Increase</a:t>
                      </a:r>
                    </a:p>
                  </a:txBody>
                  <a:tcPr anchor="ctr"/>
                </a:tc>
                <a:extLst>
                  <a:ext uri="{0D108BD9-81ED-4DB2-BD59-A6C34878D82A}">
                    <a16:rowId xmlns:a16="http://schemas.microsoft.com/office/drawing/2014/main" val="4103330608"/>
                  </a:ext>
                </a:extLst>
              </a:tr>
              <a:tr h="353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latin typeface="Avenir Light" panose="020B0402020203020204" pitchFamily="34" charset="77"/>
                        </a:rPr>
                        <a:t>59°F</a:t>
                      </a:r>
                    </a:p>
                  </a:txBody>
                  <a:tcPr/>
                </a:tc>
                <a:tc>
                  <a:txBody>
                    <a:bodyPr/>
                    <a:lstStyle/>
                    <a:p>
                      <a:pPr algn="ctr"/>
                      <a:r>
                        <a:rPr lang="en-US" b="0" i="0">
                          <a:latin typeface="Avenir Light" panose="020B0402020203020204" pitchFamily="34" charset="77"/>
                        </a:rPr>
                        <a:t>2.1%</a:t>
                      </a:r>
                    </a:p>
                  </a:txBody>
                  <a:tcPr/>
                </a:tc>
                <a:tc>
                  <a:txBody>
                    <a:bodyPr/>
                    <a:lstStyle/>
                    <a:p>
                      <a:pPr algn="ctr"/>
                      <a:r>
                        <a:rPr lang="en-US" b="0" i="0">
                          <a:latin typeface="Avenir Light" panose="020B0402020203020204" pitchFamily="34" charset="77"/>
                        </a:rPr>
                        <a:t>1x</a:t>
                      </a:r>
                    </a:p>
                  </a:txBody>
                  <a:tcPr/>
                </a:tc>
                <a:extLst>
                  <a:ext uri="{0D108BD9-81ED-4DB2-BD59-A6C34878D82A}">
                    <a16:rowId xmlns:a16="http://schemas.microsoft.com/office/drawing/2014/main" val="695159419"/>
                  </a:ext>
                </a:extLst>
              </a:tr>
              <a:tr h="353483">
                <a:tc>
                  <a:txBody>
                    <a:bodyPr/>
                    <a:lstStyle/>
                    <a:p>
                      <a:pPr algn="ctr"/>
                      <a:r>
                        <a:rPr lang="en-US" b="0" i="0">
                          <a:latin typeface="Avenir Light" panose="020B0402020203020204" pitchFamily="34" charset="77"/>
                        </a:rPr>
                        <a:t>90.5°F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a:latin typeface="Avenir Light" panose="020B0402020203020204" pitchFamily="34" charset="77"/>
                        </a:rPr>
                        <a:t>5.1 – 6.8%</a:t>
                      </a:r>
                    </a:p>
                  </a:txBody>
                  <a:tcPr/>
                </a:tc>
                <a:tc>
                  <a:txBody>
                    <a:bodyPr/>
                    <a:lstStyle/>
                    <a:p>
                      <a:pPr algn="ctr"/>
                      <a:r>
                        <a:rPr lang="en-US" b="1" i="0" dirty="0">
                          <a:latin typeface="Avenir Light" panose="020B0402020203020204" pitchFamily="34" charset="77"/>
                        </a:rPr>
                        <a:t>3x</a:t>
                      </a:r>
                    </a:p>
                  </a:txBody>
                  <a:tcPr/>
                </a:tc>
                <a:extLst>
                  <a:ext uri="{0D108BD9-81ED-4DB2-BD59-A6C34878D82A}">
                    <a16:rowId xmlns:a16="http://schemas.microsoft.com/office/drawing/2014/main" val="735892351"/>
                  </a:ext>
                </a:extLst>
              </a:tr>
            </a:tbl>
          </a:graphicData>
        </a:graphic>
      </p:graphicFrame>
      <p:graphicFrame>
        <p:nvGraphicFramePr>
          <p:cNvPr id="9" name="Table 8">
            <a:extLst>
              <a:ext uri="{FF2B5EF4-FFF2-40B4-BE49-F238E27FC236}">
                <a16:creationId xmlns:a16="http://schemas.microsoft.com/office/drawing/2014/main" id="{5C75F16F-C7A4-94D1-996A-98E4BFDDA619}"/>
              </a:ext>
            </a:extLst>
          </p:cNvPr>
          <p:cNvGraphicFramePr>
            <a:graphicFrameLocks noGrp="1"/>
          </p:cNvGraphicFramePr>
          <p:nvPr>
            <p:extLst>
              <p:ext uri="{D42A27DB-BD31-4B8C-83A1-F6EECF244321}">
                <p14:modId xmlns:p14="http://schemas.microsoft.com/office/powerpoint/2010/main" val="2108549804"/>
              </p:ext>
            </p:extLst>
          </p:nvPr>
        </p:nvGraphicFramePr>
        <p:xfrm>
          <a:off x="5088835" y="2116598"/>
          <a:ext cx="5973418" cy="1748211"/>
        </p:xfrm>
        <a:graphic>
          <a:graphicData uri="http://schemas.openxmlformats.org/drawingml/2006/table">
            <a:tbl>
              <a:tblPr firstRow="1" bandRow="1">
                <a:tableStyleId>{7DF18680-E054-41AD-8BC1-D1AEF772440D}</a:tableStyleId>
              </a:tblPr>
              <a:tblGrid>
                <a:gridCol w="1540565">
                  <a:extLst>
                    <a:ext uri="{9D8B030D-6E8A-4147-A177-3AD203B41FA5}">
                      <a16:colId xmlns:a16="http://schemas.microsoft.com/office/drawing/2014/main" val="3861345986"/>
                    </a:ext>
                  </a:extLst>
                </a:gridCol>
                <a:gridCol w="1928192">
                  <a:extLst>
                    <a:ext uri="{9D8B030D-6E8A-4147-A177-3AD203B41FA5}">
                      <a16:colId xmlns:a16="http://schemas.microsoft.com/office/drawing/2014/main" val="110543646"/>
                    </a:ext>
                  </a:extLst>
                </a:gridCol>
                <a:gridCol w="1441174">
                  <a:extLst>
                    <a:ext uri="{9D8B030D-6E8A-4147-A177-3AD203B41FA5}">
                      <a16:colId xmlns:a16="http://schemas.microsoft.com/office/drawing/2014/main" val="1129764265"/>
                    </a:ext>
                  </a:extLst>
                </a:gridCol>
                <a:gridCol w="1063487">
                  <a:extLst>
                    <a:ext uri="{9D8B030D-6E8A-4147-A177-3AD203B41FA5}">
                      <a16:colId xmlns:a16="http://schemas.microsoft.com/office/drawing/2014/main" val="2637338860"/>
                    </a:ext>
                  </a:extLst>
                </a:gridCol>
              </a:tblGrid>
              <a:tr h="631548">
                <a:tc>
                  <a:txBody>
                    <a:bodyPr/>
                    <a:lstStyle/>
                    <a:p>
                      <a:pPr algn="ctr"/>
                      <a:r>
                        <a:rPr lang="en-US" b="0" i="0" dirty="0">
                          <a:latin typeface="Avenir Light" panose="020B0402020203020204" pitchFamily="34" charset="77"/>
                        </a:rPr>
                        <a:t>Manufacturer</a:t>
                      </a:r>
                    </a:p>
                  </a:txBody>
                  <a:tcPr anchor="ctr"/>
                </a:tc>
                <a:tc>
                  <a:txBody>
                    <a:bodyPr/>
                    <a:lstStyle/>
                    <a:p>
                      <a:pPr algn="ctr"/>
                      <a:r>
                        <a:rPr lang="en-US" b="0" i="0" dirty="0">
                          <a:latin typeface="Avenir Light" panose="020B0402020203020204" pitchFamily="34" charset="77"/>
                        </a:rPr>
                        <a:t>Model</a:t>
                      </a:r>
                    </a:p>
                  </a:txBody>
                  <a:tcPr anchor="ctr"/>
                </a:tc>
                <a:tc>
                  <a:txBody>
                    <a:bodyPr/>
                    <a:lstStyle/>
                    <a:p>
                      <a:pPr algn="ctr"/>
                      <a:r>
                        <a:rPr lang="en-US" b="0" i="0">
                          <a:latin typeface="Avenir Light" panose="020B0402020203020204" pitchFamily="34" charset="77"/>
                        </a:rPr>
                        <a:t>AFR </a:t>
                      </a:r>
                      <a:br>
                        <a:rPr lang="en-US" b="0" i="0">
                          <a:latin typeface="Avenir Light" panose="020B0402020203020204" pitchFamily="34" charset="77"/>
                        </a:rPr>
                      </a:br>
                      <a:r>
                        <a:rPr lang="en-US" b="0" i="0">
                          <a:latin typeface="Avenir Light" panose="020B0402020203020204" pitchFamily="34" charset="77"/>
                        </a:rPr>
                        <a:t>Q4-2024</a:t>
                      </a:r>
                    </a:p>
                  </a:txBody>
                  <a:tcPr anchor="ctr"/>
                </a:tc>
                <a:tc>
                  <a:txBody>
                    <a:bodyPr/>
                    <a:lstStyle/>
                    <a:p>
                      <a:pPr algn="ctr"/>
                      <a:r>
                        <a:rPr lang="en-US" b="0" i="0">
                          <a:latin typeface="Avenir Light" panose="020B0402020203020204" pitchFamily="34" charset="77"/>
                        </a:rPr>
                        <a:t>Increase</a:t>
                      </a:r>
                    </a:p>
                  </a:txBody>
                  <a:tcPr anchor="ctr"/>
                </a:tc>
                <a:extLst>
                  <a:ext uri="{0D108BD9-81ED-4DB2-BD59-A6C34878D82A}">
                    <a16:rowId xmlns:a16="http://schemas.microsoft.com/office/drawing/2014/main" val="4103330608"/>
                  </a:ext>
                </a:extLst>
              </a:tr>
              <a:tr h="369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a:latin typeface="Avenir Light" panose="020B0402020203020204" pitchFamily="34" charset="77"/>
                        </a:rPr>
                        <a:t>Toshiba</a:t>
                      </a:r>
                    </a:p>
                  </a:txBody>
                  <a:tcPr/>
                </a:tc>
                <a:tc>
                  <a:txBody>
                    <a:bodyPr/>
                    <a:lstStyle/>
                    <a:p>
                      <a:pPr algn="ctr"/>
                      <a:r>
                        <a:rPr lang="en-US" b="0" i="0">
                          <a:latin typeface="Avenir Light" panose="020B0402020203020204" pitchFamily="34" charset="77"/>
                        </a:rPr>
                        <a:t>MG08ACA16TA</a:t>
                      </a:r>
                    </a:p>
                  </a:txBody>
                  <a:tcPr/>
                </a:tc>
                <a:tc>
                  <a:txBody>
                    <a:bodyPr/>
                    <a:lstStyle/>
                    <a:p>
                      <a:pPr algn="ctr"/>
                      <a:r>
                        <a:rPr lang="en-US" b="0" i="0">
                          <a:latin typeface="Avenir Light" panose="020B0402020203020204" pitchFamily="34" charset="77"/>
                        </a:rPr>
                        <a:t>1.06%</a:t>
                      </a:r>
                    </a:p>
                  </a:txBody>
                  <a:tcPr/>
                </a:tc>
                <a:tc>
                  <a:txBody>
                    <a:bodyPr/>
                    <a:lstStyle/>
                    <a:p>
                      <a:pPr algn="ctr"/>
                      <a:r>
                        <a:rPr lang="en-US" b="0" i="0">
                          <a:latin typeface="Avenir Light" panose="020B0402020203020204" pitchFamily="34" charset="77"/>
                        </a:rPr>
                        <a:t>1x</a:t>
                      </a:r>
                    </a:p>
                  </a:txBody>
                  <a:tcPr/>
                </a:tc>
                <a:extLst>
                  <a:ext uri="{0D108BD9-81ED-4DB2-BD59-A6C34878D82A}">
                    <a16:rowId xmlns:a16="http://schemas.microsoft.com/office/drawing/2014/main" val="695159419"/>
                  </a:ext>
                </a:extLst>
              </a:tr>
              <a:tr h="369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a:latin typeface="Avenir Light" panose="020B0402020203020204" pitchFamily="34" charset="77"/>
                        </a:rPr>
                        <a:t>Seagate</a:t>
                      </a:r>
                    </a:p>
                  </a:txBody>
                  <a:tcPr/>
                </a:tc>
                <a:tc>
                  <a:txBody>
                    <a:bodyPr/>
                    <a:lstStyle/>
                    <a:p>
                      <a:pPr algn="ctr"/>
                      <a:r>
                        <a:rPr lang="en-US" b="0" i="0">
                          <a:latin typeface="Avenir Light" panose="020B0402020203020204" pitchFamily="34" charset="77"/>
                        </a:rPr>
                        <a:t>ST14000NM0138</a:t>
                      </a:r>
                    </a:p>
                  </a:txBody>
                  <a:tcPr/>
                </a:tc>
                <a:tc>
                  <a:txBody>
                    <a:bodyPr/>
                    <a:lstStyle/>
                    <a:p>
                      <a:pPr algn="ctr"/>
                      <a:r>
                        <a:rPr lang="en-US" b="1" i="0">
                          <a:latin typeface="Avenir Light" panose="020B0402020203020204" pitchFamily="34" charset="77"/>
                        </a:rPr>
                        <a:t>5.95%</a:t>
                      </a:r>
                    </a:p>
                  </a:txBody>
                  <a:tcPr/>
                </a:tc>
                <a:tc>
                  <a:txBody>
                    <a:bodyPr/>
                    <a:lstStyle/>
                    <a:p>
                      <a:pPr algn="ctr"/>
                      <a:r>
                        <a:rPr lang="en-US" b="1" i="0">
                          <a:latin typeface="Avenir Light" panose="020B0402020203020204" pitchFamily="34" charset="77"/>
                        </a:rPr>
                        <a:t>6x</a:t>
                      </a:r>
                    </a:p>
                  </a:txBody>
                  <a:tcPr/>
                </a:tc>
                <a:extLst>
                  <a:ext uri="{0D108BD9-81ED-4DB2-BD59-A6C34878D82A}">
                    <a16:rowId xmlns:a16="http://schemas.microsoft.com/office/drawing/2014/main" val="2972946013"/>
                  </a:ext>
                </a:extLst>
              </a:tr>
              <a:tr h="369377">
                <a:tc>
                  <a:txBody>
                    <a:bodyPr/>
                    <a:lstStyle/>
                    <a:p>
                      <a:pPr algn="ctr"/>
                      <a:r>
                        <a:rPr lang="en-US" b="0" i="0">
                          <a:latin typeface="Avenir Light" panose="020B0402020203020204" pitchFamily="34" charset="77"/>
                        </a:rPr>
                        <a:t>Seagate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a:latin typeface="Avenir Light" panose="020B0402020203020204" pitchFamily="34" charset="77"/>
                        </a:rPr>
                        <a:t>ST14000NM000J</a:t>
                      </a:r>
                    </a:p>
                  </a:txBody>
                  <a:tcPr/>
                </a:tc>
                <a:tc>
                  <a:txBody>
                    <a:bodyPr/>
                    <a:lstStyle/>
                    <a:p>
                      <a:pPr algn="ctr"/>
                      <a:r>
                        <a:rPr lang="en-US" b="1" i="0">
                          <a:latin typeface="Avenir Light" panose="020B0402020203020204" pitchFamily="34" charset="77"/>
                        </a:rPr>
                        <a:t>0.00%</a:t>
                      </a:r>
                    </a:p>
                  </a:txBody>
                  <a:tcPr/>
                </a:tc>
                <a:tc>
                  <a:txBody>
                    <a:bodyPr/>
                    <a:lstStyle/>
                    <a:p>
                      <a:pPr algn="ctr"/>
                      <a:r>
                        <a:rPr lang="en-US" b="1" i="0" dirty="0">
                          <a:latin typeface="Avenir Light" panose="020B0402020203020204" pitchFamily="34" charset="77"/>
                        </a:rPr>
                        <a:t>0x</a:t>
                      </a:r>
                    </a:p>
                  </a:txBody>
                  <a:tcPr/>
                </a:tc>
                <a:extLst>
                  <a:ext uri="{0D108BD9-81ED-4DB2-BD59-A6C34878D82A}">
                    <a16:rowId xmlns:a16="http://schemas.microsoft.com/office/drawing/2014/main" val="3489097228"/>
                  </a:ext>
                </a:extLst>
              </a:tr>
            </a:tbl>
          </a:graphicData>
        </a:graphic>
      </p:graphicFrame>
      <p:graphicFrame>
        <p:nvGraphicFramePr>
          <p:cNvPr id="23" name="Table 22">
            <a:extLst>
              <a:ext uri="{FF2B5EF4-FFF2-40B4-BE49-F238E27FC236}">
                <a16:creationId xmlns:a16="http://schemas.microsoft.com/office/drawing/2014/main" id="{5CAA41BE-0C4C-D1B9-E045-AD6AD1A0D27B}"/>
              </a:ext>
            </a:extLst>
          </p:cNvPr>
          <p:cNvGraphicFramePr>
            <a:graphicFrameLocks noGrp="1"/>
          </p:cNvGraphicFramePr>
          <p:nvPr>
            <p:extLst>
              <p:ext uri="{D42A27DB-BD31-4B8C-83A1-F6EECF244321}">
                <p14:modId xmlns:p14="http://schemas.microsoft.com/office/powerpoint/2010/main" val="1341595607"/>
              </p:ext>
            </p:extLst>
          </p:nvPr>
        </p:nvGraphicFramePr>
        <p:xfrm>
          <a:off x="838201" y="3980330"/>
          <a:ext cx="4101548" cy="1371600"/>
        </p:xfrm>
        <a:graphic>
          <a:graphicData uri="http://schemas.openxmlformats.org/drawingml/2006/table">
            <a:tbl>
              <a:tblPr firstRow="1" bandRow="1">
                <a:tableStyleId>{7DF18680-E054-41AD-8BC1-D1AEF772440D}</a:tableStyleId>
              </a:tblPr>
              <a:tblGrid>
                <a:gridCol w="1584689">
                  <a:extLst>
                    <a:ext uri="{9D8B030D-6E8A-4147-A177-3AD203B41FA5}">
                      <a16:colId xmlns:a16="http://schemas.microsoft.com/office/drawing/2014/main" val="3861345986"/>
                    </a:ext>
                  </a:extLst>
                </a:gridCol>
                <a:gridCol w="1478154">
                  <a:extLst>
                    <a:ext uri="{9D8B030D-6E8A-4147-A177-3AD203B41FA5}">
                      <a16:colId xmlns:a16="http://schemas.microsoft.com/office/drawing/2014/main" val="110543646"/>
                    </a:ext>
                  </a:extLst>
                </a:gridCol>
                <a:gridCol w="1038705">
                  <a:extLst>
                    <a:ext uri="{9D8B030D-6E8A-4147-A177-3AD203B41FA5}">
                      <a16:colId xmlns:a16="http://schemas.microsoft.com/office/drawing/2014/main" val="3965940575"/>
                    </a:ext>
                  </a:extLst>
                </a:gridCol>
              </a:tblGrid>
              <a:tr h="618596">
                <a:tc>
                  <a:txBody>
                    <a:bodyPr/>
                    <a:lstStyle/>
                    <a:p>
                      <a:pPr algn="ctr"/>
                      <a:r>
                        <a:rPr lang="en-US" b="0" i="0">
                          <a:latin typeface="Avenir Light" panose="020B0402020203020204" pitchFamily="34" charset="77"/>
                        </a:rPr>
                        <a:t>Timeline</a:t>
                      </a:r>
                    </a:p>
                  </a:txBody>
                  <a:tcPr anchor="ctr"/>
                </a:tc>
                <a:tc>
                  <a:txBody>
                    <a:bodyPr/>
                    <a:lstStyle/>
                    <a:p>
                      <a:pPr algn="ctr"/>
                      <a:r>
                        <a:rPr lang="en-US" b="0" i="0" dirty="0" err="1">
                          <a:latin typeface="Avenir Light" panose="020B0402020203020204" pitchFamily="34" charset="77"/>
                        </a:rPr>
                        <a:t>SpotVM</a:t>
                      </a:r>
                      <a:r>
                        <a:rPr lang="en-US" b="0" i="0" dirty="0">
                          <a:latin typeface="Avenir Light" panose="020B0402020203020204" pitchFamily="34" charset="77"/>
                        </a:rPr>
                        <a:t> Evictions</a:t>
                      </a:r>
                    </a:p>
                  </a:txBody>
                  <a:tcPr anchor="ctr"/>
                </a:tc>
                <a:tc>
                  <a:txBody>
                    <a:bodyPr/>
                    <a:lstStyle/>
                    <a:p>
                      <a:pPr algn="ctr"/>
                      <a:r>
                        <a:rPr lang="en-US" b="0" i="0">
                          <a:latin typeface="Avenir Light" panose="020B0402020203020204" pitchFamily="34" charset="77"/>
                        </a:rPr>
                        <a:t>Increase</a:t>
                      </a:r>
                    </a:p>
                  </a:txBody>
                  <a:tcPr anchor="ctr"/>
                </a:tc>
                <a:extLst>
                  <a:ext uri="{0D108BD9-81ED-4DB2-BD59-A6C34878D82A}">
                    <a16:rowId xmlns:a16="http://schemas.microsoft.com/office/drawing/2014/main" val="4103330608"/>
                  </a:ext>
                </a:extLst>
              </a:tr>
              <a:tr h="353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a:latin typeface="Avenir Light" panose="020B0402020203020204" pitchFamily="34" charset="77"/>
                        </a:rPr>
                        <a:t>4pm –  4am </a:t>
                      </a:r>
                    </a:p>
                  </a:txBody>
                  <a:tcPr/>
                </a:tc>
                <a:tc>
                  <a:txBody>
                    <a:bodyPr/>
                    <a:lstStyle/>
                    <a:p>
                      <a:pPr algn="ctr"/>
                      <a:r>
                        <a:rPr lang="en-US" b="0" i="0">
                          <a:latin typeface="Avenir Light" panose="020B0402020203020204" pitchFamily="34" charset="77"/>
                        </a:rPr>
                        <a:t>&lt;5%</a:t>
                      </a:r>
                    </a:p>
                  </a:txBody>
                  <a:tcPr/>
                </a:tc>
                <a:tc>
                  <a:txBody>
                    <a:bodyPr/>
                    <a:lstStyle/>
                    <a:p>
                      <a:pPr algn="ctr"/>
                      <a:r>
                        <a:rPr lang="en-US" b="0" i="0">
                          <a:latin typeface="Avenir Light" panose="020B0402020203020204" pitchFamily="34" charset="77"/>
                        </a:rPr>
                        <a:t>1x</a:t>
                      </a:r>
                    </a:p>
                  </a:txBody>
                  <a:tcPr/>
                </a:tc>
                <a:extLst>
                  <a:ext uri="{0D108BD9-81ED-4DB2-BD59-A6C34878D82A}">
                    <a16:rowId xmlns:a16="http://schemas.microsoft.com/office/drawing/2014/main" val="695159419"/>
                  </a:ext>
                </a:extLst>
              </a:tr>
              <a:tr h="353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a:latin typeface="Avenir Light" panose="020B0402020203020204" pitchFamily="34" charset="77"/>
                        </a:rPr>
                        <a:t>4am – 12pm</a:t>
                      </a:r>
                    </a:p>
                  </a:txBody>
                  <a:tcPr/>
                </a:tc>
                <a:tc>
                  <a:txBody>
                    <a:bodyPr/>
                    <a:lstStyle/>
                    <a:p>
                      <a:pPr algn="ctr"/>
                      <a:r>
                        <a:rPr lang="en-US" b="0" i="0">
                          <a:latin typeface="Avenir Light" panose="020B0402020203020204" pitchFamily="34" charset="77"/>
                        </a:rPr>
                        <a:t>60%</a:t>
                      </a:r>
                    </a:p>
                  </a:txBody>
                  <a:tcPr/>
                </a:tc>
                <a:tc>
                  <a:txBody>
                    <a:bodyPr/>
                    <a:lstStyle/>
                    <a:p>
                      <a:pPr algn="ctr"/>
                      <a:r>
                        <a:rPr lang="en-US" b="0" i="0" dirty="0">
                          <a:latin typeface="Avenir Light" panose="020B0402020203020204" pitchFamily="34" charset="77"/>
                        </a:rPr>
                        <a:t>30x</a:t>
                      </a:r>
                    </a:p>
                  </a:txBody>
                  <a:tcPr/>
                </a:tc>
                <a:extLst>
                  <a:ext uri="{0D108BD9-81ED-4DB2-BD59-A6C34878D82A}">
                    <a16:rowId xmlns:a16="http://schemas.microsoft.com/office/drawing/2014/main" val="3451989742"/>
                  </a:ext>
                </a:extLst>
              </a:tr>
            </a:tbl>
          </a:graphicData>
        </a:graphic>
      </p:graphicFrame>
      <p:pic>
        <p:nvPicPr>
          <p:cNvPr id="29" name="Picture 28" descr="A close up of black text&#10;&#10;AI-generated content may be incorrect.">
            <a:extLst>
              <a:ext uri="{FF2B5EF4-FFF2-40B4-BE49-F238E27FC236}">
                <a16:creationId xmlns:a16="http://schemas.microsoft.com/office/drawing/2014/main" id="{A94985B2-EF8B-F2F1-3046-707E87945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1431" y="4324361"/>
            <a:ext cx="5580822" cy="804443"/>
          </a:xfrm>
          <a:prstGeom prst="rect">
            <a:avLst/>
          </a:prstGeom>
          <a:ln w="38100">
            <a:solidFill>
              <a:schemeClr val="accent5"/>
            </a:solidFill>
          </a:ln>
        </p:spPr>
      </p:pic>
      <p:pic>
        <p:nvPicPr>
          <p:cNvPr id="12" name="Picture 11" descr="A purple and white rectangular box with text&#10;&#10;AI-generated content may be incorrect.">
            <a:extLst>
              <a:ext uri="{FF2B5EF4-FFF2-40B4-BE49-F238E27FC236}">
                <a16:creationId xmlns:a16="http://schemas.microsoft.com/office/drawing/2014/main" id="{6FA32004-0CEE-823E-FE37-9E0DCABD0714}"/>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1" y="2097149"/>
            <a:ext cx="4140200" cy="1511300"/>
          </a:xfrm>
          <a:prstGeom prst="rect">
            <a:avLst/>
          </a:prstGeom>
        </p:spPr>
      </p:pic>
      <p:pic>
        <p:nvPicPr>
          <p:cNvPr id="14" name="Picture 13" descr="A purple and white rectangular box with numbers&#10;&#10;AI-generated content may be incorrect.">
            <a:extLst>
              <a:ext uri="{FF2B5EF4-FFF2-40B4-BE49-F238E27FC236}">
                <a16:creationId xmlns:a16="http://schemas.microsoft.com/office/drawing/2014/main" id="{170986AD-5043-212E-AD69-F318CDCC0156}"/>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88835" y="2076173"/>
            <a:ext cx="6019800" cy="1879600"/>
          </a:xfrm>
          <a:prstGeom prst="rect">
            <a:avLst/>
          </a:prstGeom>
        </p:spPr>
      </p:pic>
      <p:pic>
        <p:nvPicPr>
          <p:cNvPr id="16" name="Picture 15" descr="A purple and white box with text&#10;&#10;AI-generated content may be incorrect.">
            <a:extLst>
              <a:ext uri="{FF2B5EF4-FFF2-40B4-BE49-F238E27FC236}">
                <a16:creationId xmlns:a16="http://schemas.microsoft.com/office/drawing/2014/main" id="{22C85AF1-7E81-F900-3A2C-2E6E4D65CB9C}"/>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18875" y="3954738"/>
            <a:ext cx="4140200" cy="1498600"/>
          </a:xfrm>
          <a:prstGeom prst="rect">
            <a:avLst/>
          </a:prstGeom>
        </p:spPr>
      </p:pic>
      <p:sp>
        <p:nvSpPr>
          <p:cNvPr id="17" name="Rectangle 16">
            <a:extLst>
              <a:ext uri="{FF2B5EF4-FFF2-40B4-BE49-F238E27FC236}">
                <a16:creationId xmlns:a16="http://schemas.microsoft.com/office/drawing/2014/main" id="{05C5D365-88BD-36C1-27FA-33E822ECC8BA}"/>
              </a:ext>
            </a:extLst>
          </p:cNvPr>
          <p:cNvSpPr/>
          <p:nvPr/>
        </p:nvSpPr>
        <p:spPr>
          <a:xfrm>
            <a:off x="3806687" y="1987826"/>
            <a:ext cx="1133062" cy="16697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A75EC2-2AD1-E093-A476-EAE819BAA741}"/>
              </a:ext>
            </a:extLst>
          </p:cNvPr>
          <p:cNvSpPr/>
          <p:nvPr/>
        </p:nvSpPr>
        <p:spPr>
          <a:xfrm>
            <a:off x="9982200" y="2025296"/>
            <a:ext cx="1080053" cy="19304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D12D36-BCFC-FD21-4C83-F14E23D8119E}"/>
              </a:ext>
            </a:extLst>
          </p:cNvPr>
          <p:cNvSpPr/>
          <p:nvPr/>
        </p:nvSpPr>
        <p:spPr>
          <a:xfrm>
            <a:off x="3916017" y="3956298"/>
            <a:ext cx="1023732" cy="14504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023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
                                        <p:tgtEl>
                                          <p:spTgt spid="12"/>
                                        </p:tgtEl>
                                      </p:cBhvr>
                                    </p:animEffect>
                                  </p:childTnLst>
                                </p:cTn>
                              </p:par>
                              <p:par>
                                <p:cTn id="22" presetID="10" presetClass="exit" presetSubtype="0" fill="hold" grpId="1" nodeType="withEffect">
                                  <p:stCondLst>
                                    <p:cond delay="0"/>
                                  </p:stCondLst>
                                  <p:childTnLst>
                                    <p:animEffect transition="out" filter="fade">
                                      <p:cBhvr>
                                        <p:cTn id="23" dur="100"/>
                                        <p:tgtEl>
                                          <p:spTgt spid="17"/>
                                        </p:tgtEl>
                                      </p:cBhvr>
                                    </p:animEffect>
                                    <p:set>
                                      <p:cBhvr>
                                        <p:cTn id="24" dur="1" fill="hold">
                                          <p:stCondLst>
                                            <p:cond delay="99"/>
                                          </p:stCondLst>
                                        </p:cTn>
                                        <p:tgtEl>
                                          <p:spTgt spid="1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5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
                                        <p:tgtEl>
                                          <p:spTgt spid="14"/>
                                        </p:tgtEl>
                                      </p:cBhvr>
                                    </p:animEffect>
                                  </p:childTnLst>
                                </p:cTn>
                              </p:par>
                              <p:par>
                                <p:cTn id="36" presetID="10" presetClass="exit" presetSubtype="0" fill="hold" grpId="1" nodeType="withEffect">
                                  <p:stCondLst>
                                    <p:cond delay="0"/>
                                  </p:stCondLst>
                                  <p:childTnLst>
                                    <p:animEffect transition="out" filter="fade">
                                      <p:cBhvr>
                                        <p:cTn id="37" dur="100"/>
                                        <p:tgtEl>
                                          <p:spTgt spid="18"/>
                                        </p:tgtEl>
                                      </p:cBhvr>
                                    </p:animEffect>
                                    <p:set>
                                      <p:cBhvr>
                                        <p:cTn id="38" dur="1" fill="hold">
                                          <p:stCondLst>
                                            <p:cond delay="99"/>
                                          </p:stCondLst>
                                        </p:cTn>
                                        <p:tgtEl>
                                          <p:spTgt spid="18"/>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5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5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
                                        <p:tgtEl>
                                          <p:spTgt spid="16"/>
                                        </p:tgtEl>
                                      </p:cBhvr>
                                    </p:animEffect>
                                  </p:childTnLst>
                                </p:cTn>
                              </p:par>
                              <p:par>
                                <p:cTn id="50" presetID="10" presetClass="exit" presetSubtype="0" fill="hold" grpId="1" nodeType="withEffect">
                                  <p:stCondLst>
                                    <p:cond delay="0"/>
                                  </p:stCondLst>
                                  <p:childTnLst>
                                    <p:animEffect transition="out" filter="fade">
                                      <p:cBhvr>
                                        <p:cTn id="51" dur="100"/>
                                        <p:tgtEl>
                                          <p:spTgt spid="27"/>
                                        </p:tgtEl>
                                      </p:cBhvr>
                                    </p:animEffect>
                                    <p:set>
                                      <p:cBhvr>
                                        <p:cTn id="52" dur="1" fill="hold">
                                          <p:stCondLst>
                                            <p:cond delay="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7" grpId="1" animBg="1"/>
      <p:bldP spid="18" grpId="0" animBg="1"/>
      <p:bldP spid="18" grpId="1" animBg="1"/>
      <p:bldP spid="27" grpId="0" animBg="1"/>
      <p:bldP spid="27" grpId="1" animBg="1"/>
    </p:bldLst>
  </p:timing>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82F8-284B-9DBF-ADB7-6E8EBB1DDC44}"/>
            </a:ext>
          </a:extLst>
        </p:cNvPr>
        <p:cNvGrpSpPr/>
        <p:nvPr/>
      </p:nvGrpSpPr>
      <p:grpSpPr>
        <a:xfrm>
          <a:off x="0" y="0"/>
          <a:ext cx="0" cy="0"/>
          <a:chOff x="0" y="0"/>
          <a:chExt cx="0" cy="0"/>
        </a:xfrm>
      </p:grpSpPr>
      <p:pic>
        <p:nvPicPr>
          <p:cNvPr id="3" name="Picture 2" descr="Profile photo for Soujanya">
            <a:extLst>
              <a:ext uri="{FF2B5EF4-FFF2-40B4-BE49-F238E27FC236}">
                <a16:creationId xmlns:a16="http://schemas.microsoft.com/office/drawing/2014/main" id="{5AF4CD77-1DD1-9704-325F-B4C5C7F2C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043" y="3398266"/>
            <a:ext cx="2261889" cy="22618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71616FF-067D-153B-02DB-64FD30D270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09" t="4929" r="5523" b="5915"/>
          <a:stretch/>
        </p:blipFill>
        <p:spPr bwMode="auto">
          <a:xfrm>
            <a:off x="9798692" y="3428999"/>
            <a:ext cx="2262168" cy="2261889"/>
          </a:xfrm>
          <a:prstGeom prst="ellipse">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EDF6C8-8220-5995-219B-0FBC53D5929B}"/>
              </a:ext>
            </a:extLst>
          </p:cNvPr>
          <p:cNvSpPr>
            <a:spLocks noGrp="1"/>
          </p:cNvSpPr>
          <p:nvPr>
            <p:ph type="title"/>
          </p:nvPr>
        </p:nvSpPr>
        <p:spPr/>
        <p:txBody>
          <a:bodyPr/>
          <a:lstStyle/>
          <a:p>
            <a:r>
              <a:rPr lang="en-US">
                <a:latin typeface="Avenir Light" panose="020B0402020203020204" pitchFamily="34" charset="77"/>
              </a:rPr>
              <a:t>(b) Fault rates evolve over time</a:t>
            </a:r>
          </a:p>
        </p:txBody>
      </p:sp>
      <p:sp>
        <p:nvSpPr>
          <p:cNvPr id="7" name="Slide Number Placeholder 6">
            <a:extLst>
              <a:ext uri="{FF2B5EF4-FFF2-40B4-BE49-F238E27FC236}">
                <a16:creationId xmlns:a16="http://schemas.microsoft.com/office/drawing/2014/main" id="{3FC51D05-BD36-D5E7-779F-8263A0B742C2}"/>
              </a:ext>
            </a:extLst>
          </p:cNvPr>
          <p:cNvSpPr>
            <a:spLocks noGrp="1"/>
          </p:cNvSpPr>
          <p:nvPr>
            <p:ph type="sldNum" sz="quarter" idx="12"/>
          </p:nvPr>
        </p:nvSpPr>
        <p:spPr/>
        <p:txBody>
          <a:bodyPr/>
          <a:lstStyle/>
          <a:p>
            <a:fld id="{E759DE4A-BCCB-F845-96F6-7482EC11793A}" type="slidenum">
              <a:rPr lang="en-US" smtClean="0">
                <a:latin typeface="Avenir Light" panose="020B0402020203020204" pitchFamily="34" charset="77"/>
              </a:rPr>
              <a:t>19</a:t>
            </a:fld>
            <a:endParaRPr lang="en-US">
              <a:latin typeface="Avenir Light" panose="020B0402020203020204" pitchFamily="34" charset="77"/>
            </a:endParaRPr>
          </a:p>
        </p:txBody>
      </p:sp>
      <p:sp>
        <p:nvSpPr>
          <p:cNvPr id="10" name="Text Placeholder 2">
            <a:extLst>
              <a:ext uri="{FF2B5EF4-FFF2-40B4-BE49-F238E27FC236}">
                <a16:creationId xmlns:a16="http://schemas.microsoft.com/office/drawing/2014/main" id="{F0761306-51EE-CA58-A10D-AA3BB05F23BB}"/>
              </a:ext>
            </a:extLst>
          </p:cNvPr>
          <p:cNvSpPr txBox="1">
            <a:spLocks/>
          </p:cNvSpPr>
          <p:nvPr/>
        </p:nvSpPr>
        <p:spPr>
          <a:xfrm>
            <a:off x="6194427" y="2505075"/>
            <a:ext cx="5157787" cy="823912"/>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latin typeface="Avenir Light" panose="020B0402020203020204" pitchFamily="34" charset="77"/>
            </a:endParaRPr>
          </a:p>
        </p:txBody>
      </p:sp>
      <p:sp>
        <p:nvSpPr>
          <p:cNvPr id="11" name="TextBox 10">
            <a:extLst>
              <a:ext uri="{FF2B5EF4-FFF2-40B4-BE49-F238E27FC236}">
                <a16:creationId xmlns:a16="http://schemas.microsoft.com/office/drawing/2014/main" id="{2A4858EC-EF69-98D8-9944-193FF83267AB}"/>
              </a:ext>
            </a:extLst>
          </p:cNvPr>
          <p:cNvSpPr txBox="1"/>
          <p:nvPr/>
        </p:nvSpPr>
        <p:spPr>
          <a:xfrm>
            <a:off x="838200" y="5488065"/>
            <a:ext cx="9692148" cy="738664"/>
          </a:xfrm>
          <a:prstGeom prst="rect">
            <a:avLst/>
          </a:prstGeom>
          <a:noFill/>
        </p:spPr>
        <p:txBody>
          <a:bodyPr wrap="square" lIns="91440" tIns="45720" rIns="91440" bIns="45720" anchor="t">
            <a:spAutoFit/>
          </a:bodyPr>
          <a:lstStyle/>
          <a:p>
            <a:r>
              <a:rPr lang="en-US" sz="1400" dirty="0">
                <a:solidFill>
                  <a:schemeClr val="tx1">
                    <a:lumMod val="50000"/>
                    <a:lumOff val="50000"/>
                  </a:schemeClr>
                </a:solidFill>
                <a:latin typeface="Avenir Book"/>
              </a:rPr>
              <a:t>[1] Cluster storage systems </a:t>
            </a:r>
            <a:r>
              <a:rPr lang="en-US" sz="1400" dirty="0" err="1">
                <a:solidFill>
                  <a:schemeClr val="tx1">
                    <a:lumMod val="50000"/>
                    <a:lumOff val="50000"/>
                  </a:schemeClr>
                </a:solidFill>
                <a:latin typeface="Avenir Book"/>
              </a:rPr>
              <a:t>gotta</a:t>
            </a:r>
            <a:r>
              <a:rPr lang="en-US" sz="1400" dirty="0">
                <a:solidFill>
                  <a:schemeClr val="tx1">
                    <a:lumMod val="50000"/>
                    <a:lumOff val="50000"/>
                  </a:schemeClr>
                </a:solidFill>
                <a:latin typeface="Avenir Book"/>
              </a:rPr>
              <a:t> have </a:t>
            </a:r>
            <a:r>
              <a:rPr lang="en-US" sz="1400" dirty="0" err="1">
                <a:solidFill>
                  <a:schemeClr val="tx1">
                    <a:lumMod val="50000"/>
                    <a:lumOff val="50000"/>
                  </a:schemeClr>
                </a:solidFill>
                <a:latin typeface="Avenir Book"/>
              </a:rPr>
              <a:t>HeART</a:t>
            </a:r>
            <a:r>
              <a:rPr lang="en-US" sz="1400" dirty="0">
                <a:solidFill>
                  <a:schemeClr val="tx1">
                    <a:lumMod val="50000"/>
                    <a:lumOff val="50000"/>
                  </a:schemeClr>
                </a:solidFill>
                <a:latin typeface="Avenir Book"/>
              </a:rPr>
              <a:t>: improving storage efficiency by exploiting disk-reliability heterogeneity</a:t>
            </a:r>
          </a:p>
          <a:p>
            <a:r>
              <a:rPr lang="en-US" sz="1400" dirty="0">
                <a:solidFill>
                  <a:schemeClr val="tx1">
                    <a:lumMod val="50000"/>
                    <a:lumOff val="50000"/>
                  </a:schemeClr>
                </a:solidFill>
                <a:latin typeface="Avenir Book"/>
              </a:rPr>
              <a:t>[2] </a:t>
            </a:r>
            <a:r>
              <a:rPr lang="en-US" sz="1400" dirty="0">
                <a:solidFill>
                  <a:schemeClr val="tx1">
                    <a:lumMod val="50000"/>
                    <a:lumOff val="50000"/>
                  </a:schemeClr>
                </a:solidFill>
                <a:latin typeface="Avenir Book"/>
                <a:hlinkClick r:id="rId6">
                  <a:extLst>
                    <a:ext uri="{A12FA001-AC4F-418D-AE19-62706E023703}">
                      <ahyp:hlinkClr xmlns:ahyp="http://schemas.microsoft.com/office/drawing/2018/hyperlinkcolor" val="tx"/>
                    </a:ext>
                  </a:extLst>
                </a:hlinkClick>
              </a:rPr>
              <a:t>https://www.backblaze.com/blog/drive-failure-over-time-the-bathtub-curve-is-leaking/</a:t>
            </a:r>
            <a:br>
              <a:rPr lang="en-US" sz="1400" dirty="0">
                <a:solidFill>
                  <a:schemeClr val="tx1">
                    <a:lumMod val="50000"/>
                    <a:lumOff val="50000"/>
                  </a:schemeClr>
                </a:solidFill>
                <a:latin typeface="Avenir Book"/>
              </a:rPr>
            </a:br>
            <a:r>
              <a:rPr lang="en-US" sz="1400" dirty="0">
                <a:solidFill>
                  <a:schemeClr val="tx1">
                    <a:lumMod val="50000"/>
                    <a:lumOff val="50000"/>
                  </a:schemeClr>
                </a:solidFill>
                <a:latin typeface="Avenir Book"/>
              </a:rPr>
              <a:t>[3] Snape: Reliable and Low-Cost Computing with Mixture of Spot and On-Demand VMs, ASPLOS’23</a:t>
            </a:r>
          </a:p>
        </p:txBody>
      </p:sp>
      <p:pic>
        <p:nvPicPr>
          <p:cNvPr id="13" name="Picture 12" descr="A diagram of a life cycle&#10;&#10;AI-generated content may be incorrect.">
            <a:extLst>
              <a:ext uri="{FF2B5EF4-FFF2-40B4-BE49-F238E27FC236}">
                <a16:creationId xmlns:a16="http://schemas.microsoft.com/office/drawing/2014/main" id="{B68580D3-9A1B-4702-4F02-58EA8703F1D7}"/>
              </a:ext>
            </a:extLst>
          </p:cNvPr>
          <p:cNvPicPr>
            <a:picLocks noChangeAspect="1"/>
          </p:cNvPicPr>
          <p:nvPr/>
        </p:nvPicPr>
        <p:blipFill>
          <a:blip r:embed="rId7">
            <a:extLst>
              <a:ext uri="{28A0092B-C50C-407E-A947-70E740481C1C}">
                <a14:useLocalDpi xmlns:a14="http://schemas.microsoft.com/office/drawing/2010/main" val="0"/>
              </a:ext>
            </a:extLst>
          </a:blip>
          <a:srcRect l="15465" t="6911" r="11462"/>
          <a:stretch/>
        </p:blipFill>
        <p:spPr>
          <a:xfrm>
            <a:off x="842772" y="2067725"/>
            <a:ext cx="5351655" cy="2722549"/>
          </a:xfrm>
          <a:prstGeom prst="rect">
            <a:avLst/>
          </a:prstGeom>
        </p:spPr>
      </p:pic>
      <p:graphicFrame>
        <p:nvGraphicFramePr>
          <p:cNvPr id="6" name="Table 5">
            <a:extLst>
              <a:ext uri="{FF2B5EF4-FFF2-40B4-BE49-F238E27FC236}">
                <a16:creationId xmlns:a16="http://schemas.microsoft.com/office/drawing/2014/main" id="{41B7FC49-E480-9ECF-4490-7EA80D7CA51F}"/>
              </a:ext>
            </a:extLst>
          </p:cNvPr>
          <p:cNvGraphicFramePr>
            <a:graphicFrameLocks noGrp="1"/>
          </p:cNvGraphicFramePr>
          <p:nvPr>
            <p:extLst>
              <p:ext uri="{D42A27DB-BD31-4B8C-83A1-F6EECF244321}">
                <p14:modId xmlns:p14="http://schemas.microsoft.com/office/powerpoint/2010/main" val="1935371651"/>
              </p:ext>
            </p:extLst>
          </p:nvPr>
        </p:nvGraphicFramePr>
        <p:xfrm>
          <a:off x="6722546" y="2067725"/>
          <a:ext cx="4626682" cy="1005840"/>
        </p:xfrm>
        <a:graphic>
          <a:graphicData uri="http://schemas.openxmlformats.org/drawingml/2006/table">
            <a:tbl>
              <a:tblPr firstRow="1" bandRow="1">
                <a:tableStyleId>{7DF18680-E054-41AD-8BC1-D1AEF772440D}</a:tableStyleId>
              </a:tblPr>
              <a:tblGrid>
                <a:gridCol w="1787582">
                  <a:extLst>
                    <a:ext uri="{9D8B030D-6E8A-4147-A177-3AD203B41FA5}">
                      <a16:colId xmlns:a16="http://schemas.microsoft.com/office/drawing/2014/main" val="3861345986"/>
                    </a:ext>
                  </a:extLst>
                </a:gridCol>
                <a:gridCol w="1517543">
                  <a:extLst>
                    <a:ext uri="{9D8B030D-6E8A-4147-A177-3AD203B41FA5}">
                      <a16:colId xmlns:a16="http://schemas.microsoft.com/office/drawing/2014/main" val="110543646"/>
                    </a:ext>
                  </a:extLst>
                </a:gridCol>
                <a:gridCol w="1321557">
                  <a:extLst>
                    <a:ext uri="{9D8B030D-6E8A-4147-A177-3AD203B41FA5}">
                      <a16:colId xmlns:a16="http://schemas.microsoft.com/office/drawing/2014/main" val="3965940575"/>
                    </a:ext>
                  </a:extLst>
                </a:gridCol>
              </a:tblGrid>
              <a:tr h="618596">
                <a:tc>
                  <a:txBody>
                    <a:bodyPr/>
                    <a:lstStyle/>
                    <a:p>
                      <a:pPr algn="ctr"/>
                      <a:r>
                        <a:rPr lang="en-US" b="0" i="0">
                          <a:latin typeface="Avenir Light"/>
                        </a:rPr>
                        <a:t>VMs</a:t>
                      </a:r>
                    </a:p>
                  </a:txBody>
                  <a:tcPr anchor="ctr"/>
                </a:tc>
                <a:tc>
                  <a:txBody>
                    <a:bodyPr/>
                    <a:lstStyle/>
                    <a:p>
                      <a:pPr algn="ctr"/>
                      <a:r>
                        <a:rPr lang="en-US" b="0" i="0">
                          <a:latin typeface="Avenir Light"/>
                        </a:rPr>
                        <a:t>Evictions</a:t>
                      </a:r>
                      <a:br>
                        <a:rPr lang="en-US" b="0" i="0">
                          <a:latin typeface="Avenir Light"/>
                        </a:rPr>
                      </a:br>
                      <a:r>
                        <a:rPr lang="en-US" b="0" i="0">
                          <a:latin typeface="Avenir Light"/>
                        </a:rPr>
                        <a:t>10 mins</a:t>
                      </a:r>
                    </a:p>
                  </a:txBody>
                  <a:tcPr anchor="ctr"/>
                </a:tc>
                <a:tc>
                  <a:txBody>
                    <a:bodyPr/>
                    <a:lstStyle/>
                    <a:p>
                      <a:pPr algn="ctr"/>
                      <a:r>
                        <a:rPr lang="en-US" b="0" i="0">
                          <a:latin typeface="Avenir Light"/>
                        </a:rPr>
                        <a:t>Evictions</a:t>
                      </a:r>
                      <a:br>
                        <a:rPr lang="en-US" b="0" i="0">
                          <a:latin typeface="Avenir Light"/>
                        </a:rPr>
                      </a:br>
                      <a:r>
                        <a:rPr lang="en-US" b="0" i="0">
                          <a:latin typeface="Avenir Light"/>
                        </a:rPr>
                        <a:t>1 day</a:t>
                      </a:r>
                    </a:p>
                  </a:txBody>
                  <a:tcPr anchor="ctr"/>
                </a:tc>
                <a:extLst>
                  <a:ext uri="{0D108BD9-81ED-4DB2-BD59-A6C34878D82A}">
                    <a16:rowId xmlns:a16="http://schemas.microsoft.com/office/drawing/2014/main" val="4103330608"/>
                  </a:ext>
                </a:extLst>
              </a:tr>
              <a:tr h="353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a:latin typeface="Avenir Light"/>
                        </a:rPr>
                        <a:t>SpotVMs</a:t>
                      </a:r>
                      <a:endParaRPr lang="en-US" b="0" i="0">
                        <a:latin typeface="Avenir Light" panose="020B0402020203020204" pitchFamily="34" charset="77"/>
                      </a:endParaRPr>
                    </a:p>
                  </a:txBody>
                  <a:tcPr/>
                </a:tc>
                <a:tc>
                  <a:txBody>
                    <a:bodyPr/>
                    <a:lstStyle/>
                    <a:p>
                      <a:pPr algn="ctr"/>
                      <a:r>
                        <a:rPr lang="en-US" b="0" i="0">
                          <a:latin typeface="Avenir Light"/>
                        </a:rPr>
                        <a:t>10%</a:t>
                      </a:r>
                    </a:p>
                  </a:txBody>
                  <a:tcPr/>
                </a:tc>
                <a:tc>
                  <a:txBody>
                    <a:bodyPr/>
                    <a:lstStyle/>
                    <a:p>
                      <a:pPr algn="ctr"/>
                      <a:r>
                        <a:rPr lang="en-US" b="0" i="0">
                          <a:latin typeface="Avenir Light"/>
                        </a:rPr>
                        <a:t>55.3%</a:t>
                      </a:r>
                    </a:p>
                  </a:txBody>
                  <a:tcPr/>
                </a:tc>
                <a:extLst>
                  <a:ext uri="{0D108BD9-81ED-4DB2-BD59-A6C34878D82A}">
                    <a16:rowId xmlns:a16="http://schemas.microsoft.com/office/drawing/2014/main" val="3451989742"/>
                  </a:ext>
                </a:extLst>
              </a:tr>
            </a:tbl>
          </a:graphicData>
        </a:graphic>
      </p:graphicFrame>
      <p:pic>
        <p:nvPicPr>
          <p:cNvPr id="14" name="Graphic 13" descr="Earth Globe - Asia with solid fill">
            <a:extLst>
              <a:ext uri="{FF2B5EF4-FFF2-40B4-BE49-F238E27FC236}">
                <a16:creationId xmlns:a16="http://schemas.microsoft.com/office/drawing/2014/main" id="{CE75DB2B-4A92-E199-393F-2BF0265D64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55425" y="3268826"/>
            <a:ext cx="1958220" cy="2057180"/>
          </a:xfrm>
          <a:prstGeom prst="rect">
            <a:avLst/>
          </a:prstGeom>
        </p:spPr>
      </p:pic>
    </p:spTree>
    <p:custDataLst>
      <p:tags r:id="rId1"/>
    </p:custDataLst>
    <p:extLst>
      <p:ext uri="{BB962C8B-B14F-4D97-AF65-F5344CB8AC3E}">
        <p14:creationId xmlns:p14="http://schemas.microsoft.com/office/powerpoint/2010/main" val="138664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EBEC-26E6-761C-9628-9CCC99327A25}"/>
            </a:ext>
          </a:extLst>
        </p:cNvPr>
        <p:cNvGrpSpPr/>
        <p:nvPr/>
      </p:nvGrpSpPr>
      <p:grpSpPr>
        <a:xfrm>
          <a:off x="0" y="0"/>
          <a:ext cx="0" cy="0"/>
          <a:chOff x="0" y="0"/>
          <a:chExt cx="0" cy="0"/>
        </a:xfrm>
      </p:grpSpPr>
      <p:sp>
        <p:nvSpPr>
          <p:cNvPr id="1143" name="Real Life is Uncertain. Consensus Should Be Too!">
            <a:extLst>
              <a:ext uri="{FF2B5EF4-FFF2-40B4-BE49-F238E27FC236}">
                <a16:creationId xmlns:a16="http://schemas.microsoft.com/office/drawing/2014/main" id="{1B5F52E3-7B2B-2F4B-643A-5A31B83B7C51}"/>
              </a:ext>
            </a:extLst>
          </p:cNvPr>
          <p:cNvSpPr txBox="1">
            <a:spLocks noGrp="1"/>
          </p:cNvSpPr>
          <p:nvPr>
            <p:ph type="title"/>
          </p:nvPr>
        </p:nvSpPr>
        <p:spPr>
          <a:xfrm>
            <a:off x="938155" y="425160"/>
            <a:ext cx="10315690" cy="3084803"/>
          </a:xfrm>
          <a:prstGeom prst="rect">
            <a:avLst/>
          </a:prstGeom>
        </p:spPr>
        <p:txBody>
          <a:bodyPr/>
          <a:lstStyle/>
          <a:p>
            <a:r>
              <a:t>Real Life is Uncertain. Consensus Should Be Too!</a:t>
            </a:r>
          </a:p>
        </p:txBody>
      </p:sp>
      <p:sp>
        <p:nvSpPr>
          <p:cNvPr id="1144" name="Reginald Frank, Octavio Lomeli, Neil Giridharan,…">
            <a:extLst>
              <a:ext uri="{FF2B5EF4-FFF2-40B4-BE49-F238E27FC236}">
                <a16:creationId xmlns:a16="http://schemas.microsoft.com/office/drawing/2014/main" id="{2667B033-A6F9-A955-B2EC-6947C5A096FD}"/>
              </a:ext>
            </a:extLst>
          </p:cNvPr>
          <p:cNvSpPr txBox="1">
            <a:spLocks noGrp="1"/>
          </p:cNvSpPr>
          <p:nvPr>
            <p:ph type="body" sz="quarter" idx="1"/>
          </p:nvPr>
        </p:nvSpPr>
        <p:spPr>
          <a:xfrm>
            <a:off x="1524000" y="3602038"/>
            <a:ext cx="9144000" cy="915588"/>
          </a:xfrm>
          <a:prstGeom prst="rect">
            <a:avLst/>
          </a:prstGeom>
        </p:spPr>
        <p:txBody>
          <a:bodyPr anchor="ctr"/>
          <a:lstStyle/>
          <a:p>
            <a:pPr>
              <a:defRPr>
                <a:latin typeface="Avenir Heavy"/>
                <a:ea typeface="Avenir Heavy"/>
                <a:cs typeface="Avenir Heavy"/>
                <a:sym typeface="Avenir Heavy"/>
              </a:defRPr>
            </a:pPr>
            <a:r>
              <a:rPr>
                <a:latin typeface="Avenir Medium" panose="02000503020000020003" pitchFamily="2" charset="0"/>
              </a:rPr>
              <a:t>Reginald Frank</a:t>
            </a:r>
            <a:r>
              <a:rPr>
                <a:latin typeface="Avenir Light" panose="020B0402020203020204" pitchFamily="34" charset="77"/>
                <a:sym typeface="Avenir Book"/>
              </a:rPr>
              <a:t>, Octavio Lomeli, Neil Giridharan,</a:t>
            </a:r>
          </a:p>
          <a:p>
            <a:pPr>
              <a:defRPr>
                <a:latin typeface="Avenir Heavy"/>
                <a:ea typeface="Avenir Heavy"/>
                <a:cs typeface="Avenir Heavy"/>
                <a:sym typeface="Avenir Heavy"/>
              </a:defRPr>
            </a:pPr>
            <a:r>
              <a:rPr>
                <a:latin typeface="Avenir Medium" panose="02000503020000020003" pitchFamily="2" charset="0"/>
              </a:rPr>
              <a:t>Soujanya Ponnapalli</a:t>
            </a:r>
            <a:r>
              <a:rPr>
                <a:latin typeface="Avenir Light" panose="020B0402020203020204" pitchFamily="34" charset="77"/>
                <a:sym typeface="Avenir Book"/>
              </a:rPr>
              <a:t>, Marcos K. Aguilera, Natacha Crooks</a:t>
            </a:r>
          </a:p>
        </p:txBody>
      </p:sp>
      <p:pic>
        <p:nvPicPr>
          <p:cNvPr id="5" name="Picture 4">
            <a:extLst>
              <a:ext uri="{FF2B5EF4-FFF2-40B4-BE49-F238E27FC236}">
                <a16:creationId xmlns:a16="http://schemas.microsoft.com/office/drawing/2014/main" id="{88EBD486-4ABE-1D62-B5AA-10F0899742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38" t="22635" r="59850" b="17246"/>
          <a:stretch/>
        </p:blipFill>
        <p:spPr bwMode="auto">
          <a:xfrm>
            <a:off x="505338" y="3052169"/>
            <a:ext cx="865633" cy="9155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2B909B8-3053-1CB4-AEDF-4284A26EE327}"/>
              </a:ext>
            </a:extLst>
          </p:cNvPr>
          <p:cNvGrpSpPr/>
          <p:nvPr/>
        </p:nvGrpSpPr>
        <p:grpSpPr>
          <a:xfrm>
            <a:off x="3795853" y="4517626"/>
            <a:ext cx="4600293" cy="2261890"/>
            <a:chOff x="3665447" y="4517625"/>
            <a:chExt cx="4600293" cy="2261890"/>
          </a:xfrm>
        </p:grpSpPr>
        <p:pic>
          <p:nvPicPr>
            <p:cNvPr id="1026" name="Picture 2" descr="Profile photo for Soujanya">
              <a:extLst>
                <a:ext uri="{FF2B5EF4-FFF2-40B4-BE49-F238E27FC236}">
                  <a16:creationId xmlns:a16="http://schemas.microsoft.com/office/drawing/2014/main" id="{17EB84C8-3ACF-00C7-48D6-B378F2BA9A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851" y="4517626"/>
              <a:ext cx="2261889" cy="22618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D9B4B03-322A-5E90-6B17-0CB59EFDAF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665447" y="4517625"/>
              <a:ext cx="2261889" cy="22618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458977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49E3-E332-74D0-262C-D86EA927E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D17C0-8F3B-CBF7-2B19-46DA56C117E3}"/>
              </a:ext>
            </a:extLst>
          </p:cNvPr>
          <p:cNvSpPr>
            <a:spLocks noGrp="1"/>
          </p:cNvSpPr>
          <p:nvPr>
            <p:ph type="title"/>
          </p:nvPr>
        </p:nvSpPr>
        <p:spPr/>
        <p:txBody>
          <a:bodyPr/>
          <a:lstStyle/>
          <a:p>
            <a:r>
              <a:rPr lang="en-US">
                <a:latin typeface="Avenir Light" panose="020B0402020203020204" pitchFamily="34" charset="77"/>
              </a:rPr>
              <a:t>(c) Faults may be correlated</a:t>
            </a:r>
          </a:p>
        </p:txBody>
      </p:sp>
      <p:sp>
        <p:nvSpPr>
          <p:cNvPr id="7" name="Slide Number Placeholder 6">
            <a:extLst>
              <a:ext uri="{FF2B5EF4-FFF2-40B4-BE49-F238E27FC236}">
                <a16:creationId xmlns:a16="http://schemas.microsoft.com/office/drawing/2014/main" id="{7EB8CBE1-29B2-D5F1-7022-365522D1F1B0}"/>
              </a:ext>
            </a:extLst>
          </p:cNvPr>
          <p:cNvSpPr>
            <a:spLocks noGrp="1"/>
          </p:cNvSpPr>
          <p:nvPr>
            <p:ph type="sldNum" sz="quarter" idx="12"/>
          </p:nvPr>
        </p:nvSpPr>
        <p:spPr/>
        <p:txBody>
          <a:bodyPr/>
          <a:lstStyle/>
          <a:p>
            <a:fld id="{E759DE4A-BCCB-F845-96F6-7482EC11793A}" type="slidenum">
              <a:rPr lang="en-US" smtClean="0">
                <a:latin typeface="Avenir Light" panose="020B0402020203020204" pitchFamily="34" charset="77"/>
              </a:rPr>
              <a:t>20</a:t>
            </a:fld>
            <a:endParaRPr lang="en-US">
              <a:latin typeface="Avenir Light" panose="020B0402020203020204" pitchFamily="34" charset="77"/>
            </a:endParaRPr>
          </a:p>
        </p:txBody>
      </p:sp>
      <p:sp>
        <p:nvSpPr>
          <p:cNvPr id="10" name="Text Placeholder 2">
            <a:extLst>
              <a:ext uri="{FF2B5EF4-FFF2-40B4-BE49-F238E27FC236}">
                <a16:creationId xmlns:a16="http://schemas.microsoft.com/office/drawing/2014/main" id="{76D64293-5748-BE15-2070-BB7CCADFA61B}"/>
              </a:ext>
            </a:extLst>
          </p:cNvPr>
          <p:cNvSpPr txBox="1">
            <a:spLocks/>
          </p:cNvSpPr>
          <p:nvPr/>
        </p:nvSpPr>
        <p:spPr>
          <a:xfrm>
            <a:off x="6194427" y="2505075"/>
            <a:ext cx="5157787" cy="823912"/>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latin typeface="Avenir Light" panose="020B0402020203020204" pitchFamily="34" charset="77"/>
            </a:endParaRPr>
          </a:p>
        </p:txBody>
      </p:sp>
      <p:sp>
        <p:nvSpPr>
          <p:cNvPr id="6" name="TextBox 5">
            <a:extLst>
              <a:ext uri="{FF2B5EF4-FFF2-40B4-BE49-F238E27FC236}">
                <a16:creationId xmlns:a16="http://schemas.microsoft.com/office/drawing/2014/main" id="{A6284BE1-0FCD-F1C1-78CC-2AABD329A9E7}"/>
              </a:ext>
            </a:extLst>
          </p:cNvPr>
          <p:cNvSpPr txBox="1"/>
          <p:nvPr/>
        </p:nvSpPr>
        <p:spPr>
          <a:xfrm>
            <a:off x="694213" y="5512108"/>
            <a:ext cx="10803574" cy="523220"/>
          </a:xfrm>
          <a:prstGeom prst="rect">
            <a:avLst/>
          </a:prstGeom>
          <a:noFill/>
        </p:spPr>
        <p:txBody>
          <a:bodyPr wrap="square" rtlCol="0">
            <a:spAutoFit/>
          </a:bodyPr>
          <a:lstStyle/>
          <a:p>
            <a:r>
              <a:rPr lang="en-US" sz="1400">
                <a:solidFill>
                  <a:schemeClr val="tx1">
                    <a:lumMod val="50000"/>
                    <a:lumOff val="50000"/>
                  </a:schemeClr>
                </a:solidFill>
                <a:latin typeface="Avenir Book" panose="02000503020000020003" pitchFamily="2" charset="0"/>
                <a:hlinkClick r:id="rId3">
                  <a:extLst>
                    <a:ext uri="{A12FA001-AC4F-418D-AE19-62706E023703}">
                      <ahyp:hlinkClr xmlns:ahyp="http://schemas.microsoft.com/office/drawing/2018/hyperlinkcolor" val="tx"/>
                    </a:ext>
                  </a:extLst>
                </a:hlinkClick>
              </a:rPr>
              <a:t>https://blogs.microsoft.com/blog/2024/07/20/helping-our-customers-through-the-crowdstrike-outage/</a:t>
            </a:r>
            <a:endParaRPr lang="en-US" sz="1400">
              <a:solidFill>
                <a:schemeClr val="tx1">
                  <a:lumMod val="50000"/>
                  <a:lumOff val="50000"/>
                </a:schemeClr>
              </a:solidFill>
              <a:latin typeface="Avenir Book" panose="02000503020000020003" pitchFamily="2" charset="0"/>
            </a:endParaRPr>
          </a:p>
          <a:p>
            <a:r>
              <a:rPr lang="en-US" sz="1400">
                <a:solidFill>
                  <a:schemeClr val="tx1">
                    <a:lumMod val="50000"/>
                    <a:lumOff val="50000"/>
                  </a:schemeClr>
                </a:solidFill>
                <a:latin typeface="Avenir Book" panose="02000503020000020003" pitchFamily="2" charset="0"/>
                <a:hlinkClick r:id="rId4">
                  <a:extLst>
                    <a:ext uri="{A12FA001-AC4F-418D-AE19-62706E023703}">
                      <ahyp:hlinkClr xmlns:ahyp="http://schemas.microsoft.com/office/drawing/2018/hyperlinkcolor" val="tx"/>
                    </a:ext>
                  </a:extLst>
                </a:hlinkClick>
              </a:rPr>
              <a:t>https://www.techtarget.com/whatis/feature/Explaining-the-largest-IT-outage-in-history-and-whats-next</a:t>
            </a:r>
            <a:endParaRPr lang="en-US" sz="1400">
              <a:solidFill>
                <a:schemeClr val="tx1">
                  <a:lumMod val="50000"/>
                  <a:lumOff val="50000"/>
                </a:schemeClr>
              </a:solidFill>
              <a:latin typeface="Avenir Book" panose="02000503020000020003" pitchFamily="2" charset="0"/>
            </a:endParaRPr>
          </a:p>
        </p:txBody>
      </p:sp>
      <p:pic>
        <p:nvPicPr>
          <p:cNvPr id="1028" name="Picture 4" descr="AWS Marketplace: CrowdStrike">
            <a:extLst>
              <a:ext uri="{FF2B5EF4-FFF2-40B4-BE49-F238E27FC236}">
                <a16:creationId xmlns:a16="http://schemas.microsoft.com/office/drawing/2014/main" id="{D5C69047-2755-330C-6BCC-33954FEB7B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81" t="6595" r="3981" b="5227"/>
          <a:stretch/>
        </p:blipFill>
        <p:spPr bwMode="auto">
          <a:xfrm>
            <a:off x="3058462" y="1997765"/>
            <a:ext cx="2939111" cy="1501623"/>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pic>
        <p:nvPicPr>
          <p:cNvPr id="1030" name="Picture 6" descr="Microsoft | Microsoft Wiki | Fandom">
            <a:extLst>
              <a:ext uri="{FF2B5EF4-FFF2-40B4-BE49-F238E27FC236}">
                <a16:creationId xmlns:a16="http://schemas.microsoft.com/office/drawing/2014/main" id="{230DFC03-F3B1-C227-2A54-B66D62B87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68" y="2667434"/>
            <a:ext cx="2939111" cy="761566"/>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80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59FDA-963E-FFE4-78EC-6E8C5DCB6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A0EEA-E96D-7476-94F2-1CA06548976B}"/>
              </a:ext>
            </a:extLst>
          </p:cNvPr>
          <p:cNvSpPr>
            <a:spLocks noGrp="1"/>
          </p:cNvSpPr>
          <p:nvPr>
            <p:ph type="title"/>
          </p:nvPr>
        </p:nvSpPr>
        <p:spPr/>
        <p:txBody>
          <a:bodyPr/>
          <a:lstStyle/>
          <a:p>
            <a:r>
              <a:rPr lang="en-US">
                <a:solidFill>
                  <a:srgbClr val="002060"/>
                </a:solidFill>
                <a:latin typeface="Avenir Light" panose="020B0402020203020204" pitchFamily="34" charset="77"/>
              </a:rPr>
              <a:t>(d) Faults </a:t>
            </a:r>
            <a:r>
              <a:rPr lang="en-US">
                <a:latin typeface="Avenir Light" panose="020B0402020203020204" pitchFamily="34" charset="77"/>
              </a:rPr>
              <a:t>are complex</a:t>
            </a:r>
          </a:p>
        </p:txBody>
      </p:sp>
      <p:sp>
        <p:nvSpPr>
          <p:cNvPr id="7" name="Slide Number Placeholder 6">
            <a:extLst>
              <a:ext uri="{FF2B5EF4-FFF2-40B4-BE49-F238E27FC236}">
                <a16:creationId xmlns:a16="http://schemas.microsoft.com/office/drawing/2014/main" id="{A5E73118-67A3-1749-9BD2-54083B09BAAD}"/>
              </a:ext>
            </a:extLst>
          </p:cNvPr>
          <p:cNvSpPr>
            <a:spLocks noGrp="1"/>
          </p:cNvSpPr>
          <p:nvPr>
            <p:ph type="sldNum" sz="quarter" idx="12"/>
          </p:nvPr>
        </p:nvSpPr>
        <p:spPr/>
        <p:txBody>
          <a:bodyPr/>
          <a:lstStyle/>
          <a:p>
            <a:fld id="{E759DE4A-BCCB-F845-96F6-7482EC11793A}" type="slidenum">
              <a:rPr lang="en-US" smtClean="0">
                <a:latin typeface="Avenir Light" panose="020B0402020203020204" pitchFamily="34" charset="77"/>
              </a:rPr>
              <a:t>21</a:t>
            </a:fld>
            <a:endParaRPr lang="en-US">
              <a:latin typeface="Avenir Light" panose="020B0402020203020204" pitchFamily="34" charset="77"/>
            </a:endParaRPr>
          </a:p>
        </p:txBody>
      </p:sp>
      <p:sp>
        <p:nvSpPr>
          <p:cNvPr id="10" name="Text Placeholder 2">
            <a:extLst>
              <a:ext uri="{FF2B5EF4-FFF2-40B4-BE49-F238E27FC236}">
                <a16:creationId xmlns:a16="http://schemas.microsoft.com/office/drawing/2014/main" id="{0478B355-A422-0719-9CE3-7899AB2BE26C}"/>
              </a:ext>
            </a:extLst>
          </p:cNvPr>
          <p:cNvSpPr txBox="1">
            <a:spLocks/>
          </p:cNvSpPr>
          <p:nvPr/>
        </p:nvSpPr>
        <p:spPr>
          <a:xfrm>
            <a:off x="6194427" y="2505075"/>
            <a:ext cx="5157787" cy="823912"/>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latin typeface="Avenir Light" panose="020B0402020203020204" pitchFamily="34" charset="77"/>
            </a:endParaRPr>
          </a:p>
        </p:txBody>
      </p:sp>
      <p:pic>
        <p:nvPicPr>
          <p:cNvPr id="3" name="Picture 2" descr="A white background with black text&#10;&#10;AI-generated content may be incorrect.">
            <a:extLst>
              <a:ext uri="{FF2B5EF4-FFF2-40B4-BE49-F238E27FC236}">
                <a16:creationId xmlns:a16="http://schemas.microsoft.com/office/drawing/2014/main" id="{D55513E4-F51F-9F7A-FF91-C701835688DF}"/>
              </a:ext>
            </a:extLst>
          </p:cNvPr>
          <p:cNvPicPr>
            <a:picLocks noChangeAspect="1"/>
          </p:cNvPicPr>
          <p:nvPr/>
        </p:nvPicPr>
        <p:blipFill>
          <a:blip r:embed="rId3">
            <a:extLst>
              <a:ext uri="{28A0092B-C50C-407E-A947-70E740481C1C}">
                <a14:useLocalDpi xmlns:a14="http://schemas.microsoft.com/office/drawing/2010/main" val="0"/>
              </a:ext>
            </a:extLst>
          </a:blip>
          <a:srcRect l="6830" t="20197" r="7033"/>
          <a:stretch/>
        </p:blipFill>
        <p:spPr>
          <a:xfrm>
            <a:off x="1554782" y="3847511"/>
            <a:ext cx="4442791" cy="1122030"/>
          </a:xfrm>
          <a:prstGeom prst="rect">
            <a:avLst/>
          </a:prstGeom>
          <a:ln w="38100">
            <a:solidFill>
              <a:schemeClr val="accent5"/>
            </a:solidFill>
          </a:ln>
        </p:spPr>
      </p:pic>
      <p:pic>
        <p:nvPicPr>
          <p:cNvPr id="5" name="Picture 4" descr="A close-up of several data corruptions&#10;&#10;AI-generated content may be incorrect.">
            <a:extLst>
              <a:ext uri="{FF2B5EF4-FFF2-40B4-BE49-F238E27FC236}">
                <a16:creationId xmlns:a16="http://schemas.microsoft.com/office/drawing/2014/main" id="{F6EDBDB6-E627-EE9E-9AD4-9291BC95F7D5}"/>
              </a:ext>
            </a:extLst>
          </p:cNvPr>
          <p:cNvPicPr>
            <a:picLocks noChangeAspect="1"/>
          </p:cNvPicPr>
          <p:nvPr/>
        </p:nvPicPr>
        <p:blipFill>
          <a:blip r:embed="rId4">
            <a:extLst>
              <a:ext uri="{28A0092B-C50C-407E-A947-70E740481C1C}">
                <a14:useLocalDpi xmlns:a14="http://schemas.microsoft.com/office/drawing/2010/main" val="0"/>
              </a:ext>
            </a:extLst>
          </a:blip>
          <a:srcRect l="8267" t="15965" r="8101"/>
          <a:stretch/>
        </p:blipFill>
        <p:spPr>
          <a:xfrm>
            <a:off x="6096000" y="3608802"/>
            <a:ext cx="5502965" cy="1599448"/>
          </a:xfrm>
          <a:prstGeom prst="rect">
            <a:avLst/>
          </a:prstGeom>
          <a:ln w="38100">
            <a:solidFill>
              <a:schemeClr val="accent5"/>
            </a:solidFill>
          </a:ln>
        </p:spPr>
      </p:pic>
      <p:pic>
        <p:nvPicPr>
          <p:cNvPr id="8" name="Picture 4" descr="AWS Marketplace: CrowdStrike">
            <a:extLst>
              <a:ext uri="{FF2B5EF4-FFF2-40B4-BE49-F238E27FC236}">
                <a16:creationId xmlns:a16="http://schemas.microsoft.com/office/drawing/2014/main" id="{16BD7E8C-E4A6-B8DD-5147-F39C947D1792}"/>
              </a:ext>
            </a:extLst>
          </p:cNvPr>
          <p:cNvPicPr>
            <a:picLocks noChangeAspect="1" noChangeArrowheads="1"/>
          </p:cNvPicPr>
          <p:nvPr/>
        </p:nvPicPr>
        <p:blipFill rotWithShape="1">
          <a:blip r:embed="rId5">
            <a:alphaModFix amt="14000"/>
            <a:extLst>
              <a:ext uri="{28A0092B-C50C-407E-A947-70E740481C1C}">
                <a14:useLocalDpi xmlns:a14="http://schemas.microsoft.com/office/drawing/2010/main" val="0"/>
              </a:ext>
            </a:extLst>
          </a:blip>
          <a:srcRect l="5881" t="6595" r="3981" b="5227"/>
          <a:stretch/>
        </p:blipFill>
        <p:spPr bwMode="auto">
          <a:xfrm>
            <a:off x="3058462" y="1997765"/>
            <a:ext cx="2939111" cy="1501623"/>
          </a:xfrm>
          <a:prstGeom prst="rect">
            <a:avLst/>
          </a:prstGeom>
          <a:noFill/>
          <a:ln w="38100">
            <a:solidFill>
              <a:srgbClr val="A02B93">
                <a:alpha val="50196"/>
              </a:srgbClr>
            </a:solidFill>
          </a:ln>
          <a:extLst>
            <a:ext uri="{909E8E84-426E-40DD-AFC4-6F175D3DCCD1}">
              <a14:hiddenFill xmlns:a14="http://schemas.microsoft.com/office/drawing/2010/main">
                <a:solidFill>
                  <a:srgbClr val="FFFFFF"/>
                </a:solidFill>
              </a14:hiddenFill>
            </a:ext>
          </a:extLst>
        </p:spPr>
      </p:pic>
      <p:pic>
        <p:nvPicPr>
          <p:cNvPr id="9" name="Picture 6" descr="Microsoft | Microsoft Wiki | Fandom">
            <a:extLst>
              <a:ext uri="{FF2B5EF4-FFF2-40B4-BE49-F238E27FC236}">
                <a16:creationId xmlns:a16="http://schemas.microsoft.com/office/drawing/2014/main" id="{7971FFBD-D211-E6B4-0C7F-14A7657B1777}"/>
              </a:ext>
            </a:extLst>
          </p:cNvPr>
          <p:cNvPicPr>
            <a:picLocks noChangeAspect="1" noChangeArrowheads="1"/>
          </p:cNvPicPr>
          <p:nvPr/>
        </p:nvPicPr>
        <p:blipFill>
          <a:blip r:embed="rId6">
            <a:alphaModFix amt="14000"/>
            <a:extLst>
              <a:ext uri="{28A0092B-C50C-407E-A947-70E740481C1C}">
                <a14:useLocalDpi xmlns:a14="http://schemas.microsoft.com/office/drawing/2010/main" val="0"/>
              </a:ext>
            </a:extLst>
          </a:blip>
          <a:srcRect/>
          <a:stretch>
            <a:fillRect/>
          </a:stretch>
        </p:blipFill>
        <p:spPr bwMode="auto">
          <a:xfrm>
            <a:off x="6096068" y="2667434"/>
            <a:ext cx="2939111" cy="761566"/>
          </a:xfrm>
          <a:prstGeom prst="rect">
            <a:avLst/>
          </a:prstGeom>
          <a:noFill/>
          <a:ln w="38100">
            <a:solidFill>
              <a:srgbClr val="A02B93">
                <a:alpha val="50196"/>
              </a:srgb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8EEC08-656B-5199-7C6B-360741995881}"/>
              </a:ext>
            </a:extLst>
          </p:cNvPr>
          <p:cNvSpPr txBox="1"/>
          <p:nvPr/>
        </p:nvSpPr>
        <p:spPr>
          <a:xfrm>
            <a:off x="838200" y="5488065"/>
            <a:ext cx="9692148" cy="523220"/>
          </a:xfrm>
          <a:prstGeom prst="rect">
            <a:avLst/>
          </a:prstGeom>
          <a:noFill/>
        </p:spPr>
        <p:txBody>
          <a:bodyPr wrap="square">
            <a:spAutoFit/>
          </a:bodyPr>
          <a:lstStyle/>
          <a:p>
            <a:r>
              <a:rPr lang="en-US" sz="1400">
                <a:solidFill>
                  <a:schemeClr val="tx1">
                    <a:lumMod val="50000"/>
                    <a:lumOff val="50000"/>
                  </a:schemeClr>
                </a:solidFill>
                <a:latin typeface="Avenir Book" panose="02000503020000020003" pitchFamily="2" charset="0"/>
              </a:rPr>
              <a:t>[1] Cluster storage systems </a:t>
            </a:r>
            <a:r>
              <a:rPr lang="en-US" sz="1400" err="1">
                <a:solidFill>
                  <a:schemeClr val="tx1">
                    <a:lumMod val="50000"/>
                    <a:lumOff val="50000"/>
                  </a:schemeClr>
                </a:solidFill>
                <a:latin typeface="Avenir Book" panose="02000503020000020003" pitchFamily="2" charset="0"/>
              </a:rPr>
              <a:t>gotta</a:t>
            </a:r>
            <a:r>
              <a:rPr lang="en-US" sz="1400">
                <a:solidFill>
                  <a:schemeClr val="tx1">
                    <a:lumMod val="50000"/>
                    <a:lumOff val="50000"/>
                  </a:schemeClr>
                </a:solidFill>
                <a:latin typeface="Avenir Book" panose="02000503020000020003" pitchFamily="2" charset="0"/>
              </a:rPr>
              <a:t> have </a:t>
            </a:r>
            <a:r>
              <a:rPr lang="en-US" sz="1400" err="1">
                <a:solidFill>
                  <a:schemeClr val="tx1">
                    <a:lumMod val="50000"/>
                    <a:lumOff val="50000"/>
                  </a:schemeClr>
                </a:solidFill>
                <a:latin typeface="Avenir Book" panose="02000503020000020003" pitchFamily="2" charset="0"/>
              </a:rPr>
              <a:t>HeART</a:t>
            </a:r>
            <a:r>
              <a:rPr lang="en-US" sz="1400">
                <a:solidFill>
                  <a:schemeClr val="tx1">
                    <a:lumMod val="50000"/>
                    <a:lumOff val="50000"/>
                  </a:schemeClr>
                </a:solidFill>
                <a:latin typeface="Avenir Book" panose="02000503020000020003" pitchFamily="2" charset="0"/>
              </a:rPr>
              <a:t>: improving storage efficiency by exploiting disk-reliability heterogeneity</a:t>
            </a:r>
          </a:p>
          <a:p>
            <a:r>
              <a:rPr lang="en-US" sz="1400">
                <a:solidFill>
                  <a:schemeClr val="tx1">
                    <a:lumMod val="50000"/>
                    <a:lumOff val="50000"/>
                  </a:schemeClr>
                </a:solidFill>
                <a:latin typeface="Avenir Book" panose="02000503020000020003" pitchFamily="2" charset="0"/>
              </a:rPr>
              <a:t>[2] https://</a:t>
            </a:r>
            <a:r>
              <a:rPr lang="en-US" sz="1400" err="1">
                <a:solidFill>
                  <a:schemeClr val="tx1">
                    <a:lumMod val="50000"/>
                    <a:lumOff val="50000"/>
                  </a:schemeClr>
                </a:solidFill>
                <a:latin typeface="Avenir Book" panose="02000503020000020003" pitchFamily="2" charset="0"/>
              </a:rPr>
              <a:t>www.backblaze.com</a:t>
            </a:r>
            <a:r>
              <a:rPr lang="en-US" sz="1400">
                <a:solidFill>
                  <a:schemeClr val="tx1">
                    <a:lumMod val="50000"/>
                    <a:lumOff val="50000"/>
                  </a:schemeClr>
                </a:solidFill>
                <a:latin typeface="Avenir Book" panose="02000503020000020003" pitchFamily="2" charset="0"/>
              </a:rPr>
              <a:t>/blog/drive-failure-over-time-the-bathtub-curve-is-leaking/</a:t>
            </a:r>
          </a:p>
        </p:txBody>
      </p:sp>
    </p:spTree>
    <p:extLst>
      <p:ext uri="{BB962C8B-B14F-4D97-AF65-F5344CB8AC3E}">
        <p14:creationId xmlns:p14="http://schemas.microsoft.com/office/powerpoint/2010/main" val="1411334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3AA9-BF01-9F05-5DA1-7391DD1C2EA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15A7F96-0168-A849-FE9B-C8212E813DDB}"/>
                  </a:ext>
                </a:extLst>
              </p:cNvPr>
              <p:cNvSpPr>
                <a:spLocks noGrp="1"/>
              </p:cNvSpPr>
              <p:nvPr>
                <p:ph type="title"/>
              </p:nvPr>
            </p:nvSpPr>
            <p:spPr/>
            <p:txBody>
              <a:bodyPr>
                <a:normAutofit/>
              </a:bodyPr>
              <a:lstStyle/>
              <a:p>
                <a14:m>
                  <m:oMath xmlns:m="http://schemas.openxmlformats.org/officeDocument/2006/math">
                    <m:r>
                      <m:rPr>
                        <m:sty m:val="p"/>
                      </m:rPr>
                      <a:rPr lang="en-US" sz="3600" b="0" i="0" dirty="0" smtClean="0">
                        <a:solidFill>
                          <a:srgbClr val="002060"/>
                        </a:solidFill>
                        <a:latin typeface="Cambria Math" panose="02040503050406030204" pitchFamily="18" charset="0"/>
                      </a:rPr>
                      <m:t>f</m:t>
                    </m:r>
                  </m:oMath>
                </a14:m>
                <a:r>
                  <a:rPr lang="en-US" sz="3600">
                    <a:solidFill>
                      <a:srgbClr val="002060"/>
                    </a:solidFill>
                    <a:latin typeface="Avenir Light" panose="020B0402020203020204" pitchFamily="34" charset="77"/>
                  </a:rPr>
                  <a:t>-Threshold Fault Model Fails to Capture Reality</a:t>
                </a:r>
                <a:endParaRPr lang="en-US" sz="3600">
                  <a:latin typeface="Avenir Light" panose="020B0402020203020204" pitchFamily="34" charset="77"/>
                </a:endParaRPr>
              </a:p>
            </p:txBody>
          </p:sp>
        </mc:Choice>
        <mc:Fallback>
          <p:sp>
            <p:nvSpPr>
              <p:cNvPr id="2" name="Title 1">
                <a:extLst>
                  <a:ext uri="{FF2B5EF4-FFF2-40B4-BE49-F238E27FC236}">
                    <a16:creationId xmlns:a16="http://schemas.microsoft.com/office/drawing/2014/main" id="{C15A7F96-0168-A849-FE9B-C8212E813DDB}"/>
                  </a:ext>
                </a:extLst>
              </p:cNvPr>
              <p:cNvSpPr>
                <a:spLocks noGrp="1" noRot="1" noChangeAspect="1" noMove="1" noResize="1" noEditPoints="1" noAdjustHandles="1" noChangeArrowheads="1" noChangeShapeType="1" noTextEdit="1"/>
              </p:cNvSpPr>
              <p:nvPr>
                <p:ph type="title"/>
              </p:nvPr>
            </p:nvSpPr>
            <p:spPr>
              <a:blipFill>
                <a:blip r:embed="rId3"/>
                <a:stretch>
                  <a:fillRect l="-724"/>
                </a:stretch>
              </a:blipFill>
            </p:spPr>
            <p:txBody>
              <a:bodyPr/>
              <a:lstStyle/>
              <a:p>
                <a:r>
                  <a:rPr lang="en-US">
                    <a:noFill/>
                  </a:rPr>
                  <a:t> </a:t>
                </a:r>
              </a:p>
            </p:txBody>
          </p:sp>
        </mc:Fallback>
      </mc:AlternateContent>
      <p:graphicFrame>
        <p:nvGraphicFramePr>
          <p:cNvPr id="12" name="Content Placeholder 11">
            <a:extLst>
              <a:ext uri="{FF2B5EF4-FFF2-40B4-BE49-F238E27FC236}">
                <a16:creationId xmlns:a16="http://schemas.microsoft.com/office/drawing/2014/main" id="{5590E3DA-DBA3-C1FC-5AC2-9568EF8A7ABD}"/>
              </a:ext>
            </a:extLst>
          </p:cNvPr>
          <p:cNvGraphicFramePr>
            <a:graphicFrameLocks noGrp="1"/>
          </p:cNvGraphicFramePr>
          <p:nvPr>
            <p:ph idx="1"/>
            <p:extLst>
              <p:ext uri="{D42A27DB-BD31-4B8C-83A1-F6EECF244321}">
                <p14:modId xmlns:p14="http://schemas.microsoft.com/office/powerpoint/2010/main" val="2381281952"/>
              </p:ext>
            </p:extLst>
          </p:nvPr>
        </p:nvGraphicFramePr>
        <p:xfrm>
          <a:off x="2475114" y="1797367"/>
          <a:ext cx="7241771" cy="3245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C44C00D3-755D-56D2-21FE-C2D03A1B4CEF}"/>
              </a:ext>
            </a:extLst>
          </p:cNvPr>
          <p:cNvSpPr>
            <a:spLocks noGrp="1"/>
          </p:cNvSpPr>
          <p:nvPr>
            <p:ph type="sldNum" sz="quarter" idx="4294967295"/>
          </p:nvPr>
        </p:nvSpPr>
        <p:spPr>
          <a:xfrm>
            <a:off x="8610600" y="6356350"/>
            <a:ext cx="2743200" cy="365125"/>
          </a:xfrm>
        </p:spPr>
        <p:txBody>
          <a:bodyPr/>
          <a:lstStyle/>
          <a:p>
            <a:fld id="{E759DE4A-BCCB-F845-96F6-7482EC11793A}" type="slidenum">
              <a:rPr lang="en-US" smtClean="0">
                <a:latin typeface="Avenir Light" panose="020B0402020203020204" pitchFamily="34" charset="77"/>
              </a:rPr>
              <a:t>22</a:t>
            </a:fld>
            <a:endParaRPr lang="en-US">
              <a:latin typeface="Avenir Light" panose="020B0402020203020204" pitchFamily="34" charset="77"/>
            </a:endParaRPr>
          </a:p>
        </p:txBody>
      </p:sp>
      <p:sp>
        <p:nvSpPr>
          <p:cNvPr id="6" name="Machine failures are rather probabilistic">
            <a:extLst>
              <a:ext uri="{FF2B5EF4-FFF2-40B4-BE49-F238E27FC236}">
                <a16:creationId xmlns:a16="http://schemas.microsoft.com/office/drawing/2014/main" id="{08079A4A-EF57-F1BE-FCCF-3F2197DB2F8D}"/>
              </a:ext>
            </a:extLst>
          </p:cNvPr>
          <p:cNvSpPr txBox="1"/>
          <p:nvPr/>
        </p:nvSpPr>
        <p:spPr>
          <a:xfrm>
            <a:off x="1194533" y="5486800"/>
            <a:ext cx="9802939" cy="707886"/>
          </a:xfrm>
          <a:prstGeom prst="rect">
            <a:avLst/>
          </a:prstGeom>
          <a:solidFill>
            <a:srgbClr val="0C257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4400">
                <a:solidFill>
                  <a:srgbClr val="F5BC44"/>
                </a:solidFill>
                <a:latin typeface="Avenir Heavy"/>
                <a:ea typeface="Avenir Heavy"/>
                <a:cs typeface="Avenir Heavy"/>
                <a:sym typeface="Avenir Heavy"/>
              </a:defRPr>
            </a:lvl1pPr>
          </a:lstStyle>
          <a:p>
            <a:r>
              <a:rPr lang="en-US" sz="4000">
                <a:latin typeface="Avenir Light" panose="020B0402020203020204" pitchFamily="34" charset="77"/>
              </a:rPr>
              <a:t>In practice, m</a:t>
            </a:r>
            <a:r>
              <a:rPr sz="4000">
                <a:latin typeface="Avenir Light" panose="020B0402020203020204" pitchFamily="34" charset="77"/>
              </a:rPr>
              <a:t>achine </a:t>
            </a:r>
            <a:r>
              <a:rPr lang="en-US" sz="4000">
                <a:latin typeface="Avenir Light" panose="020B0402020203020204" pitchFamily="34" charset="77"/>
              </a:rPr>
              <a:t>faults</a:t>
            </a:r>
            <a:r>
              <a:rPr sz="4000">
                <a:latin typeface="Avenir Light" panose="020B0402020203020204" pitchFamily="34" charset="77"/>
              </a:rPr>
              <a:t> are probabilistic</a:t>
            </a:r>
          </a:p>
        </p:txBody>
      </p:sp>
    </p:spTree>
    <p:extLst>
      <p:ext uri="{BB962C8B-B14F-4D97-AF65-F5344CB8AC3E}">
        <p14:creationId xmlns:p14="http://schemas.microsoft.com/office/powerpoint/2010/main" val="686517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D67E-6A6A-0077-B8AF-3F3E39CA03AE}"/>
            </a:ext>
          </a:extLst>
        </p:cNvPr>
        <p:cNvGrpSpPr/>
        <p:nvPr/>
      </p:nvGrpSpPr>
      <p:grpSpPr>
        <a:xfrm>
          <a:off x="0" y="0"/>
          <a:ext cx="0" cy="0"/>
          <a:chOff x="0" y="0"/>
          <a:chExt cx="0" cy="0"/>
        </a:xfrm>
      </p:grpSpPr>
      <p:sp>
        <p:nvSpPr>
          <p:cNvPr id="1600" name="Title 1">
            <a:extLst>
              <a:ext uri="{FF2B5EF4-FFF2-40B4-BE49-F238E27FC236}">
                <a16:creationId xmlns:a16="http://schemas.microsoft.com/office/drawing/2014/main" id="{FCB48650-A642-7AA8-4915-07B41A51297B}"/>
              </a:ext>
            </a:extLst>
          </p:cNvPr>
          <p:cNvSpPr txBox="1">
            <a:spLocks noGrp="1"/>
          </p:cNvSpPr>
          <p:nvPr>
            <p:ph type="title"/>
          </p:nvPr>
        </p:nvSpPr>
        <p:spPr>
          <a:prstGeom prst="rect">
            <a:avLst/>
          </a:prstGeom>
        </p:spPr>
        <p:txBody>
          <a:bodyPr>
            <a:normAutofit/>
          </a:bodyPr>
          <a:lstStyle>
            <a:lvl1pPr>
              <a:defRPr>
                <a:solidFill>
                  <a:srgbClr val="002060"/>
                </a:solidFill>
              </a:defRPr>
            </a:lvl1pPr>
          </a:lstStyle>
          <a:p>
            <a:r>
              <a:rPr lang="en-US">
                <a:latin typeface="Avenir Light" panose="020B0402020203020204" pitchFamily="34" charset="77"/>
              </a:rPr>
              <a:t>Consensus </a:t>
            </a:r>
            <a:r>
              <a:rPr>
                <a:latin typeface="Avenir Light" panose="020B0402020203020204" pitchFamily="34" charset="77"/>
              </a:rPr>
              <a:t>Guarantees are </a:t>
            </a:r>
            <a:r>
              <a:rPr lang="en-US">
                <a:latin typeface="Avenir Light" panose="020B0402020203020204" pitchFamily="34" charset="77"/>
              </a:rPr>
              <a:t>M</a:t>
            </a:r>
            <a:r>
              <a:rPr>
                <a:latin typeface="Avenir Light" panose="020B0402020203020204" pitchFamily="34" charset="77"/>
              </a:rPr>
              <a:t>ismatch</a:t>
            </a:r>
            <a:r>
              <a:rPr lang="en-US">
                <a:latin typeface="Avenir Light" panose="020B0402020203020204" pitchFamily="34" charset="77"/>
              </a:rPr>
              <a:t>ed</a:t>
            </a:r>
            <a:endParaRPr>
              <a:latin typeface="Avenir Light" panose="020B0402020203020204" pitchFamily="34" charset="77"/>
            </a:endParaRPr>
          </a:p>
        </p:txBody>
      </p:sp>
      <p:sp>
        <p:nvSpPr>
          <p:cNvPr id="1602" name="Slide Number Placeholder 3">
            <a:extLst>
              <a:ext uri="{FF2B5EF4-FFF2-40B4-BE49-F238E27FC236}">
                <a16:creationId xmlns:a16="http://schemas.microsoft.com/office/drawing/2014/main" id="{913A2F83-E068-1779-BED8-966C57811D84}"/>
              </a:ext>
            </a:extLst>
          </p:cNvPr>
          <p:cNvSpPr txBox="1">
            <a:spLocks noGrp="1"/>
          </p:cNvSpPr>
          <p:nvPr>
            <p:ph type="sldNum" sz="quarter" idx="4294967295"/>
          </p:nvPr>
        </p:nvSpPr>
        <p:spPr>
          <a:xfrm>
            <a:off x="8610600" y="6356350"/>
            <a:ext cx="2743200" cy="365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23</a:t>
            </a:fld>
            <a:endParaRPr>
              <a:latin typeface="Avenir Light" panose="020B0402020203020204" pitchFamily="34" charset="77"/>
            </a:endParaRPr>
          </a:p>
        </p:txBody>
      </p:sp>
      <p:sp>
        <p:nvSpPr>
          <p:cNvPr id="11" name="Text Placeholder 4">
            <a:extLst>
              <a:ext uri="{FF2B5EF4-FFF2-40B4-BE49-F238E27FC236}">
                <a16:creationId xmlns:a16="http://schemas.microsoft.com/office/drawing/2014/main" id="{C036C832-DBB4-0037-BA2E-DB6CB48BA8D2}"/>
              </a:ext>
            </a:extLst>
          </p:cNvPr>
          <p:cNvSpPr txBox="1">
            <a:spLocks/>
          </p:cNvSpPr>
          <p:nvPr/>
        </p:nvSpPr>
        <p:spPr>
          <a:xfrm>
            <a:off x="839788" y="1681163"/>
            <a:ext cx="5157787" cy="823912"/>
          </a:xfrm>
          <a:prstGeom prst="rect">
            <a:avLst/>
          </a:prstGeom>
          <a:solidFill>
            <a:schemeClr val="bg1">
              <a:lumMod val="85000"/>
            </a:schemeClr>
          </a:solidFill>
          <a:ln w="38100">
            <a:solidFill>
              <a:schemeClr val="bg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Avenir Light" panose="020B0402020203020204" pitchFamily="34" charset="77"/>
              </a:rPr>
              <a:t>All-or-nothing guarantees</a:t>
            </a:r>
          </a:p>
        </p:txBody>
      </p:sp>
      <mc:AlternateContent xmlns:mc="http://schemas.openxmlformats.org/markup-compatibility/2006">
        <mc:Choice xmlns:a14="http://schemas.microsoft.com/office/drawing/2010/main" Requires="a14">
          <p:sp>
            <p:nvSpPr>
              <p:cNvPr id="12" name="Content Placeholder 5">
                <a:extLst>
                  <a:ext uri="{FF2B5EF4-FFF2-40B4-BE49-F238E27FC236}">
                    <a16:creationId xmlns:a16="http://schemas.microsoft.com/office/drawing/2014/main" id="{5DFE17E4-1E61-0393-3379-DB33CBE511AD}"/>
                  </a:ext>
                </a:extLst>
              </p:cNvPr>
              <p:cNvSpPr txBox="1">
                <a:spLocks/>
              </p:cNvSpPr>
              <p:nvPr/>
            </p:nvSpPr>
            <p:spPr>
              <a:xfrm>
                <a:off x="839788" y="2505075"/>
                <a:ext cx="5157787" cy="3196478"/>
              </a:xfrm>
              <a:prstGeom prst="rect">
                <a:avLst/>
              </a:prstGeom>
              <a:solidFill>
                <a:schemeClr val="bg1">
                  <a:lumMod val="85000"/>
                </a:schemeClr>
              </a:solidFill>
              <a:ln w="38100">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venir Light" panose="020B0402020203020204" pitchFamily="34" charset="77"/>
                </a:endParaRPr>
              </a:p>
              <a:p>
                <a:pPr marL="0" indent="0">
                  <a:buFont typeface="Arial" panose="020B0604020202020204" pitchFamily="34" charset="0"/>
                  <a:buNone/>
                </a:pPr>
                <a:r>
                  <a:rPr lang="en-US">
                    <a:latin typeface="Avenir Light" panose="020B0402020203020204" pitchFamily="34" charset="77"/>
                  </a:rPr>
                  <a:t>Safe and Live</a:t>
                </a:r>
                <a:br>
                  <a:rPr lang="en-US">
                    <a:latin typeface="Avenir Light" panose="020B0402020203020204" pitchFamily="34" charset="77"/>
                  </a:rPr>
                </a:br>
                <a:r>
                  <a:rPr lang="en-US">
                    <a:latin typeface="Avenir Light" panose="020B0402020203020204" pitchFamily="34" charset="77"/>
                  </a:rPr>
                  <a:t>when failures</a:t>
                </a:r>
                <a14:m>
                  <m:oMath xmlns:m="http://schemas.openxmlformats.org/officeDocument/2006/math">
                    <m:r>
                      <a:rPr lang="en-US" sz="3200" smtClean="0">
                        <a:latin typeface="Cambria Math" panose="02040503050406030204" pitchFamily="18" charset="0"/>
                      </a:rPr>
                      <m:t> ≤</m:t>
                    </m:r>
                    <m:r>
                      <m:rPr>
                        <m:sty m:val="p"/>
                      </m:rPr>
                      <a:rPr lang="en-US" sz="3200" smtClean="0">
                        <a:latin typeface="Cambria Math" panose="02040503050406030204" pitchFamily="18" charset="0"/>
                      </a:rPr>
                      <m:t>f</m:t>
                    </m:r>
                  </m:oMath>
                </a14:m>
                <a:endParaRPr lang="en-US">
                  <a:latin typeface="Avenir Light" panose="020B0402020203020204" pitchFamily="34" charset="77"/>
                </a:endParaRPr>
              </a:p>
              <a:p>
                <a:pPr marL="0" indent="0">
                  <a:buFont typeface="Arial" panose="020B0604020202020204" pitchFamily="34" charset="0"/>
                  <a:buNone/>
                </a:pPr>
                <a:endParaRPr lang="en-US">
                  <a:latin typeface="Avenir Light" panose="020B0402020203020204" pitchFamily="34" charset="77"/>
                </a:endParaRPr>
              </a:p>
              <a:p>
                <a:pPr marL="0" indent="0">
                  <a:buFont typeface="Arial" panose="020B0604020202020204" pitchFamily="34" charset="0"/>
                  <a:buNone/>
                </a:pPr>
                <a:r>
                  <a:rPr lang="en-US">
                    <a:latin typeface="Avenir Light" panose="020B0402020203020204" pitchFamily="34" charset="77"/>
                  </a:rPr>
                  <a:t>Undefined guarantees</a:t>
                </a:r>
                <a:br>
                  <a:rPr lang="en-US">
                    <a:latin typeface="Avenir Light" panose="020B0402020203020204" pitchFamily="34" charset="77"/>
                  </a:rPr>
                </a:br>
                <a:r>
                  <a:rPr lang="en-US">
                    <a:latin typeface="Avenir Light" panose="020B0402020203020204" pitchFamily="34" charset="77"/>
                  </a:rPr>
                  <a:t>if failures</a:t>
                </a:r>
                <a14:m>
                  <m:oMath xmlns:m="http://schemas.openxmlformats.org/officeDocument/2006/math">
                    <m:r>
                      <a:rPr lang="en-US" sz="3200" smtClean="0">
                        <a:latin typeface="Cambria Math" panose="02040503050406030204" pitchFamily="18" charset="0"/>
                      </a:rPr>
                      <m:t> &gt;</m:t>
                    </m:r>
                    <m:r>
                      <m:rPr>
                        <m:sty m:val="p"/>
                      </m:rPr>
                      <a:rPr lang="en-US" sz="3200" smtClean="0">
                        <a:latin typeface="Cambria Math" panose="02040503050406030204" pitchFamily="18" charset="0"/>
                      </a:rPr>
                      <m:t>f</m:t>
                    </m:r>
                  </m:oMath>
                </a14:m>
                <a:endParaRPr lang="en-US">
                  <a:latin typeface="Avenir Light" panose="020B0402020203020204" pitchFamily="34" charset="77"/>
                </a:endParaRPr>
              </a:p>
            </p:txBody>
          </p:sp>
        </mc:Choice>
        <mc:Fallback>
          <p:sp>
            <p:nvSpPr>
              <p:cNvPr id="12" name="Content Placeholder 5">
                <a:extLst>
                  <a:ext uri="{FF2B5EF4-FFF2-40B4-BE49-F238E27FC236}">
                    <a16:creationId xmlns:a16="http://schemas.microsoft.com/office/drawing/2014/main" id="{5DFE17E4-1E61-0393-3379-DB33CBE511AD}"/>
                  </a:ext>
                </a:extLst>
              </p:cNvPr>
              <p:cNvSpPr txBox="1">
                <a:spLocks noRot="1" noChangeAspect="1" noMove="1" noResize="1" noEditPoints="1" noAdjustHandles="1" noChangeArrowheads="1" noChangeShapeType="1" noTextEdit="1"/>
              </p:cNvSpPr>
              <p:nvPr/>
            </p:nvSpPr>
            <p:spPr>
              <a:xfrm>
                <a:off x="839788" y="2505075"/>
                <a:ext cx="5157787" cy="3196478"/>
              </a:xfrm>
              <a:prstGeom prst="rect">
                <a:avLst/>
              </a:prstGeom>
              <a:blipFill>
                <a:blip r:embed="rId4"/>
                <a:stretch>
                  <a:fillRect l="-1951"/>
                </a:stretch>
              </a:blipFill>
              <a:ln w="38100">
                <a:solidFill>
                  <a:schemeClr val="bg1"/>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1135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D6326-A69C-A4D4-169B-904CF629F2CE}"/>
            </a:ext>
          </a:extLst>
        </p:cNvPr>
        <p:cNvGrpSpPr/>
        <p:nvPr/>
      </p:nvGrpSpPr>
      <p:grpSpPr>
        <a:xfrm>
          <a:off x="0" y="0"/>
          <a:ext cx="0" cy="0"/>
          <a:chOff x="0" y="0"/>
          <a:chExt cx="0" cy="0"/>
        </a:xfrm>
      </p:grpSpPr>
      <p:sp>
        <p:nvSpPr>
          <p:cNvPr id="1600" name="Title 1">
            <a:extLst>
              <a:ext uri="{FF2B5EF4-FFF2-40B4-BE49-F238E27FC236}">
                <a16:creationId xmlns:a16="http://schemas.microsoft.com/office/drawing/2014/main" id="{1F17DB44-16CA-E5E5-47A8-50BB86807647}"/>
              </a:ext>
            </a:extLst>
          </p:cNvPr>
          <p:cNvSpPr txBox="1">
            <a:spLocks noGrp="1"/>
          </p:cNvSpPr>
          <p:nvPr>
            <p:ph type="title"/>
          </p:nvPr>
        </p:nvSpPr>
        <p:spPr>
          <a:prstGeom prst="rect">
            <a:avLst/>
          </a:prstGeom>
        </p:spPr>
        <p:txBody>
          <a:bodyPr>
            <a:normAutofit/>
          </a:bodyPr>
          <a:lstStyle>
            <a:lvl1pPr>
              <a:defRPr>
                <a:solidFill>
                  <a:srgbClr val="002060"/>
                </a:solidFill>
              </a:defRPr>
            </a:lvl1pPr>
          </a:lstStyle>
          <a:p>
            <a:r>
              <a:rPr lang="en-US">
                <a:latin typeface="Avenir Light" panose="020B0402020203020204" pitchFamily="34" charset="77"/>
              </a:rPr>
              <a:t>Consensus </a:t>
            </a:r>
            <a:r>
              <a:rPr>
                <a:latin typeface="Avenir Light" panose="020B0402020203020204" pitchFamily="34" charset="77"/>
              </a:rPr>
              <a:t>Guarantees are </a:t>
            </a:r>
            <a:r>
              <a:rPr lang="en-US">
                <a:latin typeface="Avenir Light" panose="020B0402020203020204" pitchFamily="34" charset="77"/>
              </a:rPr>
              <a:t>M</a:t>
            </a:r>
            <a:r>
              <a:rPr>
                <a:latin typeface="Avenir Light" panose="020B0402020203020204" pitchFamily="34" charset="77"/>
              </a:rPr>
              <a:t>ismatch</a:t>
            </a:r>
            <a:r>
              <a:rPr lang="en-US">
                <a:latin typeface="Avenir Light" panose="020B0402020203020204" pitchFamily="34" charset="77"/>
              </a:rPr>
              <a:t>ed</a:t>
            </a:r>
            <a:endParaRPr>
              <a:latin typeface="Avenir Light" panose="020B0402020203020204" pitchFamily="34" charset="77"/>
            </a:endParaRPr>
          </a:p>
        </p:txBody>
      </p:sp>
      <p:sp>
        <p:nvSpPr>
          <p:cNvPr id="5" name="Text Placeholder 4">
            <a:extLst>
              <a:ext uri="{FF2B5EF4-FFF2-40B4-BE49-F238E27FC236}">
                <a16:creationId xmlns:a16="http://schemas.microsoft.com/office/drawing/2014/main" id="{7D26B4B8-FB6A-D2A9-FBBD-3C7CD4F0284C}"/>
              </a:ext>
            </a:extLst>
          </p:cNvPr>
          <p:cNvSpPr>
            <a:spLocks noGrp="1"/>
          </p:cNvSpPr>
          <p:nvPr>
            <p:ph type="body" idx="1"/>
          </p:nvPr>
        </p:nvSpPr>
        <p:spPr>
          <a:solidFill>
            <a:schemeClr val="bg1">
              <a:lumMod val="85000"/>
            </a:schemeClr>
          </a:solidFill>
          <a:ln w="38100">
            <a:solidFill>
              <a:schemeClr val="bg1"/>
            </a:solidFill>
          </a:ln>
        </p:spPr>
        <p:txBody>
          <a:bodyPr>
            <a:normAutofit/>
          </a:bodyPr>
          <a:lstStyle/>
          <a:p>
            <a:r>
              <a:rPr lang="en-US" sz="3200" b="0">
                <a:solidFill>
                  <a:schemeClr val="tx1">
                    <a:lumMod val="50000"/>
                    <a:lumOff val="50000"/>
                  </a:schemeClr>
                </a:solidFill>
                <a:latin typeface="Avenir Light" panose="020B0402020203020204" pitchFamily="34" charset="77"/>
              </a:rPr>
              <a:t>All-or-nothing guarantees</a:t>
            </a:r>
          </a:p>
        </p:txBody>
      </p:sp>
      <mc:AlternateContent xmlns:mc="http://schemas.openxmlformats.org/markup-compatibility/2006">
        <mc:Choice xmlns:a14="http://schemas.microsoft.com/office/drawing/2010/main" Requires="a14">
          <p:sp>
            <p:nvSpPr>
              <p:cNvPr id="7" name="Text Placeholder 6">
                <a:extLst>
                  <a:ext uri="{FF2B5EF4-FFF2-40B4-BE49-F238E27FC236}">
                    <a16:creationId xmlns:a16="http://schemas.microsoft.com/office/drawing/2014/main" id="{FB3CB9E6-91F5-FAC1-AC16-20CF585D3CA4}"/>
                  </a:ext>
                </a:extLst>
              </p:cNvPr>
              <p:cNvSpPr>
                <a:spLocks noGrp="1"/>
              </p:cNvSpPr>
              <p:nvPr>
                <p:ph type="body" sz="quarter" idx="3"/>
              </p:nvPr>
            </p:nvSpPr>
            <p:spPr>
              <a:solidFill>
                <a:schemeClr val="accent6">
                  <a:lumMod val="20000"/>
                  <a:lumOff val="80000"/>
                </a:schemeClr>
              </a:solidFill>
              <a:ln w="38100">
                <a:solidFill>
                  <a:schemeClr val="bg1"/>
                </a:solidFill>
              </a:ln>
            </p:spPr>
            <p:txBody>
              <a:bodyPr>
                <a:normAutofit/>
              </a:bodyPr>
              <a:lstStyle/>
              <a:p>
                <a:r>
                  <a:rPr lang="en-US" sz="3200" b="0">
                    <a:latin typeface="Avenir Light" panose="020B0402020203020204" pitchFamily="34" charset="77"/>
                  </a:rPr>
                  <a:t>100% - </a:t>
                </a:r>
                <a14:m>
                  <m:oMath xmlns:m="http://schemas.openxmlformats.org/officeDocument/2006/math">
                    <m:r>
                      <m:rPr>
                        <m:sty m:val="p"/>
                      </m:rPr>
                      <a:rPr lang="en-US" sz="3200" b="0" i="0" smtClean="0">
                        <a:latin typeface="Cambria Math" panose="02040503050406030204" pitchFamily="18" charset="0"/>
                        <a:ea typeface="Cambria Math" panose="02040503050406030204" pitchFamily="18" charset="0"/>
                      </a:rPr>
                      <m:t>ε</m:t>
                    </m:r>
                  </m:oMath>
                </a14:m>
                <a:r>
                  <a:rPr lang="en-US" sz="3200" b="0">
                    <a:latin typeface="Avenir Light" panose="020B0402020203020204" pitchFamily="34" charset="77"/>
                  </a:rPr>
                  <a:t> guarantees </a:t>
                </a:r>
              </a:p>
            </p:txBody>
          </p:sp>
        </mc:Choice>
        <mc:Fallback>
          <p:sp>
            <p:nvSpPr>
              <p:cNvPr id="7" name="Text Placeholder 6">
                <a:extLst>
                  <a:ext uri="{FF2B5EF4-FFF2-40B4-BE49-F238E27FC236}">
                    <a16:creationId xmlns:a16="http://schemas.microsoft.com/office/drawing/2014/main" id="{FB3CB9E6-91F5-FAC1-AC16-20CF585D3CA4}"/>
                  </a:ext>
                </a:extLst>
              </p:cNvPr>
              <p:cNvSpPr>
                <a:spLocks noGrp="1" noRot="1" noChangeAspect="1" noMove="1" noResize="1" noEditPoints="1" noAdjustHandles="1" noChangeArrowheads="1" noChangeShapeType="1" noTextEdit="1"/>
              </p:cNvSpPr>
              <p:nvPr>
                <p:ph type="body" sz="quarter" idx="3"/>
              </p:nvPr>
            </p:nvSpPr>
            <p:spPr>
              <a:blipFill>
                <a:blip r:embed="rId4"/>
                <a:stretch>
                  <a:fillRect l="-2670" b="-4412"/>
                </a:stretch>
              </a:blipFill>
              <a:ln w="38100">
                <a:solidFill>
                  <a:schemeClr val="bg1"/>
                </a:solidFill>
              </a:ln>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6ABEB48C-38B5-6F10-B20C-336ABD28468B}"/>
              </a:ext>
            </a:extLst>
          </p:cNvPr>
          <p:cNvSpPr>
            <a:spLocks noGrp="1"/>
          </p:cNvSpPr>
          <p:nvPr>
            <p:ph sz="quarter" idx="4"/>
          </p:nvPr>
        </p:nvSpPr>
        <p:spPr>
          <a:xfrm>
            <a:off x="6172200" y="2505075"/>
            <a:ext cx="5183188" cy="3196478"/>
          </a:xfrm>
          <a:solidFill>
            <a:schemeClr val="accent6">
              <a:lumMod val="20000"/>
              <a:lumOff val="80000"/>
            </a:schemeClr>
          </a:solidFill>
          <a:ln w="38100">
            <a:solidFill>
              <a:schemeClr val="bg1"/>
            </a:solidFill>
          </a:ln>
        </p:spPr>
        <p:txBody>
          <a:bodyPr/>
          <a:lstStyle/>
          <a:p>
            <a:endParaRPr lang="en-US">
              <a:latin typeface="Avenir Light" panose="020B0402020203020204" pitchFamily="34" charset="77"/>
            </a:endParaRPr>
          </a:p>
          <a:p>
            <a:pPr marL="0" indent="0">
              <a:buNone/>
            </a:pPr>
            <a:r>
              <a:rPr lang="en-US">
                <a:latin typeface="Avenir Light" panose="020B0402020203020204" pitchFamily="34" charset="77"/>
              </a:rPr>
              <a:t>Safe: Every</a:t>
            </a:r>
            <a:r>
              <a:rPr lang="en-US" sz="2400">
                <a:latin typeface="Avenir Light" panose="020B0402020203020204" pitchFamily="34" charset="77"/>
              </a:rPr>
              <a:t> </a:t>
            </a:r>
            <a:r>
              <a:rPr lang="en-US">
                <a:latin typeface="Avenir Light" panose="020B0402020203020204" pitchFamily="34" charset="77"/>
              </a:rPr>
              <a:t>node</a:t>
            </a:r>
            <a:r>
              <a:rPr lang="en-US" sz="2400">
                <a:latin typeface="Avenir Light" panose="020B0402020203020204" pitchFamily="34" charset="77"/>
              </a:rPr>
              <a:t> </a:t>
            </a:r>
            <a:r>
              <a:rPr lang="en-US">
                <a:latin typeface="Avenir Light" panose="020B0402020203020204" pitchFamily="34" charset="77"/>
              </a:rPr>
              <a:t>has</a:t>
            </a:r>
            <a:r>
              <a:rPr lang="en-US" sz="2400">
                <a:latin typeface="Avenir Light" panose="020B0402020203020204" pitchFamily="34" charset="77"/>
              </a:rPr>
              <a:t> </a:t>
            </a:r>
            <a:r>
              <a:rPr lang="en-US">
                <a:latin typeface="Avenir Light" panose="020B0402020203020204" pitchFamily="34" charset="77"/>
              </a:rPr>
              <a:t>a</a:t>
            </a:r>
            <a:r>
              <a:rPr lang="en-US" sz="2400">
                <a:latin typeface="Avenir Light" panose="020B0402020203020204" pitchFamily="34" charset="77"/>
              </a:rPr>
              <a:t> </a:t>
            </a:r>
            <a:r>
              <a:rPr lang="en-US">
                <a:latin typeface="Avenir Light" panose="020B0402020203020204" pitchFamily="34" charset="77"/>
              </a:rPr>
              <a:t>non-zero failure probability and eventually all nodes will fail</a:t>
            </a:r>
          </a:p>
        </p:txBody>
      </p:sp>
      <p:sp>
        <p:nvSpPr>
          <p:cNvPr id="1602" name="Slide Number Placeholder 3">
            <a:extLst>
              <a:ext uri="{FF2B5EF4-FFF2-40B4-BE49-F238E27FC236}">
                <a16:creationId xmlns:a16="http://schemas.microsoft.com/office/drawing/2014/main" id="{5492D27C-5459-A645-B481-15C648F2DC20}"/>
              </a:ext>
            </a:extLst>
          </p:cNvPr>
          <p:cNvSpPr txBox="1">
            <a:spLocks noGrp="1"/>
          </p:cNvSpPr>
          <p:nvPr>
            <p:ph type="sldNum" sz="quarter" idx="12"/>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24</a:t>
            </a:fld>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9" name="Content Placeholder 5">
                <a:extLst>
                  <a:ext uri="{FF2B5EF4-FFF2-40B4-BE49-F238E27FC236}">
                    <a16:creationId xmlns:a16="http://schemas.microsoft.com/office/drawing/2014/main" id="{B4923FE9-4481-4A10-BB41-E36AB5941DA6}"/>
                  </a:ext>
                </a:extLst>
              </p:cNvPr>
              <p:cNvSpPr txBox="1">
                <a:spLocks/>
              </p:cNvSpPr>
              <p:nvPr/>
            </p:nvSpPr>
            <p:spPr>
              <a:xfrm>
                <a:off x="839788" y="2505075"/>
                <a:ext cx="5157787" cy="3196478"/>
              </a:xfrm>
              <a:prstGeom prst="rect">
                <a:avLst/>
              </a:prstGeom>
              <a:solidFill>
                <a:schemeClr val="bg1">
                  <a:lumMod val="85000"/>
                </a:schemeClr>
              </a:solidFill>
              <a:ln w="38100">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1">
                      <a:lumMod val="50000"/>
                      <a:lumOff val="50000"/>
                    </a:schemeClr>
                  </a:solidFill>
                  <a:latin typeface="Avenir Light" panose="020B0402020203020204" pitchFamily="34" charset="77"/>
                </a:endParaRPr>
              </a:p>
              <a:p>
                <a:pPr marL="0" indent="0">
                  <a:buFont typeface="Arial" panose="020B0604020202020204" pitchFamily="34" charset="0"/>
                  <a:buNone/>
                </a:pPr>
                <a:r>
                  <a:rPr lang="en-US">
                    <a:solidFill>
                      <a:schemeClr val="tx1">
                        <a:lumMod val="50000"/>
                        <a:lumOff val="50000"/>
                      </a:schemeClr>
                    </a:solidFill>
                    <a:latin typeface="Avenir Light" panose="020B0402020203020204" pitchFamily="34" charset="77"/>
                  </a:rPr>
                  <a:t>Safe and Live</a:t>
                </a:r>
                <a:br>
                  <a:rPr lang="en-US">
                    <a:solidFill>
                      <a:schemeClr val="tx1">
                        <a:lumMod val="50000"/>
                        <a:lumOff val="50000"/>
                      </a:schemeClr>
                    </a:solidFill>
                    <a:latin typeface="Avenir Light" panose="020B0402020203020204" pitchFamily="34" charset="77"/>
                  </a:rPr>
                </a:br>
                <a:r>
                  <a:rPr lang="en-US">
                    <a:solidFill>
                      <a:schemeClr val="tx1">
                        <a:lumMod val="50000"/>
                        <a:lumOff val="50000"/>
                      </a:schemeClr>
                    </a:solidFill>
                    <a:latin typeface="Avenir Light" panose="020B0402020203020204" pitchFamily="34" charset="77"/>
                  </a:rPr>
                  <a:t>when failures</a:t>
                </a:r>
                <a14:m>
                  <m:oMath xmlns:m="http://schemas.openxmlformats.org/officeDocument/2006/math">
                    <m:r>
                      <a:rPr lang="en-US" sz="3200" smtClean="0">
                        <a:solidFill>
                          <a:schemeClr val="tx1">
                            <a:lumMod val="50000"/>
                            <a:lumOff val="50000"/>
                          </a:schemeClr>
                        </a:solidFill>
                        <a:latin typeface="Cambria Math" panose="02040503050406030204" pitchFamily="18" charset="0"/>
                      </a:rPr>
                      <m:t> ≤</m:t>
                    </m:r>
                    <m:r>
                      <m:rPr>
                        <m:sty m:val="p"/>
                      </m:rPr>
                      <a:rPr lang="en-US" sz="3200" smtClean="0">
                        <a:solidFill>
                          <a:schemeClr val="tx1">
                            <a:lumMod val="50000"/>
                            <a:lumOff val="50000"/>
                          </a:schemeClr>
                        </a:solidFill>
                        <a:latin typeface="Cambria Math" panose="02040503050406030204" pitchFamily="18" charset="0"/>
                      </a:rPr>
                      <m:t>f</m:t>
                    </m:r>
                  </m:oMath>
                </a14:m>
                <a:endParaRPr lang="en-US">
                  <a:solidFill>
                    <a:schemeClr val="tx1">
                      <a:lumMod val="50000"/>
                      <a:lumOff val="50000"/>
                    </a:schemeClr>
                  </a:solidFill>
                  <a:latin typeface="Avenir Light" panose="020B0402020203020204" pitchFamily="34" charset="77"/>
                </a:endParaRPr>
              </a:p>
              <a:p>
                <a:pPr marL="0" indent="0">
                  <a:buFont typeface="Arial" panose="020B0604020202020204" pitchFamily="34" charset="0"/>
                  <a:buNone/>
                </a:pPr>
                <a:endParaRPr lang="en-US">
                  <a:solidFill>
                    <a:schemeClr val="tx1">
                      <a:lumMod val="50000"/>
                      <a:lumOff val="50000"/>
                    </a:schemeClr>
                  </a:solidFill>
                  <a:latin typeface="Avenir Light" panose="020B0402020203020204" pitchFamily="34" charset="77"/>
                </a:endParaRPr>
              </a:p>
              <a:p>
                <a:pPr marL="0" indent="0">
                  <a:buFont typeface="Arial" panose="020B0604020202020204" pitchFamily="34" charset="0"/>
                  <a:buNone/>
                </a:pPr>
                <a:r>
                  <a:rPr lang="en-US">
                    <a:solidFill>
                      <a:schemeClr val="tx1">
                        <a:lumMod val="50000"/>
                        <a:lumOff val="50000"/>
                      </a:schemeClr>
                    </a:solidFill>
                    <a:latin typeface="Avenir Light" panose="020B0402020203020204" pitchFamily="34" charset="77"/>
                  </a:rPr>
                  <a:t>Undefined guarantees</a:t>
                </a:r>
                <a:br>
                  <a:rPr lang="en-US">
                    <a:solidFill>
                      <a:schemeClr val="tx1">
                        <a:lumMod val="50000"/>
                        <a:lumOff val="50000"/>
                      </a:schemeClr>
                    </a:solidFill>
                    <a:latin typeface="Avenir Light" panose="020B0402020203020204" pitchFamily="34" charset="77"/>
                  </a:rPr>
                </a:br>
                <a:r>
                  <a:rPr lang="en-US">
                    <a:solidFill>
                      <a:schemeClr val="tx1">
                        <a:lumMod val="50000"/>
                        <a:lumOff val="50000"/>
                      </a:schemeClr>
                    </a:solidFill>
                    <a:latin typeface="Avenir Light" panose="020B0402020203020204" pitchFamily="34" charset="77"/>
                  </a:rPr>
                  <a:t>if failures</a:t>
                </a:r>
                <a14:m>
                  <m:oMath xmlns:m="http://schemas.openxmlformats.org/officeDocument/2006/math">
                    <m:r>
                      <a:rPr lang="en-US" sz="3200" smtClean="0">
                        <a:solidFill>
                          <a:schemeClr val="tx1">
                            <a:lumMod val="50000"/>
                            <a:lumOff val="50000"/>
                          </a:schemeClr>
                        </a:solidFill>
                        <a:latin typeface="Cambria Math" panose="02040503050406030204" pitchFamily="18" charset="0"/>
                      </a:rPr>
                      <m:t> &gt;</m:t>
                    </m:r>
                    <m:r>
                      <m:rPr>
                        <m:sty m:val="p"/>
                      </m:rPr>
                      <a:rPr lang="en-US" sz="3200" smtClean="0">
                        <a:solidFill>
                          <a:schemeClr val="tx1">
                            <a:lumMod val="50000"/>
                            <a:lumOff val="50000"/>
                          </a:schemeClr>
                        </a:solidFill>
                        <a:latin typeface="Cambria Math" panose="02040503050406030204" pitchFamily="18" charset="0"/>
                      </a:rPr>
                      <m:t>f</m:t>
                    </m:r>
                  </m:oMath>
                </a14:m>
                <a:endParaRPr lang="en-US">
                  <a:solidFill>
                    <a:schemeClr val="tx1">
                      <a:lumMod val="50000"/>
                      <a:lumOff val="50000"/>
                    </a:schemeClr>
                  </a:solidFill>
                  <a:latin typeface="Avenir Light" panose="020B0402020203020204" pitchFamily="34" charset="77"/>
                </a:endParaRPr>
              </a:p>
            </p:txBody>
          </p:sp>
        </mc:Choice>
        <mc:Fallback>
          <p:sp>
            <p:nvSpPr>
              <p:cNvPr id="9" name="Content Placeholder 5">
                <a:extLst>
                  <a:ext uri="{FF2B5EF4-FFF2-40B4-BE49-F238E27FC236}">
                    <a16:creationId xmlns:a16="http://schemas.microsoft.com/office/drawing/2014/main" id="{B4923FE9-4481-4A10-BB41-E36AB5941DA6}"/>
                  </a:ext>
                </a:extLst>
              </p:cNvPr>
              <p:cNvSpPr txBox="1">
                <a:spLocks noRot="1" noChangeAspect="1" noMove="1" noResize="1" noEditPoints="1" noAdjustHandles="1" noChangeArrowheads="1" noChangeShapeType="1" noTextEdit="1"/>
              </p:cNvSpPr>
              <p:nvPr/>
            </p:nvSpPr>
            <p:spPr>
              <a:xfrm>
                <a:off x="839788" y="2505075"/>
                <a:ext cx="5157787" cy="3196478"/>
              </a:xfrm>
              <a:prstGeom prst="rect">
                <a:avLst/>
              </a:prstGeom>
              <a:blipFill>
                <a:blip r:embed="rId5"/>
                <a:stretch>
                  <a:fillRect l="-1951"/>
                </a:stretch>
              </a:blipFill>
              <a:ln w="38100">
                <a:solidFill>
                  <a:schemeClr val="bg1"/>
                </a:solidFill>
              </a:ln>
            </p:spPr>
            <p:txBody>
              <a:bodyPr/>
              <a:lstStyle/>
              <a:p>
                <a:r>
                  <a:rPr lang="en-US">
                    <a:noFill/>
                  </a:rPr>
                  <a:t> </a:t>
                </a:r>
              </a:p>
            </p:txBody>
          </p:sp>
        </mc:Fallback>
      </mc:AlternateContent>
      <p:sp>
        <p:nvSpPr>
          <p:cNvPr id="2" name="You buy protection for your worldview!">
            <a:extLst>
              <a:ext uri="{FF2B5EF4-FFF2-40B4-BE49-F238E27FC236}">
                <a16:creationId xmlns:a16="http://schemas.microsoft.com/office/drawing/2014/main" id="{8F053212-F095-5509-F9AD-CAE4D134E104}"/>
              </a:ext>
            </a:extLst>
          </p:cNvPr>
          <p:cNvSpPr txBox="1"/>
          <p:nvPr/>
        </p:nvSpPr>
        <p:spPr>
          <a:xfrm>
            <a:off x="961310" y="5486800"/>
            <a:ext cx="10269411" cy="584775"/>
          </a:xfrm>
          <a:prstGeom prst="rect">
            <a:avLst/>
          </a:prstGeom>
          <a:solidFill>
            <a:srgbClr val="0C257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4400">
                <a:solidFill>
                  <a:srgbClr val="F5BC44"/>
                </a:solidFill>
                <a:latin typeface="Avenir Heavy"/>
                <a:ea typeface="Avenir Heavy"/>
                <a:cs typeface="Avenir Heavy"/>
                <a:sym typeface="Avenir Heavy"/>
              </a:defRPr>
            </a:lvl1pPr>
          </a:lstStyle>
          <a:p>
            <a:r>
              <a:rPr lang="en-US" sz="3200">
                <a:latin typeface="Avenir Light" panose="020B0402020203020204" pitchFamily="34" charset="77"/>
              </a:rPr>
              <a:t>No protocol can do better than probabilistic guarantees</a:t>
            </a:r>
            <a:endParaRPr sz="3200">
              <a:latin typeface="Avenir Light" panose="020B0402020203020204" pitchFamily="34" charset="77"/>
            </a:endParaRPr>
          </a:p>
        </p:txBody>
      </p:sp>
    </p:spTree>
    <p:custDataLst>
      <p:tags r:id="rId1"/>
    </p:custDataLst>
    <p:extLst>
      <p:ext uri="{BB962C8B-B14F-4D97-AF65-F5344CB8AC3E}">
        <p14:creationId xmlns:p14="http://schemas.microsoft.com/office/powerpoint/2010/main" val="19087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build="p"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FAF59-0844-25BF-4DDD-4A3E937DB12A}"/>
            </a:ext>
          </a:extLst>
        </p:cNvPr>
        <p:cNvGrpSpPr/>
        <p:nvPr/>
      </p:nvGrpSpPr>
      <p:grpSpPr>
        <a:xfrm>
          <a:off x="0" y="0"/>
          <a:ext cx="0" cy="0"/>
          <a:chOff x="0" y="0"/>
          <a:chExt cx="0" cy="0"/>
        </a:xfrm>
      </p:grpSpPr>
      <p:sp>
        <p:nvSpPr>
          <p:cNvPr id="1600" name="Title 1">
            <a:extLst>
              <a:ext uri="{FF2B5EF4-FFF2-40B4-BE49-F238E27FC236}">
                <a16:creationId xmlns:a16="http://schemas.microsoft.com/office/drawing/2014/main" id="{F0A6E0D2-5BDF-377D-1032-9415E5D847B0}"/>
              </a:ext>
            </a:extLst>
          </p:cNvPr>
          <p:cNvSpPr txBox="1">
            <a:spLocks noGrp="1"/>
          </p:cNvSpPr>
          <p:nvPr>
            <p:ph type="title"/>
          </p:nvPr>
        </p:nvSpPr>
        <p:spPr>
          <a:prstGeom prst="rect">
            <a:avLst/>
          </a:prstGeom>
        </p:spPr>
        <p:txBody>
          <a:bodyPr>
            <a:normAutofit/>
          </a:bodyPr>
          <a:lstStyle>
            <a:lvl1pPr>
              <a:defRPr>
                <a:solidFill>
                  <a:srgbClr val="002060"/>
                </a:solidFill>
              </a:defRPr>
            </a:lvl1pPr>
          </a:lstStyle>
          <a:p>
            <a:r>
              <a:rPr lang="en-US">
                <a:latin typeface="Avenir Light" panose="020B0402020203020204" pitchFamily="34" charset="77"/>
              </a:rPr>
              <a:t>Consensus </a:t>
            </a:r>
            <a:r>
              <a:rPr>
                <a:latin typeface="Avenir Light" panose="020B0402020203020204" pitchFamily="34" charset="77"/>
              </a:rPr>
              <a:t>Guarantees are </a:t>
            </a:r>
            <a:r>
              <a:rPr lang="en-US">
                <a:latin typeface="Avenir Light" panose="020B0402020203020204" pitchFamily="34" charset="77"/>
              </a:rPr>
              <a:t>M</a:t>
            </a:r>
            <a:r>
              <a:rPr>
                <a:latin typeface="Avenir Light" panose="020B0402020203020204" pitchFamily="34" charset="77"/>
              </a:rPr>
              <a:t>ismatch</a:t>
            </a:r>
            <a:r>
              <a:rPr lang="en-US">
                <a:latin typeface="Avenir Light" panose="020B0402020203020204" pitchFamily="34" charset="77"/>
              </a:rPr>
              <a:t>ed</a:t>
            </a:r>
            <a:endParaRPr>
              <a:latin typeface="Avenir Light" panose="020B0402020203020204" pitchFamily="34" charset="77"/>
            </a:endParaRPr>
          </a:p>
        </p:txBody>
      </p:sp>
      <p:sp>
        <p:nvSpPr>
          <p:cNvPr id="5" name="Text Placeholder 4">
            <a:extLst>
              <a:ext uri="{FF2B5EF4-FFF2-40B4-BE49-F238E27FC236}">
                <a16:creationId xmlns:a16="http://schemas.microsoft.com/office/drawing/2014/main" id="{C91EE438-AE0D-FEFC-ABB6-2B95FFF4EA89}"/>
              </a:ext>
            </a:extLst>
          </p:cNvPr>
          <p:cNvSpPr>
            <a:spLocks noGrp="1"/>
          </p:cNvSpPr>
          <p:nvPr>
            <p:ph type="body" idx="1"/>
          </p:nvPr>
        </p:nvSpPr>
        <p:spPr>
          <a:solidFill>
            <a:schemeClr val="bg1">
              <a:lumMod val="85000"/>
            </a:schemeClr>
          </a:solidFill>
          <a:ln w="38100">
            <a:solidFill>
              <a:schemeClr val="bg1"/>
            </a:solidFill>
          </a:ln>
        </p:spPr>
        <p:txBody>
          <a:bodyPr>
            <a:normAutofit/>
          </a:bodyPr>
          <a:lstStyle/>
          <a:p>
            <a:r>
              <a:rPr lang="en-US" sz="3200" b="0">
                <a:solidFill>
                  <a:schemeClr val="tx1">
                    <a:lumMod val="50000"/>
                    <a:lumOff val="50000"/>
                  </a:schemeClr>
                </a:solidFill>
                <a:latin typeface="Avenir Light" panose="020B0402020203020204" pitchFamily="34" charset="77"/>
              </a:rPr>
              <a:t>All-or-nothing guarantees</a:t>
            </a:r>
          </a:p>
        </p:txBody>
      </p:sp>
      <mc:AlternateContent xmlns:mc="http://schemas.openxmlformats.org/markup-compatibility/2006">
        <mc:Choice xmlns:a14="http://schemas.microsoft.com/office/drawing/2010/main" Requires="a14">
          <p:sp>
            <p:nvSpPr>
              <p:cNvPr id="7" name="Text Placeholder 6">
                <a:extLst>
                  <a:ext uri="{FF2B5EF4-FFF2-40B4-BE49-F238E27FC236}">
                    <a16:creationId xmlns:a16="http://schemas.microsoft.com/office/drawing/2014/main" id="{65B515A2-3CCC-58AF-0E49-87F7E94FE6B4}"/>
                  </a:ext>
                </a:extLst>
              </p:cNvPr>
              <p:cNvSpPr>
                <a:spLocks noGrp="1"/>
              </p:cNvSpPr>
              <p:nvPr>
                <p:ph type="body" sz="quarter" idx="3"/>
              </p:nvPr>
            </p:nvSpPr>
            <p:spPr>
              <a:solidFill>
                <a:schemeClr val="accent6">
                  <a:lumMod val="20000"/>
                  <a:lumOff val="80000"/>
                </a:schemeClr>
              </a:solidFill>
              <a:ln w="38100">
                <a:solidFill>
                  <a:schemeClr val="bg1"/>
                </a:solidFill>
              </a:ln>
            </p:spPr>
            <p:txBody>
              <a:bodyPr>
                <a:normAutofit/>
              </a:bodyPr>
              <a:lstStyle/>
              <a:p>
                <a:r>
                  <a:rPr lang="en-US" sz="3200" b="0">
                    <a:latin typeface="Avenir Light" panose="020B0402020203020204" pitchFamily="34" charset="77"/>
                  </a:rPr>
                  <a:t>100% - </a:t>
                </a:r>
                <a14:m>
                  <m:oMath xmlns:m="http://schemas.openxmlformats.org/officeDocument/2006/math">
                    <m:r>
                      <m:rPr>
                        <m:sty m:val="p"/>
                      </m:rPr>
                      <a:rPr lang="en-US" sz="3200" b="0" i="0" smtClean="0">
                        <a:latin typeface="Cambria Math" panose="02040503050406030204" pitchFamily="18" charset="0"/>
                        <a:ea typeface="Cambria Math" panose="02040503050406030204" pitchFamily="18" charset="0"/>
                      </a:rPr>
                      <m:t>ε</m:t>
                    </m:r>
                  </m:oMath>
                </a14:m>
                <a:r>
                  <a:rPr lang="en-US" sz="3200" b="0">
                    <a:latin typeface="Avenir Light" panose="020B0402020203020204" pitchFamily="34" charset="77"/>
                  </a:rPr>
                  <a:t> guarantees </a:t>
                </a:r>
              </a:p>
            </p:txBody>
          </p:sp>
        </mc:Choice>
        <mc:Fallback>
          <p:sp>
            <p:nvSpPr>
              <p:cNvPr id="7" name="Text Placeholder 6">
                <a:extLst>
                  <a:ext uri="{FF2B5EF4-FFF2-40B4-BE49-F238E27FC236}">
                    <a16:creationId xmlns:a16="http://schemas.microsoft.com/office/drawing/2014/main" id="{65B515A2-3CCC-58AF-0E49-87F7E94FE6B4}"/>
                  </a:ext>
                </a:extLst>
              </p:cNvPr>
              <p:cNvSpPr>
                <a:spLocks noGrp="1" noRot="1" noChangeAspect="1" noMove="1" noResize="1" noEditPoints="1" noAdjustHandles="1" noChangeArrowheads="1" noChangeShapeType="1" noTextEdit="1"/>
              </p:cNvSpPr>
              <p:nvPr>
                <p:ph type="body" sz="quarter" idx="3"/>
              </p:nvPr>
            </p:nvSpPr>
            <p:spPr>
              <a:blipFill>
                <a:blip r:embed="rId4"/>
                <a:stretch>
                  <a:fillRect l="-2670" b="-4412"/>
                </a:stretch>
              </a:blipFill>
              <a:ln w="38100">
                <a:solidFill>
                  <a:schemeClr val="bg1"/>
                </a:solidFill>
              </a:ln>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2D5C1B26-1EFE-B6CE-E33C-92011748A6BC}"/>
              </a:ext>
            </a:extLst>
          </p:cNvPr>
          <p:cNvSpPr>
            <a:spLocks noGrp="1"/>
          </p:cNvSpPr>
          <p:nvPr>
            <p:ph sz="quarter" idx="4"/>
          </p:nvPr>
        </p:nvSpPr>
        <p:spPr>
          <a:xfrm>
            <a:off x="6172200" y="2505075"/>
            <a:ext cx="5180012" cy="3196478"/>
          </a:xfrm>
          <a:solidFill>
            <a:schemeClr val="accent6">
              <a:lumMod val="20000"/>
              <a:lumOff val="80000"/>
            </a:schemeClr>
          </a:solidFill>
          <a:ln w="38100">
            <a:solidFill>
              <a:schemeClr val="bg1"/>
            </a:solidFill>
          </a:ln>
        </p:spPr>
        <p:txBody>
          <a:bodyPr/>
          <a:lstStyle/>
          <a:p>
            <a:pPr marL="0" indent="0">
              <a:buSzTx/>
              <a:buNone/>
              <a:defRPr sz="3200"/>
            </a:pPr>
            <a:endParaRPr lang="en-US" sz="2800">
              <a:latin typeface="Avenir Light" panose="020B0402020203020204" pitchFamily="34" charset="77"/>
            </a:endParaRPr>
          </a:p>
          <a:p>
            <a:pPr marL="0" indent="0">
              <a:buSzTx/>
              <a:buNone/>
              <a:defRPr sz="3200"/>
            </a:pPr>
            <a:r>
              <a:rPr lang="en-US" sz="2800">
                <a:latin typeface="Avenir Light" panose="020B0402020203020204" pitchFamily="34" charset="77"/>
              </a:rPr>
              <a:t>Raft is only 99.97% [</a:t>
            </a:r>
            <a:r>
              <a:rPr lang="en-US" sz="2800" err="1">
                <a:latin typeface="Avenir Light" panose="020B0402020203020204" pitchFamily="34" charset="77"/>
              </a:rPr>
              <a:t>safe&amp;live</a:t>
            </a:r>
            <a:r>
              <a:rPr lang="en-US" sz="2800">
                <a:latin typeface="Avenir Light" panose="020B0402020203020204" pitchFamily="34" charset="77"/>
              </a:rPr>
              <a:t>] in three-node deployments if nodes suffer a 1% fault rate! </a:t>
            </a:r>
          </a:p>
        </p:txBody>
      </p:sp>
      <p:sp>
        <p:nvSpPr>
          <p:cNvPr id="1602" name="Slide Number Placeholder 3">
            <a:extLst>
              <a:ext uri="{FF2B5EF4-FFF2-40B4-BE49-F238E27FC236}">
                <a16:creationId xmlns:a16="http://schemas.microsoft.com/office/drawing/2014/main" id="{629AAD57-67F6-0B45-4B2B-A66FE544BA56}"/>
              </a:ext>
            </a:extLst>
          </p:cNvPr>
          <p:cNvSpPr txBox="1">
            <a:spLocks noGrp="1"/>
          </p:cNvSpPr>
          <p:nvPr>
            <p:ph type="sldNum" sz="quarter" idx="12"/>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24</a:t>
            </a:fld>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0" name="Content Placeholder 5">
                <a:extLst>
                  <a:ext uri="{FF2B5EF4-FFF2-40B4-BE49-F238E27FC236}">
                    <a16:creationId xmlns:a16="http://schemas.microsoft.com/office/drawing/2014/main" id="{0FBB1666-41FB-7BEA-F267-CBFCC6B9E09F}"/>
                  </a:ext>
                </a:extLst>
              </p:cNvPr>
              <p:cNvSpPr>
                <a:spLocks noGrp="1"/>
              </p:cNvSpPr>
              <p:nvPr>
                <p:ph sz="half" idx="2"/>
              </p:nvPr>
            </p:nvSpPr>
            <p:spPr>
              <a:xfrm>
                <a:off x="839788" y="2505075"/>
                <a:ext cx="5157787" cy="3196478"/>
              </a:xfrm>
              <a:solidFill>
                <a:schemeClr val="bg1">
                  <a:lumMod val="85000"/>
                </a:schemeClr>
              </a:solidFill>
              <a:ln w="38100">
                <a:solidFill>
                  <a:schemeClr val="bg1"/>
                </a:solidFill>
              </a:ln>
            </p:spPr>
            <p:txBody>
              <a:bodyPr/>
              <a:lstStyle/>
              <a:p>
                <a:endParaRPr lang="en-US">
                  <a:solidFill>
                    <a:schemeClr val="tx1">
                      <a:lumMod val="50000"/>
                      <a:lumOff val="50000"/>
                    </a:schemeClr>
                  </a:solidFill>
                  <a:latin typeface="Avenir Light" panose="020B0402020203020204" pitchFamily="34" charset="77"/>
                </a:endParaRPr>
              </a:p>
              <a:p>
                <a:pPr marL="0" indent="0">
                  <a:buNone/>
                </a:pPr>
                <a:r>
                  <a:rPr lang="en-US">
                    <a:solidFill>
                      <a:schemeClr val="tx1">
                        <a:lumMod val="50000"/>
                        <a:lumOff val="50000"/>
                      </a:schemeClr>
                    </a:solidFill>
                    <a:latin typeface="Avenir Light" panose="020B0402020203020204" pitchFamily="34" charset="77"/>
                  </a:rPr>
                  <a:t>Safe and Live</a:t>
                </a:r>
                <a:br>
                  <a:rPr lang="en-US">
                    <a:solidFill>
                      <a:schemeClr val="tx1">
                        <a:lumMod val="50000"/>
                        <a:lumOff val="50000"/>
                      </a:schemeClr>
                    </a:solidFill>
                    <a:latin typeface="Avenir Light" panose="020B0402020203020204" pitchFamily="34" charset="77"/>
                  </a:rPr>
                </a:br>
                <a:r>
                  <a:rPr lang="en-US">
                    <a:solidFill>
                      <a:schemeClr val="tx1">
                        <a:lumMod val="50000"/>
                        <a:lumOff val="50000"/>
                      </a:schemeClr>
                    </a:solidFill>
                    <a:latin typeface="Avenir Light" panose="020B0402020203020204" pitchFamily="34" charset="77"/>
                  </a:rPr>
                  <a:t>when failures</a:t>
                </a:r>
                <a14:m>
                  <m:oMath xmlns:m="http://schemas.openxmlformats.org/officeDocument/2006/math">
                    <m:r>
                      <a:rPr lang="en-US" sz="3200" b="0" i="0" smtClean="0">
                        <a:solidFill>
                          <a:schemeClr val="tx1">
                            <a:lumMod val="50000"/>
                            <a:lumOff val="50000"/>
                          </a:schemeClr>
                        </a:solidFill>
                        <a:latin typeface="Cambria Math" panose="02040503050406030204" pitchFamily="18" charset="0"/>
                      </a:rPr>
                      <m:t> ≤</m:t>
                    </m:r>
                    <m:r>
                      <m:rPr>
                        <m:sty m:val="p"/>
                      </m:rPr>
                      <a:rPr lang="en-US" sz="3200" b="0" i="0" smtClean="0">
                        <a:solidFill>
                          <a:schemeClr val="tx1">
                            <a:lumMod val="50000"/>
                            <a:lumOff val="50000"/>
                          </a:schemeClr>
                        </a:solidFill>
                        <a:latin typeface="Cambria Math" panose="02040503050406030204" pitchFamily="18" charset="0"/>
                      </a:rPr>
                      <m:t>f</m:t>
                    </m:r>
                  </m:oMath>
                </a14:m>
                <a:endParaRPr lang="en-US">
                  <a:solidFill>
                    <a:schemeClr val="tx1">
                      <a:lumMod val="50000"/>
                      <a:lumOff val="50000"/>
                    </a:schemeClr>
                  </a:solidFill>
                  <a:latin typeface="Avenir Light" panose="020B0402020203020204" pitchFamily="34" charset="77"/>
                </a:endParaRPr>
              </a:p>
              <a:p>
                <a:pPr marL="0" indent="0">
                  <a:buNone/>
                </a:pPr>
                <a:endParaRPr lang="en-US">
                  <a:solidFill>
                    <a:schemeClr val="tx1">
                      <a:lumMod val="50000"/>
                      <a:lumOff val="50000"/>
                    </a:schemeClr>
                  </a:solidFill>
                  <a:latin typeface="Avenir Light" panose="020B0402020203020204" pitchFamily="34" charset="77"/>
                </a:endParaRPr>
              </a:p>
              <a:p>
                <a:pPr marL="0" indent="0">
                  <a:buNone/>
                </a:pPr>
                <a:r>
                  <a:rPr lang="en-US">
                    <a:solidFill>
                      <a:schemeClr val="tx1">
                        <a:lumMod val="50000"/>
                        <a:lumOff val="50000"/>
                      </a:schemeClr>
                    </a:solidFill>
                    <a:latin typeface="Avenir Light" panose="020B0402020203020204" pitchFamily="34" charset="77"/>
                  </a:rPr>
                  <a:t>Undefined guarantees</a:t>
                </a:r>
                <a:br>
                  <a:rPr lang="en-US">
                    <a:solidFill>
                      <a:schemeClr val="tx1">
                        <a:lumMod val="50000"/>
                        <a:lumOff val="50000"/>
                      </a:schemeClr>
                    </a:solidFill>
                    <a:latin typeface="Avenir Light" panose="020B0402020203020204" pitchFamily="34" charset="77"/>
                  </a:rPr>
                </a:br>
                <a:r>
                  <a:rPr lang="en-US">
                    <a:solidFill>
                      <a:schemeClr val="tx1">
                        <a:lumMod val="50000"/>
                        <a:lumOff val="50000"/>
                      </a:schemeClr>
                    </a:solidFill>
                    <a:latin typeface="Avenir Light" panose="020B0402020203020204" pitchFamily="34" charset="77"/>
                  </a:rPr>
                  <a:t>if failures</a:t>
                </a:r>
                <a14:m>
                  <m:oMath xmlns:m="http://schemas.openxmlformats.org/officeDocument/2006/math">
                    <m:r>
                      <a:rPr lang="en-US" sz="3200" b="0" i="0" smtClean="0">
                        <a:solidFill>
                          <a:schemeClr val="tx1">
                            <a:lumMod val="50000"/>
                            <a:lumOff val="50000"/>
                          </a:schemeClr>
                        </a:solidFill>
                        <a:latin typeface="Cambria Math" panose="02040503050406030204" pitchFamily="18" charset="0"/>
                      </a:rPr>
                      <m:t> &gt;</m:t>
                    </m:r>
                    <m:r>
                      <m:rPr>
                        <m:sty m:val="p"/>
                      </m:rPr>
                      <a:rPr lang="en-US" sz="3200" b="0" i="0" smtClean="0">
                        <a:solidFill>
                          <a:schemeClr val="tx1">
                            <a:lumMod val="50000"/>
                            <a:lumOff val="50000"/>
                          </a:schemeClr>
                        </a:solidFill>
                        <a:latin typeface="Cambria Math" panose="02040503050406030204" pitchFamily="18" charset="0"/>
                      </a:rPr>
                      <m:t>f</m:t>
                    </m:r>
                  </m:oMath>
                </a14:m>
                <a:endParaRPr lang="en-US">
                  <a:solidFill>
                    <a:schemeClr val="tx1">
                      <a:lumMod val="50000"/>
                      <a:lumOff val="50000"/>
                    </a:schemeClr>
                  </a:solidFill>
                  <a:latin typeface="Avenir Light" panose="020B0402020203020204" pitchFamily="34" charset="77"/>
                </a:endParaRPr>
              </a:p>
            </p:txBody>
          </p:sp>
        </mc:Choice>
        <mc:Fallback>
          <p:sp>
            <p:nvSpPr>
              <p:cNvPr id="10" name="Content Placeholder 5">
                <a:extLst>
                  <a:ext uri="{FF2B5EF4-FFF2-40B4-BE49-F238E27FC236}">
                    <a16:creationId xmlns:a16="http://schemas.microsoft.com/office/drawing/2014/main" id="{0FBB1666-41FB-7BEA-F267-CBFCC6B9E09F}"/>
                  </a:ext>
                </a:extLst>
              </p:cNvPr>
              <p:cNvSpPr>
                <a:spLocks noGrp="1" noRot="1" noChangeAspect="1" noMove="1" noResize="1" noEditPoints="1" noAdjustHandles="1" noChangeArrowheads="1" noChangeShapeType="1" noTextEdit="1"/>
              </p:cNvSpPr>
              <p:nvPr>
                <p:ph sz="half" idx="2"/>
              </p:nvPr>
            </p:nvSpPr>
            <p:spPr>
              <a:xfrm>
                <a:off x="839788" y="2505075"/>
                <a:ext cx="5157787" cy="3196478"/>
              </a:xfrm>
              <a:blipFill>
                <a:blip r:embed="rId5"/>
                <a:stretch>
                  <a:fillRect l="-1951"/>
                </a:stretch>
              </a:blipFill>
              <a:ln w="38100">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051994602"/>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F29BF-EC60-C417-CC41-43A2E095070A}"/>
            </a:ext>
          </a:extLst>
        </p:cNvPr>
        <p:cNvGrpSpPr/>
        <p:nvPr/>
      </p:nvGrpSpPr>
      <p:grpSpPr>
        <a:xfrm>
          <a:off x="0" y="0"/>
          <a:ext cx="0" cy="0"/>
          <a:chOff x="0" y="0"/>
          <a:chExt cx="0" cy="0"/>
        </a:xfrm>
      </p:grpSpPr>
      <p:sp>
        <p:nvSpPr>
          <p:cNvPr id="1600" name="Title 1">
            <a:extLst>
              <a:ext uri="{FF2B5EF4-FFF2-40B4-BE49-F238E27FC236}">
                <a16:creationId xmlns:a16="http://schemas.microsoft.com/office/drawing/2014/main" id="{384F80C7-D3BE-DF19-DDA3-1DA9E9D126BF}"/>
              </a:ext>
            </a:extLst>
          </p:cNvPr>
          <p:cNvSpPr txBox="1">
            <a:spLocks noGrp="1"/>
          </p:cNvSpPr>
          <p:nvPr>
            <p:ph type="title"/>
          </p:nvPr>
        </p:nvSpPr>
        <p:spPr>
          <a:prstGeom prst="rect">
            <a:avLst/>
          </a:prstGeom>
        </p:spPr>
        <p:txBody>
          <a:bodyPr>
            <a:normAutofit/>
          </a:bodyPr>
          <a:lstStyle>
            <a:lvl1pPr>
              <a:defRPr>
                <a:solidFill>
                  <a:srgbClr val="002060"/>
                </a:solidFill>
              </a:defRPr>
            </a:lvl1pPr>
          </a:lstStyle>
          <a:p>
            <a:r>
              <a:rPr lang="en-US">
                <a:latin typeface="Avenir Light" panose="020B0402020203020204" pitchFamily="34" charset="77"/>
              </a:rPr>
              <a:t>Consensus </a:t>
            </a:r>
            <a:r>
              <a:rPr>
                <a:latin typeface="Avenir Light" panose="020B0402020203020204" pitchFamily="34" charset="77"/>
              </a:rPr>
              <a:t>Guarantees are </a:t>
            </a:r>
            <a:r>
              <a:rPr lang="en-US">
                <a:latin typeface="Avenir Light" panose="020B0402020203020204" pitchFamily="34" charset="77"/>
              </a:rPr>
              <a:t>M</a:t>
            </a:r>
            <a:r>
              <a:rPr>
                <a:latin typeface="Avenir Light" panose="020B0402020203020204" pitchFamily="34" charset="77"/>
              </a:rPr>
              <a:t>ismatch</a:t>
            </a:r>
            <a:r>
              <a:rPr lang="en-US">
                <a:latin typeface="Avenir Light" panose="020B0402020203020204" pitchFamily="34" charset="77"/>
              </a:rPr>
              <a:t>ed</a:t>
            </a:r>
            <a:endParaRPr>
              <a:latin typeface="Avenir Light" panose="020B0402020203020204" pitchFamily="34" charset="77"/>
            </a:endParaRPr>
          </a:p>
        </p:txBody>
      </p:sp>
      <p:sp>
        <p:nvSpPr>
          <p:cNvPr id="1602" name="Slide Number Placeholder 3">
            <a:extLst>
              <a:ext uri="{FF2B5EF4-FFF2-40B4-BE49-F238E27FC236}">
                <a16:creationId xmlns:a16="http://schemas.microsoft.com/office/drawing/2014/main" id="{B20FF4B9-BD78-937F-9791-6803180ED8C0}"/>
              </a:ext>
            </a:extLst>
          </p:cNvPr>
          <p:cNvSpPr txBox="1">
            <a:spLocks noGrp="1"/>
          </p:cNvSpPr>
          <p:nvPr>
            <p:ph type="sldNum" sz="quarter" idx="12"/>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25</a:t>
            </a:fld>
            <a:endParaRPr>
              <a:latin typeface="Avenir Light" panose="020B0402020203020204" pitchFamily="34" charset="77"/>
            </a:endParaRPr>
          </a:p>
        </p:txBody>
      </p:sp>
      <p:graphicFrame>
        <p:nvGraphicFramePr>
          <p:cNvPr id="4" name="Table 3">
            <a:extLst>
              <a:ext uri="{FF2B5EF4-FFF2-40B4-BE49-F238E27FC236}">
                <a16:creationId xmlns:a16="http://schemas.microsoft.com/office/drawing/2014/main" id="{E184F005-2A7D-0404-A740-43E70915ACE8}"/>
              </a:ext>
            </a:extLst>
          </p:cNvPr>
          <p:cNvGraphicFramePr>
            <a:graphicFrameLocks noGrp="1"/>
          </p:cNvGraphicFramePr>
          <p:nvPr>
            <p:extLst>
              <p:ext uri="{D42A27DB-BD31-4B8C-83A1-F6EECF244321}">
                <p14:modId xmlns:p14="http://schemas.microsoft.com/office/powerpoint/2010/main" val="2987891117"/>
              </p:ext>
            </p:extLst>
          </p:nvPr>
        </p:nvGraphicFramePr>
        <p:xfrm>
          <a:off x="839788" y="2240867"/>
          <a:ext cx="10514013" cy="1424028"/>
        </p:xfrm>
        <a:graphic>
          <a:graphicData uri="http://schemas.openxmlformats.org/drawingml/2006/table">
            <a:tbl>
              <a:tblPr firstRow="1" bandRow="1">
                <a:tableStyleId>{7DF18680-E054-41AD-8BC1-D1AEF772440D}</a:tableStyleId>
              </a:tblPr>
              <a:tblGrid>
                <a:gridCol w="2917498">
                  <a:extLst>
                    <a:ext uri="{9D8B030D-6E8A-4147-A177-3AD203B41FA5}">
                      <a16:colId xmlns:a16="http://schemas.microsoft.com/office/drawing/2014/main" val="3861345986"/>
                    </a:ext>
                  </a:extLst>
                </a:gridCol>
                <a:gridCol w="1977662">
                  <a:extLst>
                    <a:ext uri="{9D8B030D-6E8A-4147-A177-3AD203B41FA5}">
                      <a16:colId xmlns:a16="http://schemas.microsoft.com/office/drawing/2014/main" val="110543646"/>
                    </a:ext>
                  </a:extLst>
                </a:gridCol>
                <a:gridCol w="2992289">
                  <a:extLst>
                    <a:ext uri="{9D8B030D-6E8A-4147-A177-3AD203B41FA5}">
                      <a16:colId xmlns:a16="http://schemas.microsoft.com/office/drawing/2014/main" val="1129764265"/>
                    </a:ext>
                  </a:extLst>
                </a:gridCol>
                <a:gridCol w="2626564">
                  <a:extLst>
                    <a:ext uri="{9D8B030D-6E8A-4147-A177-3AD203B41FA5}">
                      <a16:colId xmlns:a16="http://schemas.microsoft.com/office/drawing/2014/main" val="2637338860"/>
                    </a:ext>
                  </a:extLst>
                </a:gridCol>
              </a:tblGrid>
              <a:tr h="631548">
                <a:tc>
                  <a:txBody>
                    <a:bodyPr/>
                    <a:lstStyle/>
                    <a:p>
                      <a:pPr algn="ctr"/>
                      <a:r>
                        <a:rPr lang="en-US" sz="2000" b="0" i="0">
                          <a:latin typeface="Avenir Light" panose="020B0402020203020204" pitchFamily="34" charset="77"/>
                        </a:rPr>
                        <a:t>AWS</a:t>
                      </a:r>
                    </a:p>
                  </a:txBody>
                  <a:tcPr anchor="ctr"/>
                </a:tc>
                <a:tc>
                  <a:txBody>
                    <a:bodyPr/>
                    <a:lstStyle/>
                    <a:p>
                      <a:pPr algn="ctr"/>
                      <a:r>
                        <a:rPr lang="en-US" sz="2000" b="0" i="0">
                          <a:latin typeface="Avenir Light" panose="020B0402020203020204" pitchFamily="34" charset="77"/>
                        </a:rPr>
                        <a:t>Standard S3</a:t>
                      </a:r>
                    </a:p>
                  </a:txBody>
                  <a:tcPr anchor="ctr"/>
                </a:tc>
                <a:tc>
                  <a:txBody>
                    <a:bodyPr/>
                    <a:lstStyle/>
                    <a:p>
                      <a:pPr algn="ctr"/>
                      <a:r>
                        <a:rPr lang="en-US" sz="2000" b="0" i="0">
                          <a:latin typeface="Avenir Light" panose="020B0402020203020204" pitchFamily="34" charset="77"/>
                        </a:rPr>
                        <a:t>S3 Intelligent Tiering</a:t>
                      </a:r>
                    </a:p>
                  </a:txBody>
                  <a:tcPr anchor="ctr"/>
                </a:tc>
                <a:tc>
                  <a:txBody>
                    <a:bodyPr/>
                    <a:lstStyle/>
                    <a:p>
                      <a:pPr algn="ctr"/>
                      <a:r>
                        <a:rPr lang="en-US" sz="2000" b="0" i="0">
                          <a:latin typeface="Avenir Light" panose="020B0402020203020204" pitchFamily="34" charset="77"/>
                        </a:rPr>
                        <a:t>S3 Express One Zone</a:t>
                      </a:r>
                    </a:p>
                  </a:txBody>
                  <a:tcPr anchor="ctr"/>
                </a:tc>
                <a:extLst>
                  <a:ext uri="{0D108BD9-81ED-4DB2-BD59-A6C34878D82A}">
                    <a16:rowId xmlns:a16="http://schemas.microsoft.com/office/drawing/2014/main" val="4103330608"/>
                  </a:ext>
                </a:extLst>
              </a:tr>
              <a:tr h="369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a:latin typeface="Avenir Light" panose="020B0402020203020204" pitchFamily="34" charset="77"/>
                        </a:rPr>
                        <a:t>Designed for availability</a:t>
                      </a:r>
                    </a:p>
                  </a:txBody>
                  <a:tcPr/>
                </a:tc>
                <a:tc>
                  <a:txBody>
                    <a:bodyPr/>
                    <a:lstStyle/>
                    <a:p>
                      <a:pPr algn="ctr"/>
                      <a:r>
                        <a:rPr lang="en-US" sz="2000" b="0" i="0">
                          <a:latin typeface="Avenir Light" panose="020B0402020203020204" pitchFamily="34" charset="77"/>
                        </a:rPr>
                        <a:t>99.99%</a:t>
                      </a:r>
                    </a:p>
                  </a:txBody>
                  <a:tcPr/>
                </a:tc>
                <a:tc>
                  <a:txBody>
                    <a:bodyPr/>
                    <a:lstStyle/>
                    <a:p>
                      <a:pPr algn="ctr"/>
                      <a:r>
                        <a:rPr lang="en-US" sz="2000" b="0" i="0">
                          <a:latin typeface="Avenir Light" panose="020B0402020203020204" pitchFamily="34" charset="77"/>
                        </a:rPr>
                        <a:t>99.9%</a:t>
                      </a:r>
                    </a:p>
                  </a:txBody>
                  <a:tcPr/>
                </a:tc>
                <a:tc>
                  <a:txBody>
                    <a:bodyPr/>
                    <a:lstStyle/>
                    <a:p>
                      <a:pPr algn="ctr"/>
                      <a:r>
                        <a:rPr lang="en-US" sz="2000" b="0" i="0">
                          <a:latin typeface="Avenir Light" panose="020B0402020203020204" pitchFamily="34" charset="77"/>
                        </a:rPr>
                        <a:t>99.95%</a:t>
                      </a:r>
                    </a:p>
                  </a:txBody>
                  <a:tcPr/>
                </a:tc>
                <a:extLst>
                  <a:ext uri="{0D108BD9-81ED-4DB2-BD59-A6C34878D82A}">
                    <a16:rowId xmlns:a16="http://schemas.microsoft.com/office/drawing/2014/main" val="695159419"/>
                  </a:ext>
                </a:extLst>
              </a:tr>
              <a:tr h="369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a:latin typeface="Avenir Light" panose="020B0402020203020204" pitchFamily="34" charset="77"/>
                        </a:rPr>
                        <a:t>Availability SLA</a:t>
                      </a:r>
                    </a:p>
                  </a:txBody>
                  <a:tcPr/>
                </a:tc>
                <a:tc>
                  <a:txBody>
                    <a:bodyPr/>
                    <a:lstStyle/>
                    <a:p>
                      <a:pPr algn="ctr"/>
                      <a:r>
                        <a:rPr lang="en-US" sz="2000" b="0" i="0">
                          <a:latin typeface="Avenir Light" panose="020B0402020203020204" pitchFamily="34" charset="77"/>
                        </a:rPr>
                        <a:t>99.9%</a:t>
                      </a:r>
                    </a:p>
                  </a:txBody>
                  <a:tcPr/>
                </a:tc>
                <a:tc>
                  <a:txBody>
                    <a:bodyPr/>
                    <a:lstStyle/>
                    <a:p>
                      <a:pPr algn="ctr"/>
                      <a:r>
                        <a:rPr lang="en-US" sz="2000" b="0" i="0">
                          <a:latin typeface="Avenir Light" panose="020B0402020203020204" pitchFamily="34" charset="77"/>
                        </a:rPr>
                        <a:t>99%</a:t>
                      </a:r>
                    </a:p>
                  </a:txBody>
                  <a:tcPr/>
                </a:tc>
                <a:tc>
                  <a:txBody>
                    <a:bodyPr/>
                    <a:lstStyle/>
                    <a:p>
                      <a:pPr algn="ctr"/>
                      <a:r>
                        <a:rPr lang="en-US" sz="2000" b="0" i="0">
                          <a:latin typeface="Avenir Light" panose="020B0402020203020204" pitchFamily="34" charset="77"/>
                        </a:rPr>
                        <a:t>99.9%</a:t>
                      </a:r>
                    </a:p>
                  </a:txBody>
                  <a:tcPr/>
                </a:tc>
                <a:extLst>
                  <a:ext uri="{0D108BD9-81ED-4DB2-BD59-A6C34878D82A}">
                    <a16:rowId xmlns:a16="http://schemas.microsoft.com/office/drawing/2014/main" val="2972946013"/>
                  </a:ext>
                </a:extLst>
              </a:tr>
            </a:tbl>
          </a:graphicData>
        </a:graphic>
      </p:graphicFrame>
      <p:grpSp>
        <p:nvGrpSpPr>
          <p:cNvPr id="7" name="Group 6">
            <a:extLst>
              <a:ext uri="{FF2B5EF4-FFF2-40B4-BE49-F238E27FC236}">
                <a16:creationId xmlns:a16="http://schemas.microsoft.com/office/drawing/2014/main" id="{54112B51-A384-30D8-CDAB-5D3C5DCC01A7}"/>
              </a:ext>
            </a:extLst>
          </p:cNvPr>
          <p:cNvGrpSpPr/>
          <p:nvPr/>
        </p:nvGrpSpPr>
        <p:grpSpPr>
          <a:xfrm>
            <a:off x="1544319" y="3908138"/>
            <a:ext cx="9103362" cy="800220"/>
            <a:chOff x="1544317" y="4440583"/>
            <a:chExt cx="9103362" cy="800220"/>
          </a:xfrm>
        </p:grpSpPr>
        <p:sp>
          <p:nvSpPr>
            <p:cNvPr id="5" name="Protocols can only offer probabilistic guarantees">
              <a:extLst>
                <a:ext uri="{FF2B5EF4-FFF2-40B4-BE49-F238E27FC236}">
                  <a16:creationId xmlns:a16="http://schemas.microsoft.com/office/drawing/2014/main" id="{11E60C52-AECF-54B0-8264-DC1C45B4131B}"/>
                </a:ext>
              </a:extLst>
            </p:cNvPr>
            <p:cNvSpPr txBox="1"/>
            <p:nvPr/>
          </p:nvSpPr>
          <p:spPr>
            <a:xfrm>
              <a:off x="1544318" y="4440583"/>
              <a:ext cx="9103361" cy="400110"/>
            </a:xfrm>
            <a:prstGeom prst="rect">
              <a:avLst/>
            </a:prstGeom>
            <a:solidFill>
              <a:schemeClr val="bg1"/>
            </a:solidFill>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lvl1pPr algn="ctr">
                <a:defRPr sz="4000">
                  <a:solidFill>
                    <a:srgbClr val="F5BC44"/>
                  </a:solidFill>
                  <a:latin typeface="Avenir Heavy"/>
                  <a:ea typeface="Avenir Heavy"/>
                  <a:cs typeface="Avenir Heavy"/>
                  <a:sym typeface="Avenir Heavy"/>
                </a:defRPr>
              </a:lvl1pPr>
            </a:lstStyle>
            <a:p>
              <a:r>
                <a:rPr lang="en-US" sz="2000">
                  <a:solidFill>
                    <a:schemeClr val="tx1"/>
                  </a:solidFill>
                  <a:latin typeface="Avenir Light" panose="020B0402020203020204" pitchFamily="34" charset="77"/>
                </a:rPr>
                <a:t>S3 is designed to exceed 11 nines of data durability </a:t>
              </a:r>
              <a:endParaRPr sz="2000">
                <a:solidFill>
                  <a:schemeClr val="tx1"/>
                </a:solidFill>
                <a:latin typeface="Avenir Light" panose="020B0402020203020204" pitchFamily="34" charset="77"/>
              </a:endParaRPr>
            </a:p>
          </p:txBody>
        </p:sp>
        <p:sp>
          <p:nvSpPr>
            <p:cNvPr id="6" name="Protocols can only offer probabilistic guarantees">
              <a:extLst>
                <a:ext uri="{FF2B5EF4-FFF2-40B4-BE49-F238E27FC236}">
                  <a16:creationId xmlns:a16="http://schemas.microsoft.com/office/drawing/2014/main" id="{5C1007D3-900A-C3C5-6051-B917D8B1147F}"/>
                </a:ext>
              </a:extLst>
            </p:cNvPr>
            <p:cNvSpPr txBox="1"/>
            <p:nvPr/>
          </p:nvSpPr>
          <p:spPr>
            <a:xfrm>
              <a:off x="1544317" y="4840693"/>
              <a:ext cx="9103361" cy="400110"/>
            </a:xfrm>
            <a:prstGeom prst="rect">
              <a:avLst/>
            </a:prstGeom>
            <a:solidFill>
              <a:schemeClr val="bg1"/>
            </a:solidFill>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lvl1pPr algn="ctr">
                <a:defRPr sz="4000">
                  <a:solidFill>
                    <a:srgbClr val="F5BC44"/>
                  </a:solidFill>
                  <a:latin typeface="Avenir Heavy"/>
                  <a:ea typeface="Avenir Heavy"/>
                  <a:cs typeface="Avenir Heavy"/>
                  <a:sym typeface="Avenir Heavy"/>
                </a:defRPr>
              </a:lvl1pPr>
            </a:lstStyle>
            <a:p>
              <a:r>
                <a:rPr lang="en-US" sz="2000">
                  <a:solidFill>
                    <a:schemeClr val="tx1"/>
                  </a:solidFill>
                  <a:latin typeface="Avenir Light" panose="020B0402020203020204" pitchFamily="34" charset="77"/>
                </a:rPr>
                <a:t>Google Spanner is designed to support 5 nines of availability</a:t>
              </a:r>
              <a:endParaRPr sz="2000">
                <a:solidFill>
                  <a:schemeClr val="tx1"/>
                </a:solidFill>
                <a:latin typeface="Avenir Light" panose="020B0402020203020204" pitchFamily="34" charset="77"/>
              </a:endParaRPr>
            </a:p>
          </p:txBody>
        </p:sp>
      </p:grpSp>
      <p:sp>
        <p:nvSpPr>
          <p:cNvPr id="10" name="TextBox 9">
            <a:extLst>
              <a:ext uri="{FF2B5EF4-FFF2-40B4-BE49-F238E27FC236}">
                <a16:creationId xmlns:a16="http://schemas.microsoft.com/office/drawing/2014/main" id="{9F72DD1D-CAD9-8556-A541-978FEDBB4C9F}"/>
              </a:ext>
            </a:extLst>
          </p:cNvPr>
          <p:cNvSpPr txBox="1"/>
          <p:nvPr/>
        </p:nvSpPr>
        <p:spPr>
          <a:xfrm>
            <a:off x="839788" y="5515836"/>
            <a:ext cx="10515600" cy="646331"/>
          </a:xfrm>
          <a:prstGeom prst="rect">
            <a:avLst/>
          </a:prstGeom>
          <a:noFill/>
        </p:spPr>
        <p:txBody>
          <a:bodyPr wrap="square">
            <a:spAutoFit/>
          </a:bodyPr>
          <a:lstStyle/>
          <a:p>
            <a:r>
              <a:rPr lang="en-US">
                <a:solidFill>
                  <a:schemeClr val="tx1">
                    <a:lumMod val="50000"/>
                    <a:lumOff val="50000"/>
                  </a:schemeClr>
                </a:solidFill>
                <a:latin typeface="Avenir Light" panose="020B0402020203020204" pitchFamily="34" charset="77"/>
              </a:rPr>
              <a:t>[1] https://</a:t>
            </a:r>
            <a:r>
              <a:rPr lang="en-US" err="1">
                <a:solidFill>
                  <a:schemeClr val="tx1">
                    <a:lumMod val="50000"/>
                    <a:lumOff val="50000"/>
                  </a:schemeClr>
                </a:solidFill>
                <a:latin typeface="Avenir Light" panose="020B0402020203020204" pitchFamily="34" charset="77"/>
              </a:rPr>
              <a:t>aws.amazon.com</a:t>
            </a:r>
            <a:r>
              <a:rPr lang="en-US">
                <a:solidFill>
                  <a:schemeClr val="tx1">
                    <a:lumMod val="50000"/>
                    <a:lumOff val="50000"/>
                  </a:schemeClr>
                </a:solidFill>
                <a:latin typeface="Avenir Light" panose="020B0402020203020204" pitchFamily="34" charset="77"/>
              </a:rPr>
              <a:t>/s3/storage-classes/</a:t>
            </a:r>
          </a:p>
          <a:p>
            <a:r>
              <a:rPr lang="en-US">
                <a:solidFill>
                  <a:schemeClr val="tx1">
                    <a:lumMod val="50000"/>
                    <a:lumOff val="50000"/>
                  </a:schemeClr>
                </a:solidFill>
                <a:latin typeface="Avenir Light" panose="020B0402020203020204" pitchFamily="34" charset="77"/>
              </a:rPr>
              <a:t>[2] https://</a:t>
            </a:r>
            <a:r>
              <a:rPr lang="en-US" err="1">
                <a:solidFill>
                  <a:schemeClr val="tx1">
                    <a:lumMod val="50000"/>
                    <a:lumOff val="50000"/>
                  </a:schemeClr>
                </a:solidFill>
                <a:latin typeface="Avenir Light" panose="020B0402020203020204" pitchFamily="34" charset="77"/>
              </a:rPr>
              <a:t>www.frictionlesspost.com</a:t>
            </a:r>
            <a:r>
              <a:rPr lang="en-US">
                <a:solidFill>
                  <a:schemeClr val="tx1">
                    <a:lumMod val="50000"/>
                    <a:lumOff val="50000"/>
                  </a:schemeClr>
                </a:solidFill>
                <a:latin typeface="Avenir Light" panose="020B0402020203020204" pitchFamily="34" charset="77"/>
              </a:rPr>
              <a:t>/p/google-spanner-serves-trillions-of-rows-with-99-999-reliability</a:t>
            </a:r>
          </a:p>
        </p:txBody>
      </p:sp>
    </p:spTree>
    <p:extLst>
      <p:ext uri="{BB962C8B-B14F-4D97-AF65-F5344CB8AC3E}">
        <p14:creationId xmlns:p14="http://schemas.microsoft.com/office/powerpoint/2010/main" val="2417035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C8FD-B31E-E9C4-6FFA-23019A25F713}"/>
              </a:ext>
            </a:extLst>
          </p:cNvPr>
          <p:cNvSpPr>
            <a:spLocks noGrp="1"/>
          </p:cNvSpPr>
          <p:nvPr>
            <p:ph type="ctrTitle"/>
          </p:nvPr>
        </p:nvSpPr>
        <p:spPr/>
        <p:txBody>
          <a:bodyPr>
            <a:normAutofit/>
          </a:bodyPr>
          <a:lstStyle/>
          <a:p>
            <a:r>
              <a:rPr lang="en-US" sz="4800">
                <a:latin typeface="Avenir Light" panose="020B0402020203020204" pitchFamily="34" charset="77"/>
              </a:rPr>
              <a:t>Our Vision: Probabilistic Consensus for the Real World!</a:t>
            </a:r>
          </a:p>
        </p:txBody>
      </p:sp>
      <p:sp>
        <p:nvSpPr>
          <p:cNvPr id="1635" name="Slide Number Placeholder 3"/>
          <p:cNvSpPr txBox="1">
            <a:spLocks noGrp="1"/>
          </p:cNvSpPr>
          <p:nvPr>
            <p:ph type="sldNum" sz="quarter" idx="12"/>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27</a:t>
            </a:fld>
            <a:endParaRPr>
              <a:latin typeface="Avenir Light" panose="020B0402020203020204" pitchFamily="34" charset="77"/>
            </a:endParaRPr>
          </a:p>
        </p:txBody>
      </p:sp>
      <p:sp>
        <p:nvSpPr>
          <p:cNvPr id="4" name="Title 1">
            <a:extLst>
              <a:ext uri="{FF2B5EF4-FFF2-40B4-BE49-F238E27FC236}">
                <a16:creationId xmlns:a16="http://schemas.microsoft.com/office/drawing/2014/main" id="{D52D4532-6C5C-9F23-D8B5-8EB5E44FBB68}"/>
              </a:ext>
            </a:extLst>
          </p:cNvPr>
          <p:cNvSpPr txBox="1">
            <a:spLocks/>
          </p:cNvSpPr>
          <p:nvPr/>
        </p:nvSpPr>
        <p:spPr>
          <a:xfrm>
            <a:off x="1523999" y="3509962"/>
            <a:ext cx="9144000" cy="15189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02060"/>
                </a:solidFill>
                <a:latin typeface="Avenir Book" panose="02000503020000020003" pitchFamily="2" charset="0"/>
                <a:ea typeface="+mj-ea"/>
                <a:cs typeface="+mj-cs"/>
              </a:defRPr>
            </a:lvl1pPr>
          </a:lstStyle>
          <a:p>
            <a:r>
              <a:rPr lang="en-US" sz="4000">
                <a:latin typeface="Avenir Light" panose="020B0402020203020204" pitchFamily="34" charset="77"/>
              </a:rPr>
              <a:t>Probabilistic fault models</a:t>
            </a:r>
            <a:br>
              <a:rPr lang="en-US" sz="4000">
                <a:latin typeface="Avenir Light" panose="020B0402020203020204" pitchFamily="34" charset="77"/>
              </a:rPr>
            </a:br>
            <a:r>
              <a:rPr lang="en-US" sz="4000">
                <a:latin typeface="Avenir Light" panose="020B0402020203020204" pitchFamily="34" charset="77"/>
              </a:rPr>
              <a:t>that accurately capture reality</a:t>
            </a:r>
          </a:p>
        </p:txBody>
      </p:sp>
    </p:spTree>
    <p:custDataLst>
      <p:tags r:id="rId1"/>
    </p:custDataLst>
    <p:extLst>
      <p:ext uri="{BB962C8B-B14F-4D97-AF65-F5344CB8AC3E}">
        <p14:creationId xmlns:p14="http://schemas.microsoft.com/office/powerpoint/2010/main" val="42741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223B-7F58-D42C-295A-2F7804141FE1}"/>
            </a:ext>
          </a:extLst>
        </p:cNvPr>
        <p:cNvGrpSpPr/>
        <p:nvPr/>
      </p:nvGrpSpPr>
      <p:grpSpPr>
        <a:xfrm>
          <a:off x="0" y="0"/>
          <a:ext cx="0" cy="0"/>
          <a:chOff x="0" y="0"/>
          <a:chExt cx="0" cy="0"/>
        </a:xfrm>
      </p:grpSpPr>
      <p:sp>
        <p:nvSpPr>
          <p:cNvPr id="1600" name="Title 1">
            <a:extLst>
              <a:ext uri="{FF2B5EF4-FFF2-40B4-BE49-F238E27FC236}">
                <a16:creationId xmlns:a16="http://schemas.microsoft.com/office/drawing/2014/main" id="{47F97E7F-E634-4BC4-3B20-D7FA465263FC}"/>
              </a:ext>
            </a:extLst>
          </p:cNvPr>
          <p:cNvSpPr txBox="1">
            <a:spLocks noGrp="1"/>
          </p:cNvSpPr>
          <p:nvPr>
            <p:ph type="title"/>
          </p:nvPr>
        </p:nvSpPr>
        <p:spPr>
          <a:prstGeom prst="rect">
            <a:avLst/>
          </a:prstGeom>
        </p:spPr>
        <p:txBody>
          <a:bodyPr>
            <a:normAutofit/>
          </a:bodyPr>
          <a:lstStyle>
            <a:lvl1pPr>
              <a:defRPr>
                <a:solidFill>
                  <a:srgbClr val="002060"/>
                </a:solidFill>
              </a:defRPr>
            </a:lvl1pPr>
          </a:lstStyle>
          <a:p>
            <a:r>
              <a:rPr lang="en-US">
                <a:latin typeface="Avenir Light" panose="020B0402020203020204" pitchFamily="34" charset="77"/>
              </a:rPr>
              <a:t>Simple Abstractions: Key Challenge</a:t>
            </a: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38686278-9267-E26F-4A29-5D014A1E7832}"/>
                  </a:ext>
                </a:extLst>
              </p:cNvPr>
              <p:cNvSpPr>
                <a:spLocks noGrp="1"/>
              </p:cNvSpPr>
              <p:nvPr>
                <p:ph idx="1"/>
              </p:nvPr>
            </p:nvSpPr>
            <p:spPr>
              <a:noFill/>
              <a:ln w="38100">
                <a:solidFill>
                  <a:schemeClr val="bg1"/>
                </a:solidFill>
              </a:ln>
            </p:spPr>
            <p:txBody>
              <a:bodyPr/>
              <a:lstStyle/>
              <a:p>
                <a:pPr marL="0" indent="0">
                  <a:buSzTx/>
                  <a:buFontTx/>
                  <a:buNone/>
                </a:pPr>
                <a:r>
                  <a:rPr lang="en-US">
                    <a:latin typeface="Avenir Light" panose="020B0402020203020204" pitchFamily="34" charset="77"/>
                  </a:rPr>
                  <a:t>Traditional Consensus</a:t>
                </a:r>
              </a:p>
              <a:p>
                <a:pPr marL="0" indent="0">
                  <a:buSzTx/>
                  <a:buFontTx/>
                  <a:buNone/>
                </a:pPr>
                <a:endParaRPr lang="en-US">
                  <a:latin typeface="Avenir Light" panose="020B0402020203020204" pitchFamily="34" charset="77"/>
                </a:endParaRPr>
              </a:p>
              <a:p>
                <a:pPr marL="0" indent="0">
                  <a:buSzTx/>
                  <a:buFontTx/>
                  <a:buNone/>
                </a:pPr>
                <a:r>
                  <a:rPr lang="en-US">
                    <a:latin typeface="Avenir Light" panose="020B0402020203020204" pitchFamily="34" charset="77"/>
                  </a:rPr>
                  <a:t>Single parameter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 </m:t>
                    </m:r>
                  </m:oMath>
                </a14:m>
                <a:r>
                  <a:rPr lang="en-US">
                    <a:latin typeface="Avenir Light" panose="020B0402020203020204" pitchFamily="34" charset="77"/>
                  </a:rPr>
                  <a:t>to decide number of replicas</a:t>
                </a:r>
              </a:p>
              <a:p>
                <a:pPr marL="0" indent="0">
                  <a:buNone/>
                </a:pPr>
                <a:endParaRPr lang="en-US">
                  <a:latin typeface="Avenir Light" panose="020B0402020203020204" pitchFamily="34" charset="77"/>
                </a:endParaRPr>
              </a:p>
              <a:p>
                <a:pPr marL="0" indent="0">
                  <a:buNone/>
                </a:pPr>
                <a:r>
                  <a:rPr lang="en-US">
                    <a:latin typeface="Avenir Light" panose="020B0402020203020204" pitchFamily="34" charset="77"/>
                  </a:rPr>
                  <a:t>100% safety + liveness (*)</a:t>
                </a:r>
              </a:p>
              <a:p>
                <a:pPr marL="0" indent="0">
                  <a:buNone/>
                </a:pPr>
                <a:r>
                  <a:rPr lang="en-US">
                    <a:latin typeface="Avenir Light" panose="020B0402020203020204" pitchFamily="34" charset="77"/>
                  </a:rPr>
                  <a:t>	*  </a:t>
                </a:r>
                <a14:m>
                  <m:oMath xmlns:m="http://schemas.openxmlformats.org/officeDocument/2006/math">
                    <m:r>
                      <m:rPr>
                        <m:sty m:val="p"/>
                      </m:rPr>
                      <a:rPr lang="en-US" b="0" i="0" smtClean="0">
                        <a:latin typeface="Cambria Math" panose="02040503050406030204" pitchFamily="18" charset="0"/>
                      </a:rPr>
                      <m:t>f</m:t>
                    </m:r>
                  </m:oMath>
                </a14:m>
                <a:r>
                  <a:rPr lang="en-US">
                    <a:latin typeface="Avenir Light" panose="020B0402020203020204" pitchFamily="34" charset="77"/>
                  </a:rPr>
                  <a:t> nodes fail, and others are correct</a:t>
                </a:r>
              </a:p>
            </p:txBody>
          </p:sp>
        </mc:Choice>
        <mc:Fallback>
          <p:sp>
            <p:nvSpPr>
              <p:cNvPr id="6" name="Content Placeholder 5">
                <a:extLst>
                  <a:ext uri="{FF2B5EF4-FFF2-40B4-BE49-F238E27FC236}">
                    <a16:creationId xmlns:a16="http://schemas.microsoft.com/office/drawing/2014/main" id="{38686278-9267-E26F-4A29-5D014A1E7832}"/>
                  </a:ext>
                </a:extLst>
              </p:cNvPr>
              <p:cNvSpPr>
                <a:spLocks noGrp="1" noRot="1" noChangeAspect="1" noMove="1" noResize="1" noEditPoints="1" noAdjustHandles="1" noChangeArrowheads="1" noChangeShapeType="1" noTextEdit="1"/>
              </p:cNvSpPr>
              <p:nvPr>
                <p:ph idx="1"/>
              </p:nvPr>
            </p:nvSpPr>
            <p:spPr>
              <a:blipFill>
                <a:blip r:embed="rId4"/>
                <a:stretch>
                  <a:fillRect l="-962" t="-1734"/>
                </a:stretch>
              </a:blipFill>
              <a:ln w="38100">
                <a:solidFill>
                  <a:schemeClr val="bg1"/>
                </a:solidFill>
              </a:ln>
            </p:spPr>
            <p:txBody>
              <a:bodyPr/>
              <a:lstStyle/>
              <a:p>
                <a:r>
                  <a:rPr lang="en-US">
                    <a:noFill/>
                  </a:rPr>
                  <a:t> </a:t>
                </a:r>
              </a:p>
            </p:txBody>
          </p:sp>
        </mc:Fallback>
      </mc:AlternateContent>
      <p:sp>
        <p:nvSpPr>
          <p:cNvPr id="1602" name="Slide Number Placeholder 3">
            <a:extLst>
              <a:ext uri="{FF2B5EF4-FFF2-40B4-BE49-F238E27FC236}">
                <a16:creationId xmlns:a16="http://schemas.microsoft.com/office/drawing/2014/main" id="{E8AC9516-2070-108E-3568-CB11F001D422}"/>
              </a:ext>
            </a:extLst>
          </p:cNvPr>
          <p:cNvSpPr txBox="1">
            <a:spLocks noGrp="1"/>
          </p:cNvSpPr>
          <p:nvPr>
            <p:ph type="sldNum" sz="quarter" idx="4294967295"/>
          </p:nvPr>
        </p:nvSpPr>
        <p:spPr>
          <a:xfrm>
            <a:off x="8610600" y="6356350"/>
            <a:ext cx="2743200" cy="365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27</a:t>
            </a:fld>
            <a:endParaRPr>
              <a:latin typeface="Avenir Light" panose="020B0402020203020204" pitchFamily="34" charset="77"/>
            </a:endParaRPr>
          </a:p>
        </p:txBody>
      </p:sp>
    </p:spTree>
    <p:extLst>
      <p:ext uri="{BB962C8B-B14F-4D97-AF65-F5344CB8AC3E}">
        <p14:creationId xmlns:p14="http://schemas.microsoft.com/office/powerpoint/2010/main" val="289785469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2A4A8-8324-A188-8B89-A58EEFF3D56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5E1CDC4-A74B-BAB4-C732-5FB93FE51E52}"/>
              </a:ext>
            </a:extLst>
          </p:cNvPr>
          <p:cNvSpPr/>
          <p:nvPr/>
        </p:nvSpPr>
        <p:spPr>
          <a:xfrm>
            <a:off x="5063194" y="5372011"/>
            <a:ext cx="284499" cy="314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CBECCD-99E8-AD49-49F1-85091C40F145}"/>
              </a:ext>
            </a:extLst>
          </p:cNvPr>
          <p:cNvSpPr/>
          <p:nvPr/>
        </p:nvSpPr>
        <p:spPr>
          <a:xfrm rot="18982385">
            <a:off x="5246062" y="5433123"/>
            <a:ext cx="329308"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0CDD1-4433-D70D-771D-E36DC49A155C}"/>
              </a:ext>
            </a:extLst>
          </p:cNvPr>
          <p:cNvSpPr/>
          <p:nvPr/>
        </p:nvSpPr>
        <p:spPr>
          <a:xfrm rot="18533726">
            <a:off x="6719843" y="5369805"/>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ABC5FE-0E84-935C-BAFB-C2CCF06693E9}"/>
              </a:ext>
            </a:extLst>
          </p:cNvPr>
          <p:cNvSpPr/>
          <p:nvPr/>
        </p:nvSpPr>
        <p:spPr>
          <a:xfrm>
            <a:off x="6813403" y="5461204"/>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Slide Number Placeholder 3">
            <a:extLst>
              <a:ext uri="{FF2B5EF4-FFF2-40B4-BE49-F238E27FC236}">
                <a16:creationId xmlns:a16="http://schemas.microsoft.com/office/drawing/2014/main" id="{4204BA23-D1FE-39C9-CCD8-32EC5E72D837}"/>
              </a:ext>
            </a:extLst>
          </p:cNvPr>
          <p:cNvSpPr txBox="1">
            <a:spLocks noGrp="1"/>
          </p:cNvSpPr>
          <p:nvPr>
            <p:ph type="sldNum" sz="quarter" idx="4294967295"/>
          </p:nvPr>
        </p:nvSpPr>
        <p:spPr>
          <a:xfrm>
            <a:off x="13461583" y="6174958"/>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29</a:t>
            </a:fld>
            <a:endParaRPr>
              <a:latin typeface="Avenir Light" panose="020B0402020203020204" pitchFamily="34" charset="77"/>
            </a:endParaRPr>
          </a:p>
        </p:txBody>
      </p:sp>
      <p:grpSp>
        <p:nvGrpSpPr>
          <p:cNvPr id="1080" name="Group 1079">
            <a:extLst>
              <a:ext uri="{FF2B5EF4-FFF2-40B4-BE49-F238E27FC236}">
                <a16:creationId xmlns:a16="http://schemas.microsoft.com/office/drawing/2014/main" id="{EB241175-DD1B-81AE-458C-D7E56615BB5F}"/>
              </a:ext>
            </a:extLst>
          </p:cNvPr>
          <p:cNvGrpSpPr/>
          <p:nvPr/>
        </p:nvGrpSpPr>
        <p:grpSpPr>
          <a:xfrm>
            <a:off x="12436058" y="365125"/>
            <a:ext cx="7364480" cy="5676839"/>
            <a:chOff x="1228574" y="475664"/>
            <a:chExt cx="7364480" cy="5676839"/>
          </a:xfrm>
        </p:grpSpPr>
        <p:sp>
          <p:nvSpPr>
            <p:cNvPr id="1056" name="Arc 1055">
              <a:extLst>
                <a:ext uri="{FF2B5EF4-FFF2-40B4-BE49-F238E27FC236}">
                  <a16:creationId xmlns:a16="http://schemas.microsoft.com/office/drawing/2014/main" id="{077108AD-7AE5-90C0-9E48-D36D33D300C3}"/>
                </a:ext>
              </a:extLst>
            </p:cNvPr>
            <p:cNvSpPr/>
            <p:nvPr/>
          </p:nvSpPr>
          <p:spPr>
            <a:xfrm rot="10800000">
              <a:off x="4494600" y="475664"/>
              <a:ext cx="839338" cy="4925324"/>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59" name="Arc 1058">
              <a:extLst>
                <a:ext uri="{FF2B5EF4-FFF2-40B4-BE49-F238E27FC236}">
                  <a16:creationId xmlns:a16="http://schemas.microsoft.com/office/drawing/2014/main" id="{4AC505E9-5E04-C0EF-B28C-6EDF372C7580}"/>
                </a:ext>
              </a:extLst>
            </p:cNvPr>
            <p:cNvSpPr/>
            <p:nvPr/>
          </p:nvSpPr>
          <p:spPr>
            <a:xfrm rot="10800000">
              <a:off x="5333937" y="884751"/>
              <a:ext cx="1046763" cy="4686780"/>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64" name="Arc 1063">
              <a:extLst>
                <a:ext uri="{FF2B5EF4-FFF2-40B4-BE49-F238E27FC236}">
                  <a16:creationId xmlns:a16="http://schemas.microsoft.com/office/drawing/2014/main" id="{2A3A3344-AC04-058E-183F-3A10A9DAFB49}"/>
                </a:ext>
              </a:extLst>
            </p:cNvPr>
            <p:cNvSpPr/>
            <p:nvPr/>
          </p:nvSpPr>
          <p:spPr>
            <a:xfrm rot="10800000">
              <a:off x="6783409" y="907761"/>
              <a:ext cx="866799" cy="4647362"/>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66" name="Arc 1065">
              <a:extLst>
                <a:ext uri="{FF2B5EF4-FFF2-40B4-BE49-F238E27FC236}">
                  <a16:creationId xmlns:a16="http://schemas.microsoft.com/office/drawing/2014/main" id="{151270FB-0644-B17C-945C-CAC6C1933D37}"/>
                </a:ext>
              </a:extLst>
            </p:cNvPr>
            <p:cNvSpPr/>
            <p:nvPr/>
          </p:nvSpPr>
          <p:spPr>
            <a:xfrm rot="10800000">
              <a:off x="8034788" y="524926"/>
              <a:ext cx="471141" cy="4403789"/>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40" name="Group 39">
              <a:extLst>
                <a:ext uri="{FF2B5EF4-FFF2-40B4-BE49-F238E27FC236}">
                  <a16:creationId xmlns:a16="http://schemas.microsoft.com/office/drawing/2014/main" id="{24A75740-1306-D154-95DE-EA25DFEE8C52}"/>
                </a:ext>
              </a:extLst>
            </p:cNvPr>
            <p:cNvGrpSpPr/>
            <p:nvPr/>
          </p:nvGrpSpPr>
          <p:grpSpPr>
            <a:xfrm>
              <a:off x="1228574" y="1580503"/>
              <a:ext cx="2747772" cy="4572000"/>
              <a:chOff x="4153721" y="3032690"/>
              <a:chExt cx="2747772" cy="2747773"/>
            </a:xfrm>
          </p:grpSpPr>
          <p:cxnSp>
            <p:nvCxnSpPr>
              <p:cNvPr id="30" name="Straight Connector 29">
                <a:extLst>
                  <a:ext uri="{FF2B5EF4-FFF2-40B4-BE49-F238E27FC236}">
                    <a16:creationId xmlns:a16="http://schemas.microsoft.com/office/drawing/2014/main" id="{284B9CDF-68E9-4E1D-3AB9-0409EAEDE213}"/>
                  </a:ext>
                </a:extLst>
              </p:cNvPr>
              <p:cNvCxnSpPr>
                <a:cxnSpLocks/>
              </p:cNvCxnSpPr>
              <p:nvPr/>
            </p:nvCxnSpPr>
            <p:spPr>
              <a:xfrm>
                <a:off x="4158293" y="3032690"/>
                <a:ext cx="0" cy="2743200"/>
              </a:xfrm>
              <a:prstGeom prst="line">
                <a:avLst/>
              </a:prstGeom>
              <a:ln w="50800"/>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0AB40924-38D6-8A61-E5BF-D864FB0CCC5D}"/>
                  </a:ext>
                </a:extLst>
              </p:cNvPr>
              <p:cNvCxnSpPr>
                <a:cxnSpLocks/>
              </p:cNvCxnSpPr>
              <p:nvPr/>
            </p:nvCxnSpPr>
            <p:spPr>
              <a:xfrm>
                <a:off x="4158293" y="5775890"/>
                <a:ext cx="27432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7572113F-AFBD-FDB4-8FC9-2E68EEC37A28}"/>
                  </a:ext>
                </a:extLst>
              </p:cNvPr>
              <p:cNvSpPr/>
              <p:nvPr/>
            </p:nvSpPr>
            <p:spPr>
              <a:xfrm>
                <a:off x="4153721" y="5771319"/>
                <a:ext cx="9144" cy="9144"/>
              </a:xfrm>
              <a:prstGeom prst="rect">
                <a:avLst/>
              </a:prstGeom>
              <a:ln w="419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0" name="Arc 1049">
              <a:extLst>
                <a:ext uri="{FF2B5EF4-FFF2-40B4-BE49-F238E27FC236}">
                  <a16:creationId xmlns:a16="http://schemas.microsoft.com/office/drawing/2014/main" id="{DF929340-CD23-94B8-E71F-5F5DDA730D42}"/>
                </a:ext>
              </a:extLst>
            </p:cNvPr>
            <p:cNvSpPr/>
            <p:nvPr/>
          </p:nvSpPr>
          <p:spPr>
            <a:xfrm rot="10800000" flipH="1">
              <a:off x="5228997" y="2440691"/>
              <a:ext cx="3364057" cy="3130841"/>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51" name="Arc 1050">
              <a:extLst>
                <a:ext uri="{FF2B5EF4-FFF2-40B4-BE49-F238E27FC236}">
                  <a16:creationId xmlns:a16="http://schemas.microsoft.com/office/drawing/2014/main" id="{F42E3253-A562-18BB-F857-74D75F9830AA}"/>
                </a:ext>
              </a:extLst>
            </p:cNvPr>
            <p:cNvSpPr/>
            <p:nvPr/>
          </p:nvSpPr>
          <p:spPr>
            <a:xfrm rot="10800000">
              <a:off x="4001417" y="2584844"/>
              <a:ext cx="3364992" cy="2986688"/>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053" name="Straight Connector 1052">
              <a:extLst>
                <a:ext uri="{FF2B5EF4-FFF2-40B4-BE49-F238E27FC236}">
                  <a16:creationId xmlns:a16="http://schemas.microsoft.com/office/drawing/2014/main" id="{C37F35D2-DFB2-E55C-2323-7AA84835DDC8}"/>
                </a:ext>
              </a:extLst>
            </p:cNvPr>
            <p:cNvCxnSpPr>
              <a:cxnSpLocks/>
            </p:cNvCxnSpPr>
            <p:nvPr/>
          </p:nvCxnSpPr>
          <p:spPr>
            <a:xfrm>
              <a:off x="5680612" y="5571532"/>
              <a:ext cx="1235437" cy="1"/>
            </a:xfrm>
            <a:prstGeom prst="line">
              <a:avLst/>
            </a:prstGeom>
            <a:ln w="38100"/>
          </p:spPr>
          <p:style>
            <a:lnRef idx="2">
              <a:schemeClr val="dk1"/>
            </a:lnRef>
            <a:fillRef idx="0">
              <a:schemeClr val="dk1"/>
            </a:fillRef>
            <a:effectRef idx="1">
              <a:schemeClr val="dk1"/>
            </a:effectRef>
            <a:fontRef idx="minor">
              <a:schemeClr val="tx1"/>
            </a:fontRef>
          </p:style>
        </p:cxnSp>
        <p:sp>
          <p:nvSpPr>
            <p:cNvPr id="1068" name="Rectangle 1067">
              <a:extLst>
                <a:ext uri="{FF2B5EF4-FFF2-40B4-BE49-F238E27FC236}">
                  <a16:creationId xmlns:a16="http://schemas.microsoft.com/office/drawing/2014/main" id="{24248BAD-EB34-C4B8-0480-EA1F5FC1501B}"/>
                </a:ext>
              </a:extLst>
            </p:cNvPr>
            <p:cNvSpPr/>
            <p:nvPr/>
          </p:nvSpPr>
          <p:spPr>
            <a:xfrm>
              <a:off x="4285699" y="5128734"/>
              <a:ext cx="384066"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4AE2172E-140A-CA00-98C6-3A0EF14C48F5}"/>
                </a:ext>
              </a:extLst>
            </p:cNvPr>
            <p:cNvSpPr/>
            <p:nvPr/>
          </p:nvSpPr>
          <p:spPr>
            <a:xfrm rot="19248743">
              <a:off x="4440184" y="5247681"/>
              <a:ext cx="384066"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150EC1A8-5B73-01F0-0B6E-2EFD1A75C426}"/>
                </a:ext>
              </a:extLst>
            </p:cNvPr>
            <p:cNvSpPr/>
            <p:nvPr/>
          </p:nvSpPr>
          <p:spPr>
            <a:xfrm>
              <a:off x="4514393" y="4973204"/>
              <a:ext cx="90764" cy="4277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C5BA5D86-7128-966A-57FC-5CD5579D4088}"/>
                </a:ext>
              </a:extLst>
            </p:cNvPr>
            <p:cNvSpPr/>
            <p:nvPr/>
          </p:nvSpPr>
          <p:spPr>
            <a:xfrm>
              <a:off x="5347894" y="5480338"/>
              <a:ext cx="284499" cy="314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5416D62C-9BFD-C278-F869-B1E5E2172789}"/>
                </a:ext>
              </a:extLst>
            </p:cNvPr>
            <p:cNvSpPr/>
            <p:nvPr/>
          </p:nvSpPr>
          <p:spPr>
            <a:xfrm rot="18982385">
              <a:off x="5530762" y="5541450"/>
              <a:ext cx="329308"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3711B157-5502-AB55-AAD8-D2231D45B44A}"/>
                </a:ext>
              </a:extLst>
            </p:cNvPr>
            <p:cNvSpPr/>
            <p:nvPr/>
          </p:nvSpPr>
          <p:spPr>
            <a:xfrm>
              <a:off x="6794612" y="5397843"/>
              <a:ext cx="222215" cy="3042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a:extLst>
                <a:ext uri="{FF2B5EF4-FFF2-40B4-BE49-F238E27FC236}">
                  <a16:creationId xmlns:a16="http://schemas.microsoft.com/office/drawing/2014/main" id="{2D65FAFD-8930-BDA4-BB37-9BF74D7560F7}"/>
                </a:ext>
              </a:extLst>
            </p:cNvPr>
            <p:cNvSpPr/>
            <p:nvPr/>
          </p:nvSpPr>
          <p:spPr>
            <a:xfrm rot="18533726">
              <a:off x="7004543" y="5478132"/>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a:extLst>
                <a:ext uri="{FF2B5EF4-FFF2-40B4-BE49-F238E27FC236}">
                  <a16:creationId xmlns:a16="http://schemas.microsoft.com/office/drawing/2014/main" id="{B861381E-F8EF-BAED-6CFF-2F1B84914419}"/>
                </a:ext>
              </a:extLst>
            </p:cNvPr>
            <p:cNvSpPr/>
            <p:nvPr/>
          </p:nvSpPr>
          <p:spPr>
            <a:xfrm>
              <a:off x="8045775" y="4973204"/>
              <a:ext cx="222215" cy="269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9FE769F8-FFE7-C3D6-6C08-28A2221DBA83}"/>
                </a:ext>
              </a:extLst>
            </p:cNvPr>
            <p:cNvSpPr/>
            <p:nvPr/>
          </p:nvSpPr>
          <p:spPr>
            <a:xfrm rot="18220032">
              <a:off x="8169393" y="4883240"/>
              <a:ext cx="172745" cy="337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5" name="Straight Connector 1054">
              <a:extLst>
                <a:ext uri="{FF2B5EF4-FFF2-40B4-BE49-F238E27FC236}">
                  <a16:creationId xmlns:a16="http://schemas.microsoft.com/office/drawing/2014/main" id="{01FFB8FB-E748-67B9-B1D4-FA62B667FDC2}"/>
                </a:ext>
              </a:extLst>
            </p:cNvPr>
            <p:cNvCxnSpPr>
              <a:cxnSpLocks/>
            </p:cNvCxnSpPr>
            <p:nvPr/>
          </p:nvCxnSpPr>
          <p:spPr>
            <a:xfrm flipV="1">
              <a:off x="4486993" y="2921926"/>
              <a:ext cx="7607" cy="2207709"/>
            </a:xfrm>
            <a:prstGeom prst="line">
              <a:avLst/>
            </a:prstGeom>
            <a:ln w="38100"/>
          </p:spPr>
          <p:style>
            <a:lnRef idx="2">
              <a:schemeClr val="dk1"/>
            </a:lnRef>
            <a:fillRef idx="0">
              <a:schemeClr val="dk1"/>
            </a:fillRef>
            <a:effectRef idx="1">
              <a:schemeClr val="dk1"/>
            </a:effectRef>
            <a:fontRef idx="minor">
              <a:schemeClr val="tx1"/>
            </a:fontRef>
          </p:style>
        </p:cxnSp>
        <p:cxnSp>
          <p:nvCxnSpPr>
            <p:cNvPr id="1058" name="Straight Connector 1057">
              <a:extLst>
                <a:ext uri="{FF2B5EF4-FFF2-40B4-BE49-F238E27FC236}">
                  <a16:creationId xmlns:a16="http://schemas.microsoft.com/office/drawing/2014/main" id="{46C5345A-76D1-F4A5-2569-F9EAAC93122A}"/>
                </a:ext>
              </a:extLst>
            </p:cNvPr>
            <p:cNvCxnSpPr>
              <a:cxnSpLocks/>
              <a:endCxn id="1059" idx="2"/>
            </p:cNvCxnSpPr>
            <p:nvPr/>
          </p:nvCxnSpPr>
          <p:spPr>
            <a:xfrm flipV="1">
              <a:off x="5326332" y="3228141"/>
              <a:ext cx="7605" cy="2326982"/>
            </a:xfrm>
            <a:prstGeom prst="line">
              <a:avLst/>
            </a:prstGeom>
            <a:ln w="38100"/>
          </p:spPr>
          <p:style>
            <a:lnRef idx="2">
              <a:schemeClr val="dk1"/>
            </a:lnRef>
            <a:fillRef idx="0">
              <a:schemeClr val="dk1"/>
            </a:fillRef>
            <a:effectRef idx="1">
              <a:schemeClr val="dk1"/>
            </a:effectRef>
            <a:fontRef idx="minor">
              <a:schemeClr val="tx1"/>
            </a:fontRef>
          </p:style>
        </p:cxnSp>
        <p:cxnSp>
          <p:nvCxnSpPr>
            <p:cNvPr id="1063" name="Straight Connector 1062">
              <a:extLst>
                <a:ext uri="{FF2B5EF4-FFF2-40B4-BE49-F238E27FC236}">
                  <a16:creationId xmlns:a16="http://schemas.microsoft.com/office/drawing/2014/main" id="{C3847BA3-2BE7-EBD8-12AB-A527F98A06DC}"/>
                </a:ext>
              </a:extLst>
            </p:cNvPr>
            <p:cNvCxnSpPr>
              <a:cxnSpLocks/>
              <a:endCxn id="1064" idx="2"/>
            </p:cNvCxnSpPr>
            <p:nvPr/>
          </p:nvCxnSpPr>
          <p:spPr>
            <a:xfrm flipV="1">
              <a:off x="6775803" y="3231442"/>
              <a:ext cx="7606" cy="2346689"/>
            </a:xfrm>
            <a:prstGeom prst="line">
              <a:avLst/>
            </a:prstGeom>
            <a:ln w="38100"/>
          </p:spPr>
          <p:style>
            <a:lnRef idx="2">
              <a:schemeClr val="dk1"/>
            </a:lnRef>
            <a:fillRef idx="0">
              <a:schemeClr val="dk1"/>
            </a:fillRef>
            <a:effectRef idx="1">
              <a:schemeClr val="dk1"/>
            </a:effectRef>
            <a:fontRef idx="minor">
              <a:schemeClr val="tx1"/>
            </a:fontRef>
          </p:style>
        </p:cxnSp>
        <p:cxnSp>
          <p:nvCxnSpPr>
            <p:cNvPr id="1065" name="Straight Connector 1064">
              <a:extLst>
                <a:ext uri="{FF2B5EF4-FFF2-40B4-BE49-F238E27FC236}">
                  <a16:creationId xmlns:a16="http://schemas.microsoft.com/office/drawing/2014/main" id="{00E271F7-57AF-7471-563D-37B53C7710B2}"/>
                </a:ext>
              </a:extLst>
            </p:cNvPr>
            <p:cNvCxnSpPr>
              <a:cxnSpLocks/>
              <a:endCxn id="1066" idx="2"/>
            </p:cNvCxnSpPr>
            <p:nvPr/>
          </p:nvCxnSpPr>
          <p:spPr>
            <a:xfrm flipV="1">
              <a:off x="8027183" y="2726820"/>
              <a:ext cx="7605" cy="2468477"/>
            </a:xfrm>
            <a:prstGeom prst="line">
              <a:avLst/>
            </a:prstGeom>
            <a:ln w="38100"/>
          </p:spPr>
          <p:style>
            <a:lnRef idx="2">
              <a:schemeClr val="dk1"/>
            </a:lnRef>
            <a:fillRef idx="0">
              <a:schemeClr val="dk1"/>
            </a:fillRef>
            <a:effectRef idx="1">
              <a:schemeClr val="dk1"/>
            </a:effectRef>
            <a:fontRef idx="minor">
              <a:schemeClr val="tx1"/>
            </a:fontRef>
          </p:style>
        </p:cxnSp>
        <p:sp>
          <p:nvSpPr>
            <p:cNvPr id="1076" name="Rectangle 1075">
              <a:extLst>
                <a:ext uri="{FF2B5EF4-FFF2-40B4-BE49-F238E27FC236}">
                  <a16:creationId xmlns:a16="http://schemas.microsoft.com/office/drawing/2014/main" id="{315541DD-247F-1697-7F12-9B1F7C0F45CC}"/>
                </a:ext>
              </a:extLst>
            </p:cNvPr>
            <p:cNvSpPr/>
            <p:nvPr/>
          </p:nvSpPr>
          <p:spPr>
            <a:xfrm>
              <a:off x="7098103" y="5569531"/>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82" name="Picture 1081">
            <a:extLst>
              <a:ext uri="{FF2B5EF4-FFF2-40B4-BE49-F238E27FC236}">
                <a16:creationId xmlns:a16="http://schemas.microsoft.com/office/drawing/2014/main" id="{9D9731C5-FF9D-18B4-9484-D8B48A272091}"/>
              </a:ext>
            </a:extLst>
          </p:cNvPr>
          <p:cNvPicPr>
            <a:picLocks noChangeAspect="1"/>
          </p:cNvPicPr>
          <p:nvPr/>
        </p:nvPicPr>
        <p:blipFill>
          <a:blip r:embed="rId4"/>
          <a:stretch>
            <a:fillRect/>
          </a:stretch>
        </p:blipFill>
        <p:spPr>
          <a:xfrm>
            <a:off x="-5619168" y="3013420"/>
            <a:ext cx="3595323" cy="3514007"/>
          </a:xfrm>
          <a:prstGeom prst="rect">
            <a:avLst/>
          </a:prstGeom>
        </p:spPr>
      </p:pic>
      <p:sp>
        <p:nvSpPr>
          <p:cNvPr id="2" name="TextBox 1">
            <a:extLst>
              <a:ext uri="{FF2B5EF4-FFF2-40B4-BE49-F238E27FC236}">
                <a16:creationId xmlns:a16="http://schemas.microsoft.com/office/drawing/2014/main" id="{124ACD0C-0D39-02B2-43DC-D76F5837CEF8}"/>
              </a:ext>
            </a:extLst>
          </p:cNvPr>
          <p:cNvSpPr txBox="1"/>
          <p:nvPr/>
        </p:nvSpPr>
        <p:spPr>
          <a:xfrm rot="16200000">
            <a:off x="2168902" y="3483664"/>
            <a:ext cx="2298963" cy="369332"/>
          </a:xfrm>
          <a:prstGeom prst="rect">
            <a:avLst/>
          </a:prstGeom>
          <a:noFill/>
        </p:spPr>
        <p:txBody>
          <a:bodyPr wrap="none" rtlCol="0">
            <a:spAutoFit/>
          </a:bodyPr>
          <a:lstStyle/>
          <a:p>
            <a:r>
              <a:rPr lang="en-US">
                <a:latin typeface="Avenir Light" panose="020B0402020203020204" pitchFamily="34" charset="77"/>
              </a:rPr>
              <a:t>Probability of Failure</a:t>
            </a:r>
          </a:p>
        </p:txBody>
      </p:sp>
      <p:sp>
        <p:nvSpPr>
          <p:cNvPr id="3" name="TextBox 2">
            <a:extLst>
              <a:ext uri="{FF2B5EF4-FFF2-40B4-BE49-F238E27FC236}">
                <a16:creationId xmlns:a16="http://schemas.microsoft.com/office/drawing/2014/main" id="{7472B9F6-22E8-45AF-B6BF-D7E7E992D2B7}"/>
              </a:ext>
            </a:extLst>
          </p:cNvPr>
          <p:cNvSpPr txBox="1"/>
          <p:nvPr/>
        </p:nvSpPr>
        <p:spPr>
          <a:xfrm>
            <a:off x="5572618" y="6158095"/>
            <a:ext cx="704745" cy="369332"/>
          </a:xfrm>
          <a:prstGeom prst="rect">
            <a:avLst/>
          </a:prstGeom>
          <a:noFill/>
        </p:spPr>
        <p:txBody>
          <a:bodyPr wrap="none" rtlCol="0">
            <a:spAutoFit/>
          </a:bodyPr>
          <a:lstStyle/>
          <a:p>
            <a:r>
              <a:rPr lang="en-US">
                <a:latin typeface="Avenir Light" panose="020B0402020203020204" pitchFamily="34" charset="77"/>
              </a:rPr>
              <a:t>Time</a:t>
            </a:r>
          </a:p>
        </p:txBody>
      </p:sp>
      <p:grpSp>
        <p:nvGrpSpPr>
          <p:cNvPr id="9" name="Group 8">
            <a:extLst>
              <a:ext uri="{FF2B5EF4-FFF2-40B4-BE49-F238E27FC236}">
                <a16:creationId xmlns:a16="http://schemas.microsoft.com/office/drawing/2014/main" id="{E0B5E5C9-B698-FB70-5328-122FBF489FAC}"/>
              </a:ext>
            </a:extLst>
          </p:cNvPr>
          <p:cNvGrpSpPr/>
          <p:nvPr/>
        </p:nvGrpSpPr>
        <p:grpSpPr>
          <a:xfrm>
            <a:off x="3617811" y="2117204"/>
            <a:ext cx="4572000" cy="3915158"/>
            <a:chOff x="4153721" y="3032690"/>
            <a:chExt cx="2747772" cy="2747773"/>
          </a:xfrm>
        </p:grpSpPr>
        <p:cxnSp>
          <p:nvCxnSpPr>
            <p:cNvPr id="28" name="Straight Connector 27">
              <a:extLst>
                <a:ext uri="{FF2B5EF4-FFF2-40B4-BE49-F238E27FC236}">
                  <a16:creationId xmlns:a16="http://schemas.microsoft.com/office/drawing/2014/main" id="{9B4904D9-ADAE-80B1-A54B-AF95381F3AB1}"/>
                </a:ext>
              </a:extLst>
            </p:cNvPr>
            <p:cNvCxnSpPr>
              <a:cxnSpLocks/>
            </p:cNvCxnSpPr>
            <p:nvPr/>
          </p:nvCxnSpPr>
          <p:spPr>
            <a:xfrm>
              <a:off x="4158293" y="5775890"/>
              <a:ext cx="27432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616FCB16-A6E2-4F86-DAE2-B3B3AA501439}"/>
                </a:ext>
              </a:extLst>
            </p:cNvPr>
            <p:cNvSpPr/>
            <p:nvPr/>
          </p:nvSpPr>
          <p:spPr>
            <a:xfrm>
              <a:off x="4153721" y="5771319"/>
              <a:ext cx="9144" cy="9144"/>
            </a:xfrm>
            <a:prstGeom prst="rect">
              <a:avLst/>
            </a:prstGeom>
            <a:ln w="419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1995941-4B4E-19A5-4AC9-A959C7F26B1F}"/>
                </a:ext>
              </a:extLst>
            </p:cNvPr>
            <p:cNvCxnSpPr>
              <a:cxnSpLocks/>
            </p:cNvCxnSpPr>
            <p:nvPr/>
          </p:nvCxnSpPr>
          <p:spPr>
            <a:xfrm>
              <a:off x="4158293" y="3032690"/>
              <a:ext cx="0" cy="2743200"/>
            </a:xfrm>
            <a:prstGeom prst="line">
              <a:avLst/>
            </a:prstGeom>
            <a:ln w="50800"/>
          </p:spPr>
          <p:style>
            <a:lnRef idx="2">
              <a:schemeClr val="dk1"/>
            </a:lnRef>
            <a:fillRef idx="0">
              <a:schemeClr val="dk1"/>
            </a:fillRef>
            <a:effectRef idx="1">
              <a:schemeClr val="dk1"/>
            </a:effectRef>
            <a:fontRef idx="minor">
              <a:schemeClr val="tx1"/>
            </a:fontRef>
          </p:style>
        </p:cxnSp>
      </p:grpSp>
      <p:cxnSp>
        <p:nvCxnSpPr>
          <p:cNvPr id="34" name="Straight Connector 33">
            <a:extLst>
              <a:ext uri="{FF2B5EF4-FFF2-40B4-BE49-F238E27FC236}">
                <a16:creationId xmlns:a16="http://schemas.microsoft.com/office/drawing/2014/main" id="{B8678F3D-4350-FF17-CD50-2C0C343C88B8}"/>
              </a:ext>
            </a:extLst>
          </p:cNvPr>
          <p:cNvCxnSpPr>
            <a:cxnSpLocks/>
          </p:cNvCxnSpPr>
          <p:nvPr/>
        </p:nvCxnSpPr>
        <p:spPr>
          <a:xfrm>
            <a:off x="5041632" y="1990523"/>
            <a:ext cx="0" cy="4051441"/>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9333490-EAF0-45EC-8ADB-5286199DF2D0}"/>
              </a:ext>
            </a:extLst>
          </p:cNvPr>
          <p:cNvSpPr txBox="1"/>
          <p:nvPr/>
        </p:nvSpPr>
        <p:spPr>
          <a:xfrm>
            <a:off x="3740756" y="1455559"/>
            <a:ext cx="1903726" cy="369332"/>
          </a:xfrm>
          <a:prstGeom prst="rect">
            <a:avLst/>
          </a:prstGeom>
          <a:noFill/>
          <a:ln>
            <a:noFill/>
          </a:ln>
        </p:spPr>
        <p:txBody>
          <a:bodyPr wrap="none" rtlCol="0">
            <a:spAutoFit/>
          </a:bodyPr>
          <a:lstStyle/>
          <a:p>
            <a:r>
              <a:rPr lang="en-US">
                <a:latin typeface="Avenir Light" panose="020B0402020203020204" pitchFamily="34" charset="77"/>
              </a:rPr>
              <a:t>Software Update</a:t>
            </a:r>
          </a:p>
        </p:txBody>
      </p:sp>
      <p:cxnSp>
        <p:nvCxnSpPr>
          <p:cNvPr id="41" name="Straight Connector 40">
            <a:extLst>
              <a:ext uri="{FF2B5EF4-FFF2-40B4-BE49-F238E27FC236}">
                <a16:creationId xmlns:a16="http://schemas.microsoft.com/office/drawing/2014/main" id="{0B645436-477C-9836-B3E0-11A77DB54483}"/>
              </a:ext>
            </a:extLst>
          </p:cNvPr>
          <p:cNvCxnSpPr>
            <a:cxnSpLocks/>
          </p:cNvCxnSpPr>
          <p:nvPr/>
        </p:nvCxnSpPr>
        <p:spPr>
          <a:xfrm>
            <a:off x="6491103" y="2560558"/>
            <a:ext cx="1792" cy="348140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D8335E9F-C3A7-84CF-1028-0DAB72ECD8B6}"/>
              </a:ext>
            </a:extLst>
          </p:cNvPr>
          <p:cNvSpPr txBox="1"/>
          <p:nvPr/>
        </p:nvSpPr>
        <p:spPr>
          <a:xfrm>
            <a:off x="5616811" y="2072173"/>
            <a:ext cx="1641796" cy="369332"/>
          </a:xfrm>
          <a:prstGeom prst="rect">
            <a:avLst/>
          </a:prstGeom>
          <a:noFill/>
          <a:ln>
            <a:noFill/>
          </a:ln>
        </p:spPr>
        <p:txBody>
          <a:bodyPr wrap="none" rtlCol="0">
            <a:spAutoFit/>
          </a:bodyPr>
          <a:lstStyle/>
          <a:p>
            <a:r>
              <a:rPr lang="en-US">
                <a:latin typeface="Avenir Light" panose="020B0402020203020204" pitchFamily="34" charset="77"/>
              </a:rPr>
              <a:t>Node Restarts</a:t>
            </a:r>
          </a:p>
        </p:txBody>
      </p:sp>
      <p:sp>
        <p:nvSpPr>
          <p:cNvPr id="44" name="TextBox 43">
            <a:extLst>
              <a:ext uri="{FF2B5EF4-FFF2-40B4-BE49-F238E27FC236}">
                <a16:creationId xmlns:a16="http://schemas.microsoft.com/office/drawing/2014/main" id="{D7802849-D7C2-E038-DF41-CD7F13498A18}"/>
              </a:ext>
            </a:extLst>
          </p:cNvPr>
          <p:cNvSpPr txBox="1"/>
          <p:nvPr/>
        </p:nvSpPr>
        <p:spPr>
          <a:xfrm>
            <a:off x="6669312" y="1586253"/>
            <a:ext cx="2602251" cy="369332"/>
          </a:xfrm>
          <a:prstGeom prst="rect">
            <a:avLst/>
          </a:prstGeom>
          <a:noFill/>
          <a:ln>
            <a:noFill/>
          </a:ln>
        </p:spPr>
        <p:txBody>
          <a:bodyPr wrap="none" rtlCol="0">
            <a:spAutoFit/>
          </a:bodyPr>
          <a:lstStyle/>
          <a:p>
            <a:r>
              <a:rPr lang="en-US">
                <a:latin typeface="Avenir Light" panose="020B0402020203020204" pitchFamily="34" charset="77"/>
              </a:rPr>
              <a:t>Cluster Reconfiguration</a:t>
            </a:r>
          </a:p>
        </p:txBody>
      </p:sp>
      <p:sp>
        <p:nvSpPr>
          <p:cNvPr id="33" name="Title 32">
            <a:extLst>
              <a:ext uri="{FF2B5EF4-FFF2-40B4-BE49-F238E27FC236}">
                <a16:creationId xmlns:a16="http://schemas.microsoft.com/office/drawing/2014/main" id="{23718278-EACC-F1CE-3E45-F087F2667F64}"/>
              </a:ext>
            </a:extLst>
          </p:cNvPr>
          <p:cNvSpPr>
            <a:spLocks noGrp="1"/>
          </p:cNvSpPr>
          <p:nvPr>
            <p:ph type="title"/>
          </p:nvPr>
        </p:nvSpPr>
        <p:spPr/>
        <p:txBody>
          <a:bodyPr/>
          <a:lstStyle/>
          <a:p>
            <a:r>
              <a:rPr lang="en-US"/>
              <a:t>Accurate Per-Node Fault Curves</a:t>
            </a:r>
          </a:p>
        </p:txBody>
      </p:sp>
      <p:cxnSp>
        <p:nvCxnSpPr>
          <p:cNvPr id="4" name="Straight Connector 3">
            <a:extLst>
              <a:ext uri="{FF2B5EF4-FFF2-40B4-BE49-F238E27FC236}">
                <a16:creationId xmlns:a16="http://schemas.microsoft.com/office/drawing/2014/main" id="{67404704-E6CE-2537-01B3-BB483E61A859}"/>
              </a:ext>
            </a:extLst>
          </p:cNvPr>
          <p:cNvCxnSpPr>
            <a:cxnSpLocks/>
          </p:cNvCxnSpPr>
          <p:nvPr/>
        </p:nvCxnSpPr>
        <p:spPr>
          <a:xfrm flipH="1">
            <a:off x="7742483" y="2027661"/>
            <a:ext cx="18533" cy="401430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12487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Consensus and Distributed Systems"/>
          <p:cNvSpPr txBox="1">
            <a:spLocks noGrp="1"/>
          </p:cNvSpPr>
          <p:nvPr>
            <p:ph type="title"/>
          </p:nvPr>
        </p:nvSpPr>
        <p:spPr>
          <a:prstGeom prst="rect">
            <a:avLst/>
          </a:prstGeom>
        </p:spPr>
        <p:txBody>
          <a:bodyPr/>
          <a:lstStyle/>
          <a:p>
            <a:r>
              <a:t>Consensus and Distributed Systems</a:t>
            </a:r>
          </a:p>
        </p:txBody>
      </p:sp>
      <p:sp>
        <p:nvSpPr>
          <p:cNvPr id="1150" name="Slide Number"/>
          <p:cNvSpPr txBox="1">
            <a:spLocks noGrp="1"/>
          </p:cNvSpPr>
          <p:nvPr>
            <p:ph type="sldNum" sz="quarter" idx="4294967295"/>
          </p:nvPr>
        </p:nvSpPr>
        <p:spPr>
          <a:xfrm>
            <a:off x="11176510" y="6400413"/>
            <a:ext cx="177290"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Book" panose="02000503020000020003" pitchFamily="2" charset="0"/>
              </a:rPr>
              <a:pPr/>
              <a:t>3</a:t>
            </a:fld>
            <a:endParaRPr>
              <a:latin typeface="Avenir Book" panose="02000503020000020003" pitchFamily="2" charset="0"/>
            </a:endParaRPr>
          </a:p>
        </p:txBody>
      </p:sp>
      <p:sp>
        <p:nvSpPr>
          <p:cNvPr id="1153" name="Rectangle 12"/>
          <p:cNvSpPr/>
          <p:nvPr/>
        </p:nvSpPr>
        <p:spPr>
          <a:xfrm>
            <a:off x="2715000" y="5579155"/>
            <a:ext cx="1402491" cy="10380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Book" panose="02000503020000020003" pitchFamily="2" charset="0"/>
            </a:endParaRPr>
          </a:p>
        </p:txBody>
      </p:sp>
      <p:pic>
        <p:nvPicPr>
          <p:cNvPr id="1159" name="Image" descr="Image"/>
          <p:cNvPicPr>
            <a:picLocks noChangeAspect="1"/>
          </p:cNvPicPr>
          <p:nvPr/>
        </p:nvPicPr>
        <p:blipFill>
          <a:blip r:embed="rId5"/>
          <a:stretch>
            <a:fillRect/>
          </a:stretch>
        </p:blipFill>
        <p:spPr>
          <a:xfrm>
            <a:off x="9410700" y="2022099"/>
            <a:ext cx="1854200" cy="1828801"/>
          </a:xfrm>
          <a:prstGeom prst="rect">
            <a:avLst/>
          </a:prstGeom>
          <a:ln w="12700">
            <a:miter lim="400000"/>
          </a:ln>
        </p:spPr>
      </p:pic>
      <p:grpSp>
        <p:nvGrpSpPr>
          <p:cNvPr id="1163" name="Group"/>
          <p:cNvGrpSpPr/>
          <p:nvPr/>
        </p:nvGrpSpPr>
        <p:grpSpPr>
          <a:xfrm>
            <a:off x="6391275" y="1875443"/>
            <a:ext cx="3997325" cy="4214849"/>
            <a:chOff x="0" y="0"/>
            <a:chExt cx="3997325" cy="4214847"/>
          </a:xfrm>
        </p:grpSpPr>
        <p:pic>
          <p:nvPicPr>
            <p:cNvPr id="1160" name="Image" descr="Image"/>
            <p:cNvPicPr>
              <a:picLocks noChangeAspect="1"/>
            </p:cNvPicPr>
            <p:nvPr/>
          </p:nvPicPr>
          <p:blipFill>
            <a:blip r:embed="rId6"/>
            <a:stretch>
              <a:fillRect/>
            </a:stretch>
          </p:blipFill>
          <p:spPr>
            <a:xfrm>
              <a:off x="0" y="1666463"/>
              <a:ext cx="1854200" cy="2548385"/>
            </a:xfrm>
            <a:prstGeom prst="rect">
              <a:avLst/>
            </a:prstGeom>
            <a:ln w="12700" cap="flat">
              <a:noFill/>
              <a:miter lim="400000"/>
            </a:ln>
            <a:effectLst/>
          </p:spPr>
        </p:pic>
        <p:pic>
          <p:nvPicPr>
            <p:cNvPr id="1161" name="Image" descr="Image"/>
            <p:cNvPicPr>
              <a:picLocks noChangeAspect="1"/>
            </p:cNvPicPr>
            <p:nvPr/>
          </p:nvPicPr>
          <p:blipFill>
            <a:blip r:embed="rId7"/>
            <a:stretch>
              <a:fillRect/>
            </a:stretch>
          </p:blipFill>
          <p:spPr>
            <a:xfrm>
              <a:off x="1038225" y="0"/>
              <a:ext cx="1854200" cy="1854200"/>
            </a:xfrm>
            <a:prstGeom prst="rect">
              <a:avLst/>
            </a:prstGeom>
            <a:ln w="12700" cap="flat">
              <a:noFill/>
              <a:miter lim="400000"/>
            </a:ln>
            <a:effectLst/>
          </p:spPr>
        </p:pic>
        <p:pic>
          <p:nvPicPr>
            <p:cNvPr id="1162" name="Image" descr="Image"/>
            <p:cNvPicPr>
              <a:picLocks noChangeAspect="1"/>
            </p:cNvPicPr>
            <p:nvPr/>
          </p:nvPicPr>
          <p:blipFill>
            <a:blip r:embed="rId8"/>
            <a:stretch>
              <a:fillRect/>
            </a:stretch>
          </p:blipFill>
          <p:spPr>
            <a:xfrm>
              <a:off x="2143125" y="2013555"/>
              <a:ext cx="1854200" cy="1854201"/>
            </a:xfrm>
            <a:prstGeom prst="rect">
              <a:avLst/>
            </a:prstGeom>
            <a:ln w="12700" cap="flat">
              <a:noFill/>
              <a:miter lim="400000"/>
            </a:ln>
            <a:effectLst/>
          </p:spPr>
        </p:pic>
      </p:grpSp>
      <p:pic>
        <p:nvPicPr>
          <p:cNvPr id="1164" name="Image" descr="Image"/>
          <p:cNvPicPr>
            <a:picLocks noChangeAspect="1"/>
          </p:cNvPicPr>
          <p:nvPr/>
        </p:nvPicPr>
        <p:blipFill>
          <a:blip r:embed="rId9"/>
          <a:stretch>
            <a:fillRect/>
          </a:stretch>
        </p:blipFill>
        <p:spPr>
          <a:xfrm>
            <a:off x="5168900" y="2042217"/>
            <a:ext cx="1854200" cy="1788565"/>
          </a:xfrm>
          <a:prstGeom prst="rect">
            <a:avLst/>
          </a:prstGeom>
          <a:ln w="12700">
            <a:miter lim="400000"/>
          </a:ln>
        </p:spPr>
      </p:pic>
      <p:grpSp>
        <p:nvGrpSpPr>
          <p:cNvPr id="6" name="Group 5">
            <a:extLst>
              <a:ext uri="{FF2B5EF4-FFF2-40B4-BE49-F238E27FC236}">
                <a16:creationId xmlns:a16="http://schemas.microsoft.com/office/drawing/2014/main" id="{C0076DAB-5A2E-E848-0939-38207D8F9CC7}"/>
              </a:ext>
            </a:extLst>
          </p:cNvPr>
          <p:cNvGrpSpPr/>
          <p:nvPr/>
        </p:nvGrpSpPr>
        <p:grpSpPr>
          <a:xfrm>
            <a:off x="850386" y="2201391"/>
            <a:ext cx="2156356" cy="3810003"/>
            <a:chOff x="850386" y="2201391"/>
            <a:chExt cx="2156356" cy="3810003"/>
          </a:xfrm>
        </p:grpSpPr>
        <p:pic>
          <p:nvPicPr>
            <p:cNvPr id="1152" name="Picture 2" descr="Picture 2"/>
            <p:cNvPicPr>
              <a:picLocks noChangeAspect="1"/>
            </p:cNvPicPr>
            <p:nvPr/>
          </p:nvPicPr>
          <p:blipFill>
            <a:blip r:embed="rId10">
              <a:extLst>
                <a:ext uri="{BEBA8EAE-BF5A-486C-A8C5-ECC9F3942E4B}">
                  <a14:imgProps xmlns:a14="http://schemas.microsoft.com/office/drawing/2010/main">
                    <a14:imgLayer r:embed="rId11">
                      <a14:imgEffect>
                        <a14:backgroundRemoval t="18405" b="96626" l="3117" r="64156">
                          <a14:foregroundMark x1="26234" y1="19018" x2="30260" y2="20450"/>
                          <a14:foregroundMark x1="43896" y1="16871" x2="33117" y2="23620"/>
                          <a14:foregroundMark x1="33117" y1="23620" x2="9740" y2="24131"/>
                          <a14:foregroundMark x1="9740" y1="24131" x2="29372" y2="15693"/>
                          <a14:foregroundMark x1="14270" y1="17824" x2="10260" y2="18712"/>
                          <a14:foregroundMark x1="24789" y1="15494" x2="20172" y2="16517"/>
                          <a14:foregroundMark x1="18292" y1="17606" x2="31507" y2="15786"/>
                          <a14:foregroundMark x1="10260" y1="18712" x2="13510" y2="18264"/>
                          <a14:foregroundMark x1="40950" y1="16195" x2="10260" y2="26483"/>
                          <a14:foregroundMark x1="52091" y1="16507" x2="77143" y2="10532"/>
                          <a14:foregroundMark x1="10260" y1="26483" x2="51821" y2="16571"/>
                          <a14:foregroundMark x1="55773" y1="19641" x2="12857" y2="37935"/>
                          <a14:foregroundMark x1="59025" y1="18255" x2="58533" y2="18465"/>
                          <a14:foregroundMark x1="77143" y1="10532" x2="59204" y2="18179"/>
                          <a14:foregroundMark x1="12857" y1="37935" x2="78052" y2="26074"/>
                          <a14:foregroundMark x1="78052" y1="26074" x2="14545" y2="47955"/>
                          <a14:foregroundMark x1="14545" y1="47955" x2="70779" y2="35072"/>
                          <a14:foregroundMark x1="70779" y1="35072" x2="5714" y2="57771"/>
                          <a14:foregroundMark x1="5714" y1="57771" x2="47403" y2="41411"/>
                          <a14:foregroundMark x1="47403" y1="41411" x2="45584" y2="42025"/>
                          <a14:foregroundMark x1="47403" y1="37730" x2="1169" y2="56237"/>
                          <a14:foregroundMark x1="1169" y1="56237" x2="53117" y2="34867"/>
                          <a14:foregroundMark x1="53117" y1="34867" x2="21948" y2="51943"/>
                          <a14:foregroundMark x1="21948" y1="51943" x2="41169" y2="46115"/>
                          <a14:foregroundMark x1="41169" y1="46115" x2="4286" y2="62883"/>
                          <a14:foregroundMark x1="4286" y1="62883" x2="70649" y2="56237"/>
                          <a14:foregroundMark x1="70649" y1="56237" x2="21039" y2="72188"/>
                          <a14:foregroundMark x1="21039" y1="72188" x2="51039" y2="56748"/>
                          <a14:foregroundMark x1="51039" y1="56748" x2="8701" y2="74438"/>
                          <a14:foregroundMark x1="8701" y1="74438" x2="25325" y2="75460"/>
                          <a14:foregroundMark x1="25325" y1="75460" x2="55065" y2="65849"/>
                          <a14:foregroundMark x1="55065" y1="65849" x2="1948" y2="85378"/>
                          <a14:foregroundMark x1="1948" y1="85378" x2="50260" y2="70041"/>
                          <a14:foregroundMark x1="50260" y1="70041" x2="2208" y2="89366"/>
                          <a14:foregroundMark x1="2208" y1="89366" x2="48831" y2="79755"/>
                          <a14:foregroundMark x1="48831" y1="79755" x2="16364" y2="92638"/>
                          <a14:foregroundMark x1="16364" y1="92638" x2="54156" y2="81902"/>
                          <a14:foregroundMark x1="54156" y1="81902" x2="17662" y2="95808"/>
                          <a14:foregroundMark x1="17662" y1="95808" x2="51698" y2="87147"/>
                          <a14:foregroundMark x1="58601" y1="86245" x2="30000" y2="97546"/>
                          <a14:foregroundMark x1="30000" y1="97546" x2="68831" y2="86401"/>
                          <a14:foregroundMark x1="68831" y1="86401" x2="33506" y2="99080"/>
                          <a14:foregroundMark x1="33506" y1="99080" x2="56104" y2="92127"/>
                          <a14:foregroundMark x1="56104" y1="92127" x2="41558" y2="98875"/>
                          <a14:foregroundMark x1="41558" y1="98875" x2="54416" y2="94990"/>
                          <a14:foregroundMark x1="54416" y1="94990" x2="53506" y2="96830"/>
                          <a14:foregroundMark x1="42597" y1="90286" x2="22727" y2="91513"/>
                          <a14:foregroundMark x1="22727" y1="91513" x2="38701" y2="93252"/>
                          <a14:foregroundMark x1="38701" y1="93252" x2="5844" y2="90798"/>
                          <a14:foregroundMark x1="5844" y1="90798" x2="49221" y2="93661"/>
                          <a14:foregroundMark x1="49221" y1="93661" x2="31299" y2="93967"/>
                          <a14:foregroundMark x1="31299" y1="93967" x2="56494" y2="93967"/>
                          <a14:foregroundMark x1="56494" y1="93967" x2="43506" y2="94172"/>
                          <a14:foregroundMark x1="43506" y1="94172" x2="72857" y2="93252"/>
                          <a14:foregroundMark x1="72857" y1="93252" x2="40130" y2="93252"/>
                          <a14:foregroundMark x1="40130" y1="93252" x2="56494" y2="91309"/>
                          <a14:foregroundMark x1="56494" y1="91309" x2="43117" y2="91513"/>
                          <a14:foregroundMark x1="43117" y1="91513" x2="71299" y2="88855"/>
                          <a14:foregroundMark x1="71299" y1="88855" x2="57662" y2="91718"/>
                          <a14:foregroundMark x1="57662" y1="91718" x2="73117" y2="91820"/>
                          <a14:foregroundMark x1="73117" y1="91820" x2="58701" y2="93967"/>
                          <a14:foregroundMark x1="58701" y1="93967" x2="62727" y2="96830"/>
                          <a14:foregroundMark x1="50000" y1="88241" x2="53506" y2="74642"/>
                          <a14:foregroundMark x1="53506" y1="74642" x2="49481" y2="61350"/>
                          <a14:foregroundMark x1="49481" y1="61350" x2="61948" y2="43047"/>
                          <a14:foregroundMark x1="61948" y1="43047" x2="56234" y2="53374"/>
                          <a14:foregroundMark x1="56234" y1="53374" x2="57273" y2="27301"/>
                          <a14:foregroundMark x1="57273" y1="27301" x2="50130" y2="36094"/>
                          <a14:foregroundMark x1="50130" y1="36094" x2="43377" y2="21677"/>
                          <a14:foregroundMark x1="43377" y1="21677" x2="48442" y2="18507"/>
                          <a14:foregroundMark x1="15714" y1="24233" x2="5974" y2="30982"/>
                          <a14:foregroundMark x1="5974" y1="30982" x2="12597" y2="22290"/>
                          <a14:foregroundMark x1="12597" y1="22290" x2="10260" y2="36810"/>
                          <a14:foregroundMark x1="10260" y1="36810" x2="13247" y2="26687"/>
                          <a14:foregroundMark x1="13247" y1="26687" x2="8442" y2="42638"/>
                          <a14:foregroundMark x1="8442" y1="42638" x2="10909" y2="30164"/>
                          <a14:foregroundMark x1="10909" y1="30164" x2="11429" y2="49284"/>
                          <a14:foregroundMark x1="11429" y1="49284" x2="12727" y2="26278"/>
                          <a14:foregroundMark x1="12727" y1="26278" x2="8312" y2="47751"/>
                          <a14:foregroundMark x1="8312" y1="47751" x2="7532" y2="31186"/>
                          <a14:foregroundMark x1="12208" y1="44479" x2="3117" y2="55828"/>
                          <a14:foregroundMark x1="3117" y1="55828" x2="7922" y2="44274"/>
                          <a14:foregroundMark x1="7922" y1="44274" x2="7532" y2="55726"/>
                          <a14:foregroundMark x1="7532" y1="55726" x2="15325" y2="42025"/>
                          <a14:foregroundMark x1="55584" y1="42536" x2="57403" y2="57260"/>
                          <a14:foregroundMark x1="57403" y1="57260" x2="58442" y2="43865"/>
                          <a14:foregroundMark x1="58442" y1="43865" x2="61039" y2="56544"/>
                          <a14:foregroundMark x1="61039" y1="56544" x2="61558" y2="45706"/>
                          <a14:foregroundMark x1="61558" y1="45706" x2="54156" y2="76585"/>
                          <a14:foregroundMark x1="54156" y1="76585" x2="56623" y2="62577"/>
                          <a14:foregroundMark x1="56623" y1="62577" x2="53247" y2="73722"/>
                          <a14:foregroundMark x1="53247" y1="73722" x2="64156" y2="60634"/>
                          <a14:foregroundMark x1="64156" y1="60634" x2="58442" y2="77198"/>
                          <a14:foregroundMark x1="58442" y1="77198" x2="48312" y2="88241"/>
                          <a14:foregroundMark x1="48312" y1="88241" x2="60130" y2="74029"/>
                          <a14:foregroundMark x1="60130" y1="74029" x2="52338" y2="82822"/>
                          <a14:foregroundMark x1="52338" y1="82822" x2="60000" y2="72393"/>
                          <a14:foregroundMark x1="60000" y1="72393" x2="49481" y2="85583"/>
                          <a14:backgroundMark x1="52597" y1="85890" x2="65714" y2="83742"/>
                          <a14:backgroundMark x1="65714" y1="83742" x2="67143" y2="78016"/>
                          <a14:backgroundMark x1="11558" y1="20450" x2="22857" y2="13906"/>
                          <a14:backgroundMark x1="22857" y1="13906" x2="51169" y2="15133"/>
                          <a14:backgroundMark x1="51169" y1="15133" x2="46883" y2="14008"/>
                          <a14:backgroundMark x1="9481" y1="18200" x2="12727" y2="15542"/>
                          <a14:backgroundMark x1="56753" y1="16258" x2="57013" y2="18405"/>
                          <a14:backgroundMark x1="55974" y1="19325" x2="58571" y2="18405"/>
                          <a14:backgroundMark x1="57662" y1="19325" x2="57013" y2="19939"/>
                        </a14:backgroundRemoval>
                      </a14:imgEffect>
                    </a14:imgLayer>
                  </a14:imgProps>
                </a:ext>
              </a:extLst>
            </a:blip>
            <a:srcRect l="2940" t="12340" r="39074" b="7001"/>
            <a:stretch>
              <a:fillRect/>
            </a:stretch>
          </p:blipFill>
          <p:spPr>
            <a:xfrm>
              <a:off x="850386" y="2201392"/>
              <a:ext cx="2156356" cy="3810002"/>
            </a:xfrm>
            <a:prstGeom prst="rect">
              <a:avLst/>
            </a:prstGeom>
            <a:ln w="12700" cap="flat">
              <a:noFill/>
              <a:miter lim="400000"/>
            </a:ln>
            <a:effectLst/>
          </p:spPr>
        </p:pic>
        <p:sp>
          <p:nvSpPr>
            <p:cNvPr id="3" name="Rectangle 2">
              <a:extLst>
                <a:ext uri="{FF2B5EF4-FFF2-40B4-BE49-F238E27FC236}">
                  <a16:creationId xmlns:a16="http://schemas.microsoft.com/office/drawing/2014/main" id="{1166DC6B-8EDF-CBEA-F566-7F412E70C7F7}"/>
                </a:ext>
              </a:extLst>
            </p:cNvPr>
            <p:cNvSpPr/>
            <p:nvPr/>
          </p:nvSpPr>
          <p:spPr>
            <a:xfrm>
              <a:off x="927100" y="2201391"/>
              <a:ext cx="1402741" cy="323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7EACC6-2CA3-9737-1D6F-E0E2FBE3C42E}"/>
                </a:ext>
              </a:extLst>
            </p:cNvPr>
            <p:cNvSpPr/>
            <p:nvPr/>
          </p:nvSpPr>
          <p:spPr>
            <a:xfrm>
              <a:off x="2215188" y="2201392"/>
              <a:ext cx="705263" cy="161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093705-7EF6-5DF5-39E8-AFDBD8DAC4AC}"/>
                </a:ext>
              </a:extLst>
            </p:cNvPr>
            <p:cNvSpPr/>
            <p:nvPr/>
          </p:nvSpPr>
          <p:spPr>
            <a:xfrm>
              <a:off x="2715000" y="2305455"/>
              <a:ext cx="205451" cy="219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D73C455C-3B04-4493-1DEF-528C1F1AF324}"/>
              </a:ext>
            </a:extLst>
          </p:cNvPr>
          <p:cNvGrpSpPr/>
          <p:nvPr/>
        </p:nvGrpSpPr>
        <p:grpSpPr>
          <a:xfrm>
            <a:off x="838200" y="1635595"/>
            <a:ext cx="4040520" cy="889254"/>
            <a:chOff x="838200" y="1635595"/>
            <a:chExt cx="4040520" cy="889254"/>
          </a:xfrm>
        </p:grpSpPr>
        <p:sp>
          <p:nvSpPr>
            <p:cNvPr id="1151" name="TextBox 8"/>
            <p:cNvSpPr txBox="1"/>
            <p:nvPr/>
          </p:nvSpPr>
          <p:spPr>
            <a:xfrm>
              <a:off x="838200" y="1635595"/>
              <a:ext cx="4040520" cy="48885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defTabSz="914400">
                <a:lnSpc>
                  <a:spcPct val="90000"/>
                </a:lnSpc>
                <a:defRPr sz="2800">
                  <a:latin typeface="+mn-lt"/>
                  <a:ea typeface="+mn-ea"/>
                  <a:cs typeface="+mn-cs"/>
                  <a:sym typeface="Avenir Book"/>
                </a:defRPr>
              </a:lvl1pPr>
            </a:lstStyle>
            <a:p>
              <a:r>
                <a:rPr>
                  <a:latin typeface="Avenir Book" panose="02000503020000020003" pitchFamily="2" charset="0"/>
                </a:rPr>
                <a:t>Distributed Systems</a:t>
              </a:r>
            </a:p>
          </p:txBody>
        </p:sp>
        <p:pic>
          <p:nvPicPr>
            <p:cNvPr id="2" name="Picture 2" descr="Picture 2">
              <a:extLst>
                <a:ext uri="{FF2B5EF4-FFF2-40B4-BE49-F238E27FC236}">
                  <a16:creationId xmlns:a16="http://schemas.microsoft.com/office/drawing/2014/main" id="{007F1ACB-FCC0-F117-0035-9A484CBA4EA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941" b="18712" l="8442" r="61948">
                          <a14:foregroundMark x1="52987" y1="14724" x2="56753" y2="18507"/>
                          <a14:foregroundMark x1="11299" y1="18712" x2="22857" y2="14213"/>
                          <a14:foregroundMark x1="22857" y1="14213" x2="35974" y2="14213"/>
                          <a14:foregroundMark x1="35974" y1="14213" x2="50130" y2="14110"/>
                          <a14:foregroundMark x1="50130" y1="14110" x2="23636" y2="13906"/>
                          <a14:foregroundMark x1="23636" y1="13906" x2="11429" y2="17996"/>
                          <a14:foregroundMark x1="11429" y1="17996" x2="24416" y2="13497"/>
                          <a14:foregroundMark x1="24416" y1="13497" x2="30000" y2="13804"/>
                          <a14:foregroundMark x1="21039" y1="14826" x2="11688" y2="17791"/>
                          <a14:foregroundMark x1="10260" y1="17587" x2="22338" y2="14213"/>
                          <a14:foregroundMark x1="22338" y1="14213" x2="22338" y2="14213"/>
                          <a14:foregroundMark x1="22338" y1="13190" x2="11429" y2="16667"/>
                          <a14:foregroundMark x1="22078" y1="14008" x2="11429" y2="15746"/>
                          <a14:foregroundMark x1="18442" y1="13190" x2="12208" y2="15746"/>
                          <a14:foregroundMark x1="14286" y1="13497" x2="13247" y2="15133"/>
                          <a14:foregroundMark x1="14286" y1="14008" x2="12468" y2="16258"/>
                          <a14:foregroundMark x1="10909" y1="16462" x2="11688" y2="14315"/>
                          <a14:foregroundMark x1="35714" y1="14417" x2="22338" y2="12679"/>
                          <a14:foregroundMark x1="22338" y1="12679" x2="34935" y2="15849"/>
                          <a14:foregroundMark x1="34935" y1="15849" x2="34545" y2="12986"/>
                          <a14:foregroundMark x1="31429" y1="13906" x2="27532" y2="14315"/>
                          <a14:foregroundMark x1="27013" y1="14008" x2="32468" y2="13088"/>
                          <a14:foregroundMark x1="56883" y1="16053" x2="44545" y2="13088"/>
                          <a14:foregroundMark x1="44545" y1="13088" x2="32078" y2="15644"/>
                          <a14:foregroundMark x1="32078" y1="15644" x2="42500" y2="16865"/>
                          <a14:foregroundMark x1="49401" y1="16658" x2="54156" y2="14213"/>
                          <a14:foregroundMark x1="49870" y1="15235" x2="49091" y2="14724"/>
                          <a14:foregroundMark x1="56883" y1="16258" x2="44026" y2="12986"/>
                          <a14:foregroundMark x1="44026" y1="12986" x2="16623" y2="12065"/>
                          <a14:foregroundMark x1="16623" y1="12065" x2="41818" y2="15644"/>
                          <a14:foregroundMark x1="41818" y1="15644" x2="16753" y2="15849"/>
                          <a14:foregroundMark x1="16753" y1="15849" x2="38442" y2="17076"/>
                          <a14:foregroundMark x1="38442" y1="17076" x2="22338" y2="16564"/>
                          <a14:foregroundMark x1="22338" y1="16564" x2="40000" y2="17382"/>
                          <a14:foregroundMark x1="48931" y1="16571" x2="56883" y2="15849"/>
                          <a14:foregroundMark x1="40000" y1="17382" x2="42249" y2="17178"/>
                          <a14:foregroundMark x1="48253" y1="15780" x2="44026" y2="15746"/>
                          <a14:foregroundMark x1="56883" y1="15849" x2="48814" y2="15785"/>
                          <a14:foregroundMark x1="44026" y1="15746" x2="43896" y2="15746"/>
                          <a14:foregroundMark x1="48961" y1="14826" x2="32208" y2="13906"/>
                          <a14:foregroundMark x1="32208" y1="13906" x2="52078" y2="15337"/>
                          <a14:foregroundMark x1="52078" y1="15337" x2="65325" y2="14213"/>
                          <a14:foregroundMark x1="65325" y1="14213" x2="48961" y2="14622"/>
                          <a14:foregroundMark x1="48961" y1="14622" x2="63377" y2="16462"/>
                          <a14:foregroundMark x1="42225" y1="17158" x2="10519" y2="18200"/>
                          <a14:foregroundMark x1="63377" y1="16462" x2="49762" y2="16910"/>
                          <a14:foregroundMark x1="10519" y1="18200" x2="44416" y2="16564"/>
                          <a14:foregroundMark x1="44416" y1="16564" x2="13506" y2="16769"/>
                          <a14:foregroundMark x1="13506" y1="16769" x2="33377" y2="16258"/>
                          <a14:foregroundMark x1="33377" y1="16258" x2="13377" y2="16360"/>
                          <a14:foregroundMark x1="13377" y1="16360" x2="33117" y2="14826"/>
                          <a14:foregroundMark x1="33117" y1="14826" x2="19740" y2="14928"/>
                          <a14:foregroundMark x1="19740" y1="14928" x2="35584" y2="14008"/>
                          <a14:foregroundMark x1="35584" y1="14008" x2="17662" y2="14315"/>
                          <a14:foregroundMark x1="17662" y1="14315" x2="34545" y2="12168"/>
                          <a14:foregroundMark x1="34545" y1="12168" x2="19091" y2="12883"/>
                          <a14:foregroundMark x1="19091" y1="12883" x2="32597" y2="11656"/>
                          <a14:foregroundMark x1="32597" y1="11656" x2="38052" y2="11963"/>
                          <a14:foregroundMark x1="57403" y1="16258" x2="56364" y2="17485"/>
                          <a14:foregroundMark x1="57273" y1="16667" x2="56364" y2="16155"/>
                          <a14:foregroundMark x1="55195" y1="16258" x2="50649" y2="10941"/>
                          <a14:foregroundMark x1="55195" y1="16053" x2="60909" y2="15746"/>
                          <a14:foregroundMark x1="56883" y1="15235" x2="61948" y2="17791"/>
                          <a14:backgroundMark x1="49870" y1="18405" x2="48831" y2="16973"/>
                          <a14:backgroundMark x1="47143" y1="18405" x2="48182" y2="17076"/>
                          <a14:backgroundMark x1="44286" y1="17996" x2="43636" y2="18303"/>
                          <a14:backgroundMark x1="50130" y1="17996" x2="44286" y2="18507"/>
                          <a14:backgroundMark x1="50000" y1="17076" x2="47143" y2="18916"/>
                          <a14:backgroundMark x1="48961" y1="17894" x2="43117" y2="18303"/>
                        </a14:backgroundRemoval>
                      </a14:imgEffect>
                    </a14:imgLayer>
                  </a14:imgProps>
                </a:ext>
              </a:extLst>
            </a:blip>
            <a:srcRect l="2940" t="12340" r="39074" b="80812"/>
            <a:stretch/>
          </p:blipFill>
          <p:spPr>
            <a:xfrm>
              <a:off x="850386" y="2201392"/>
              <a:ext cx="2156356" cy="323457"/>
            </a:xfrm>
            <a:prstGeom prst="rect">
              <a:avLst/>
            </a:prstGeom>
            <a:ln w="12700" cap="flat">
              <a:noFill/>
              <a:miter lim="400000"/>
            </a:ln>
            <a:effectLst/>
          </p:spPr>
        </p:pic>
      </p:grpSp>
      <p:grpSp>
        <p:nvGrpSpPr>
          <p:cNvPr id="1158" name="Group"/>
          <p:cNvGrpSpPr/>
          <p:nvPr/>
        </p:nvGrpSpPr>
        <p:grpSpPr>
          <a:xfrm>
            <a:off x="2822638" y="4925631"/>
            <a:ext cx="2096135" cy="749721"/>
            <a:chOff x="0" y="0"/>
            <a:chExt cx="2096133" cy="749719"/>
          </a:xfrm>
        </p:grpSpPr>
        <p:sp>
          <p:nvSpPr>
            <p:cNvPr id="1156" name="TextBox 8"/>
            <p:cNvSpPr txBox="1"/>
            <p:nvPr/>
          </p:nvSpPr>
          <p:spPr>
            <a:xfrm>
              <a:off x="97813" y="0"/>
              <a:ext cx="1998320" cy="48884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defTabSz="914400">
                <a:lnSpc>
                  <a:spcPct val="90000"/>
                </a:lnSpc>
                <a:defRPr sz="2800">
                  <a:latin typeface="+mn-lt"/>
                  <a:ea typeface="+mn-ea"/>
                  <a:cs typeface="+mn-cs"/>
                  <a:sym typeface="Avenir Book"/>
                </a:defRPr>
              </a:lvl1pPr>
            </a:lstStyle>
            <a:p>
              <a:r>
                <a:rPr>
                  <a:latin typeface="Avenir Book" panose="02000503020000020003" pitchFamily="2" charset="0"/>
                </a:rPr>
                <a:t>Consensus</a:t>
              </a:r>
            </a:p>
          </p:txBody>
        </p:sp>
        <p:sp>
          <p:nvSpPr>
            <p:cNvPr id="1157" name="Line"/>
            <p:cNvSpPr/>
            <p:nvPr/>
          </p:nvSpPr>
          <p:spPr>
            <a:xfrm>
              <a:off x="0" y="472513"/>
              <a:ext cx="767856" cy="277206"/>
            </a:xfrm>
            <a:custGeom>
              <a:avLst/>
              <a:gdLst/>
              <a:ahLst/>
              <a:cxnLst>
                <a:cxn ang="0">
                  <a:pos x="wd2" y="hd2"/>
                </a:cxn>
                <a:cxn ang="5400000">
                  <a:pos x="wd2" y="hd2"/>
                </a:cxn>
                <a:cxn ang="10800000">
                  <a:pos x="wd2" y="hd2"/>
                </a:cxn>
                <a:cxn ang="16200000">
                  <a:pos x="wd2" y="hd2"/>
                </a:cxn>
              </a:cxnLst>
              <a:rect l="0" t="0" r="r" b="b"/>
              <a:pathLst>
                <a:path w="21600" h="19841" extrusionOk="0">
                  <a:moveTo>
                    <a:pt x="0" y="15425"/>
                  </a:moveTo>
                  <a:cubicBezTo>
                    <a:pt x="4972" y="21600"/>
                    <a:pt x="11160" y="21277"/>
                    <a:pt x="15984" y="14590"/>
                  </a:cubicBezTo>
                  <a:cubicBezTo>
                    <a:pt x="18520" y="11075"/>
                    <a:pt x="20482" y="5978"/>
                    <a:pt x="21600" y="0"/>
                  </a:cubicBezTo>
                </a:path>
              </a:pathLst>
            </a:custGeom>
            <a:noFill/>
            <a:ln w="25400" cap="flat">
              <a:solidFill>
                <a:srgbClr val="000000"/>
              </a:solidFill>
              <a:prstDash val="solid"/>
              <a:round/>
              <a:head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defRPr>
                  <a:noFill/>
                </a:defRPr>
              </a:pPr>
              <a:endParaRPr>
                <a:latin typeface="Avenir Book" panose="02000503020000020003" pitchFamily="2" charset="0"/>
              </a:endParaRPr>
            </a:p>
          </p:txBody>
        </p:sp>
      </p:grpSp>
      <p:sp>
        <p:nvSpPr>
          <p:cNvPr id="8" name="TextBox 8">
            <a:extLst>
              <a:ext uri="{FF2B5EF4-FFF2-40B4-BE49-F238E27FC236}">
                <a16:creationId xmlns:a16="http://schemas.microsoft.com/office/drawing/2014/main" id="{4E03700D-27FB-07B7-F7AF-9A9639FA1E50}"/>
              </a:ext>
            </a:extLst>
          </p:cNvPr>
          <p:cNvSpPr txBox="1"/>
          <p:nvPr/>
        </p:nvSpPr>
        <p:spPr>
          <a:xfrm>
            <a:off x="1008420" y="5985557"/>
            <a:ext cx="1998322" cy="48449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defTabSz="914400">
              <a:lnSpc>
                <a:spcPct val="90000"/>
              </a:lnSpc>
              <a:defRPr sz="2800">
                <a:latin typeface="+mn-lt"/>
                <a:ea typeface="+mn-ea"/>
                <a:cs typeface="+mn-cs"/>
                <a:sym typeface="Avenir Book"/>
              </a:defRPr>
            </a:lvl1pPr>
          </a:lstStyle>
          <a:p>
            <a:pPr algn="ctr"/>
            <a:r>
              <a:rPr lang="en-US" sz="1400" i="1">
                <a:solidFill>
                  <a:schemeClr val="bg2">
                    <a:lumMod val="50000"/>
                  </a:schemeClr>
                </a:solidFill>
                <a:latin typeface="Avenir Book" panose="02000503020000020003" pitchFamily="2" charset="0"/>
              </a:rPr>
              <a:t>The state of</a:t>
            </a:r>
          </a:p>
          <a:p>
            <a:pPr algn="ctr"/>
            <a:r>
              <a:rPr lang="en-US" sz="1400" i="1">
                <a:solidFill>
                  <a:schemeClr val="bg2">
                    <a:lumMod val="50000"/>
                  </a:schemeClr>
                </a:solidFill>
                <a:latin typeface="Avenir Book" panose="02000503020000020003" pitchFamily="2" charset="0"/>
              </a:rPr>
              <a:t>distributed systems</a:t>
            </a:r>
            <a:endParaRPr sz="1400" i="1">
              <a:solidFill>
                <a:schemeClr val="bg2">
                  <a:lumMod val="50000"/>
                </a:schemeClr>
              </a:solidFill>
              <a:latin typeface="Avenir Book" panose="02000503020000020003" pitchFamily="2" charset="0"/>
            </a:endParaRPr>
          </a:p>
        </p:txBody>
      </p:sp>
    </p:spTree>
    <p:custDataLst>
      <p:tags r:id="rId1"/>
    </p:custData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158"/>
                                        </p:tgtEl>
                                        <p:attrNameLst>
                                          <p:attrName>style.visibility</p:attrName>
                                        </p:attrNameLst>
                                      </p:cBhvr>
                                      <p:to>
                                        <p:strVal val="visible"/>
                                      </p:to>
                                    </p:set>
                                    <p:animEffect transition="in" filter="fade">
                                      <p:cBhvr>
                                        <p:cTn id="12" dur="250"/>
                                        <p:tgtEl>
                                          <p:spTgt spid="1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164"/>
                                        </p:tgtEl>
                                        <p:attrNameLst>
                                          <p:attrName>style.visibility</p:attrName>
                                        </p:attrNameLst>
                                      </p:cBhvr>
                                      <p:to>
                                        <p:strVal val="visible"/>
                                      </p:to>
                                    </p:set>
                                    <p:animEffect transition="in" filter="fade">
                                      <p:cBhvr>
                                        <p:cTn id="17" dur="250"/>
                                        <p:tgtEl>
                                          <p:spTgt spid="1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163"/>
                                        </p:tgtEl>
                                        <p:attrNameLst>
                                          <p:attrName>style.visibility</p:attrName>
                                        </p:attrNameLst>
                                      </p:cBhvr>
                                      <p:to>
                                        <p:strVal val="visible"/>
                                      </p:to>
                                    </p:set>
                                    <p:animEffect transition="in" filter="fade">
                                      <p:cBhvr>
                                        <p:cTn id="22" dur="250"/>
                                        <p:tgtEl>
                                          <p:spTgt spid="11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1159"/>
                                        </p:tgtEl>
                                        <p:attrNameLst>
                                          <p:attrName>style.visibility</p:attrName>
                                        </p:attrNameLst>
                                      </p:cBhvr>
                                      <p:to>
                                        <p:strVal val="visible"/>
                                      </p:to>
                                    </p:set>
                                    <p:animEffect transition="in" filter="fade">
                                      <p:cBhvr>
                                        <p:cTn id="27" dur="250"/>
                                        <p:tgtEl>
                                          <p:spTgt spid="1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 grpId="0" animBg="1" advAuto="0"/>
      <p:bldP spid="1163" grpId="0" animBg="1" advAuto="0"/>
      <p:bldP spid="1164" grpId="0" animBg="1" advAuto="0"/>
      <p:bldP spid="1158" grpId="0" animBg="1" advAuto="0"/>
    </p:bldLst>
  </p:timing>
  <p:extLst>
    <p:ext uri="{6950BFC3-D8DA-4A85-94F7-54DA5524770B}">
      <p188:commentRel xmlns:p188="http://schemas.microsoft.com/office/powerpoint/2018/8/main" r:id="rId4"/>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00D61-F287-8FBE-F5C4-55325E9D6A15}"/>
            </a:ext>
          </a:extLst>
        </p:cNvPr>
        <p:cNvGrpSpPr/>
        <p:nvPr/>
      </p:nvGrpSpPr>
      <p:grpSpPr>
        <a:xfrm>
          <a:off x="0" y="0"/>
          <a:ext cx="0" cy="0"/>
          <a:chOff x="0" y="0"/>
          <a:chExt cx="0" cy="0"/>
        </a:xfrm>
      </p:grpSpPr>
      <p:sp>
        <p:nvSpPr>
          <p:cNvPr id="6" name="Arc 5">
            <a:extLst>
              <a:ext uri="{FF2B5EF4-FFF2-40B4-BE49-F238E27FC236}">
                <a16:creationId xmlns:a16="http://schemas.microsoft.com/office/drawing/2014/main" id="{A5FE5BEC-3AEB-E02B-33C2-9940C5C11BB0}"/>
              </a:ext>
            </a:extLst>
          </p:cNvPr>
          <p:cNvSpPr/>
          <p:nvPr/>
        </p:nvSpPr>
        <p:spPr>
          <a:xfrm rot="10800000">
            <a:off x="5049237" y="776424"/>
            <a:ext cx="1046763" cy="4686780"/>
          </a:xfrm>
          <a:prstGeom prst="arc">
            <a:avLst/>
          </a:prstGeom>
          <a:ln w="38100">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66634AC0-CA37-2F3D-6984-AB9CF23CF8B6}"/>
              </a:ext>
            </a:extLst>
          </p:cNvPr>
          <p:cNvSpPr/>
          <p:nvPr/>
        </p:nvSpPr>
        <p:spPr>
          <a:xfrm rot="10800000">
            <a:off x="6498709" y="799434"/>
            <a:ext cx="866799" cy="4647362"/>
          </a:xfrm>
          <a:prstGeom prst="arc">
            <a:avLst/>
          </a:prstGeom>
          <a:ln w="38100">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7FB17197-C1DD-3EAB-1302-78C382C2DA88}"/>
              </a:ext>
            </a:extLst>
          </p:cNvPr>
          <p:cNvSpPr/>
          <p:nvPr/>
        </p:nvSpPr>
        <p:spPr>
          <a:xfrm rot="10800000">
            <a:off x="7750088" y="416599"/>
            <a:ext cx="471141" cy="4403789"/>
          </a:xfrm>
          <a:prstGeom prst="arc">
            <a:avLst/>
          </a:prstGeom>
          <a:ln w="38100">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0B42B489-87E0-200C-819C-CCD715810165}"/>
              </a:ext>
            </a:extLst>
          </p:cNvPr>
          <p:cNvSpPr/>
          <p:nvPr/>
        </p:nvSpPr>
        <p:spPr>
          <a:xfrm rot="10800000" flipH="1">
            <a:off x="4944297" y="2332364"/>
            <a:ext cx="3364057" cy="3130841"/>
          </a:xfrm>
          <a:prstGeom prst="arc">
            <a:avLst/>
          </a:prstGeom>
          <a:ln w="38100">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1AA3DB5C-4A22-25D5-646D-3353512D6AA6}"/>
              </a:ext>
            </a:extLst>
          </p:cNvPr>
          <p:cNvSpPr/>
          <p:nvPr/>
        </p:nvSpPr>
        <p:spPr>
          <a:xfrm rot="10800000">
            <a:off x="3716717" y="2476517"/>
            <a:ext cx="3364992" cy="2986688"/>
          </a:xfrm>
          <a:prstGeom prst="arc">
            <a:avLst/>
          </a:prstGeom>
          <a:ln w="38100">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19A7AD3-11A1-2B4A-C6FB-FACA09D4804B}"/>
              </a:ext>
            </a:extLst>
          </p:cNvPr>
          <p:cNvCxnSpPr>
            <a:cxnSpLocks/>
          </p:cNvCxnSpPr>
          <p:nvPr/>
        </p:nvCxnSpPr>
        <p:spPr>
          <a:xfrm>
            <a:off x="5395912" y="5463205"/>
            <a:ext cx="1235437" cy="1"/>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a16="http://schemas.microsoft.com/office/drawing/2014/main" id="{1F6E30B0-7997-7E1A-D2BD-3298DC6F7B81}"/>
              </a:ext>
            </a:extLst>
          </p:cNvPr>
          <p:cNvSpPr/>
          <p:nvPr/>
        </p:nvSpPr>
        <p:spPr>
          <a:xfrm>
            <a:off x="5063194" y="5372011"/>
            <a:ext cx="284499" cy="314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1C3FF4-BF27-6457-1033-886DFDE57549}"/>
              </a:ext>
            </a:extLst>
          </p:cNvPr>
          <p:cNvSpPr/>
          <p:nvPr/>
        </p:nvSpPr>
        <p:spPr>
          <a:xfrm rot="18982385">
            <a:off x="5246062" y="5433123"/>
            <a:ext cx="329308"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7BE1AE-2431-A15C-CAA5-8D3EC5517C67}"/>
              </a:ext>
            </a:extLst>
          </p:cNvPr>
          <p:cNvSpPr/>
          <p:nvPr/>
        </p:nvSpPr>
        <p:spPr>
          <a:xfrm>
            <a:off x="6509912" y="5289516"/>
            <a:ext cx="222215" cy="3042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6B19D3-8AAE-2B7C-2DFC-2730C1D98459}"/>
              </a:ext>
            </a:extLst>
          </p:cNvPr>
          <p:cNvSpPr/>
          <p:nvPr/>
        </p:nvSpPr>
        <p:spPr>
          <a:xfrm rot="18533726">
            <a:off x="6719843" y="5369805"/>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02C77A-0BEA-A56C-EA8D-CFB06A0AF82F}"/>
              </a:ext>
            </a:extLst>
          </p:cNvPr>
          <p:cNvSpPr/>
          <p:nvPr/>
        </p:nvSpPr>
        <p:spPr>
          <a:xfrm>
            <a:off x="7761075" y="4864877"/>
            <a:ext cx="222215" cy="269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B4A772-4F05-7EED-023E-E975F0761290}"/>
              </a:ext>
            </a:extLst>
          </p:cNvPr>
          <p:cNvSpPr/>
          <p:nvPr/>
        </p:nvSpPr>
        <p:spPr>
          <a:xfrm rot="18220032">
            <a:off x="7884693" y="4774913"/>
            <a:ext cx="172745" cy="337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1636DB3E-548E-9F9E-ED3E-6BA8E33DF3E5}"/>
              </a:ext>
            </a:extLst>
          </p:cNvPr>
          <p:cNvCxnSpPr>
            <a:cxnSpLocks/>
            <a:endCxn id="6" idx="2"/>
          </p:cNvCxnSpPr>
          <p:nvPr/>
        </p:nvCxnSpPr>
        <p:spPr>
          <a:xfrm flipV="1">
            <a:off x="5041632" y="3119814"/>
            <a:ext cx="7605" cy="2326982"/>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9175C9F7-3D3D-D79B-EB00-16820AD5E325}"/>
              </a:ext>
            </a:extLst>
          </p:cNvPr>
          <p:cNvCxnSpPr>
            <a:cxnSpLocks/>
            <a:endCxn id="7" idx="2"/>
          </p:cNvCxnSpPr>
          <p:nvPr/>
        </p:nvCxnSpPr>
        <p:spPr>
          <a:xfrm flipV="1">
            <a:off x="6491103" y="3123115"/>
            <a:ext cx="7606" cy="2346689"/>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9E404905-120A-0DA9-C30A-4175FD4D6906}"/>
              </a:ext>
            </a:extLst>
          </p:cNvPr>
          <p:cNvCxnSpPr>
            <a:cxnSpLocks/>
            <a:endCxn id="8" idx="2"/>
          </p:cNvCxnSpPr>
          <p:nvPr/>
        </p:nvCxnSpPr>
        <p:spPr>
          <a:xfrm flipV="1">
            <a:off x="7742483" y="2618493"/>
            <a:ext cx="7605" cy="2468477"/>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sp>
        <p:nvSpPr>
          <p:cNvPr id="26" name="Rectangle 25">
            <a:extLst>
              <a:ext uri="{FF2B5EF4-FFF2-40B4-BE49-F238E27FC236}">
                <a16:creationId xmlns:a16="http://schemas.microsoft.com/office/drawing/2014/main" id="{366D8342-61DE-D8E3-14A0-1D3E2F4CAD34}"/>
              </a:ext>
            </a:extLst>
          </p:cNvPr>
          <p:cNvSpPr/>
          <p:nvPr/>
        </p:nvSpPr>
        <p:spPr>
          <a:xfrm>
            <a:off x="6813403" y="5461204"/>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Slide Number Placeholder 3">
            <a:extLst>
              <a:ext uri="{FF2B5EF4-FFF2-40B4-BE49-F238E27FC236}">
                <a16:creationId xmlns:a16="http://schemas.microsoft.com/office/drawing/2014/main" id="{E73497CA-73AB-0423-9ADB-0D232AB154DB}"/>
              </a:ext>
            </a:extLst>
          </p:cNvPr>
          <p:cNvSpPr txBox="1">
            <a:spLocks noGrp="1"/>
          </p:cNvSpPr>
          <p:nvPr>
            <p:ph type="sldNum" sz="quarter" idx="4294967295"/>
          </p:nvPr>
        </p:nvSpPr>
        <p:spPr>
          <a:xfrm>
            <a:off x="13461583" y="6174958"/>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30</a:t>
            </a:fld>
            <a:endParaRPr>
              <a:latin typeface="Avenir Light" panose="020B0402020203020204" pitchFamily="34" charset="77"/>
            </a:endParaRPr>
          </a:p>
        </p:txBody>
      </p:sp>
      <p:grpSp>
        <p:nvGrpSpPr>
          <p:cNvPr id="1080" name="Group 1079">
            <a:extLst>
              <a:ext uri="{FF2B5EF4-FFF2-40B4-BE49-F238E27FC236}">
                <a16:creationId xmlns:a16="http://schemas.microsoft.com/office/drawing/2014/main" id="{8CD5DF5B-E2C2-C705-A939-678BDC872970}"/>
              </a:ext>
            </a:extLst>
          </p:cNvPr>
          <p:cNvGrpSpPr/>
          <p:nvPr/>
        </p:nvGrpSpPr>
        <p:grpSpPr>
          <a:xfrm>
            <a:off x="12436058" y="365125"/>
            <a:ext cx="7364480" cy="5676839"/>
            <a:chOff x="1228574" y="475664"/>
            <a:chExt cx="7364480" cy="5676839"/>
          </a:xfrm>
        </p:grpSpPr>
        <p:sp>
          <p:nvSpPr>
            <p:cNvPr id="1056" name="Arc 1055">
              <a:extLst>
                <a:ext uri="{FF2B5EF4-FFF2-40B4-BE49-F238E27FC236}">
                  <a16:creationId xmlns:a16="http://schemas.microsoft.com/office/drawing/2014/main" id="{E0CD1FDF-2456-BE12-6DA2-B8A700981DBC}"/>
                </a:ext>
              </a:extLst>
            </p:cNvPr>
            <p:cNvSpPr/>
            <p:nvPr/>
          </p:nvSpPr>
          <p:spPr>
            <a:xfrm rot="10800000">
              <a:off x="4494600" y="475664"/>
              <a:ext cx="839338" cy="4925324"/>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59" name="Arc 1058">
              <a:extLst>
                <a:ext uri="{FF2B5EF4-FFF2-40B4-BE49-F238E27FC236}">
                  <a16:creationId xmlns:a16="http://schemas.microsoft.com/office/drawing/2014/main" id="{E9A35005-789D-A5C8-0A8C-358603B76263}"/>
                </a:ext>
              </a:extLst>
            </p:cNvPr>
            <p:cNvSpPr/>
            <p:nvPr/>
          </p:nvSpPr>
          <p:spPr>
            <a:xfrm rot="10800000">
              <a:off x="5333937" y="884751"/>
              <a:ext cx="1046763" cy="4686780"/>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64" name="Arc 1063">
              <a:extLst>
                <a:ext uri="{FF2B5EF4-FFF2-40B4-BE49-F238E27FC236}">
                  <a16:creationId xmlns:a16="http://schemas.microsoft.com/office/drawing/2014/main" id="{476AE4CB-AE3F-352F-6FE9-7322467AB620}"/>
                </a:ext>
              </a:extLst>
            </p:cNvPr>
            <p:cNvSpPr/>
            <p:nvPr/>
          </p:nvSpPr>
          <p:spPr>
            <a:xfrm rot="10800000">
              <a:off x="6783409" y="907761"/>
              <a:ext cx="866799" cy="4647362"/>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66" name="Arc 1065">
              <a:extLst>
                <a:ext uri="{FF2B5EF4-FFF2-40B4-BE49-F238E27FC236}">
                  <a16:creationId xmlns:a16="http://schemas.microsoft.com/office/drawing/2014/main" id="{8EC8B80A-4FD5-B6E3-FE78-17C82544E515}"/>
                </a:ext>
              </a:extLst>
            </p:cNvPr>
            <p:cNvSpPr/>
            <p:nvPr/>
          </p:nvSpPr>
          <p:spPr>
            <a:xfrm rot="10800000">
              <a:off x="8034788" y="524926"/>
              <a:ext cx="471141" cy="4403789"/>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40" name="Group 39">
              <a:extLst>
                <a:ext uri="{FF2B5EF4-FFF2-40B4-BE49-F238E27FC236}">
                  <a16:creationId xmlns:a16="http://schemas.microsoft.com/office/drawing/2014/main" id="{5962E836-9FC4-AAD5-760A-B7D12819E1C7}"/>
                </a:ext>
              </a:extLst>
            </p:cNvPr>
            <p:cNvGrpSpPr/>
            <p:nvPr/>
          </p:nvGrpSpPr>
          <p:grpSpPr>
            <a:xfrm>
              <a:off x="1228574" y="1580503"/>
              <a:ext cx="2747772" cy="4572000"/>
              <a:chOff x="4153721" y="3032690"/>
              <a:chExt cx="2747772" cy="2747773"/>
            </a:xfrm>
          </p:grpSpPr>
          <p:cxnSp>
            <p:nvCxnSpPr>
              <p:cNvPr id="30" name="Straight Connector 29">
                <a:extLst>
                  <a:ext uri="{FF2B5EF4-FFF2-40B4-BE49-F238E27FC236}">
                    <a16:creationId xmlns:a16="http://schemas.microsoft.com/office/drawing/2014/main" id="{1AFB6FF9-E004-D580-0F21-2F7CE2C1C7CA}"/>
                  </a:ext>
                </a:extLst>
              </p:cNvPr>
              <p:cNvCxnSpPr>
                <a:cxnSpLocks/>
              </p:cNvCxnSpPr>
              <p:nvPr/>
            </p:nvCxnSpPr>
            <p:spPr>
              <a:xfrm>
                <a:off x="4158293" y="3032690"/>
                <a:ext cx="0" cy="2743200"/>
              </a:xfrm>
              <a:prstGeom prst="line">
                <a:avLst/>
              </a:prstGeom>
              <a:ln w="50800"/>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ADC3EFC8-B2DD-3D12-8E6D-7B2C7503F944}"/>
                  </a:ext>
                </a:extLst>
              </p:cNvPr>
              <p:cNvCxnSpPr>
                <a:cxnSpLocks/>
              </p:cNvCxnSpPr>
              <p:nvPr/>
            </p:nvCxnSpPr>
            <p:spPr>
              <a:xfrm>
                <a:off x="4158293" y="5775890"/>
                <a:ext cx="27432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979B96D8-2C85-24F5-AA36-E4C3721F5AD2}"/>
                  </a:ext>
                </a:extLst>
              </p:cNvPr>
              <p:cNvSpPr/>
              <p:nvPr/>
            </p:nvSpPr>
            <p:spPr>
              <a:xfrm>
                <a:off x="4153721" y="5771319"/>
                <a:ext cx="9144" cy="9144"/>
              </a:xfrm>
              <a:prstGeom prst="rect">
                <a:avLst/>
              </a:prstGeom>
              <a:ln w="419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0" name="Arc 1049">
              <a:extLst>
                <a:ext uri="{FF2B5EF4-FFF2-40B4-BE49-F238E27FC236}">
                  <a16:creationId xmlns:a16="http://schemas.microsoft.com/office/drawing/2014/main" id="{577A6935-D24C-6E05-E3C4-2D3D107D07A1}"/>
                </a:ext>
              </a:extLst>
            </p:cNvPr>
            <p:cNvSpPr/>
            <p:nvPr/>
          </p:nvSpPr>
          <p:spPr>
            <a:xfrm rot="10800000" flipH="1">
              <a:off x="5228997" y="2440691"/>
              <a:ext cx="3364057" cy="3130841"/>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51" name="Arc 1050">
              <a:extLst>
                <a:ext uri="{FF2B5EF4-FFF2-40B4-BE49-F238E27FC236}">
                  <a16:creationId xmlns:a16="http://schemas.microsoft.com/office/drawing/2014/main" id="{5E696B8B-1DE5-26C0-D382-792F1C7D1B45}"/>
                </a:ext>
              </a:extLst>
            </p:cNvPr>
            <p:cNvSpPr/>
            <p:nvPr/>
          </p:nvSpPr>
          <p:spPr>
            <a:xfrm rot="10800000">
              <a:off x="4001417" y="2584844"/>
              <a:ext cx="3364992" cy="2986688"/>
            </a:xfrm>
            <a:prstGeom prst="arc">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053" name="Straight Connector 1052">
              <a:extLst>
                <a:ext uri="{FF2B5EF4-FFF2-40B4-BE49-F238E27FC236}">
                  <a16:creationId xmlns:a16="http://schemas.microsoft.com/office/drawing/2014/main" id="{6B3B2DBD-0C50-007D-513E-ABD7899C3B56}"/>
                </a:ext>
              </a:extLst>
            </p:cNvPr>
            <p:cNvCxnSpPr>
              <a:cxnSpLocks/>
            </p:cNvCxnSpPr>
            <p:nvPr/>
          </p:nvCxnSpPr>
          <p:spPr>
            <a:xfrm>
              <a:off x="5680612" y="5571532"/>
              <a:ext cx="1235437" cy="1"/>
            </a:xfrm>
            <a:prstGeom prst="line">
              <a:avLst/>
            </a:prstGeom>
            <a:ln w="38100"/>
          </p:spPr>
          <p:style>
            <a:lnRef idx="2">
              <a:schemeClr val="dk1"/>
            </a:lnRef>
            <a:fillRef idx="0">
              <a:schemeClr val="dk1"/>
            </a:fillRef>
            <a:effectRef idx="1">
              <a:schemeClr val="dk1"/>
            </a:effectRef>
            <a:fontRef idx="minor">
              <a:schemeClr val="tx1"/>
            </a:fontRef>
          </p:style>
        </p:cxnSp>
        <p:sp>
          <p:nvSpPr>
            <p:cNvPr id="1068" name="Rectangle 1067">
              <a:extLst>
                <a:ext uri="{FF2B5EF4-FFF2-40B4-BE49-F238E27FC236}">
                  <a16:creationId xmlns:a16="http://schemas.microsoft.com/office/drawing/2014/main" id="{68459F16-1EBA-9358-EF15-20E83614E3EB}"/>
                </a:ext>
              </a:extLst>
            </p:cNvPr>
            <p:cNvSpPr/>
            <p:nvPr/>
          </p:nvSpPr>
          <p:spPr>
            <a:xfrm>
              <a:off x="4285699" y="5128734"/>
              <a:ext cx="384066"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0521D39C-6B24-BE9C-9C92-1E991D839E7D}"/>
                </a:ext>
              </a:extLst>
            </p:cNvPr>
            <p:cNvSpPr/>
            <p:nvPr/>
          </p:nvSpPr>
          <p:spPr>
            <a:xfrm rot="19248743">
              <a:off x="4440184" y="5247681"/>
              <a:ext cx="384066"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B818DB49-898F-242D-044A-A88F6AFB3550}"/>
                </a:ext>
              </a:extLst>
            </p:cNvPr>
            <p:cNvSpPr/>
            <p:nvPr/>
          </p:nvSpPr>
          <p:spPr>
            <a:xfrm>
              <a:off x="4514393" y="4973204"/>
              <a:ext cx="90764" cy="4277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F630DC5B-E69A-981A-2A9C-9D037121A991}"/>
                </a:ext>
              </a:extLst>
            </p:cNvPr>
            <p:cNvSpPr/>
            <p:nvPr/>
          </p:nvSpPr>
          <p:spPr>
            <a:xfrm>
              <a:off x="5347894" y="5480338"/>
              <a:ext cx="284499" cy="314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BD74A7EC-85E4-F648-CCB2-A2B56B8434D1}"/>
                </a:ext>
              </a:extLst>
            </p:cNvPr>
            <p:cNvSpPr/>
            <p:nvPr/>
          </p:nvSpPr>
          <p:spPr>
            <a:xfrm rot="18982385">
              <a:off x="5530762" y="5541450"/>
              <a:ext cx="329308"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E04FA94A-DF6C-5379-F03E-EBE1E9C9FC73}"/>
                </a:ext>
              </a:extLst>
            </p:cNvPr>
            <p:cNvSpPr/>
            <p:nvPr/>
          </p:nvSpPr>
          <p:spPr>
            <a:xfrm>
              <a:off x="6794612" y="5397843"/>
              <a:ext cx="222215" cy="3042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a:extLst>
                <a:ext uri="{FF2B5EF4-FFF2-40B4-BE49-F238E27FC236}">
                  <a16:creationId xmlns:a16="http://schemas.microsoft.com/office/drawing/2014/main" id="{9B21E4FD-0A6D-BE23-AA2D-BDD868CB1BD6}"/>
                </a:ext>
              </a:extLst>
            </p:cNvPr>
            <p:cNvSpPr/>
            <p:nvPr/>
          </p:nvSpPr>
          <p:spPr>
            <a:xfrm rot="18533726">
              <a:off x="7004543" y="5478132"/>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a:extLst>
                <a:ext uri="{FF2B5EF4-FFF2-40B4-BE49-F238E27FC236}">
                  <a16:creationId xmlns:a16="http://schemas.microsoft.com/office/drawing/2014/main" id="{82BDE0DE-962D-0236-1B57-FC03B44A1B1A}"/>
                </a:ext>
              </a:extLst>
            </p:cNvPr>
            <p:cNvSpPr/>
            <p:nvPr/>
          </p:nvSpPr>
          <p:spPr>
            <a:xfrm>
              <a:off x="8045775" y="4973204"/>
              <a:ext cx="222215" cy="269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550DE254-974A-2A91-C875-3D26B0B7B306}"/>
                </a:ext>
              </a:extLst>
            </p:cNvPr>
            <p:cNvSpPr/>
            <p:nvPr/>
          </p:nvSpPr>
          <p:spPr>
            <a:xfrm rot="18220032">
              <a:off x="8169393" y="4883240"/>
              <a:ext cx="172745" cy="337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5" name="Straight Connector 1054">
              <a:extLst>
                <a:ext uri="{FF2B5EF4-FFF2-40B4-BE49-F238E27FC236}">
                  <a16:creationId xmlns:a16="http://schemas.microsoft.com/office/drawing/2014/main" id="{AB7A65A6-9E35-E18D-0C4B-3094D83E2436}"/>
                </a:ext>
              </a:extLst>
            </p:cNvPr>
            <p:cNvCxnSpPr>
              <a:cxnSpLocks/>
            </p:cNvCxnSpPr>
            <p:nvPr/>
          </p:nvCxnSpPr>
          <p:spPr>
            <a:xfrm flipV="1">
              <a:off x="4486993" y="2921926"/>
              <a:ext cx="7607" cy="2207709"/>
            </a:xfrm>
            <a:prstGeom prst="line">
              <a:avLst/>
            </a:prstGeom>
            <a:ln w="38100"/>
          </p:spPr>
          <p:style>
            <a:lnRef idx="2">
              <a:schemeClr val="dk1"/>
            </a:lnRef>
            <a:fillRef idx="0">
              <a:schemeClr val="dk1"/>
            </a:fillRef>
            <a:effectRef idx="1">
              <a:schemeClr val="dk1"/>
            </a:effectRef>
            <a:fontRef idx="minor">
              <a:schemeClr val="tx1"/>
            </a:fontRef>
          </p:style>
        </p:cxnSp>
        <p:cxnSp>
          <p:nvCxnSpPr>
            <p:cNvPr id="1058" name="Straight Connector 1057">
              <a:extLst>
                <a:ext uri="{FF2B5EF4-FFF2-40B4-BE49-F238E27FC236}">
                  <a16:creationId xmlns:a16="http://schemas.microsoft.com/office/drawing/2014/main" id="{79758D79-3C89-352F-804F-DF0D2B571A9A}"/>
                </a:ext>
              </a:extLst>
            </p:cNvPr>
            <p:cNvCxnSpPr>
              <a:cxnSpLocks/>
              <a:endCxn id="1059" idx="2"/>
            </p:cNvCxnSpPr>
            <p:nvPr/>
          </p:nvCxnSpPr>
          <p:spPr>
            <a:xfrm flipV="1">
              <a:off x="5326332" y="3228141"/>
              <a:ext cx="7605" cy="2326982"/>
            </a:xfrm>
            <a:prstGeom prst="line">
              <a:avLst/>
            </a:prstGeom>
            <a:ln w="38100"/>
          </p:spPr>
          <p:style>
            <a:lnRef idx="2">
              <a:schemeClr val="dk1"/>
            </a:lnRef>
            <a:fillRef idx="0">
              <a:schemeClr val="dk1"/>
            </a:fillRef>
            <a:effectRef idx="1">
              <a:schemeClr val="dk1"/>
            </a:effectRef>
            <a:fontRef idx="minor">
              <a:schemeClr val="tx1"/>
            </a:fontRef>
          </p:style>
        </p:cxnSp>
        <p:cxnSp>
          <p:nvCxnSpPr>
            <p:cNvPr id="1063" name="Straight Connector 1062">
              <a:extLst>
                <a:ext uri="{FF2B5EF4-FFF2-40B4-BE49-F238E27FC236}">
                  <a16:creationId xmlns:a16="http://schemas.microsoft.com/office/drawing/2014/main" id="{24EB8875-56E3-854A-84C5-CA15E6F6B86C}"/>
                </a:ext>
              </a:extLst>
            </p:cNvPr>
            <p:cNvCxnSpPr>
              <a:cxnSpLocks/>
              <a:endCxn id="1064" idx="2"/>
            </p:cNvCxnSpPr>
            <p:nvPr/>
          </p:nvCxnSpPr>
          <p:spPr>
            <a:xfrm flipV="1">
              <a:off x="6775803" y="3231442"/>
              <a:ext cx="7606" cy="2346689"/>
            </a:xfrm>
            <a:prstGeom prst="line">
              <a:avLst/>
            </a:prstGeom>
            <a:ln w="38100"/>
          </p:spPr>
          <p:style>
            <a:lnRef idx="2">
              <a:schemeClr val="dk1"/>
            </a:lnRef>
            <a:fillRef idx="0">
              <a:schemeClr val="dk1"/>
            </a:fillRef>
            <a:effectRef idx="1">
              <a:schemeClr val="dk1"/>
            </a:effectRef>
            <a:fontRef idx="minor">
              <a:schemeClr val="tx1"/>
            </a:fontRef>
          </p:style>
        </p:cxnSp>
        <p:cxnSp>
          <p:nvCxnSpPr>
            <p:cNvPr id="1065" name="Straight Connector 1064">
              <a:extLst>
                <a:ext uri="{FF2B5EF4-FFF2-40B4-BE49-F238E27FC236}">
                  <a16:creationId xmlns:a16="http://schemas.microsoft.com/office/drawing/2014/main" id="{2D8EF78D-5B9A-E9D3-4FAB-B44886EA50C2}"/>
                </a:ext>
              </a:extLst>
            </p:cNvPr>
            <p:cNvCxnSpPr>
              <a:cxnSpLocks/>
              <a:endCxn id="1066" idx="2"/>
            </p:cNvCxnSpPr>
            <p:nvPr/>
          </p:nvCxnSpPr>
          <p:spPr>
            <a:xfrm flipV="1">
              <a:off x="8027183" y="2726820"/>
              <a:ext cx="7605" cy="2468477"/>
            </a:xfrm>
            <a:prstGeom prst="line">
              <a:avLst/>
            </a:prstGeom>
            <a:ln w="38100"/>
          </p:spPr>
          <p:style>
            <a:lnRef idx="2">
              <a:schemeClr val="dk1"/>
            </a:lnRef>
            <a:fillRef idx="0">
              <a:schemeClr val="dk1"/>
            </a:fillRef>
            <a:effectRef idx="1">
              <a:schemeClr val="dk1"/>
            </a:effectRef>
            <a:fontRef idx="minor">
              <a:schemeClr val="tx1"/>
            </a:fontRef>
          </p:style>
        </p:cxnSp>
        <p:sp>
          <p:nvSpPr>
            <p:cNvPr id="1076" name="Rectangle 1075">
              <a:extLst>
                <a:ext uri="{FF2B5EF4-FFF2-40B4-BE49-F238E27FC236}">
                  <a16:creationId xmlns:a16="http://schemas.microsoft.com/office/drawing/2014/main" id="{828274F9-F26A-F27C-420A-0C6E74494E50}"/>
                </a:ext>
              </a:extLst>
            </p:cNvPr>
            <p:cNvSpPr/>
            <p:nvPr/>
          </p:nvSpPr>
          <p:spPr>
            <a:xfrm>
              <a:off x="7098103" y="5569531"/>
              <a:ext cx="225285" cy="380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82" name="Picture 1081">
            <a:extLst>
              <a:ext uri="{FF2B5EF4-FFF2-40B4-BE49-F238E27FC236}">
                <a16:creationId xmlns:a16="http://schemas.microsoft.com/office/drawing/2014/main" id="{577061EF-CB65-42B0-9B85-473C3748A9AB}"/>
              </a:ext>
            </a:extLst>
          </p:cNvPr>
          <p:cNvPicPr>
            <a:picLocks noChangeAspect="1"/>
          </p:cNvPicPr>
          <p:nvPr/>
        </p:nvPicPr>
        <p:blipFill>
          <a:blip r:embed="rId4"/>
          <a:stretch>
            <a:fillRect/>
          </a:stretch>
        </p:blipFill>
        <p:spPr>
          <a:xfrm>
            <a:off x="-5619168" y="3013420"/>
            <a:ext cx="3595323" cy="3514007"/>
          </a:xfrm>
          <a:prstGeom prst="rect">
            <a:avLst/>
          </a:prstGeom>
        </p:spPr>
      </p:pic>
      <p:sp>
        <p:nvSpPr>
          <p:cNvPr id="1083" name="Rectangle 1082">
            <a:extLst>
              <a:ext uri="{FF2B5EF4-FFF2-40B4-BE49-F238E27FC236}">
                <a16:creationId xmlns:a16="http://schemas.microsoft.com/office/drawing/2014/main" id="{F3047AD2-E3D8-B077-CEFA-FD023C8BBD52}"/>
              </a:ext>
            </a:extLst>
          </p:cNvPr>
          <p:cNvSpPr/>
          <p:nvPr/>
        </p:nvSpPr>
        <p:spPr>
          <a:xfrm>
            <a:off x="2690428" y="6830699"/>
            <a:ext cx="5231027" cy="4439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33C45A-665D-F84D-F138-68FBB69543AB}"/>
              </a:ext>
            </a:extLst>
          </p:cNvPr>
          <p:cNvSpPr txBox="1"/>
          <p:nvPr/>
        </p:nvSpPr>
        <p:spPr>
          <a:xfrm rot="16200000">
            <a:off x="2168902" y="3483664"/>
            <a:ext cx="2298963" cy="369332"/>
          </a:xfrm>
          <a:prstGeom prst="rect">
            <a:avLst/>
          </a:prstGeom>
          <a:noFill/>
        </p:spPr>
        <p:txBody>
          <a:bodyPr wrap="none" rtlCol="0">
            <a:spAutoFit/>
          </a:bodyPr>
          <a:lstStyle/>
          <a:p>
            <a:r>
              <a:rPr lang="en-US">
                <a:latin typeface="Avenir Light" panose="020B0402020203020204" pitchFamily="34" charset="77"/>
              </a:rPr>
              <a:t>Probability of Failure</a:t>
            </a:r>
          </a:p>
        </p:txBody>
      </p:sp>
      <p:sp>
        <p:nvSpPr>
          <p:cNvPr id="3" name="TextBox 2">
            <a:extLst>
              <a:ext uri="{FF2B5EF4-FFF2-40B4-BE49-F238E27FC236}">
                <a16:creationId xmlns:a16="http://schemas.microsoft.com/office/drawing/2014/main" id="{1FC4CBE4-B02E-668C-3604-9BDCE72149D1}"/>
              </a:ext>
            </a:extLst>
          </p:cNvPr>
          <p:cNvSpPr txBox="1"/>
          <p:nvPr/>
        </p:nvSpPr>
        <p:spPr>
          <a:xfrm>
            <a:off x="5572618" y="6158095"/>
            <a:ext cx="704745" cy="369332"/>
          </a:xfrm>
          <a:prstGeom prst="rect">
            <a:avLst/>
          </a:prstGeom>
          <a:noFill/>
        </p:spPr>
        <p:txBody>
          <a:bodyPr wrap="none" rtlCol="0">
            <a:spAutoFit/>
          </a:bodyPr>
          <a:lstStyle/>
          <a:p>
            <a:r>
              <a:rPr lang="en-US">
                <a:latin typeface="Avenir Light" panose="020B0402020203020204" pitchFamily="34" charset="77"/>
              </a:rPr>
              <a:t>Time</a:t>
            </a:r>
          </a:p>
        </p:txBody>
      </p:sp>
      <p:grpSp>
        <p:nvGrpSpPr>
          <p:cNvPr id="9" name="Group 8">
            <a:extLst>
              <a:ext uri="{FF2B5EF4-FFF2-40B4-BE49-F238E27FC236}">
                <a16:creationId xmlns:a16="http://schemas.microsoft.com/office/drawing/2014/main" id="{B7271524-0B15-8968-2A67-0E471DF92B75}"/>
              </a:ext>
            </a:extLst>
          </p:cNvPr>
          <p:cNvGrpSpPr/>
          <p:nvPr/>
        </p:nvGrpSpPr>
        <p:grpSpPr>
          <a:xfrm>
            <a:off x="3617811" y="2117204"/>
            <a:ext cx="4572000" cy="3915158"/>
            <a:chOff x="4153721" y="3032690"/>
            <a:chExt cx="2747772" cy="2747773"/>
          </a:xfrm>
        </p:grpSpPr>
        <p:cxnSp>
          <p:nvCxnSpPr>
            <p:cNvPr id="28" name="Straight Connector 27">
              <a:extLst>
                <a:ext uri="{FF2B5EF4-FFF2-40B4-BE49-F238E27FC236}">
                  <a16:creationId xmlns:a16="http://schemas.microsoft.com/office/drawing/2014/main" id="{D8B77D8A-C7AD-62D6-1B01-498E4AABA307}"/>
                </a:ext>
              </a:extLst>
            </p:cNvPr>
            <p:cNvCxnSpPr>
              <a:cxnSpLocks/>
            </p:cNvCxnSpPr>
            <p:nvPr/>
          </p:nvCxnSpPr>
          <p:spPr>
            <a:xfrm>
              <a:off x="4158293" y="5775890"/>
              <a:ext cx="27432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7246C10E-DDAC-590F-9BC4-2D5E5253C123}"/>
                </a:ext>
              </a:extLst>
            </p:cNvPr>
            <p:cNvSpPr/>
            <p:nvPr/>
          </p:nvSpPr>
          <p:spPr>
            <a:xfrm>
              <a:off x="4153721" y="5771319"/>
              <a:ext cx="9144" cy="9144"/>
            </a:xfrm>
            <a:prstGeom prst="rect">
              <a:avLst/>
            </a:prstGeom>
            <a:ln w="419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3BCE478-5513-AF3A-C6D9-0FB8D5E53846}"/>
                </a:ext>
              </a:extLst>
            </p:cNvPr>
            <p:cNvCxnSpPr>
              <a:cxnSpLocks/>
            </p:cNvCxnSpPr>
            <p:nvPr/>
          </p:nvCxnSpPr>
          <p:spPr>
            <a:xfrm>
              <a:off x="4158293" y="3032690"/>
              <a:ext cx="0" cy="2743200"/>
            </a:xfrm>
            <a:prstGeom prst="line">
              <a:avLst/>
            </a:prstGeom>
            <a:ln w="50800"/>
          </p:spPr>
          <p:style>
            <a:lnRef idx="2">
              <a:schemeClr val="dk1"/>
            </a:lnRef>
            <a:fillRef idx="0">
              <a:schemeClr val="dk1"/>
            </a:fillRef>
            <a:effectRef idx="1">
              <a:schemeClr val="dk1"/>
            </a:effectRef>
            <a:fontRef idx="minor">
              <a:schemeClr val="tx1"/>
            </a:fontRef>
          </p:style>
        </p:cxnSp>
      </p:grpSp>
      <p:cxnSp>
        <p:nvCxnSpPr>
          <p:cNvPr id="34" name="Straight Connector 33">
            <a:extLst>
              <a:ext uri="{FF2B5EF4-FFF2-40B4-BE49-F238E27FC236}">
                <a16:creationId xmlns:a16="http://schemas.microsoft.com/office/drawing/2014/main" id="{D5B2A726-3EDB-DDD9-E12F-27DE886AEBC2}"/>
              </a:ext>
            </a:extLst>
          </p:cNvPr>
          <p:cNvCxnSpPr>
            <a:cxnSpLocks/>
          </p:cNvCxnSpPr>
          <p:nvPr/>
        </p:nvCxnSpPr>
        <p:spPr>
          <a:xfrm>
            <a:off x="5041632" y="1990523"/>
            <a:ext cx="0" cy="4051441"/>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205B7CA-232E-6013-4EEB-9DEB2CAE88AE}"/>
              </a:ext>
            </a:extLst>
          </p:cNvPr>
          <p:cNvSpPr txBox="1"/>
          <p:nvPr/>
        </p:nvSpPr>
        <p:spPr>
          <a:xfrm>
            <a:off x="3740756" y="1455559"/>
            <a:ext cx="1903726" cy="369332"/>
          </a:xfrm>
          <a:prstGeom prst="rect">
            <a:avLst/>
          </a:prstGeom>
          <a:noFill/>
          <a:ln>
            <a:noFill/>
          </a:ln>
        </p:spPr>
        <p:txBody>
          <a:bodyPr wrap="none" rtlCol="0">
            <a:spAutoFit/>
          </a:bodyPr>
          <a:lstStyle/>
          <a:p>
            <a:r>
              <a:rPr lang="en-US">
                <a:latin typeface="Avenir Light" panose="020B0402020203020204" pitchFamily="34" charset="77"/>
              </a:rPr>
              <a:t>Software Update</a:t>
            </a:r>
          </a:p>
        </p:txBody>
      </p:sp>
      <p:cxnSp>
        <p:nvCxnSpPr>
          <p:cNvPr id="41" name="Straight Connector 40">
            <a:extLst>
              <a:ext uri="{FF2B5EF4-FFF2-40B4-BE49-F238E27FC236}">
                <a16:creationId xmlns:a16="http://schemas.microsoft.com/office/drawing/2014/main" id="{4A378F82-9028-AEF0-CD6C-71F464EC7F81}"/>
              </a:ext>
            </a:extLst>
          </p:cNvPr>
          <p:cNvCxnSpPr>
            <a:cxnSpLocks/>
          </p:cNvCxnSpPr>
          <p:nvPr/>
        </p:nvCxnSpPr>
        <p:spPr>
          <a:xfrm>
            <a:off x="6491103" y="2560558"/>
            <a:ext cx="1792" cy="348140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32D34D3-44AB-8981-7079-06636BB199FA}"/>
              </a:ext>
            </a:extLst>
          </p:cNvPr>
          <p:cNvSpPr txBox="1"/>
          <p:nvPr/>
        </p:nvSpPr>
        <p:spPr>
          <a:xfrm>
            <a:off x="5616811" y="2072173"/>
            <a:ext cx="1641796" cy="369332"/>
          </a:xfrm>
          <a:prstGeom prst="rect">
            <a:avLst/>
          </a:prstGeom>
          <a:noFill/>
          <a:ln>
            <a:noFill/>
          </a:ln>
        </p:spPr>
        <p:txBody>
          <a:bodyPr wrap="none" rtlCol="0">
            <a:spAutoFit/>
          </a:bodyPr>
          <a:lstStyle/>
          <a:p>
            <a:r>
              <a:rPr lang="en-US">
                <a:latin typeface="Avenir Light" panose="020B0402020203020204" pitchFamily="34" charset="77"/>
              </a:rPr>
              <a:t>Node Restarts</a:t>
            </a:r>
          </a:p>
        </p:txBody>
      </p:sp>
      <p:cxnSp>
        <p:nvCxnSpPr>
          <p:cNvPr id="43" name="Straight Connector 42">
            <a:extLst>
              <a:ext uri="{FF2B5EF4-FFF2-40B4-BE49-F238E27FC236}">
                <a16:creationId xmlns:a16="http://schemas.microsoft.com/office/drawing/2014/main" id="{10047395-BE54-F47C-1983-5B09DAD9830E}"/>
              </a:ext>
            </a:extLst>
          </p:cNvPr>
          <p:cNvCxnSpPr>
            <a:cxnSpLocks/>
          </p:cNvCxnSpPr>
          <p:nvPr/>
        </p:nvCxnSpPr>
        <p:spPr>
          <a:xfrm flipH="1">
            <a:off x="7742483" y="2027661"/>
            <a:ext cx="18533" cy="401430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D6B05D5-D4F8-9261-C629-8145F8FF283C}"/>
              </a:ext>
            </a:extLst>
          </p:cNvPr>
          <p:cNvSpPr txBox="1"/>
          <p:nvPr/>
        </p:nvSpPr>
        <p:spPr>
          <a:xfrm>
            <a:off x="6669312" y="1586253"/>
            <a:ext cx="2602251" cy="369332"/>
          </a:xfrm>
          <a:prstGeom prst="rect">
            <a:avLst/>
          </a:prstGeom>
          <a:noFill/>
          <a:ln>
            <a:noFill/>
          </a:ln>
        </p:spPr>
        <p:txBody>
          <a:bodyPr wrap="none" rtlCol="0">
            <a:spAutoFit/>
          </a:bodyPr>
          <a:lstStyle/>
          <a:p>
            <a:r>
              <a:rPr lang="en-US">
                <a:latin typeface="Avenir Light" panose="020B0402020203020204" pitchFamily="34" charset="77"/>
              </a:rPr>
              <a:t>Cluster Reconfiguration</a:t>
            </a:r>
          </a:p>
        </p:txBody>
      </p:sp>
      <p:sp>
        <p:nvSpPr>
          <p:cNvPr id="33" name="Title 32">
            <a:extLst>
              <a:ext uri="{FF2B5EF4-FFF2-40B4-BE49-F238E27FC236}">
                <a16:creationId xmlns:a16="http://schemas.microsoft.com/office/drawing/2014/main" id="{87074FE3-5B56-54A1-FDBD-3872EBE83920}"/>
              </a:ext>
            </a:extLst>
          </p:cNvPr>
          <p:cNvSpPr>
            <a:spLocks noGrp="1"/>
          </p:cNvSpPr>
          <p:nvPr>
            <p:ph type="title"/>
          </p:nvPr>
        </p:nvSpPr>
        <p:spPr/>
        <p:txBody>
          <a:bodyPr/>
          <a:lstStyle/>
          <a:p>
            <a:r>
              <a:rPr lang="en-US"/>
              <a:t>Accurate Per-Node Fault Curves</a:t>
            </a:r>
          </a:p>
        </p:txBody>
      </p:sp>
    </p:spTree>
    <p:extLst>
      <p:ext uri="{BB962C8B-B14F-4D97-AF65-F5344CB8AC3E}">
        <p14:creationId xmlns:p14="http://schemas.microsoft.com/office/powerpoint/2010/main" val="10858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8359 -0.80718 L 0.54544 -0.81134 " pathEditMode="relative" rAng="0" ptsTypes="AA">
                                      <p:cBhvr>
                                        <p:cTn id="6" dur="4000" fill="hold"/>
                                        <p:tgtEl>
                                          <p:spTgt spid="1083"/>
                                        </p:tgtEl>
                                        <p:attrNameLst>
                                          <p:attrName>ppt_x</p:attrName>
                                          <p:attrName>ppt_y</p:attrName>
                                        </p:attrNameLst>
                                      </p:cBhvr>
                                      <p:rCtr x="23086"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 grpId="0" animBg="1"/>
    </p:bldLst>
  </p:timing>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85260-E5BC-4C1E-D503-3A8099AB95B2}"/>
            </a:ext>
          </a:extLst>
        </p:cNvPr>
        <p:cNvGrpSpPr/>
        <p:nvPr/>
      </p:nvGrpSpPr>
      <p:grpSpPr>
        <a:xfrm>
          <a:off x="0" y="0"/>
          <a:ext cx="0" cy="0"/>
          <a:chOff x="0" y="0"/>
          <a:chExt cx="0" cy="0"/>
        </a:xfrm>
      </p:grpSpPr>
      <p:sp>
        <p:nvSpPr>
          <p:cNvPr id="1611" name="Three">
            <a:extLst>
              <a:ext uri="{FF2B5EF4-FFF2-40B4-BE49-F238E27FC236}">
                <a16:creationId xmlns:a16="http://schemas.microsoft.com/office/drawing/2014/main" id="{5D8EF17E-F33E-BDB0-614E-DE218C1FE03B}"/>
              </a:ext>
            </a:extLst>
          </p:cNvPr>
          <p:cNvSpPr txBox="1">
            <a:spLocks noGrp="1"/>
          </p:cNvSpPr>
          <p:nvPr>
            <p:ph type="title"/>
          </p:nvPr>
        </p:nvSpPr>
        <p:spPr>
          <a:prstGeom prst="rect">
            <a:avLst/>
          </a:prstGeom>
        </p:spPr>
        <p:txBody>
          <a:bodyPr/>
          <a:lstStyle/>
          <a:p>
            <a:r>
              <a:rPr lang="en-US"/>
              <a:t>Potential Opportunities</a:t>
            </a:r>
            <a:endParaRPr>
              <a:latin typeface="Avenir Light" panose="020B0402020203020204" pitchFamily="34" charset="77"/>
            </a:endParaRPr>
          </a:p>
        </p:txBody>
      </p:sp>
      <p:sp>
        <p:nvSpPr>
          <p:cNvPr id="4" name="Rectangle 3">
            <a:extLst>
              <a:ext uri="{FF2B5EF4-FFF2-40B4-BE49-F238E27FC236}">
                <a16:creationId xmlns:a16="http://schemas.microsoft.com/office/drawing/2014/main" id="{E4027BD0-46F2-7CCB-C8F4-A8537B4D44B1}"/>
              </a:ext>
            </a:extLst>
          </p:cNvPr>
          <p:cNvSpPr/>
          <p:nvPr/>
        </p:nvSpPr>
        <p:spPr>
          <a:xfrm>
            <a:off x="838200" y="1825625"/>
            <a:ext cx="10515600" cy="4351338"/>
          </a:xfrm>
          <a:prstGeom prst="rect">
            <a:avLst/>
          </a:prstGeom>
          <a:noFill/>
          <a:ln>
            <a:noFill/>
          </a:ln>
        </p:spPr>
        <p:txBody>
          <a:bodyPr/>
          <a:lstStyle/>
          <a:p>
            <a:endParaRPr lang="en-US">
              <a:latin typeface="Avenir Light" panose="020B0402020203020204" pitchFamily="34" charset="77"/>
            </a:endParaRPr>
          </a:p>
        </p:txBody>
      </p:sp>
      <p:sp>
        <p:nvSpPr>
          <p:cNvPr id="5" name="Straight Connector 4">
            <a:extLst>
              <a:ext uri="{FF2B5EF4-FFF2-40B4-BE49-F238E27FC236}">
                <a16:creationId xmlns:a16="http://schemas.microsoft.com/office/drawing/2014/main" id="{A05362F7-15CA-6194-AE08-35B409B190D6}"/>
              </a:ext>
            </a:extLst>
          </p:cNvPr>
          <p:cNvSpPr/>
          <p:nvPr/>
        </p:nvSpPr>
        <p:spPr>
          <a:xfrm>
            <a:off x="838200" y="1795645"/>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
        <p:nvSpPr>
          <p:cNvPr id="6" name="Freeform 5">
            <a:extLst>
              <a:ext uri="{FF2B5EF4-FFF2-40B4-BE49-F238E27FC236}">
                <a16:creationId xmlns:a16="http://schemas.microsoft.com/office/drawing/2014/main" id="{81FB1E3A-2FD6-AA2B-D4E3-531E30CDF99F}"/>
              </a:ext>
            </a:extLst>
          </p:cNvPr>
          <p:cNvSpPr/>
          <p:nvPr/>
        </p:nvSpPr>
        <p:spPr>
          <a:xfrm>
            <a:off x="838200" y="1825625"/>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latin typeface="Avenir Light" panose="020B0402020203020204" pitchFamily="34" charset="77"/>
              </a:rPr>
              <a:t>Protocols can better utilize reliable nodes</a:t>
            </a:r>
          </a:p>
        </p:txBody>
      </p:sp>
      <p:sp>
        <p:nvSpPr>
          <p:cNvPr id="7" name="Straight Connector 6">
            <a:extLst>
              <a:ext uri="{FF2B5EF4-FFF2-40B4-BE49-F238E27FC236}">
                <a16:creationId xmlns:a16="http://schemas.microsoft.com/office/drawing/2014/main" id="{7985AAC3-A90C-E93F-862C-A4EFB20C26D7}"/>
              </a:ext>
            </a:extLst>
          </p:cNvPr>
          <p:cNvSpPr/>
          <p:nvPr/>
        </p:nvSpPr>
        <p:spPr>
          <a:xfrm>
            <a:off x="838200" y="2883479"/>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
        <p:nvSpPr>
          <p:cNvPr id="8" name="Freeform 7">
            <a:extLst>
              <a:ext uri="{FF2B5EF4-FFF2-40B4-BE49-F238E27FC236}">
                <a16:creationId xmlns:a16="http://schemas.microsoft.com/office/drawing/2014/main" id="{ADC1BAA3-D86D-09BE-6963-C5F9ACC229F7}"/>
              </a:ext>
            </a:extLst>
          </p:cNvPr>
          <p:cNvSpPr/>
          <p:nvPr/>
        </p:nvSpPr>
        <p:spPr>
          <a:xfrm>
            <a:off x="838200" y="2913459"/>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ln w="38100">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defTabSz="1466850">
              <a:lnSpc>
                <a:spcPct val="90000"/>
              </a:lnSpc>
              <a:spcBef>
                <a:spcPct val="0"/>
              </a:spcBef>
              <a:spcAft>
                <a:spcPct val="35000"/>
              </a:spcAft>
            </a:pPr>
            <a:r>
              <a:rPr lang="en-US" sz="3300" kern="1200">
                <a:solidFill>
                  <a:schemeClr val="tx1"/>
                </a:solidFill>
                <a:latin typeface="Avenir Light"/>
              </a:rPr>
              <a:t>Larger clusters of less reliable nodes can help</a:t>
            </a:r>
          </a:p>
        </p:txBody>
      </p:sp>
      <p:sp>
        <p:nvSpPr>
          <p:cNvPr id="9" name="Straight Connector 8">
            <a:extLst>
              <a:ext uri="{FF2B5EF4-FFF2-40B4-BE49-F238E27FC236}">
                <a16:creationId xmlns:a16="http://schemas.microsoft.com/office/drawing/2014/main" id="{20DA6AD8-75F6-C907-739B-BD6BEA849033}"/>
              </a:ext>
            </a:extLst>
          </p:cNvPr>
          <p:cNvSpPr/>
          <p:nvPr/>
        </p:nvSpPr>
        <p:spPr>
          <a:xfrm>
            <a:off x="838200" y="3971314"/>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
        <p:nvSpPr>
          <p:cNvPr id="10" name="Freeform 9">
            <a:extLst>
              <a:ext uri="{FF2B5EF4-FFF2-40B4-BE49-F238E27FC236}">
                <a16:creationId xmlns:a16="http://schemas.microsoft.com/office/drawing/2014/main" id="{DCE2593F-BE3F-3880-7CD5-F84BCA1229B5}"/>
              </a:ext>
            </a:extLst>
          </p:cNvPr>
          <p:cNvSpPr/>
          <p:nvPr/>
        </p:nvSpPr>
        <p:spPr>
          <a:xfrm>
            <a:off x="838200" y="4001294"/>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defTabSz="1466850">
              <a:lnSpc>
                <a:spcPct val="90000"/>
              </a:lnSpc>
              <a:spcBef>
                <a:spcPct val="0"/>
              </a:spcBef>
              <a:spcAft>
                <a:spcPct val="35000"/>
              </a:spcAft>
            </a:pPr>
            <a:r>
              <a:rPr lang="en-US" sz="3300" kern="1200">
                <a:latin typeface="Avenir Light" panose="020B0402020203020204" pitchFamily="34" charset="77"/>
              </a:rPr>
              <a:t>Explore constant instead of linear size quorums</a:t>
            </a:r>
          </a:p>
        </p:txBody>
      </p:sp>
      <p:sp>
        <p:nvSpPr>
          <p:cNvPr id="12" name="Freeform 11">
            <a:extLst>
              <a:ext uri="{FF2B5EF4-FFF2-40B4-BE49-F238E27FC236}">
                <a16:creationId xmlns:a16="http://schemas.microsoft.com/office/drawing/2014/main" id="{1285FD39-E447-125A-0B2A-552284FB9314}"/>
              </a:ext>
            </a:extLst>
          </p:cNvPr>
          <p:cNvSpPr/>
          <p:nvPr/>
        </p:nvSpPr>
        <p:spPr>
          <a:xfrm>
            <a:off x="838200" y="5089128"/>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solidFill>
                  <a:schemeClr val="bg1">
                    <a:lumMod val="85000"/>
                  </a:schemeClr>
                </a:solidFill>
                <a:latin typeface="Avenir Light" panose="020B0402020203020204" pitchFamily="34" charset="77"/>
              </a:rPr>
              <a:t>Exploit the tradeoff between safety and liveness</a:t>
            </a:r>
          </a:p>
        </p:txBody>
      </p:sp>
      <p:sp>
        <p:nvSpPr>
          <p:cNvPr id="1613" name="Slide Number">
            <a:extLst>
              <a:ext uri="{FF2B5EF4-FFF2-40B4-BE49-F238E27FC236}">
                <a16:creationId xmlns:a16="http://schemas.microsoft.com/office/drawing/2014/main" id="{0A189D50-D160-C97B-ACF4-E5BC64C5931B}"/>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30</a:t>
            </a:fld>
            <a:endParaRPr>
              <a:latin typeface="Avenir Light" panose="020B0402020203020204" pitchFamily="34" charset="77"/>
            </a:endParaRPr>
          </a:p>
        </p:txBody>
      </p:sp>
      <p:sp>
        <p:nvSpPr>
          <p:cNvPr id="2" name="Straight Connector 1">
            <a:extLst>
              <a:ext uri="{FF2B5EF4-FFF2-40B4-BE49-F238E27FC236}">
                <a16:creationId xmlns:a16="http://schemas.microsoft.com/office/drawing/2014/main" id="{619FFEE5-2226-D2D7-E166-013AC38A34AD}"/>
              </a:ext>
            </a:extLst>
          </p:cNvPr>
          <p:cNvSpPr/>
          <p:nvPr/>
        </p:nvSpPr>
        <p:spPr>
          <a:xfrm>
            <a:off x="838200" y="5059148"/>
            <a:ext cx="10515600" cy="0"/>
          </a:xfrm>
          <a:prstGeom prst="line">
            <a:avLst/>
          </a:prstGeom>
          <a:ln w="38100">
            <a:solidFill>
              <a:srgbClr val="FFC000">
                <a:alpha val="20000"/>
              </a:srgb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Tree>
    <p:extLst>
      <p:ext uri="{BB962C8B-B14F-4D97-AF65-F5344CB8AC3E}">
        <p14:creationId xmlns:p14="http://schemas.microsoft.com/office/powerpoint/2010/main" val="304125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 name="Three"/>
          <p:cNvSpPr txBox="1">
            <a:spLocks noGrp="1"/>
          </p:cNvSpPr>
          <p:nvPr>
            <p:ph type="title"/>
          </p:nvPr>
        </p:nvSpPr>
        <p:spPr>
          <a:prstGeom prst="rect">
            <a:avLst/>
          </a:prstGeom>
        </p:spPr>
        <p:txBody>
          <a:bodyPr/>
          <a:lstStyle/>
          <a:p>
            <a:r>
              <a:rPr lang="en-US"/>
              <a:t>Potential Opportunities</a:t>
            </a:r>
            <a:endParaRPr>
              <a:latin typeface="Avenir Light" panose="020B0402020203020204" pitchFamily="34" charset="77"/>
            </a:endParaRPr>
          </a:p>
        </p:txBody>
      </p:sp>
      <p:sp>
        <p:nvSpPr>
          <p:cNvPr id="4" name="Rectangle 3">
            <a:extLst>
              <a:ext uri="{FF2B5EF4-FFF2-40B4-BE49-F238E27FC236}">
                <a16:creationId xmlns:a16="http://schemas.microsoft.com/office/drawing/2014/main" id="{B8367A91-5DC2-8A59-5F0B-6C867BB37E87}"/>
              </a:ext>
            </a:extLst>
          </p:cNvPr>
          <p:cNvSpPr/>
          <p:nvPr/>
        </p:nvSpPr>
        <p:spPr>
          <a:xfrm>
            <a:off x="838200" y="1825625"/>
            <a:ext cx="10515600" cy="4351338"/>
          </a:xfrm>
          <a:prstGeom prst="rect">
            <a:avLst/>
          </a:prstGeom>
          <a:noFill/>
          <a:ln>
            <a:noFill/>
          </a:ln>
        </p:spPr>
        <p:txBody>
          <a:bodyPr/>
          <a:lstStyle/>
          <a:p>
            <a:endParaRPr lang="en-US">
              <a:latin typeface="Avenir Light" panose="020B0402020203020204" pitchFamily="34" charset="77"/>
            </a:endParaRPr>
          </a:p>
        </p:txBody>
      </p:sp>
      <p:sp>
        <p:nvSpPr>
          <p:cNvPr id="5" name="Straight Connector 4">
            <a:extLst>
              <a:ext uri="{FF2B5EF4-FFF2-40B4-BE49-F238E27FC236}">
                <a16:creationId xmlns:a16="http://schemas.microsoft.com/office/drawing/2014/main" id="{DA1E404E-B354-E916-77C3-232743BE333B}"/>
              </a:ext>
            </a:extLst>
          </p:cNvPr>
          <p:cNvSpPr/>
          <p:nvPr/>
        </p:nvSpPr>
        <p:spPr>
          <a:xfrm>
            <a:off x="838200" y="1795645"/>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
        <p:nvSpPr>
          <p:cNvPr id="6" name="Freeform 5">
            <a:extLst>
              <a:ext uri="{FF2B5EF4-FFF2-40B4-BE49-F238E27FC236}">
                <a16:creationId xmlns:a16="http://schemas.microsoft.com/office/drawing/2014/main" id="{D864AC00-397F-B770-7977-D7D181B2142D}"/>
              </a:ext>
            </a:extLst>
          </p:cNvPr>
          <p:cNvSpPr/>
          <p:nvPr/>
        </p:nvSpPr>
        <p:spPr>
          <a:xfrm>
            <a:off x="838200" y="1825625"/>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latin typeface="Avenir Light" panose="020B0402020203020204" pitchFamily="34" charset="77"/>
              </a:rPr>
              <a:t>Protocols can better utilize reliable nodes</a:t>
            </a:r>
          </a:p>
        </p:txBody>
      </p:sp>
      <p:sp>
        <p:nvSpPr>
          <p:cNvPr id="7" name="Straight Connector 6">
            <a:extLst>
              <a:ext uri="{FF2B5EF4-FFF2-40B4-BE49-F238E27FC236}">
                <a16:creationId xmlns:a16="http://schemas.microsoft.com/office/drawing/2014/main" id="{EDC45DCC-3F89-B6A7-4899-53056D4ABA82}"/>
              </a:ext>
            </a:extLst>
          </p:cNvPr>
          <p:cNvSpPr/>
          <p:nvPr/>
        </p:nvSpPr>
        <p:spPr>
          <a:xfrm>
            <a:off x="838200" y="2883479"/>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
        <p:nvSpPr>
          <p:cNvPr id="8" name="Freeform 7">
            <a:extLst>
              <a:ext uri="{FF2B5EF4-FFF2-40B4-BE49-F238E27FC236}">
                <a16:creationId xmlns:a16="http://schemas.microsoft.com/office/drawing/2014/main" id="{A6E68AD1-DBFD-911B-06B9-DDAD1C8354A9}"/>
              </a:ext>
            </a:extLst>
          </p:cNvPr>
          <p:cNvSpPr/>
          <p:nvPr/>
        </p:nvSpPr>
        <p:spPr>
          <a:xfrm>
            <a:off x="838200" y="2913459"/>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ln w="38100">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defTabSz="1466850">
              <a:lnSpc>
                <a:spcPct val="90000"/>
              </a:lnSpc>
              <a:spcBef>
                <a:spcPct val="0"/>
              </a:spcBef>
              <a:spcAft>
                <a:spcPct val="35000"/>
              </a:spcAft>
            </a:pPr>
            <a:r>
              <a:rPr lang="en-US" sz="3300" kern="1200">
                <a:solidFill>
                  <a:schemeClr val="tx1"/>
                </a:solidFill>
                <a:latin typeface="Avenir Light"/>
              </a:rPr>
              <a:t>Larger clusters of less reliable nodes can help</a:t>
            </a:r>
          </a:p>
        </p:txBody>
      </p:sp>
      <p:sp>
        <p:nvSpPr>
          <p:cNvPr id="9" name="Straight Connector 8">
            <a:extLst>
              <a:ext uri="{FF2B5EF4-FFF2-40B4-BE49-F238E27FC236}">
                <a16:creationId xmlns:a16="http://schemas.microsoft.com/office/drawing/2014/main" id="{6BF2B3FD-1EF7-B430-3EA0-B393D730A45C}"/>
              </a:ext>
            </a:extLst>
          </p:cNvPr>
          <p:cNvSpPr/>
          <p:nvPr/>
        </p:nvSpPr>
        <p:spPr>
          <a:xfrm>
            <a:off x="838200" y="3971314"/>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
        <p:nvSpPr>
          <p:cNvPr id="10" name="Freeform 9">
            <a:extLst>
              <a:ext uri="{FF2B5EF4-FFF2-40B4-BE49-F238E27FC236}">
                <a16:creationId xmlns:a16="http://schemas.microsoft.com/office/drawing/2014/main" id="{DB1829DF-F8CF-55A8-B8AC-1174CA7C6973}"/>
              </a:ext>
            </a:extLst>
          </p:cNvPr>
          <p:cNvSpPr/>
          <p:nvPr/>
        </p:nvSpPr>
        <p:spPr>
          <a:xfrm>
            <a:off x="838200" y="4001294"/>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defTabSz="1466850">
              <a:lnSpc>
                <a:spcPct val="90000"/>
              </a:lnSpc>
              <a:spcBef>
                <a:spcPct val="0"/>
              </a:spcBef>
              <a:spcAft>
                <a:spcPct val="35000"/>
              </a:spcAft>
            </a:pPr>
            <a:r>
              <a:rPr lang="en-US" sz="3300" kern="1200">
                <a:latin typeface="Avenir Light" panose="020B0402020203020204" pitchFamily="34" charset="77"/>
              </a:rPr>
              <a:t>Explore constant instead of linear size quorums</a:t>
            </a:r>
          </a:p>
        </p:txBody>
      </p:sp>
      <p:sp>
        <p:nvSpPr>
          <p:cNvPr id="11" name="Straight Connector 10">
            <a:extLst>
              <a:ext uri="{FF2B5EF4-FFF2-40B4-BE49-F238E27FC236}">
                <a16:creationId xmlns:a16="http://schemas.microsoft.com/office/drawing/2014/main" id="{9AE4453C-7D67-2287-897F-7ACFD6F04B4A}"/>
              </a:ext>
            </a:extLst>
          </p:cNvPr>
          <p:cNvSpPr/>
          <p:nvPr/>
        </p:nvSpPr>
        <p:spPr>
          <a:xfrm>
            <a:off x="838200" y="5059148"/>
            <a:ext cx="10515600" cy="0"/>
          </a:xfrm>
          <a:prstGeom prst="line">
            <a:avLst/>
          </a:prstGeom>
          <a:ln w="38100">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latin typeface="Avenir Light" panose="020B0402020203020204" pitchFamily="34" charset="77"/>
            </a:endParaRPr>
          </a:p>
        </p:txBody>
      </p:sp>
      <p:sp>
        <p:nvSpPr>
          <p:cNvPr id="12" name="Freeform 11">
            <a:extLst>
              <a:ext uri="{FF2B5EF4-FFF2-40B4-BE49-F238E27FC236}">
                <a16:creationId xmlns:a16="http://schemas.microsoft.com/office/drawing/2014/main" id="{0E598728-40D9-C504-9B6E-6F20A4D9EAD2}"/>
              </a:ext>
            </a:extLst>
          </p:cNvPr>
          <p:cNvSpPr/>
          <p:nvPr/>
        </p:nvSpPr>
        <p:spPr>
          <a:xfrm>
            <a:off x="838200" y="5089128"/>
            <a:ext cx="10515600" cy="1087834"/>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solidFill>
                  <a:schemeClr val="tx1"/>
                </a:solidFill>
                <a:latin typeface="Avenir Light" panose="020B0402020203020204" pitchFamily="34" charset="77"/>
              </a:rPr>
              <a:t>Exploit the tradeoff between safety and liveness</a:t>
            </a:r>
          </a:p>
        </p:txBody>
      </p:sp>
      <p:sp>
        <p:nvSpPr>
          <p:cNvPr id="1613" name="Slide Numbe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31</a:t>
            </a:fld>
            <a:endParaRPr>
              <a:latin typeface="Avenir Light" panose="020B0402020203020204" pitchFamily="34" charset="77"/>
            </a:endParaRPr>
          </a:p>
        </p:txBody>
      </p:sp>
    </p:spTree>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2083C-797F-9095-58A3-0F5431E24B33}"/>
            </a:ext>
          </a:extLst>
        </p:cNvPr>
        <p:cNvGrpSpPr/>
        <p:nvPr/>
      </p:nvGrpSpPr>
      <p:grpSpPr>
        <a:xfrm>
          <a:off x="0" y="0"/>
          <a:ext cx="0" cy="0"/>
          <a:chOff x="0" y="0"/>
          <a:chExt cx="0" cy="0"/>
        </a:xfrm>
      </p:grpSpPr>
      <p:sp>
        <p:nvSpPr>
          <p:cNvPr id="1619" name="Title 1">
            <a:extLst>
              <a:ext uri="{FF2B5EF4-FFF2-40B4-BE49-F238E27FC236}">
                <a16:creationId xmlns:a16="http://schemas.microsoft.com/office/drawing/2014/main" id="{875089C9-56DB-A956-118A-5944DD22F2DA}"/>
              </a:ext>
            </a:extLst>
          </p:cNvPr>
          <p:cNvSpPr txBox="1">
            <a:spLocks noGrp="1"/>
          </p:cNvSpPr>
          <p:nvPr>
            <p:ph type="title"/>
          </p:nvPr>
        </p:nvSpPr>
        <p:spPr>
          <a:prstGeom prst="rect">
            <a:avLst/>
          </a:prstGeom>
        </p:spPr>
        <p:txBody>
          <a:bodyPr/>
          <a:lstStyle>
            <a:lvl1pPr defTabSz="859536">
              <a:defRPr sz="4136">
                <a:solidFill>
                  <a:srgbClr val="002060"/>
                </a:solidFill>
              </a:defRPr>
            </a:lvl1pPr>
          </a:lstStyle>
          <a:p>
            <a:r>
              <a:rPr lang="en-US">
                <a:latin typeface="Avenir Light" panose="020B0402020203020204" pitchFamily="34" charset="77"/>
              </a:rPr>
              <a:t>1. Protocols can better utilize reliable nodes</a:t>
            </a:r>
            <a:endParaRPr>
              <a:latin typeface="Avenir Light" panose="020B0402020203020204" pitchFamily="34" charset="77"/>
            </a:endParaRPr>
          </a:p>
        </p:txBody>
      </p:sp>
      <p:sp>
        <p:nvSpPr>
          <p:cNvPr id="1621" name="Slide Number Placeholder 3">
            <a:extLst>
              <a:ext uri="{FF2B5EF4-FFF2-40B4-BE49-F238E27FC236}">
                <a16:creationId xmlns:a16="http://schemas.microsoft.com/office/drawing/2014/main" id="{7A1F3CF7-A80F-99E4-7A49-E1BDA20724C3}"/>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33</a:t>
            </a:fld>
            <a:endParaRPr>
              <a:latin typeface="Avenir Light" panose="020B0402020203020204" pitchFamily="34" charset="77"/>
            </a:endParaRPr>
          </a:p>
        </p:txBody>
      </p:sp>
      <p:grpSp>
        <p:nvGrpSpPr>
          <p:cNvPr id="10" name="Group 9">
            <a:extLst>
              <a:ext uri="{FF2B5EF4-FFF2-40B4-BE49-F238E27FC236}">
                <a16:creationId xmlns:a16="http://schemas.microsoft.com/office/drawing/2014/main" id="{18A602E2-1285-1923-28FC-A3A5A07BA0D7}"/>
              </a:ext>
            </a:extLst>
          </p:cNvPr>
          <p:cNvGrpSpPr/>
          <p:nvPr/>
        </p:nvGrpSpPr>
        <p:grpSpPr>
          <a:xfrm>
            <a:off x="2487719" y="2440247"/>
            <a:ext cx="2049828" cy="1835991"/>
            <a:chOff x="1133556" y="4296728"/>
            <a:chExt cx="916225" cy="849510"/>
          </a:xfrm>
          <a:solidFill>
            <a:schemeClr val="bg2">
              <a:lumMod val="90000"/>
            </a:schemeClr>
          </a:solidFill>
        </p:grpSpPr>
        <p:sp>
          <p:nvSpPr>
            <p:cNvPr id="2" name="Oval 1">
              <a:extLst>
                <a:ext uri="{FF2B5EF4-FFF2-40B4-BE49-F238E27FC236}">
                  <a16:creationId xmlns:a16="http://schemas.microsoft.com/office/drawing/2014/main" id="{F4EE103F-28BF-CF7B-E625-6B1F96DE3A0E}"/>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 name="Oval 2">
              <a:extLst>
                <a:ext uri="{FF2B5EF4-FFF2-40B4-BE49-F238E27FC236}">
                  <a16:creationId xmlns:a16="http://schemas.microsoft.com/office/drawing/2014/main" id="{6B47F4EC-2EB7-C4A6-4E06-0BF46F674250}"/>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 name="Oval 3">
              <a:extLst>
                <a:ext uri="{FF2B5EF4-FFF2-40B4-BE49-F238E27FC236}">
                  <a16:creationId xmlns:a16="http://schemas.microsoft.com/office/drawing/2014/main" id="{506142C6-F3CB-000A-D900-010683962ADD}"/>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2" name="Group 11">
            <a:extLst>
              <a:ext uri="{FF2B5EF4-FFF2-40B4-BE49-F238E27FC236}">
                <a16:creationId xmlns:a16="http://schemas.microsoft.com/office/drawing/2014/main" id="{6C2516B7-81F7-5D23-C72C-ADCC212A2CA1}"/>
              </a:ext>
            </a:extLst>
          </p:cNvPr>
          <p:cNvGrpSpPr/>
          <p:nvPr/>
        </p:nvGrpSpPr>
        <p:grpSpPr>
          <a:xfrm>
            <a:off x="6461909" y="2511004"/>
            <a:ext cx="4078524" cy="1835991"/>
            <a:chOff x="1133556" y="4296728"/>
            <a:chExt cx="1823004" cy="849510"/>
          </a:xfrm>
          <a:solidFill>
            <a:schemeClr val="bg2">
              <a:lumMod val="90000"/>
            </a:schemeClr>
          </a:solidFill>
        </p:grpSpPr>
        <p:sp>
          <p:nvSpPr>
            <p:cNvPr id="13" name="Oval 12">
              <a:extLst>
                <a:ext uri="{FF2B5EF4-FFF2-40B4-BE49-F238E27FC236}">
                  <a16:creationId xmlns:a16="http://schemas.microsoft.com/office/drawing/2014/main" id="{8759BBB7-E411-D4F2-0A23-B806575C8014}"/>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 name="Oval 13">
              <a:extLst>
                <a:ext uri="{FF2B5EF4-FFF2-40B4-BE49-F238E27FC236}">
                  <a16:creationId xmlns:a16="http://schemas.microsoft.com/office/drawing/2014/main" id="{5B5245A6-4584-8FE5-46B8-A34F7CF8DFA3}"/>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 name="Oval 14">
              <a:extLst>
                <a:ext uri="{FF2B5EF4-FFF2-40B4-BE49-F238E27FC236}">
                  <a16:creationId xmlns:a16="http://schemas.microsoft.com/office/drawing/2014/main" id="{4EDDC06E-AD49-632F-DA68-9FA861D6B519}"/>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 name="Oval 15">
              <a:extLst>
                <a:ext uri="{FF2B5EF4-FFF2-40B4-BE49-F238E27FC236}">
                  <a16:creationId xmlns:a16="http://schemas.microsoft.com/office/drawing/2014/main" id="{25EBCA2A-1F90-A564-402B-FCB408F3C7DB}"/>
                </a:ext>
              </a:extLst>
            </p:cNvPr>
            <p:cNvSpPr/>
            <p:nvPr/>
          </p:nvSpPr>
          <p:spPr>
            <a:xfrm>
              <a:off x="182293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Oval 16">
              <a:extLst>
                <a:ext uri="{FF2B5EF4-FFF2-40B4-BE49-F238E27FC236}">
                  <a16:creationId xmlns:a16="http://schemas.microsoft.com/office/drawing/2014/main" id="{FDE306F0-65E7-E4CA-3803-D1A7EB344DBF}"/>
                </a:ext>
              </a:extLst>
            </p:cNvPr>
            <p:cNvSpPr/>
            <p:nvPr/>
          </p:nvSpPr>
          <p:spPr>
            <a:xfrm>
              <a:off x="204978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Oval 17">
              <a:extLst>
                <a:ext uri="{FF2B5EF4-FFF2-40B4-BE49-F238E27FC236}">
                  <a16:creationId xmlns:a16="http://schemas.microsoft.com/office/drawing/2014/main" id="{3214A731-E41E-3F79-1D03-DF7687EBE88C}"/>
                </a:ext>
              </a:extLst>
            </p:cNvPr>
            <p:cNvSpPr/>
            <p:nvPr/>
          </p:nvSpPr>
          <p:spPr>
            <a:xfrm>
              <a:off x="227632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 name="Oval 18">
              <a:extLst>
                <a:ext uri="{FF2B5EF4-FFF2-40B4-BE49-F238E27FC236}">
                  <a16:creationId xmlns:a16="http://schemas.microsoft.com/office/drawing/2014/main" id="{3F45907D-D5BB-AA22-1EDF-FEE78B4458C7}"/>
                </a:ext>
              </a:extLst>
            </p:cNvPr>
            <p:cNvSpPr/>
            <p:nvPr/>
          </p:nvSpPr>
          <p:spPr>
            <a:xfrm>
              <a:off x="2503170"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0" name="Freeform 19">
            <a:extLst>
              <a:ext uri="{FF2B5EF4-FFF2-40B4-BE49-F238E27FC236}">
                <a16:creationId xmlns:a16="http://schemas.microsoft.com/office/drawing/2014/main" id="{85D2F014-A92B-5D58-C645-4E4FBD49894A}"/>
              </a:ext>
            </a:extLst>
          </p:cNvPr>
          <p:cNvSpPr/>
          <p:nvPr/>
        </p:nvSpPr>
        <p:spPr>
          <a:xfrm>
            <a:off x="2449415" y="1793973"/>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Cluster-1</a:t>
            </a:r>
          </a:p>
        </p:txBody>
      </p:sp>
      <p:sp>
        <p:nvSpPr>
          <p:cNvPr id="21" name="Freeform 20">
            <a:extLst>
              <a:ext uri="{FF2B5EF4-FFF2-40B4-BE49-F238E27FC236}">
                <a16:creationId xmlns:a16="http://schemas.microsoft.com/office/drawing/2014/main" id="{7E867CFC-4CEC-B655-320A-ABD28EED91FE}"/>
              </a:ext>
            </a:extLst>
          </p:cNvPr>
          <p:cNvSpPr/>
          <p:nvPr/>
        </p:nvSpPr>
        <p:spPr>
          <a:xfrm>
            <a:off x="7542285" y="1832519"/>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Cluster-2</a:t>
            </a:r>
          </a:p>
        </p:txBody>
      </p:sp>
      <mc:AlternateContent xmlns:mc="http://schemas.openxmlformats.org/markup-compatibility/2006">
        <mc:Choice xmlns:a14="http://schemas.microsoft.com/office/drawing/2010/main" Requires="a14">
          <p:sp>
            <p:nvSpPr>
              <p:cNvPr id="1606" name="Protocols can only offer probabilistic guarantees">
                <a:extLst>
                  <a:ext uri="{FF2B5EF4-FFF2-40B4-BE49-F238E27FC236}">
                    <a16:creationId xmlns:a16="http://schemas.microsoft.com/office/drawing/2014/main" id="{A5B19447-E12C-6806-760A-25BFBC71464B}"/>
                  </a:ext>
                </a:extLst>
              </p:cNvPr>
              <p:cNvSpPr txBox="1"/>
              <p:nvPr/>
            </p:nvSpPr>
            <p:spPr>
              <a:xfrm>
                <a:off x="838200" y="5015418"/>
                <a:ext cx="10515600" cy="954107"/>
              </a:xfrm>
              <a:prstGeom prst="rect">
                <a:avLst/>
              </a:prstGeom>
              <a:noFill/>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45719" rIns="45719">
                <a:spAutoFit/>
              </a:bodyPr>
              <a:lstStyle>
                <a:lvl1pPr algn="ctr">
                  <a:defRPr sz="4000">
                    <a:solidFill>
                      <a:srgbClr val="F5BC44"/>
                    </a:solidFill>
                    <a:latin typeface="Avenir Heavy"/>
                    <a:ea typeface="Avenir Heavy"/>
                    <a:cs typeface="Avenir Heavy"/>
                    <a:sym typeface="Avenir Heavy"/>
                  </a:defRPr>
                </a:lvl1pPr>
              </a:lstStyle>
              <a:p>
                <a:r>
                  <a:rPr lang="en-US" sz="2800">
                    <a:solidFill>
                      <a:schemeClr val="tx1"/>
                    </a:solidFill>
                    <a:latin typeface="Avenir Light" panose="020B0402020203020204" pitchFamily="34" charset="77"/>
                  </a:rPr>
                  <a:t>Both clusters guarantee safety and liveness</a:t>
                </a:r>
              </a:p>
              <a:p>
                <a:r>
                  <a:rPr lang="en-US" sz="2800">
                    <a:solidFill>
                      <a:schemeClr val="tx1"/>
                    </a:solidFill>
                    <a:latin typeface="Avenir Light" panose="020B0402020203020204" pitchFamily="34" charset="77"/>
                  </a:rPr>
                  <a:t>Cluster-2 tolerates </a:t>
                </a:r>
                <a14:m>
                  <m:oMath xmlns:m="http://schemas.openxmlformats.org/officeDocument/2006/math">
                    <m:r>
                      <m:rPr>
                        <m:sty m:val="p"/>
                      </m:rPr>
                      <a:rPr lang="en-US" sz="2800">
                        <a:solidFill>
                          <a:schemeClr val="tx1"/>
                        </a:solidFill>
                        <a:latin typeface="Cambria Math" panose="02040503050406030204" pitchFamily="18" charset="0"/>
                      </a:rPr>
                      <m:t>f</m:t>
                    </m:r>
                    <m:r>
                      <a:rPr lang="en-US" sz="2800">
                        <a:solidFill>
                          <a:schemeClr val="tx1"/>
                        </a:solidFill>
                        <a:latin typeface="Cambria Math" panose="02040503050406030204" pitchFamily="18" charset="0"/>
                      </a:rPr>
                      <m:t>=3</m:t>
                    </m:r>
                  </m:oMath>
                </a14:m>
                <a:r>
                  <a:rPr lang="en-US" sz="2800">
                    <a:solidFill>
                      <a:schemeClr val="tx1"/>
                    </a:solidFill>
                    <a:latin typeface="Avenir Light" panose="020B0402020203020204" pitchFamily="34" charset="77"/>
                  </a:rPr>
                  <a:t> faults</a:t>
                </a:r>
              </a:p>
            </p:txBody>
          </p:sp>
        </mc:Choice>
        <mc:Fallback>
          <p:sp>
            <p:nvSpPr>
              <p:cNvPr id="1606" name="Protocols can only offer probabilistic guarantees">
                <a:extLst>
                  <a:ext uri="{FF2B5EF4-FFF2-40B4-BE49-F238E27FC236}">
                    <a16:creationId xmlns:a16="http://schemas.microsoft.com/office/drawing/2014/main" id="{A5B19447-E12C-6806-760A-25BFBC71464B}"/>
                  </a:ext>
                </a:extLst>
              </p:cNvPr>
              <p:cNvSpPr txBox="1">
                <a:spLocks noRot="1" noChangeAspect="1" noMove="1" noResize="1" noEditPoints="1" noAdjustHandles="1" noChangeArrowheads="1" noChangeShapeType="1" noTextEdit="1"/>
              </p:cNvSpPr>
              <p:nvPr/>
            </p:nvSpPr>
            <p:spPr>
              <a:xfrm>
                <a:off x="838200" y="5015418"/>
                <a:ext cx="10515600" cy="954107"/>
              </a:xfrm>
              <a:prstGeom prst="rect">
                <a:avLst/>
              </a:prstGeom>
              <a:blipFill>
                <a:blip r:embed="rId5"/>
                <a:stretch>
                  <a:fillRect t="-8000" b="-17333"/>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3679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06">
                                            <p:txEl>
                                              <p:pRg st="0" end="0"/>
                                            </p:txEl>
                                          </p:spTgt>
                                        </p:tgtEl>
                                        <p:attrNameLst>
                                          <p:attrName>style.visibility</p:attrName>
                                        </p:attrNameLst>
                                      </p:cBhvr>
                                      <p:to>
                                        <p:strVal val="visible"/>
                                      </p:to>
                                    </p:set>
                                    <p:animEffect transition="in" filter="fade">
                                      <p:cBhvr>
                                        <p:cTn id="17" dur="250"/>
                                        <p:tgtEl>
                                          <p:spTgt spid="1606">
                                            <p:txEl>
                                              <p:pRg st="0" end="0"/>
                                            </p:txEl>
                                          </p:spTgt>
                                        </p:tgtEl>
                                      </p:cBhvr>
                                    </p:animEffect>
                                    <p:anim calcmode="lin" valueType="num">
                                      <p:cBhvr>
                                        <p:cTn id="18" dur="250" fill="hold"/>
                                        <p:tgtEl>
                                          <p:spTgt spid="1606">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16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06">
                                            <p:txEl>
                                              <p:pRg st="1" end="1"/>
                                            </p:txEl>
                                          </p:spTgt>
                                        </p:tgtEl>
                                        <p:attrNameLst>
                                          <p:attrName>style.visibility</p:attrName>
                                        </p:attrNameLst>
                                      </p:cBhvr>
                                      <p:to>
                                        <p:strVal val="visible"/>
                                      </p:to>
                                    </p:set>
                                    <p:animEffect transition="in" filter="fade">
                                      <p:cBhvr>
                                        <p:cTn id="24" dur="250"/>
                                        <p:tgtEl>
                                          <p:spTgt spid="1606">
                                            <p:txEl>
                                              <p:pRg st="1" end="1"/>
                                            </p:txEl>
                                          </p:spTgt>
                                        </p:tgtEl>
                                      </p:cBhvr>
                                    </p:animEffect>
                                    <p:anim calcmode="lin" valueType="num">
                                      <p:cBhvr>
                                        <p:cTn id="25" dur="250" fill="hold"/>
                                        <p:tgtEl>
                                          <p:spTgt spid="1606">
                                            <p:txEl>
                                              <p:pRg st="1" end="1"/>
                                            </p:txEl>
                                          </p:spTgt>
                                        </p:tgtEl>
                                        <p:attrNameLst>
                                          <p:attrName>ppt_x</p:attrName>
                                        </p:attrNameLst>
                                      </p:cBhvr>
                                      <p:tavLst>
                                        <p:tav tm="0">
                                          <p:val>
                                            <p:strVal val="#ppt_x"/>
                                          </p:val>
                                        </p:tav>
                                        <p:tav tm="100000">
                                          <p:val>
                                            <p:strVal val="#ppt_x"/>
                                          </p:val>
                                        </p:tav>
                                      </p:tavLst>
                                    </p:anim>
                                    <p:anim calcmode="lin" valueType="num">
                                      <p:cBhvr>
                                        <p:cTn id="26" dur="250" fill="hold"/>
                                        <p:tgtEl>
                                          <p:spTgt spid="160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extLst>
    <p:ext uri="{6950BFC3-D8DA-4A85-94F7-54DA5524770B}">
      <p188:commentRel xmlns:p188="http://schemas.microsoft.com/office/powerpoint/2018/8/main" r:id="rId4"/>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B20C-5CA0-1F42-16FA-092220F69FF5}"/>
            </a:ext>
          </a:extLst>
        </p:cNvPr>
        <p:cNvGrpSpPr/>
        <p:nvPr/>
      </p:nvGrpSpPr>
      <p:grpSpPr>
        <a:xfrm>
          <a:off x="0" y="0"/>
          <a:ext cx="0" cy="0"/>
          <a:chOff x="0" y="0"/>
          <a:chExt cx="0" cy="0"/>
        </a:xfrm>
      </p:grpSpPr>
      <p:sp>
        <p:nvSpPr>
          <p:cNvPr id="1619" name="Title 1">
            <a:extLst>
              <a:ext uri="{FF2B5EF4-FFF2-40B4-BE49-F238E27FC236}">
                <a16:creationId xmlns:a16="http://schemas.microsoft.com/office/drawing/2014/main" id="{8B81EC2D-B99E-B7A0-4D6E-AD0497B02C19}"/>
              </a:ext>
            </a:extLst>
          </p:cNvPr>
          <p:cNvSpPr txBox="1">
            <a:spLocks noGrp="1"/>
          </p:cNvSpPr>
          <p:nvPr>
            <p:ph type="title"/>
          </p:nvPr>
        </p:nvSpPr>
        <p:spPr>
          <a:prstGeom prst="rect">
            <a:avLst/>
          </a:prstGeom>
        </p:spPr>
        <p:txBody>
          <a:bodyPr/>
          <a:lstStyle>
            <a:lvl1pPr defTabSz="859536">
              <a:defRPr sz="4136">
                <a:solidFill>
                  <a:srgbClr val="002060"/>
                </a:solidFill>
              </a:defRPr>
            </a:lvl1pPr>
          </a:lstStyle>
          <a:p>
            <a:r>
              <a:rPr lang="en-US">
                <a:latin typeface="Avenir Light" panose="020B0402020203020204" pitchFamily="34" charset="77"/>
              </a:rPr>
              <a:t>1. Protocols can better utilize reliable nodes</a:t>
            </a:r>
            <a:endParaRPr>
              <a:latin typeface="Avenir Light" panose="020B0402020203020204" pitchFamily="34" charset="77"/>
            </a:endParaRPr>
          </a:p>
        </p:txBody>
      </p:sp>
      <p:sp>
        <p:nvSpPr>
          <p:cNvPr id="1621" name="Slide Number Placeholder 3">
            <a:extLst>
              <a:ext uri="{FF2B5EF4-FFF2-40B4-BE49-F238E27FC236}">
                <a16:creationId xmlns:a16="http://schemas.microsoft.com/office/drawing/2014/main" id="{6C36A3DA-A327-4C2A-690A-91D5CA97B4F4}"/>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34</a:t>
            </a:fld>
            <a:endParaRPr>
              <a:latin typeface="Avenir Light" panose="020B0402020203020204" pitchFamily="34" charset="77"/>
            </a:endParaRPr>
          </a:p>
        </p:txBody>
      </p:sp>
      <p:grpSp>
        <p:nvGrpSpPr>
          <p:cNvPr id="10" name="Group 9">
            <a:extLst>
              <a:ext uri="{FF2B5EF4-FFF2-40B4-BE49-F238E27FC236}">
                <a16:creationId xmlns:a16="http://schemas.microsoft.com/office/drawing/2014/main" id="{4D98B5B5-50A3-DDD7-BB17-32C756EC228A}"/>
              </a:ext>
            </a:extLst>
          </p:cNvPr>
          <p:cNvGrpSpPr/>
          <p:nvPr/>
        </p:nvGrpSpPr>
        <p:grpSpPr>
          <a:xfrm>
            <a:off x="2487719" y="2440247"/>
            <a:ext cx="2049828" cy="1835991"/>
            <a:chOff x="1133556" y="4296728"/>
            <a:chExt cx="916225" cy="849510"/>
          </a:xfrm>
          <a:solidFill>
            <a:schemeClr val="bg2">
              <a:lumMod val="90000"/>
            </a:schemeClr>
          </a:solidFill>
        </p:grpSpPr>
        <p:sp>
          <p:nvSpPr>
            <p:cNvPr id="2" name="Oval 1">
              <a:extLst>
                <a:ext uri="{FF2B5EF4-FFF2-40B4-BE49-F238E27FC236}">
                  <a16:creationId xmlns:a16="http://schemas.microsoft.com/office/drawing/2014/main" id="{CB349411-58D0-1B4A-382D-9FC01499825F}"/>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 name="Oval 2">
              <a:extLst>
                <a:ext uri="{FF2B5EF4-FFF2-40B4-BE49-F238E27FC236}">
                  <a16:creationId xmlns:a16="http://schemas.microsoft.com/office/drawing/2014/main" id="{ACC53B06-11F4-7B5D-0E07-C906148265D2}"/>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 name="Oval 3">
              <a:extLst>
                <a:ext uri="{FF2B5EF4-FFF2-40B4-BE49-F238E27FC236}">
                  <a16:creationId xmlns:a16="http://schemas.microsoft.com/office/drawing/2014/main" id="{8D349B19-0DE5-CC42-14DB-A42D67778403}"/>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2" name="Group 11">
            <a:extLst>
              <a:ext uri="{FF2B5EF4-FFF2-40B4-BE49-F238E27FC236}">
                <a16:creationId xmlns:a16="http://schemas.microsoft.com/office/drawing/2014/main" id="{D6BB7BB1-952E-28E4-7E02-B7B9E88E3F82}"/>
              </a:ext>
            </a:extLst>
          </p:cNvPr>
          <p:cNvGrpSpPr/>
          <p:nvPr/>
        </p:nvGrpSpPr>
        <p:grpSpPr>
          <a:xfrm>
            <a:off x="6461909" y="2511004"/>
            <a:ext cx="4078524" cy="1835991"/>
            <a:chOff x="1133556" y="4296728"/>
            <a:chExt cx="1823004" cy="849510"/>
          </a:xfrm>
          <a:solidFill>
            <a:schemeClr val="bg2">
              <a:lumMod val="90000"/>
            </a:schemeClr>
          </a:solidFill>
        </p:grpSpPr>
        <p:sp>
          <p:nvSpPr>
            <p:cNvPr id="13" name="Oval 12">
              <a:extLst>
                <a:ext uri="{FF2B5EF4-FFF2-40B4-BE49-F238E27FC236}">
                  <a16:creationId xmlns:a16="http://schemas.microsoft.com/office/drawing/2014/main" id="{C1BF2344-87E2-3974-0BE2-408FC58B09ED}"/>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 name="Oval 13">
              <a:extLst>
                <a:ext uri="{FF2B5EF4-FFF2-40B4-BE49-F238E27FC236}">
                  <a16:creationId xmlns:a16="http://schemas.microsoft.com/office/drawing/2014/main" id="{59F2C349-8E82-7F13-697C-8FA54B61A9C0}"/>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 name="Oval 14">
              <a:extLst>
                <a:ext uri="{FF2B5EF4-FFF2-40B4-BE49-F238E27FC236}">
                  <a16:creationId xmlns:a16="http://schemas.microsoft.com/office/drawing/2014/main" id="{CFDE5058-5B0D-009A-65FC-79E9183F11C2}"/>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 name="Oval 15">
              <a:extLst>
                <a:ext uri="{FF2B5EF4-FFF2-40B4-BE49-F238E27FC236}">
                  <a16:creationId xmlns:a16="http://schemas.microsoft.com/office/drawing/2014/main" id="{E6266BEF-0EFE-CF7D-0643-D8390F572F2A}"/>
                </a:ext>
              </a:extLst>
            </p:cNvPr>
            <p:cNvSpPr/>
            <p:nvPr/>
          </p:nvSpPr>
          <p:spPr>
            <a:xfrm>
              <a:off x="182293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Oval 16">
              <a:extLst>
                <a:ext uri="{FF2B5EF4-FFF2-40B4-BE49-F238E27FC236}">
                  <a16:creationId xmlns:a16="http://schemas.microsoft.com/office/drawing/2014/main" id="{A19D25F2-6E46-0F6F-2096-B7709A9FC9F2}"/>
                </a:ext>
              </a:extLst>
            </p:cNvPr>
            <p:cNvSpPr/>
            <p:nvPr/>
          </p:nvSpPr>
          <p:spPr>
            <a:xfrm>
              <a:off x="204978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Oval 17">
              <a:extLst>
                <a:ext uri="{FF2B5EF4-FFF2-40B4-BE49-F238E27FC236}">
                  <a16:creationId xmlns:a16="http://schemas.microsoft.com/office/drawing/2014/main" id="{02E81714-832A-29FE-5634-C6A5B15F2B65}"/>
                </a:ext>
              </a:extLst>
            </p:cNvPr>
            <p:cNvSpPr/>
            <p:nvPr/>
          </p:nvSpPr>
          <p:spPr>
            <a:xfrm>
              <a:off x="227632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 name="Oval 18">
              <a:extLst>
                <a:ext uri="{FF2B5EF4-FFF2-40B4-BE49-F238E27FC236}">
                  <a16:creationId xmlns:a16="http://schemas.microsoft.com/office/drawing/2014/main" id="{228F9FD7-40EA-514F-9FAA-E466AA79C894}"/>
                </a:ext>
              </a:extLst>
            </p:cNvPr>
            <p:cNvSpPr/>
            <p:nvPr/>
          </p:nvSpPr>
          <p:spPr>
            <a:xfrm>
              <a:off x="2503170"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0" name="Freeform 19">
            <a:extLst>
              <a:ext uri="{FF2B5EF4-FFF2-40B4-BE49-F238E27FC236}">
                <a16:creationId xmlns:a16="http://schemas.microsoft.com/office/drawing/2014/main" id="{D55C8105-5F2C-075A-EFF9-B33FE1F11CF2}"/>
              </a:ext>
            </a:extLst>
          </p:cNvPr>
          <p:cNvSpPr/>
          <p:nvPr/>
        </p:nvSpPr>
        <p:spPr>
          <a:xfrm>
            <a:off x="2449415" y="1793973"/>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Cluster-1</a:t>
            </a:r>
          </a:p>
        </p:txBody>
      </p:sp>
      <p:sp>
        <p:nvSpPr>
          <p:cNvPr id="21" name="Freeform 20">
            <a:extLst>
              <a:ext uri="{FF2B5EF4-FFF2-40B4-BE49-F238E27FC236}">
                <a16:creationId xmlns:a16="http://schemas.microsoft.com/office/drawing/2014/main" id="{E0B95CDE-B3A8-D0DC-ACA4-5A5E6AB3068A}"/>
              </a:ext>
            </a:extLst>
          </p:cNvPr>
          <p:cNvSpPr/>
          <p:nvPr/>
        </p:nvSpPr>
        <p:spPr>
          <a:xfrm>
            <a:off x="7542285" y="1832519"/>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Cluster-2</a:t>
            </a:r>
          </a:p>
        </p:txBody>
      </p:sp>
      <p:grpSp>
        <p:nvGrpSpPr>
          <p:cNvPr id="54" name="Group 53">
            <a:extLst>
              <a:ext uri="{FF2B5EF4-FFF2-40B4-BE49-F238E27FC236}">
                <a16:creationId xmlns:a16="http://schemas.microsoft.com/office/drawing/2014/main" id="{D705653E-48E0-B74E-893D-65D41E1FB1E0}"/>
              </a:ext>
            </a:extLst>
          </p:cNvPr>
          <p:cNvGrpSpPr/>
          <p:nvPr/>
        </p:nvGrpSpPr>
        <p:grpSpPr>
          <a:xfrm>
            <a:off x="2487719" y="2440247"/>
            <a:ext cx="2049828" cy="1835991"/>
            <a:chOff x="1133556" y="4296728"/>
            <a:chExt cx="916225" cy="849510"/>
          </a:xfrm>
          <a:solidFill>
            <a:srgbClr val="FFAAA5"/>
          </a:solidFill>
        </p:grpSpPr>
        <p:sp>
          <p:nvSpPr>
            <p:cNvPr id="55" name="Oval 54">
              <a:extLst>
                <a:ext uri="{FF2B5EF4-FFF2-40B4-BE49-F238E27FC236}">
                  <a16:creationId xmlns:a16="http://schemas.microsoft.com/office/drawing/2014/main" id="{BEE79AFA-D4A2-F529-37B3-45875A255C24}"/>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6" name="Oval 55">
              <a:extLst>
                <a:ext uri="{FF2B5EF4-FFF2-40B4-BE49-F238E27FC236}">
                  <a16:creationId xmlns:a16="http://schemas.microsoft.com/office/drawing/2014/main" id="{03D1E8AC-3A4F-14DF-05F5-1614509B9E0C}"/>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Oval 56">
              <a:extLst>
                <a:ext uri="{FF2B5EF4-FFF2-40B4-BE49-F238E27FC236}">
                  <a16:creationId xmlns:a16="http://schemas.microsoft.com/office/drawing/2014/main" id="{CBD9EF47-AD20-2899-6D3E-FD96F232119C}"/>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62" name="Group 61">
            <a:extLst>
              <a:ext uri="{FF2B5EF4-FFF2-40B4-BE49-F238E27FC236}">
                <a16:creationId xmlns:a16="http://schemas.microsoft.com/office/drawing/2014/main" id="{210CB3BF-975F-311A-A530-EA7A05A10D2C}"/>
              </a:ext>
            </a:extLst>
          </p:cNvPr>
          <p:cNvGrpSpPr/>
          <p:nvPr/>
        </p:nvGrpSpPr>
        <p:grpSpPr>
          <a:xfrm>
            <a:off x="6461909" y="2511004"/>
            <a:ext cx="4078524" cy="1835991"/>
            <a:chOff x="1133556" y="4296728"/>
            <a:chExt cx="1823004" cy="849510"/>
          </a:xfrm>
          <a:solidFill>
            <a:srgbClr val="FF0000"/>
          </a:solidFill>
        </p:grpSpPr>
        <p:sp>
          <p:nvSpPr>
            <p:cNvPr id="63" name="Oval 62">
              <a:extLst>
                <a:ext uri="{FF2B5EF4-FFF2-40B4-BE49-F238E27FC236}">
                  <a16:creationId xmlns:a16="http://schemas.microsoft.com/office/drawing/2014/main" id="{A2196BCE-9735-8D74-95AC-B6BDA7614ECC}"/>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0" name="Oval 1599">
              <a:extLst>
                <a:ext uri="{FF2B5EF4-FFF2-40B4-BE49-F238E27FC236}">
                  <a16:creationId xmlns:a16="http://schemas.microsoft.com/office/drawing/2014/main" id="{1415DEDC-F426-967D-C30A-A3E7ED2B0236}"/>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1" name="Oval 1600">
              <a:extLst>
                <a:ext uri="{FF2B5EF4-FFF2-40B4-BE49-F238E27FC236}">
                  <a16:creationId xmlns:a16="http://schemas.microsoft.com/office/drawing/2014/main" id="{F6C8CF79-9C9C-76AC-5A28-2270CAEEDE46}"/>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2" name="Oval 1601">
              <a:extLst>
                <a:ext uri="{FF2B5EF4-FFF2-40B4-BE49-F238E27FC236}">
                  <a16:creationId xmlns:a16="http://schemas.microsoft.com/office/drawing/2014/main" id="{2C6B1D46-90C1-AD22-907D-9BDEB0235254}"/>
                </a:ext>
              </a:extLst>
            </p:cNvPr>
            <p:cNvSpPr/>
            <p:nvPr/>
          </p:nvSpPr>
          <p:spPr>
            <a:xfrm>
              <a:off x="182293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3" name="Oval 1602">
              <a:extLst>
                <a:ext uri="{FF2B5EF4-FFF2-40B4-BE49-F238E27FC236}">
                  <a16:creationId xmlns:a16="http://schemas.microsoft.com/office/drawing/2014/main" id="{1EDA29C6-C1C9-5F2B-314A-D6C3DCA230EE}"/>
                </a:ext>
              </a:extLst>
            </p:cNvPr>
            <p:cNvSpPr/>
            <p:nvPr/>
          </p:nvSpPr>
          <p:spPr>
            <a:xfrm>
              <a:off x="204978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4" name="Oval 1603">
              <a:extLst>
                <a:ext uri="{FF2B5EF4-FFF2-40B4-BE49-F238E27FC236}">
                  <a16:creationId xmlns:a16="http://schemas.microsoft.com/office/drawing/2014/main" id="{44231BB5-5E04-3BB8-36E8-0E43E02483B9}"/>
                </a:ext>
              </a:extLst>
            </p:cNvPr>
            <p:cNvSpPr/>
            <p:nvPr/>
          </p:nvSpPr>
          <p:spPr>
            <a:xfrm>
              <a:off x="227632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5" name="Oval 1604">
              <a:extLst>
                <a:ext uri="{FF2B5EF4-FFF2-40B4-BE49-F238E27FC236}">
                  <a16:creationId xmlns:a16="http://schemas.microsoft.com/office/drawing/2014/main" id="{DE7DB404-B657-FB39-C310-1ADEBBCAB59A}"/>
                </a:ext>
              </a:extLst>
            </p:cNvPr>
            <p:cNvSpPr/>
            <p:nvPr/>
          </p:nvSpPr>
          <p:spPr>
            <a:xfrm>
              <a:off x="2503170"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9" name="Protocols can only offer probabilistic guarantees">
            <a:extLst>
              <a:ext uri="{FF2B5EF4-FFF2-40B4-BE49-F238E27FC236}">
                <a16:creationId xmlns:a16="http://schemas.microsoft.com/office/drawing/2014/main" id="{823AC36D-9956-14FA-6326-84E156A5CAFC}"/>
              </a:ext>
            </a:extLst>
          </p:cNvPr>
          <p:cNvSpPr txBox="1"/>
          <p:nvPr/>
        </p:nvSpPr>
        <p:spPr>
          <a:xfrm>
            <a:off x="838200" y="5668412"/>
            <a:ext cx="10515600" cy="523220"/>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lvl1pPr algn="ctr">
              <a:defRPr sz="4000">
                <a:solidFill>
                  <a:srgbClr val="F5BC44"/>
                </a:solidFill>
                <a:latin typeface="Avenir Heavy"/>
                <a:ea typeface="Avenir Heavy"/>
                <a:cs typeface="Avenir Heavy"/>
                <a:sym typeface="Avenir Heavy"/>
              </a:defRPr>
            </a:lvl1pPr>
          </a:lstStyle>
          <a:p>
            <a:r>
              <a:rPr lang="en-US" sz="2800">
                <a:solidFill>
                  <a:schemeClr val="tx1"/>
                </a:solidFill>
                <a:latin typeface="Avenir Light" panose="020B0402020203020204" pitchFamily="34" charset="77"/>
              </a:rPr>
              <a:t>With fault rates, they achieve 9s of safety and liveness </a:t>
            </a:r>
          </a:p>
        </p:txBody>
      </p:sp>
      <p:sp>
        <p:nvSpPr>
          <p:cNvPr id="11" name="Freeform 10">
            <a:extLst>
              <a:ext uri="{FF2B5EF4-FFF2-40B4-BE49-F238E27FC236}">
                <a16:creationId xmlns:a16="http://schemas.microsoft.com/office/drawing/2014/main" id="{5B2C6AB1-B0BC-E776-43AC-1869EA817B5A}"/>
              </a:ext>
            </a:extLst>
          </p:cNvPr>
          <p:cNvSpPr/>
          <p:nvPr/>
        </p:nvSpPr>
        <p:spPr>
          <a:xfrm>
            <a:off x="2544794" y="4341977"/>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accent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Avenir Light" panose="020B0402020203020204" pitchFamily="34" charset="77"/>
              </a:rPr>
              <a:t>Three 9s</a:t>
            </a:r>
          </a:p>
        </p:txBody>
      </p:sp>
      <p:sp>
        <p:nvSpPr>
          <p:cNvPr id="22" name="Freeform 21">
            <a:extLst>
              <a:ext uri="{FF2B5EF4-FFF2-40B4-BE49-F238E27FC236}">
                <a16:creationId xmlns:a16="http://schemas.microsoft.com/office/drawing/2014/main" id="{E9C02567-2A3A-4322-1F9A-191D36BE8A6E}"/>
              </a:ext>
            </a:extLst>
          </p:cNvPr>
          <p:cNvSpPr/>
          <p:nvPr/>
        </p:nvSpPr>
        <p:spPr>
          <a:xfrm>
            <a:off x="7605238" y="4372417"/>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tx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Avenir Light"/>
              </a:rPr>
              <a:t>Two 9s</a:t>
            </a:r>
          </a:p>
        </p:txBody>
      </p:sp>
      <p:sp>
        <p:nvSpPr>
          <p:cNvPr id="23" name="Oval 22">
            <a:extLst>
              <a:ext uri="{FF2B5EF4-FFF2-40B4-BE49-F238E27FC236}">
                <a16:creationId xmlns:a16="http://schemas.microsoft.com/office/drawing/2014/main" id="{4A9ABFE5-100F-2934-BCC4-B0F41DCAAEAD}"/>
              </a:ext>
            </a:extLst>
          </p:cNvPr>
          <p:cNvSpPr/>
          <p:nvPr/>
        </p:nvSpPr>
        <p:spPr>
          <a:xfrm flipV="1">
            <a:off x="10357553" y="1324928"/>
            <a:ext cx="365760" cy="365760"/>
          </a:xfrm>
          <a:prstGeom prst="ellipse">
            <a:avLst/>
          </a:prstGeom>
          <a:solidFill>
            <a:srgbClr val="FFA9A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Oval 23">
            <a:extLst>
              <a:ext uri="{FF2B5EF4-FFF2-40B4-BE49-F238E27FC236}">
                <a16:creationId xmlns:a16="http://schemas.microsoft.com/office/drawing/2014/main" id="{F3FEA952-B34D-FEE9-A5FD-BDC4210136C7}"/>
              </a:ext>
            </a:extLst>
          </p:cNvPr>
          <p:cNvSpPr/>
          <p:nvPr/>
        </p:nvSpPr>
        <p:spPr>
          <a:xfrm flipV="1">
            <a:off x="10357553" y="1741252"/>
            <a:ext cx="365760" cy="365760"/>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mc:AlternateContent xmlns:mc="http://schemas.openxmlformats.org/markup-compatibility/2006">
        <mc:Choice xmlns:a14="http://schemas.microsoft.com/office/drawing/2010/main" Requires="a14">
          <p:sp>
            <p:nvSpPr>
              <p:cNvPr id="27" name="Freeform 26">
                <a:extLst>
                  <a:ext uri="{FF2B5EF4-FFF2-40B4-BE49-F238E27FC236}">
                    <a16:creationId xmlns:a16="http://schemas.microsoft.com/office/drawing/2014/main" id="{C432F2AD-5E32-F457-9E0B-49E1F3D34AA9}"/>
                  </a:ext>
                </a:extLst>
              </p:cNvPr>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14:m>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=1</m:t>
                    </m:r>
                  </m:oMath>
                </a14:m>
                <a:r>
                  <a:rPr lang="en-US" sz="2000" b="0" kern="1200">
                    <a:latin typeface="Avenir Light" panose="020B0402020203020204" pitchFamily="34" charset="77"/>
                  </a:rPr>
                  <a:t>%</a:t>
                </a:r>
              </a:p>
              <a:p>
                <a:pPr marL="0" lvl="0" indent="0" algn="ctr" defTabSz="14668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=8%</m:t>
                      </m:r>
                    </m:oMath>
                  </m:oMathPara>
                </a14:m>
                <a:endParaRPr lang="en-US" sz="2000" b="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p:txBody>
          </p:sp>
        </mc:Choice>
        <mc:Fallback>
          <p:sp>
            <p:nvSpPr>
              <p:cNvPr id="27" name="Freeform 26">
                <a:extLst>
                  <a:ext uri="{FF2B5EF4-FFF2-40B4-BE49-F238E27FC236}">
                    <a16:creationId xmlns:a16="http://schemas.microsoft.com/office/drawing/2014/main" id="{C432F2AD-5E32-F457-9E0B-49E1F3D34AA9}"/>
                  </a:ext>
                </a:extLst>
              </p:cNvPr>
              <p:cNvSpPr>
                <a:spLocks noRot="1" noChangeAspect="1" noMove="1" noResize="1" noEditPoints="1" noAdjustHandles="1" noChangeArrowheads="1" noChangeShapeType="1" noTextEdit="1"/>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blipFill>
                <a:blip r:embed="rId5"/>
                <a:stretch>
                  <a:fillRect b="-3076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4682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2" grpId="0" animBg="1"/>
    </p:bldLst>
  </p:timing>
  <p:extLst>
    <p:ext uri="{6950BFC3-D8DA-4A85-94F7-54DA5524770B}">
      <p188:commentRel xmlns:p188="http://schemas.microsoft.com/office/powerpoint/2018/8/main" r:id="rId4"/>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F4B31-D267-0D78-50C3-393F525A922E}"/>
            </a:ext>
          </a:extLst>
        </p:cNvPr>
        <p:cNvGrpSpPr/>
        <p:nvPr/>
      </p:nvGrpSpPr>
      <p:grpSpPr>
        <a:xfrm>
          <a:off x="0" y="0"/>
          <a:ext cx="0" cy="0"/>
          <a:chOff x="0" y="0"/>
          <a:chExt cx="0" cy="0"/>
        </a:xfrm>
      </p:grpSpPr>
      <p:sp>
        <p:nvSpPr>
          <p:cNvPr id="1619" name="Title 1">
            <a:extLst>
              <a:ext uri="{FF2B5EF4-FFF2-40B4-BE49-F238E27FC236}">
                <a16:creationId xmlns:a16="http://schemas.microsoft.com/office/drawing/2014/main" id="{DAA30B05-37EC-D2CC-A651-64EF2004CA13}"/>
              </a:ext>
            </a:extLst>
          </p:cNvPr>
          <p:cNvSpPr txBox="1">
            <a:spLocks noGrp="1"/>
          </p:cNvSpPr>
          <p:nvPr>
            <p:ph type="title"/>
          </p:nvPr>
        </p:nvSpPr>
        <p:spPr>
          <a:prstGeom prst="rect">
            <a:avLst/>
          </a:prstGeom>
        </p:spPr>
        <p:txBody>
          <a:bodyPr/>
          <a:lstStyle>
            <a:lvl1pPr defTabSz="859536">
              <a:defRPr sz="4136">
                <a:solidFill>
                  <a:srgbClr val="002060"/>
                </a:solidFill>
              </a:defRPr>
            </a:lvl1pPr>
          </a:lstStyle>
          <a:p>
            <a:r>
              <a:rPr lang="en-US">
                <a:latin typeface="Avenir Light" panose="020B0402020203020204" pitchFamily="34" charset="77"/>
              </a:rPr>
              <a:t>1. Protocols can better utilize reliable nodes</a:t>
            </a:r>
            <a:endParaRPr>
              <a:latin typeface="Avenir Light" panose="020B0402020203020204" pitchFamily="34" charset="77"/>
            </a:endParaRPr>
          </a:p>
        </p:txBody>
      </p:sp>
      <p:sp>
        <p:nvSpPr>
          <p:cNvPr id="1621" name="Slide Number Placeholder 3">
            <a:extLst>
              <a:ext uri="{FF2B5EF4-FFF2-40B4-BE49-F238E27FC236}">
                <a16:creationId xmlns:a16="http://schemas.microsoft.com/office/drawing/2014/main" id="{55F031E4-7C80-3050-A2D7-BDC4F0799281}"/>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35</a:t>
            </a:fld>
            <a:endParaRPr>
              <a:latin typeface="Avenir Light" panose="020B0402020203020204" pitchFamily="34" charset="77"/>
            </a:endParaRPr>
          </a:p>
        </p:txBody>
      </p:sp>
      <p:sp>
        <p:nvSpPr>
          <p:cNvPr id="11" name="Protocols can only offer probabilistic guarantees">
            <a:extLst>
              <a:ext uri="{FF2B5EF4-FFF2-40B4-BE49-F238E27FC236}">
                <a16:creationId xmlns:a16="http://schemas.microsoft.com/office/drawing/2014/main" id="{DD05FEB3-BB59-2FD2-0F19-B3C3E93A4EBF}"/>
              </a:ext>
            </a:extLst>
          </p:cNvPr>
          <p:cNvSpPr txBox="1"/>
          <p:nvPr/>
        </p:nvSpPr>
        <p:spPr>
          <a:xfrm>
            <a:off x="838199" y="5365196"/>
            <a:ext cx="10515600" cy="52322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4000">
                <a:solidFill>
                  <a:srgbClr val="F5BC44"/>
                </a:solidFill>
                <a:latin typeface="Avenir Heavy"/>
                <a:ea typeface="Avenir Heavy"/>
                <a:cs typeface="Avenir Heavy"/>
                <a:sym typeface="Avenir Heavy"/>
              </a:defRPr>
            </a:lvl1pPr>
          </a:lstStyle>
          <a:p>
            <a:r>
              <a:rPr lang="en-US" sz="2800">
                <a:solidFill>
                  <a:schemeClr val="tx1"/>
                </a:solidFill>
                <a:latin typeface="Avenir Light" panose="020B0402020203020204" pitchFamily="34" charset="77"/>
              </a:rPr>
              <a:t>Protocols can leverage accurate fault rates for better guarantees</a:t>
            </a:r>
          </a:p>
        </p:txBody>
      </p:sp>
      <p:sp>
        <p:nvSpPr>
          <p:cNvPr id="22" name="Protocols can only offer probabilistic guarantees">
            <a:extLst>
              <a:ext uri="{FF2B5EF4-FFF2-40B4-BE49-F238E27FC236}">
                <a16:creationId xmlns:a16="http://schemas.microsoft.com/office/drawing/2014/main" id="{F0F1B1B6-055F-7BAD-0A81-A0C958099A9A}"/>
              </a:ext>
            </a:extLst>
          </p:cNvPr>
          <p:cNvSpPr txBox="1"/>
          <p:nvPr/>
        </p:nvSpPr>
        <p:spPr>
          <a:xfrm>
            <a:off x="5442414" y="2776764"/>
            <a:ext cx="4597986" cy="224676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4000">
                <a:solidFill>
                  <a:srgbClr val="F5BC44"/>
                </a:solidFill>
                <a:latin typeface="Avenir Heavy"/>
                <a:ea typeface="Avenir Heavy"/>
                <a:cs typeface="Avenir Heavy"/>
                <a:sym typeface="Avenir Heavy"/>
              </a:defRPr>
            </a:lvl1pPr>
          </a:lstStyle>
          <a:p>
            <a:pPr marL="514350" indent="-514350">
              <a:buFont typeface="+mj-lt"/>
              <a:buAutoNum type="arabicPeriod"/>
            </a:pPr>
            <a:r>
              <a:rPr lang="en-US" sz="2800">
                <a:solidFill>
                  <a:schemeClr val="tx1"/>
                </a:solidFill>
                <a:latin typeface="Avenir Light" panose="020B0402020203020204" pitchFamily="34" charset="77"/>
              </a:rPr>
              <a:t>Leader selection from more reliable nodes</a:t>
            </a:r>
          </a:p>
          <a:p>
            <a:pPr marL="514350" indent="-514350">
              <a:buFont typeface="+mj-lt"/>
              <a:buAutoNum type="arabicPeriod"/>
            </a:pPr>
            <a:endParaRPr lang="en-US" sz="2800">
              <a:solidFill>
                <a:schemeClr val="tx1"/>
              </a:solidFill>
              <a:latin typeface="Avenir Light" panose="020B0402020203020204" pitchFamily="34" charset="77"/>
            </a:endParaRPr>
          </a:p>
          <a:p>
            <a:pPr marL="514350" indent="-514350">
              <a:buFont typeface="+mj-lt"/>
              <a:buAutoNum type="arabicPeriod"/>
            </a:pPr>
            <a:r>
              <a:rPr lang="en-US" sz="2800">
                <a:solidFill>
                  <a:schemeClr val="tx1"/>
                </a:solidFill>
                <a:latin typeface="Avenir Light" panose="020B0402020203020204" pitchFamily="34" charset="77"/>
              </a:rPr>
              <a:t>Skewing quorums to include reliable nodes</a:t>
            </a:r>
          </a:p>
        </p:txBody>
      </p:sp>
      <p:sp>
        <p:nvSpPr>
          <p:cNvPr id="23" name="Freeform 22">
            <a:extLst>
              <a:ext uri="{FF2B5EF4-FFF2-40B4-BE49-F238E27FC236}">
                <a16:creationId xmlns:a16="http://schemas.microsoft.com/office/drawing/2014/main" id="{D9B46143-7C4A-D991-A2F9-F5FE48E2DC8C}"/>
              </a:ext>
            </a:extLst>
          </p:cNvPr>
          <p:cNvSpPr/>
          <p:nvPr/>
        </p:nvSpPr>
        <p:spPr>
          <a:xfrm>
            <a:off x="2449415" y="1793973"/>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Cluster-3</a:t>
            </a:r>
          </a:p>
        </p:txBody>
      </p:sp>
      <p:grpSp>
        <p:nvGrpSpPr>
          <p:cNvPr id="24" name="Group 23">
            <a:extLst>
              <a:ext uri="{FF2B5EF4-FFF2-40B4-BE49-F238E27FC236}">
                <a16:creationId xmlns:a16="http://schemas.microsoft.com/office/drawing/2014/main" id="{F0442479-4497-4126-657C-FF2FEBE16DB0}"/>
              </a:ext>
            </a:extLst>
          </p:cNvPr>
          <p:cNvGrpSpPr/>
          <p:nvPr/>
        </p:nvGrpSpPr>
        <p:grpSpPr>
          <a:xfrm>
            <a:off x="1369039" y="2488885"/>
            <a:ext cx="4078524" cy="1835991"/>
            <a:chOff x="1133556" y="4296728"/>
            <a:chExt cx="1823004" cy="849510"/>
          </a:xfrm>
          <a:solidFill>
            <a:srgbClr val="FF0000">
              <a:alpha val="40000"/>
            </a:srgbClr>
          </a:solidFill>
        </p:grpSpPr>
        <p:sp>
          <p:nvSpPr>
            <p:cNvPr id="25" name="Oval 24">
              <a:extLst>
                <a:ext uri="{FF2B5EF4-FFF2-40B4-BE49-F238E27FC236}">
                  <a16:creationId xmlns:a16="http://schemas.microsoft.com/office/drawing/2014/main" id="{9A8CD3CF-E2CA-2C03-AA8E-251CA7D09878}"/>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6" name="Oval 25">
              <a:extLst>
                <a:ext uri="{FF2B5EF4-FFF2-40B4-BE49-F238E27FC236}">
                  <a16:creationId xmlns:a16="http://schemas.microsoft.com/office/drawing/2014/main" id="{BC9C8CCE-DDD4-EEBE-C727-C063F9E42112}"/>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7" name="Oval 26">
              <a:extLst>
                <a:ext uri="{FF2B5EF4-FFF2-40B4-BE49-F238E27FC236}">
                  <a16:creationId xmlns:a16="http://schemas.microsoft.com/office/drawing/2014/main" id="{3DF4298D-8E8D-40B3-4951-9E61CB0DAB64}"/>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Oval 27">
              <a:extLst>
                <a:ext uri="{FF2B5EF4-FFF2-40B4-BE49-F238E27FC236}">
                  <a16:creationId xmlns:a16="http://schemas.microsoft.com/office/drawing/2014/main" id="{0D7C8997-DF3A-032C-1896-0D6E75EBCA28}"/>
                </a:ext>
              </a:extLst>
            </p:cNvPr>
            <p:cNvSpPr/>
            <p:nvPr/>
          </p:nvSpPr>
          <p:spPr>
            <a:xfrm>
              <a:off x="1822935" y="4696007"/>
              <a:ext cx="453390" cy="450231"/>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Oval 28">
              <a:extLst>
                <a:ext uri="{FF2B5EF4-FFF2-40B4-BE49-F238E27FC236}">
                  <a16:creationId xmlns:a16="http://schemas.microsoft.com/office/drawing/2014/main" id="{065A40E3-A190-7A1C-B2B2-9FBFEA6C6654}"/>
                </a:ext>
              </a:extLst>
            </p:cNvPr>
            <p:cNvSpPr/>
            <p:nvPr/>
          </p:nvSpPr>
          <p:spPr>
            <a:xfrm>
              <a:off x="2049781" y="4296728"/>
              <a:ext cx="453390" cy="450231"/>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0" name="Oval 29">
              <a:extLst>
                <a:ext uri="{FF2B5EF4-FFF2-40B4-BE49-F238E27FC236}">
                  <a16:creationId xmlns:a16="http://schemas.microsoft.com/office/drawing/2014/main" id="{B5A5788A-7CCA-F6B1-DC0C-45DE1B8DF813}"/>
                </a:ext>
              </a:extLst>
            </p:cNvPr>
            <p:cNvSpPr/>
            <p:nvPr/>
          </p:nvSpPr>
          <p:spPr>
            <a:xfrm>
              <a:off x="2276325" y="4696007"/>
              <a:ext cx="453390" cy="450231"/>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1" name="Oval 30">
              <a:extLst>
                <a:ext uri="{FF2B5EF4-FFF2-40B4-BE49-F238E27FC236}">
                  <a16:creationId xmlns:a16="http://schemas.microsoft.com/office/drawing/2014/main" id="{DCBC482F-AC18-9132-4607-D9D01C4D52D1}"/>
                </a:ext>
              </a:extLst>
            </p:cNvPr>
            <p:cNvSpPr/>
            <p:nvPr/>
          </p:nvSpPr>
          <p:spPr>
            <a:xfrm>
              <a:off x="2503170" y="4296728"/>
              <a:ext cx="453390" cy="450231"/>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2" name="Freeform 31">
            <a:extLst>
              <a:ext uri="{FF2B5EF4-FFF2-40B4-BE49-F238E27FC236}">
                <a16:creationId xmlns:a16="http://schemas.microsoft.com/office/drawing/2014/main" id="{D7A88F2C-6C98-5B30-A43C-A426EC555C45}"/>
              </a:ext>
            </a:extLst>
          </p:cNvPr>
          <p:cNvSpPr/>
          <p:nvPr/>
        </p:nvSpPr>
        <p:spPr>
          <a:xfrm>
            <a:off x="2512368" y="4333871"/>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accent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Avenir Light" panose="020B0402020203020204" pitchFamily="34" charset="77"/>
              </a:rPr>
              <a:t>Three 9s</a:t>
            </a:r>
          </a:p>
        </p:txBody>
      </p:sp>
      <mc:AlternateContent xmlns:mc="http://schemas.openxmlformats.org/markup-compatibility/2006">
        <mc:Choice xmlns:a14="http://schemas.microsoft.com/office/drawing/2010/main" Requires="a14">
          <p:sp>
            <p:nvSpPr>
              <p:cNvPr id="35" name="Freeform 34">
                <a:extLst>
                  <a:ext uri="{FF2B5EF4-FFF2-40B4-BE49-F238E27FC236}">
                    <a16:creationId xmlns:a16="http://schemas.microsoft.com/office/drawing/2014/main" id="{3FFE84F5-D560-1C66-CA46-E5098BDD74E8}"/>
                  </a:ext>
                </a:extLst>
              </p:cNvPr>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14:m>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=1</m:t>
                    </m:r>
                  </m:oMath>
                </a14:m>
                <a:r>
                  <a:rPr lang="en-US" sz="2000" b="0" kern="1200">
                    <a:latin typeface="Avenir Light" panose="020B0402020203020204" pitchFamily="34" charset="77"/>
                  </a:rPr>
                  <a:t>%</a:t>
                </a:r>
              </a:p>
              <a:p>
                <a:pPr marL="0" lvl="0" indent="0" algn="ctr" defTabSz="14668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=8%</m:t>
                      </m:r>
                    </m:oMath>
                  </m:oMathPara>
                </a14:m>
                <a:endParaRPr lang="en-US" sz="2000" b="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p:txBody>
          </p:sp>
        </mc:Choice>
        <mc:Fallback>
          <p:sp>
            <p:nvSpPr>
              <p:cNvPr id="35" name="Freeform 34">
                <a:extLst>
                  <a:ext uri="{FF2B5EF4-FFF2-40B4-BE49-F238E27FC236}">
                    <a16:creationId xmlns:a16="http://schemas.microsoft.com/office/drawing/2014/main" id="{3FFE84F5-D560-1C66-CA46-E5098BDD74E8}"/>
                  </a:ext>
                </a:extLst>
              </p:cNvPr>
              <p:cNvSpPr>
                <a:spLocks noRot="1" noChangeAspect="1" noMove="1" noResize="1" noEditPoints="1" noAdjustHandles="1" noChangeArrowheads="1" noChangeShapeType="1" noTextEdit="1"/>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blipFill>
                <a:blip r:embed="rId4"/>
                <a:stretch>
                  <a:fillRect b="-30769"/>
                </a:stretch>
              </a:blipFill>
            </p:spPr>
            <p:txBody>
              <a:bodyPr/>
              <a:lstStyle/>
              <a:p>
                <a:r>
                  <a:rPr lang="en-US">
                    <a:noFill/>
                  </a:rPr>
                  <a:t> </a:t>
                </a:r>
              </a:p>
            </p:txBody>
          </p:sp>
        </mc:Fallback>
      </mc:AlternateContent>
      <p:sp>
        <p:nvSpPr>
          <p:cNvPr id="36" name="Oval 35">
            <a:extLst>
              <a:ext uri="{FF2B5EF4-FFF2-40B4-BE49-F238E27FC236}">
                <a16:creationId xmlns:a16="http://schemas.microsoft.com/office/drawing/2014/main" id="{3D2A96C0-CB50-1145-72B8-F5488455F25F}"/>
              </a:ext>
            </a:extLst>
          </p:cNvPr>
          <p:cNvSpPr/>
          <p:nvPr/>
        </p:nvSpPr>
        <p:spPr>
          <a:xfrm flipV="1">
            <a:off x="10357553" y="1324928"/>
            <a:ext cx="365760" cy="365760"/>
          </a:xfrm>
          <a:prstGeom prst="ellipse">
            <a:avLst/>
          </a:prstGeom>
          <a:solidFill>
            <a:srgbClr val="FFA9A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Oval 36">
            <a:extLst>
              <a:ext uri="{FF2B5EF4-FFF2-40B4-BE49-F238E27FC236}">
                <a16:creationId xmlns:a16="http://schemas.microsoft.com/office/drawing/2014/main" id="{3F7D2392-BBB3-2BE6-C3D4-0DB659334A5A}"/>
              </a:ext>
            </a:extLst>
          </p:cNvPr>
          <p:cNvSpPr/>
          <p:nvPr/>
        </p:nvSpPr>
        <p:spPr>
          <a:xfrm flipV="1">
            <a:off x="10357553" y="1741252"/>
            <a:ext cx="365760" cy="365760"/>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Tree>
    <p:custDataLst>
      <p:tags r:id="rId1"/>
    </p:custDataLst>
    <p:extLst>
      <p:ext uri="{BB962C8B-B14F-4D97-AF65-F5344CB8AC3E}">
        <p14:creationId xmlns:p14="http://schemas.microsoft.com/office/powerpoint/2010/main" val="378267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D46DE2E-F673-C692-A6A8-34F385EC0C3D}"/>
            </a:ext>
          </a:extLst>
        </p:cNvPr>
        <p:cNvGrpSpPr/>
        <p:nvPr/>
      </p:nvGrpSpPr>
      <p:grpSpPr>
        <a:xfrm>
          <a:off x="0" y="0"/>
          <a:ext cx="0" cy="0"/>
          <a:chOff x="0" y="0"/>
          <a:chExt cx="0" cy="0"/>
        </a:xfrm>
      </p:grpSpPr>
      <p:sp>
        <p:nvSpPr>
          <p:cNvPr id="1619" name="Title 1">
            <a:extLst>
              <a:ext uri="{FF2B5EF4-FFF2-40B4-BE49-F238E27FC236}">
                <a16:creationId xmlns:a16="http://schemas.microsoft.com/office/drawing/2014/main" id="{F3D2FDC5-60D6-2786-4D30-04AB4D11C9F6}"/>
              </a:ext>
            </a:extLst>
          </p:cNvPr>
          <p:cNvSpPr txBox="1">
            <a:spLocks noGrp="1"/>
          </p:cNvSpPr>
          <p:nvPr>
            <p:ph type="title"/>
          </p:nvPr>
        </p:nvSpPr>
        <p:spPr>
          <a:prstGeom prst="rect">
            <a:avLst/>
          </a:prstGeom>
        </p:spPr>
        <p:txBody>
          <a:bodyPr>
            <a:normAutofit/>
          </a:bodyPr>
          <a:lstStyle>
            <a:lvl1pPr defTabSz="859536">
              <a:defRPr sz="4136">
                <a:solidFill>
                  <a:srgbClr val="002060"/>
                </a:solidFill>
              </a:defRPr>
            </a:lvl1pPr>
          </a:lstStyle>
          <a:p>
            <a:r>
              <a:rPr lang="en-US" sz="3600">
                <a:latin typeface="Avenir Light" panose="020B0402020203020204" pitchFamily="34" charset="77"/>
              </a:rPr>
              <a:t>2. Larger clusters of less reliable nodes can help</a:t>
            </a:r>
            <a:endParaRPr sz="3600">
              <a:latin typeface="Avenir Light" panose="020B0402020203020204" pitchFamily="34" charset="77"/>
            </a:endParaRPr>
          </a:p>
        </p:txBody>
      </p:sp>
      <p:sp>
        <p:nvSpPr>
          <p:cNvPr id="1621" name="Slide Number Placeholder 3">
            <a:extLst>
              <a:ext uri="{FF2B5EF4-FFF2-40B4-BE49-F238E27FC236}">
                <a16:creationId xmlns:a16="http://schemas.microsoft.com/office/drawing/2014/main" id="{099F5FD6-14E9-5C49-E9FF-92A465E9ABDA}"/>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36</a:t>
            </a:fld>
            <a:endParaRPr>
              <a:latin typeface="Avenir Light" panose="020B0402020203020204" pitchFamily="34" charset="77"/>
            </a:endParaRPr>
          </a:p>
        </p:txBody>
      </p:sp>
      <p:sp>
        <p:nvSpPr>
          <p:cNvPr id="2" name="Freeform 1">
            <a:extLst>
              <a:ext uri="{FF2B5EF4-FFF2-40B4-BE49-F238E27FC236}">
                <a16:creationId xmlns:a16="http://schemas.microsoft.com/office/drawing/2014/main" id="{27F86418-8FB8-DF49-23C2-F0CFDA02B5D3}"/>
              </a:ext>
            </a:extLst>
          </p:cNvPr>
          <p:cNvSpPr/>
          <p:nvPr/>
        </p:nvSpPr>
        <p:spPr>
          <a:xfrm>
            <a:off x="1918576" y="1793973"/>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Cluster-1</a:t>
            </a:r>
          </a:p>
        </p:txBody>
      </p:sp>
      <p:grpSp>
        <p:nvGrpSpPr>
          <p:cNvPr id="3" name="Group 2">
            <a:extLst>
              <a:ext uri="{FF2B5EF4-FFF2-40B4-BE49-F238E27FC236}">
                <a16:creationId xmlns:a16="http://schemas.microsoft.com/office/drawing/2014/main" id="{6D1651FE-8AAE-9384-33B1-3766E565911F}"/>
              </a:ext>
            </a:extLst>
          </p:cNvPr>
          <p:cNvGrpSpPr/>
          <p:nvPr/>
        </p:nvGrpSpPr>
        <p:grpSpPr>
          <a:xfrm>
            <a:off x="1875818" y="2440247"/>
            <a:ext cx="2049829" cy="1835991"/>
            <a:chOff x="1133556" y="4296728"/>
            <a:chExt cx="916225" cy="849510"/>
          </a:xfrm>
          <a:solidFill>
            <a:srgbClr val="FF0000">
              <a:alpha val="40000"/>
            </a:srgbClr>
          </a:solidFill>
        </p:grpSpPr>
        <p:sp>
          <p:nvSpPr>
            <p:cNvPr id="4" name="Oval 3">
              <a:extLst>
                <a:ext uri="{FF2B5EF4-FFF2-40B4-BE49-F238E27FC236}">
                  <a16:creationId xmlns:a16="http://schemas.microsoft.com/office/drawing/2014/main" id="{54128801-3102-E98F-745C-184F793F2372}"/>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 name="Oval 4">
              <a:extLst>
                <a:ext uri="{FF2B5EF4-FFF2-40B4-BE49-F238E27FC236}">
                  <a16:creationId xmlns:a16="http://schemas.microsoft.com/office/drawing/2014/main" id="{EEE54D60-83E0-B04E-1804-BA7DB2E0F96F}"/>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0" name="Oval 9">
              <a:extLst>
                <a:ext uri="{FF2B5EF4-FFF2-40B4-BE49-F238E27FC236}">
                  <a16:creationId xmlns:a16="http://schemas.microsoft.com/office/drawing/2014/main" id="{4F81B199-12DC-F527-FECF-1062CBBE4DDF}"/>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1" name="Freeform 20">
            <a:extLst>
              <a:ext uri="{FF2B5EF4-FFF2-40B4-BE49-F238E27FC236}">
                <a16:creationId xmlns:a16="http://schemas.microsoft.com/office/drawing/2014/main" id="{542E5FED-F75D-EF58-E3AA-023A431BAB38}"/>
              </a:ext>
            </a:extLst>
          </p:cNvPr>
          <p:cNvSpPr/>
          <p:nvPr/>
        </p:nvSpPr>
        <p:spPr>
          <a:xfrm>
            <a:off x="1981529" y="4333871"/>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accent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solidFill>
                  <a:schemeClr val="bg1"/>
                </a:solidFill>
                <a:latin typeface="Avenir Light" panose="020B0402020203020204" pitchFamily="34" charset="77"/>
              </a:rPr>
              <a:t>Three 9s</a:t>
            </a:r>
          </a:p>
        </p:txBody>
      </p:sp>
      <p:sp>
        <p:nvSpPr>
          <p:cNvPr id="23" name="Freeform 22">
            <a:extLst>
              <a:ext uri="{FF2B5EF4-FFF2-40B4-BE49-F238E27FC236}">
                <a16:creationId xmlns:a16="http://schemas.microsoft.com/office/drawing/2014/main" id="{3680D078-48ED-E417-78D6-0B8B614D4AEB}"/>
              </a:ext>
            </a:extLst>
          </p:cNvPr>
          <p:cNvSpPr/>
          <p:nvPr/>
        </p:nvSpPr>
        <p:spPr>
          <a:xfrm>
            <a:off x="7217823" y="1832519"/>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Cluster-2</a:t>
            </a:r>
          </a:p>
        </p:txBody>
      </p:sp>
      <p:grpSp>
        <p:nvGrpSpPr>
          <p:cNvPr id="24" name="Group 23">
            <a:extLst>
              <a:ext uri="{FF2B5EF4-FFF2-40B4-BE49-F238E27FC236}">
                <a16:creationId xmlns:a16="http://schemas.microsoft.com/office/drawing/2014/main" id="{9C80DCB8-8432-6971-7BE8-08F48F230738}"/>
              </a:ext>
            </a:extLst>
          </p:cNvPr>
          <p:cNvGrpSpPr/>
          <p:nvPr/>
        </p:nvGrpSpPr>
        <p:grpSpPr>
          <a:xfrm>
            <a:off x="6137447" y="2511004"/>
            <a:ext cx="4078524" cy="1835991"/>
            <a:chOff x="1133556" y="4296728"/>
            <a:chExt cx="1823004" cy="849510"/>
          </a:xfrm>
          <a:solidFill>
            <a:srgbClr val="FF0000"/>
          </a:solidFill>
        </p:grpSpPr>
        <p:sp>
          <p:nvSpPr>
            <p:cNvPr id="25" name="Oval 24">
              <a:extLst>
                <a:ext uri="{FF2B5EF4-FFF2-40B4-BE49-F238E27FC236}">
                  <a16:creationId xmlns:a16="http://schemas.microsoft.com/office/drawing/2014/main" id="{E9BA5383-90A3-9E27-85B3-7421A3A586D7}"/>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6" name="Oval 25">
              <a:extLst>
                <a:ext uri="{FF2B5EF4-FFF2-40B4-BE49-F238E27FC236}">
                  <a16:creationId xmlns:a16="http://schemas.microsoft.com/office/drawing/2014/main" id="{953D7332-1B9C-DF27-70AA-5B4BFC91BFF9}"/>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7" name="Oval 26">
              <a:extLst>
                <a:ext uri="{FF2B5EF4-FFF2-40B4-BE49-F238E27FC236}">
                  <a16:creationId xmlns:a16="http://schemas.microsoft.com/office/drawing/2014/main" id="{714584BC-1302-8070-15A6-726468E2193A}"/>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Oval 27">
              <a:extLst>
                <a:ext uri="{FF2B5EF4-FFF2-40B4-BE49-F238E27FC236}">
                  <a16:creationId xmlns:a16="http://schemas.microsoft.com/office/drawing/2014/main" id="{7B6F932E-BF42-6DB1-8D35-C72A32D7CB04}"/>
                </a:ext>
              </a:extLst>
            </p:cNvPr>
            <p:cNvSpPr/>
            <p:nvPr/>
          </p:nvSpPr>
          <p:spPr>
            <a:xfrm>
              <a:off x="182293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Oval 28">
              <a:extLst>
                <a:ext uri="{FF2B5EF4-FFF2-40B4-BE49-F238E27FC236}">
                  <a16:creationId xmlns:a16="http://schemas.microsoft.com/office/drawing/2014/main" id="{D318434E-26FB-2766-1C16-4C7296F0AC4C}"/>
                </a:ext>
              </a:extLst>
            </p:cNvPr>
            <p:cNvSpPr/>
            <p:nvPr/>
          </p:nvSpPr>
          <p:spPr>
            <a:xfrm>
              <a:off x="204978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0" name="Oval 29">
              <a:extLst>
                <a:ext uri="{FF2B5EF4-FFF2-40B4-BE49-F238E27FC236}">
                  <a16:creationId xmlns:a16="http://schemas.microsoft.com/office/drawing/2014/main" id="{FF16BCE5-75FB-FFAC-95A4-4756512C4603}"/>
                </a:ext>
              </a:extLst>
            </p:cNvPr>
            <p:cNvSpPr/>
            <p:nvPr/>
          </p:nvSpPr>
          <p:spPr>
            <a:xfrm>
              <a:off x="227632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1" name="Oval 30">
              <a:extLst>
                <a:ext uri="{FF2B5EF4-FFF2-40B4-BE49-F238E27FC236}">
                  <a16:creationId xmlns:a16="http://schemas.microsoft.com/office/drawing/2014/main" id="{FDEF4915-A81D-82BF-5C2C-16A3481A0947}"/>
                </a:ext>
              </a:extLst>
            </p:cNvPr>
            <p:cNvSpPr/>
            <p:nvPr/>
          </p:nvSpPr>
          <p:spPr>
            <a:xfrm>
              <a:off x="2503170"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32" name="Freeform 31">
            <a:extLst>
              <a:ext uri="{FF2B5EF4-FFF2-40B4-BE49-F238E27FC236}">
                <a16:creationId xmlns:a16="http://schemas.microsoft.com/office/drawing/2014/main" id="{B6368810-E4FE-E755-0A97-27B780F007CC}"/>
              </a:ext>
            </a:extLst>
          </p:cNvPr>
          <p:cNvSpPr/>
          <p:nvPr/>
        </p:nvSpPr>
        <p:spPr>
          <a:xfrm>
            <a:off x="7792041" y="4346995"/>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accent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solidFill>
                  <a:schemeClr val="bg1"/>
                </a:solidFill>
                <a:latin typeface="Avenir Light" panose="020B0402020203020204" pitchFamily="34" charset="77"/>
              </a:rPr>
              <a:t>Three 9s</a:t>
            </a:r>
          </a:p>
        </p:txBody>
      </p:sp>
      <p:sp>
        <p:nvSpPr>
          <p:cNvPr id="33" name="Oval 32">
            <a:extLst>
              <a:ext uri="{FF2B5EF4-FFF2-40B4-BE49-F238E27FC236}">
                <a16:creationId xmlns:a16="http://schemas.microsoft.com/office/drawing/2014/main" id="{287F40FF-AEF2-1EB8-7DCD-F1787A7948B4}"/>
              </a:ext>
            </a:extLst>
          </p:cNvPr>
          <p:cNvSpPr/>
          <p:nvPr/>
        </p:nvSpPr>
        <p:spPr>
          <a:xfrm>
            <a:off x="9730268" y="3360816"/>
            <a:ext cx="1014349" cy="973055"/>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4" name="Oval 33">
            <a:extLst>
              <a:ext uri="{FF2B5EF4-FFF2-40B4-BE49-F238E27FC236}">
                <a16:creationId xmlns:a16="http://schemas.microsoft.com/office/drawing/2014/main" id="{5DDF5D0F-0A8C-6E96-F7CA-F40CE98AF987}"/>
              </a:ext>
            </a:extLst>
          </p:cNvPr>
          <p:cNvSpPr/>
          <p:nvPr/>
        </p:nvSpPr>
        <p:spPr>
          <a:xfrm>
            <a:off x="10237778" y="2497880"/>
            <a:ext cx="1014349" cy="973055"/>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mc:AlternateContent xmlns:mc="http://schemas.openxmlformats.org/markup-compatibility/2006">
        <mc:Choice xmlns:a14="http://schemas.microsoft.com/office/drawing/2010/main" Requires="a14">
          <p:sp>
            <p:nvSpPr>
              <p:cNvPr id="37" name="Freeform 36">
                <a:extLst>
                  <a:ext uri="{FF2B5EF4-FFF2-40B4-BE49-F238E27FC236}">
                    <a16:creationId xmlns:a16="http://schemas.microsoft.com/office/drawing/2014/main" id="{B5AA9260-6C4E-CEA6-CE2A-1A73CB3B35C2}"/>
                  </a:ext>
                </a:extLst>
              </p:cNvPr>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14:m>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=1</m:t>
                    </m:r>
                  </m:oMath>
                </a14:m>
                <a:r>
                  <a:rPr lang="en-US" sz="2000" b="0" kern="1200">
                    <a:latin typeface="Avenir Light" panose="020B0402020203020204" pitchFamily="34" charset="77"/>
                  </a:rPr>
                  <a:t>%</a:t>
                </a:r>
              </a:p>
              <a:p>
                <a:pPr marL="0" lvl="0" indent="0" algn="ctr" defTabSz="14668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=8%</m:t>
                      </m:r>
                    </m:oMath>
                  </m:oMathPara>
                </a14:m>
                <a:endParaRPr lang="en-US" sz="2000" b="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p:txBody>
          </p:sp>
        </mc:Choice>
        <mc:Fallback>
          <p:sp>
            <p:nvSpPr>
              <p:cNvPr id="37" name="Freeform 36">
                <a:extLst>
                  <a:ext uri="{FF2B5EF4-FFF2-40B4-BE49-F238E27FC236}">
                    <a16:creationId xmlns:a16="http://schemas.microsoft.com/office/drawing/2014/main" id="{B5AA9260-6C4E-CEA6-CE2A-1A73CB3B35C2}"/>
                  </a:ext>
                </a:extLst>
              </p:cNvPr>
              <p:cNvSpPr>
                <a:spLocks noRot="1" noChangeAspect="1" noMove="1" noResize="1" noEditPoints="1" noAdjustHandles="1" noChangeArrowheads="1" noChangeShapeType="1" noTextEdit="1"/>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blipFill>
                <a:blip r:embed="rId4"/>
                <a:stretch>
                  <a:fillRect b="-30769"/>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52CEA344-C27D-6B5F-75D6-51C79F6BC982}"/>
              </a:ext>
            </a:extLst>
          </p:cNvPr>
          <p:cNvSpPr/>
          <p:nvPr/>
        </p:nvSpPr>
        <p:spPr>
          <a:xfrm flipV="1">
            <a:off x="10357553" y="1324928"/>
            <a:ext cx="365760" cy="365760"/>
          </a:xfrm>
          <a:prstGeom prst="ellipse">
            <a:avLst/>
          </a:prstGeom>
          <a:solidFill>
            <a:srgbClr val="FFA9A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9" name="Oval 38">
            <a:extLst>
              <a:ext uri="{FF2B5EF4-FFF2-40B4-BE49-F238E27FC236}">
                <a16:creationId xmlns:a16="http://schemas.microsoft.com/office/drawing/2014/main" id="{41B89962-0BE6-6D31-BFC8-CD3E52D5C8B1}"/>
              </a:ext>
            </a:extLst>
          </p:cNvPr>
          <p:cNvSpPr/>
          <p:nvPr/>
        </p:nvSpPr>
        <p:spPr>
          <a:xfrm flipV="1">
            <a:off x="10357553" y="1741252"/>
            <a:ext cx="365760" cy="365760"/>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Tree>
    <p:extLst>
      <p:ext uri="{BB962C8B-B14F-4D97-AF65-F5344CB8AC3E}">
        <p14:creationId xmlns:p14="http://schemas.microsoft.com/office/powerpoint/2010/main" val="36923911"/>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AF19E-1515-ABE0-5B88-ED4C6AC6A6FC}"/>
            </a:ext>
          </a:extLst>
        </p:cNvPr>
        <p:cNvGrpSpPr/>
        <p:nvPr/>
      </p:nvGrpSpPr>
      <p:grpSpPr>
        <a:xfrm>
          <a:off x="0" y="0"/>
          <a:ext cx="0" cy="0"/>
          <a:chOff x="0" y="0"/>
          <a:chExt cx="0" cy="0"/>
        </a:xfrm>
      </p:grpSpPr>
      <p:sp>
        <p:nvSpPr>
          <p:cNvPr id="32" name="Freeform 31">
            <a:extLst>
              <a:ext uri="{FF2B5EF4-FFF2-40B4-BE49-F238E27FC236}">
                <a16:creationId xmlns:a16="http://schemas.microsoft.com/office/drawing/2014/main" id="{BD8BCB48-FC05-1E1B-35EE-C181D69A0F43}"/>
              </a:ext>
            </a:extLst>
          </p:cNvPr>
          <p:cNvSpPr/>
          <p:nvPr/>
        </p:nvSpPr>
        <p:spPr>
          <a:xfrm>
            <a:off x="7792041" y="4383571"/>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accent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Avenir Light" panose="020B0402020203020204" pitchFamily="34" charset="77"/>
              </a:rPr>
              <a:t>Three 9s</a:t>
            </a:r>
          </a:p>
        </p:txBody>
      </p:sp>
      <p:sp>
        <p:nvSpPr>
          <p:cNvPr id="6" name="Freeform 5">
            <a:extLst>
              <a:ext uri="{FF2B5EF4-FFF2-40B4-BE49-F238E27FC236}">
                <a16:creationId xmlns:a16="http://schemas.microsoft.com/office/drawing/2014/main" id="{C68357AF-2497-EDD0-504A-9EFF28A7A302}"/>
              </a:ext>
            </a:extLst>
          </p:cNvPr>
          <p:cNvSpPr/>
          <p:nvPr/>
        </p:nvSpPr>
        <p:spPr>
          <a:xfrm>
            <a:off x="7303132" y="4379976"/>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tx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Avenir Light" panose="020B0402020203020204" pitchFamily="34" charset="77"/>
              </a:rPr>
              <a:t>Two 9s</a:t>
            </a:r>
          </a:p>
        </p:txBody>
      </p:sp>
      <p:sp>
        <p:nvSpPr>
          <p:cNvPr id="1619" name="Title 1">
            <a:extLst>
              <a:ext uri="{FF2B5EF4-FFF2-40B4-BE49-F238E27FC236}">
                <a16:creationId xmlns:a16="http://schemas.microsoft.com/office/drawing/2014/main" id="{61B871A7-3BA3-54D4-91E7-E8162FCB0BFB}"/>
              </a:ext>
            </a:extLst>
          </p:cNvPr>
          <p:cNvSpPr txBox="1">
            <a:spLocks noGrp="1"/>
          </p:cNvSpPr>
          <p:nvPr>
            <p:ph type="title"/>
          </p:nvPr>
        </p:nvSpPr>
        <p:spPr>
          <a:prstGeom prst="rect">
            <a:avLst/>
          </a:prstGeom>
        </p:spPr>
        <p:txBody>
          <a:bodyPr>
            <a:normAutofit/>
          </a:bodyPr>
          <a:lstStyle>
            <a:lvl1pPr defTabSz="859536">
              <a:defRPr sz="4136">
                <a:solidFill>
                  <a:srgbClr val="002060"/>
                </a:solidFill>
              </a:defRPr>
            </a:lvl1pPr>
          </a:lstStyle>
          <a:p>
            <a:r>
              <a:rPr lang="en-US" sz="3600">
                <a:latin typeface="Avenir Light" panose="020B0402020203020204" pitchFamily="34" charset="77"/>
              </a:rPr>
              <a:t>2. Larger clusters of less reliable nodes can help</a:t>
            </a:r>
            <a:endParaRPr sz="3600">
              <a:latin typeface="Avenir Light" panose="020B0402020203020204" pitchFamily="34" charset="77"/>
            </a:endParaRPr>
          </a:p>
        </p:txBody>
      </p:sp>
      <p:sp>
        <p:nvSpPr>
          <p:cNvPr id="1621" name="Slide Number Placeholder 3">
            <a:extLst>
              <a:ext uri="{FF2B5EF4-FFF2-40B4-BE49-F238E27FC236}">
                <a16:creationId xmlns:a16="http://schemas.microsoft.com/office/drawing/2014/main" id="{7E5724D6-456F-04FD-4F77-495D62CE4ABE}"/>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37</a:t>
            </a:fld>
            <a:endParaRPr>
              <a:latin typeface="Avenir Light" panose="020B0402020203020204" pitchFamily="34" charset="77"/>
            </a:endParaRPr>
          </a:p>
        </p:txBody>
      </p:sp>
      <p:sp>
        <p:nvSpPr>
          <p:cNvPr id="2" name="Freeform 1">
            <a:extLst>
              <a:ext uri="{FF2B5EF4-FFF2-40B4-BE49-F238E27FC236}">
                <a16:creationId xmlns:a16="http://schemas.microsoft.com/office/drawing/2014/main" id="{4F498E62-37E8-0E33-FFA4-916267FC1A12}"/>
              </a:ext>
            </a:extLst>
          </p:cNvPr>
          <p:cNvSpPr/>
          <p:nvPr/>
        </p:nvSpPr>
        <p:spPr>
          <a:xfrm>
            <a:off x="1918576" y="1793973"/>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a:latin typeface="Avenir Light" panose="020B0402020203020204" pitchFamily="34" charset="77"/>
              </a:rPr>
              <a:t>Cluster-1</a:t>
            </a:r>
          </a:p>
        </p:txBody>
      </p:sp>
      <p:grpSp>
        <p:nvGrpSpPr>
          <p:cNvPr id="3" name="Group 2">
            <a:extLst>
              <a:ext uri="{FF2B5EF4-FFF2-40B4-BE49-F238E27FC236}">
                <a16:creationId xmlns:a16="http://schemas.microsoft.com/office/drawing/2014/main" id="{06833656-B14E-8F81-D70E-578B32CBCA46}"/>
              </a:ext>
            </a:extLst>
          </p:cNvPr>
          <p:cNvGrpSpPr/>
          <p:nvPr/>
        </p:nvGrpSpPr>
        <p:grpSpPr>
          <a:xfrm>
            <a:off x="1875818" y="2440247"/>
            <a:ext cx="2049829" cy="1835991"/>
            <a:chOff x="1133556" y="4296728"/>
            <a:chExt cx="916225" cy="849510"/>
          </a:xfrm>
          <a:solidFill>
            <a:srgbClr val="FF0000">
              <a:alpha val="40000"/>
            </a:srgbClr>
          </a:solidFill>
        </p:grpSpPr>
        <p:sp>
          <p:nvSpPr>
            <p:cNvPr id="4" name="Oval 3">
              <a:extLst>
                <a:ext uri="{FF2B5EF4-FFF2-40B4-BE49-F238E27FC236}">
                  <a16:creationId xmlns:a16="http://schemas.microsoft.com/office/drawing/2014/main" id="{B2B202C6-1D6A-B848-11CA-E52E49975E89}"/>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 name="Oval 4">
              <a:extLst>
                <a:ext uri="{FF2B5EF4-FFF2-40B4-BE49-F238E27FC236}">
                  <a16:creationId xmlns:a16="http://schemas.microsoft.com/office/drawing/2014/main" id="{5470D941-4311-BF68-0F3C-6A5A8A3FB174}"/>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0" name="Oval 9">
              <a:extLst>
                <a:ext uri="{FF2B5EF4-FFF2-40B4-BE49-F238E27FC236}">
                  <a16:creationId xmlns:a16="http://schemas.microsoft.com/office/drawing/2014/main" id="{A308F94B-5316-2077-18E1-3B261D014BDD}"/>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21" name="Freeform 20">
            <a:extLst>
              <a:ext uri="{FF2B5EF4-FFF2-40B4-BE49-F238E27FC236}">
                <a16:creationId xmlns:a16="http://schemas.microsoft.com/office/drawing/2014/main" id="{96C60950-CEEE-EEA4-D884-A4FD22813846}"/>
              </a:ext>
            </a:extLst>
          </p:cNvPr>
          <p:cNvSpPr/>
          <p:nvPr/>
        </p:nvSpPr>
        <p:spPr>
          <a:xfrm>
            <a:off x="1981529" y="4333871"/>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solidFill>
            <a:schemeClr val="accent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Avenir Light" panose="020B0402020203020204" pitchFamily="34" charset="77"/>
              </a:rPr>
              <a:t>Three 9s</a:t>
            </a:r>
          </a:p>
        </p:txBody>
      </p:sp>
      <p:sp>
        <p:nvSpPr>
          <p:cNvPr id="23" name="Freeform 22">
            <a:extLst>
              <a:ext uri="{FF2B5EF4-FFF2-40B4-BE49-F238E27FC236}">
                <a16:creationId xmlns:a16="http://schemas.microsoft.com/office/drawing/2014/main" id="{2D9C22F6-CDEA-66F3-82CC-41C279A6526B}"/>
              </a:ext>
            </a:extLst>
          </p:cNvPr>
          <p:cNvSpPr/>
          <p:nvPr/>
        </p:nvSpPr>
        <p:spPr>
          <a:xfrm>
            <a:off x="7725674" y="1828774"/>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latin typeface="Avenir Light" panose="020B0402020203020204" pitchFamily="34" charset="77"/>
              </a:rPr>
              <a:t>Cluster-2</a:t>
            </a:r>
          </a:p>
        </p:txBody>
      </p:sp>
      <p:grpSp>
        <p:nvGrpSpPr>
          <p:cNvPr id="24" name="Group 23">
            <a:extLst>
              <a:ext uri="{FF2B5EF4-FFF2-40B4-BE49-F238E27FC236}">
                <a16:creationId xmlns:a16="http://schemas.microsoft.com/office/drawing/2014/main" id="{EEEAAA6B-6A6A-98C4-D0E0-BC8B3ABAD856}"/>
              </a:ext>
            </a:extLst>
          </p:cNvPr>
          <p:cNvGrpSpPr/>
          <p:nvPr/>
        </p:nvGrpSpPr>
        <p:grpSpPr>
          <a:xfrm>
            <a:off x="6137447" y="2511004"/>
            <a:ext cx="4078524" cy="1835991"/>
            <a:chOff x="1133556" y="4296728"/>
            <a:chExt cx="1823004" cy="849510"/>
          </a:xfrm>
          <a:solidFill>
            <a:srgbClr val="FF0000"/>
          </a:solidFill>
        </p:grpSpPr>
        <p:sp>
          <p:nvSpPr>
            <p:cNvPr id="25" name="Oval 24">
              <a:extLst>
                <a:ext uri="{FF2B5EF4-FFF2-40B4-BE49-F238E27FC236}">
                  <a16:creationId xmlns:a16="http://schemas.microsoft.com/office/drawing/2014/main" id="{7FE632CA-69B3-0D68-36C9-D7171FED27A6}"/>
                </a:ext>
              </a:extLst>
            </p:cNvPr>
            <p:cNvSpPr/>
            <p:nvPr/>
          </p:nvSpPr>
          <p:spPr>
            <a:xfrm>
              <a:off x="1133556"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6" name="Oval 25">
              <a:extLst>
                <a:ext uri="{FF2B5EF4-FFF2-40B4-BE49-F238E27FC236}">
                  <a16:creationId xmlns:a16="http://schemas.microsoft.com/office/drawing/2014/main" id="{2B71CECA-9BB6-FDAE-2784-9EAD873AA833}"/>
                </a:ext>
              </a:extLst>
            </p:cNvPr>
            <p:cNvSpPr/>
            <p:nvPr/>
          </p:nvSpPr>
          <p:spPr>
            <a:xfrm>
              <a:off x="1360100"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7" name="Oval 26">
              <a:extLst>
                <a:ext uri="{FF2B5EF4-FFF2-40B4-BE49-F238E27FC236}">
                  <a16:creationId xmlns:a16="http://schemas.microsoft.com/office/drawing/2014/main" id="{E1CFCFD8-9769-F8E1-062C-BEE3C3A4E391}"/>
                </a:ext>
              </a:extLst>
            </p:cNvPr>
            <p:cNvSpPr/>
            <p:nvPr/>
          </p:nvSpPr>
          <p:spPr>
            <a:xfrm>
              <a:off x="159639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Oval 27">
              <a:extLst>
                <a:ext uri="{FF2B5EF4-FFF2-40B4-BE49-F238E27FC236}">
                  <a16:creationId xmlns:a16="http://schemas.microsoft.com/office/drawing/2014/main" id="{6D58551C-5788-BE96-29C2-68B77E43CB83}"/>
                </a:ext>
              </a:extLst>
            </p:cNvPr>
            <p:cNvSpPr/>
            <p:nvPr/>
          </p:nvSpPr>
          <p:spPr>
            <a:xfrm>
              <a:off x="182293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Oval 28">
              <a:extLst>
                <a:ext uri="{FF2B5EF4-FFF2-40B4-BE49-F238E27FC236}">
                  <a16:creationId xmlns:a16="http://schemas.microsoft.com/office/drawing/2014/main" id="{387026DF-E438-E051-01C1-7E51CACDCB65}"/>
                </a:ext>
              </a:extLst>
            </p:cNvPr>
            <p:cNvSpPr/>
            <p:nvPr/>
          </p:nvSpPr>
          <p:spPr>
            <a:xfrm>
              <a:off x="2049781"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0" name="Oval 29">
              <a:extLst>
                <a:ext uri="{FF2B5EF4-FFF2-40B4-BE49-F238E27FC236}">
                  <a16:creationId xmlns:a16="http://schemas.microsoft.com/office/drawing/2014/main" id="{AE4C133E-A6BA-3A0F-7B7C-C347BF178C88}"/>
                </a:ext>
              </a:extLst>
            </p:cNvPr>
            <p:cNvSpPr/>
            <p:nvPr/>
          </p:nvSpPr>
          <p:spPr>
            <a:xfrm>
              <a:off x="2276325" y="4696007"/>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1" name="Oval 30">
              <a:extLst>
                <a:ext uri="{FF2B5EF4-FFF2-40B4-BE49-F238E27FC236}">
                  <a16:creationId xmlns:a16="http://schemas.microsoft.com/office/drawing/2014/main" id="{03D8D7F2-51A8-1AA2-9CF1-7E08FC56FA74}"/>
                </a:ext>
              </a:extLst>
            </p:cNvPr>
            <p:cNvSpPr/>
            <p:nvPr/>
          </p:nvSpPr>
          <p:spPr>
            <a:xfrm>
              <a:off x="2503170" y="4296728"/>
              <a:ext cx="453390" cy="450231"/>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7" name="Group 6">
            <a:extLst>
              <a:ext uri="{FF2B5EF4-FFF2-40B4-BE49-F238E27FC236}">
                <a16:creationId xmlns:a16="http://schemas.microsoft.com/office/drawing/2014/main" id="{A242FF47-1C14-41D1-EC42-9033A29E6A11}"/>
              </a:ext>
            </a:extLst>
          </p:cNvPr>
          <p:cNvGrpSpPr/>
          <p:nvPr/>
        </p:nvGrpSpPr>
        <p:grpSpPr>
          <a:xfrm>
            <a:off x="9730268" y="2497880"/>
            <a:ext cx="1521859" cy="1835991"/>
            <a:chOff x="9730268" y="2497880"/>
            <a:chExt cx="1521859" cy="1835991"/>
          </a:xfrm>
        </p:grpSpPr>
        <p:sp>
          <p:nvSpPr>
            <p:cNvPr id="33" name="Oval 32">
              <a:extLst>
                <a:ext uri="{FF2B5EF4-FFF2-40B4-BE49-F238E27FC236}">
                  <a16:creationId xmlns:a16="http://schemas.microsoft.com/office/drawing/2014/main" id="{94492621-D0F6-097B-A1B2-9E02D098F1A9}"/>
                </a:ext>
              </a:extLst>
            </p:cNvPr>
            <p:cNvSpPr/>
            <p:nvPr/>
          </p:nvSpPr>
          <p:spPr>
            <a:xfrm>
              <a:off x="9730268" y="3360816"/>
              <a:ext cx="1014349" cy="973055"/>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4" name="Oval 33">
              <a:extLst>
                <a:ext uri="{FF2B5EF4-FFF2-40B4-BE49-F238E27FC236}">
                  <a16:creationId xmlns:a16="http://schemas.microsoft.com/office/drawing/2014/main" id="{1BDB2C9E-48A2-8D9A-8832-B33637A53F2A}"/>
                </a:ext>
              </a:extLst>
            </p:cNvPr>
            <p:cNvSpPr/>
            <p:nvPr/>
          </p:nvSpPr>
          <p:spPr>
            <a:xfrm>
              <a:off x="10237778" y="2497880"/>
              <a:ext cx="1014349" cy="973055"/>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mc:AlternateContent xmlns:mc="http://schemas.openxmlformats.org/markup-compatibility/2006">
        <mc:Choice xmlns:a14="http://schemas.microsoft.com/office/drawing/2010/main" Requires="a14">
          <p:sp>
            <p:nvSpPr>
              <p:cNvPr id="37" name="Freeform 36">
                <a:extLst>
                  <a:ext uri="{FF2B5EF4-FFF2-40B4-BE49-F238E27FC236}">
                    <a16:creationId xmlns:a16="http://schemas.microsoft.com/office/drawing/2014/main" id="{3A4BB648-3832-4769-BC2B-EBBDAE40A00B}"/>
                  </a:ext>
                </a:extLst>
              </p:cNvPr>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14:m>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=1</m:t>
                    </m:r>
                  </m:oMath>
                </a14:m>
                <a:r>
                  <a:rPr lang="en-US" sz="2000" b="0" kern="1200">
                    <a:latin typeface="Avenir Light" panose="020B0402020203020204" pitchFamily="34" charset="77"/>
                  </a:rPr>
                  <a:t>%</a:t>
                </a:r>
              </a:p>
              <a:p>
                <a:pPr marL="0" lvl="0" indent="0" algn="ctr" defTabSz="14668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b>
                        <m:sSubPr>
                          <m:ctrlPr>
                            <a:rPr lang="en-US" sz="2000" b="0" i="1" kern="1200" dirty="0" smtClean="0">
                              <a:latin typeface="Cambria Math" panose="02040503050406030204" pitchFamily="18" charset="0"/>
                            </a:rPr>
                          </m:ctrlPr>
                        </m:sSubPr>
                        <m:e>
                          <m:r>
                            <a:rPr lang="en-US" sz="2000" b="0" i="1" kern="1200" dirty="0" smtClean="0">
                              <a:latin typeface="Cambria Math" panose="02040503050406030204" pitchFamily="18" charset="0"/>
                            </a:rPr>
                            <m:t>𝑝</m:t>
                          </m:r>
                        </m:e>
                        <m:sub>
                          <m:r>
                            <a:rPr lang="en-US" sz="2000" b="0" i="1" kern="1200" dirty="0" smtClean="0">
                              <a:latin typeface="Cambria Math" panose="02040503050406030204" pitchFamily="18" charset="0"/>
                            </a:rPr>
                            <m:t>𝑢</m:t>
                          </m:r>
                        </m:sub>
                      </m:sSub>
                      <m:r>
                        <a:rPr lang="en-US" sz="2000" b="0" i="1" kern="1200" dirty="0" smtClean="0">
                          <a:latin typeface="Cambria Math" panose="02040503050406030204" pitchFamily="18" charset="0"/>
                        </a:rPr>
                        <m:t>=8%</m:t>
                      </m:r>
                    </m:oMath>
                  </m:oMathPara>
                </a14:m>
                <a:endParaRPr lang="en-US" sz="2000" b="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a:p>
                <a:pPr marL="0" lvl="0" indent="0" algn="ctr" defTabSz="1466850">
                  <a:lnSpc>
                    <a:spcPct val="90000"/>
                  </a:lnSpc>
                  <a:spcBef>
                    <a:spcPct val="0"/>
                  </a:spcBef>
                  <a:spcAft>
                    <a:spcPct val="35000"/>
                  </a:spcAft>
                  <a:buNone/>
                </a:pPr>
                <a:endParaRPr lang="en-US" sz="2000" kern="1200">
                  <a:latin typeface="Avenir Light" panose="020B0402020203020204" pitchFamily="34" charset="77"/>
                </a:endParaRPr>
              </a:p>
            </p:txBody>
          </p:sp>
        </mc:Choice>
        <mc:Fallback>
          <p:sp>
            <p:nvSpPr>
              <p:cNvPr id="37" name="Freeform 36">
                <a:extLst>
                  <a:ext uri="{FF2B5EF4-FFF2-40B4-BE49-F238E27FC236}">
                    <a16:creationId xmlns:a16="http://schemas.microsoft.com/office/drawing/2014/main" id="{3A4BB648-3832-4769-BC2B-EBBDAE40A00B}"/>
                  </a:ext>
                </a:extLst>
              </p:cNvPr>
              <p:cNvSpPr>
                <a:spLocks noRot="1" noChangeAspect="1" noMove="1" noResize="1" noEditPoints="1" noAdjustHandles="1" noChangeArrowheads="1" noChangeShapeType="1" noTextEdit="1"/>
              </p:cNvSpPr>
              <p:nvPr/>
            </p:nvSpPr>
            <p:spPr>
              <a:xfrm>
                <a:off x="10540433" y="1222465"/>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blipFill>
                <a:blip r:embed="rId4"/>
                <a:stretch>
                  <a:fillRect b="-30769"/>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13064E77-FF20-1193-B735-07F8B5E4A162}"/>
              </a:ext>
            </a:extLst>
          </p:cNvPr>
          <p:cNvSpPr/>
          <p:nvPr/>
        </p:nvSpPr>
        <p:spPr>
          <a:xfrm flipV="1">
            <a:off x="10357553" y="1324928"/>
            <a:ext cx="365760" cy="365760"/>
          </a:xfrm>
          <a:prstGeom prst="ellipse">
            <a:avLst/>
          </a:prstGeom>
          <a:solidFill>
            <a:srgbClr val="FFA9A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9" name="Oval 38">
            <a:extLst>
              <a:ext uri="{FF2B5EF4-FFF2-40B4-BE49-F238E27FC236}">
                <a16:creationId xmlns:a16="http://schemas.microsoft.com/office/drawing/2014/main" id="{E8FB9A11-B77C-A10C-2535-1CE55AFEE55D}"/>
              </a:ext>
            </a:extLst>
          </p:cNvPr>
          <p:cNvSpPr/>
          <p:nvPr/>
        </p:nvSpPr>
        <p:spPr>
          <a:xfrm flipV="1">
            <a:off x="10357553" y="1741252"/>
            <a:ext cx="365760" cy="365760"/>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8" name="Freeform 7">
            <a:extLst>
              <a:ext uri="{FF2B5EF4-FFF2-40B4-BE49-F238E27FC236}">
                <a16:creationId xmlns:a16="http://schemas.microsoft.com/office/drawing/2014/main" id="{462F2AC2-382D-EB16-A5A3-4DFE6B5EA997}"/>
              </a:ext>
            </a:extLst>
          </p:cNvPr>
          <p:cNvSpPr/>
          <p:nvPr/>
        </p:nvSpPr>
        <p:spPr>
          <a:xfrm>
            <a:off x="7217823" y="1828800"/>
            <a:ext cx="193822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latin typeface="Avenir Light" panose="020B0402020203020204" pitchFamily="34" charset="77"/>
              </a:rPr>
              <a:t>Cluster-2</a:t>
            </a:r>
          </a:p>
        </p:txBody>
      </p:sp>
    </p:spTree>
    <p:extLst>
      <p:ext uri="{BB962C8B-B14F-4D97-AF65-F5344CB8AC3E}">
        <p14:creationId xmlns:p14="http://schemas.microsoft.com/office/powerpoint/2010/main" val="27640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
                                        <p:tgtEl>
                                          <p:spTgt spid="7"/>
                                        </p:tgtEl>
                                      </p:cBhvr>
                                    </p:animEffect>
                                  </p:childTnLst>
                                </p:cTn>
                              </p:par>
                              <p:par>
                                <p:cTn id="11" presetID="10" presetClass="exit" presetSubtype="0" fill="hold" grpId="0" nodeType="withEffect">
                                  <p:stCondLst>
                                    <p:cond delay="0"/>
                                  </p:stCondLst>
                                  <p:childTnLst>
                                    <p:animEffect transition="out" filter="fade">
                                      <p:cBhvr>
                                        <p:cTn id="12" dur="200"/>
                                        <p:tgtEl>
                                          <p:spTgt spid="6"/>
                                        </p:tgtEl>
                                      </p:cBhvr>
                                    </p:animEffect>
                                    <p:set>
                                      <p:cBhvr>
                                        <p:cTn id="13" dur="1" fill="hold">
                                          <p:stCondLst>
                                            <p:cond delay="1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
                                        <p:tgtEl>
                                          <p:spTgt spid="8"/>
                                        </p:tgtEl>
                                      </p:cBhvr>
                                    </p:animEffect>
                                    <p:set>
                                      <p:cBhvr>
                                        <p:cTn id="16" dur="1" fill="hold">
                                          <p:stCondLst>
                                            <p:cond delay="199"/>
                                          </p:stCondLst>
                                        </p:cTn>
                                        <p:tgtEl>
                                          <p:spTgt spid="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23" grpId="0"/>
      <p:bldP spid="8" grpId="0"/>
    </p:bldLst>
  </p:timing>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3875-61D8-5CB0-F372-F29A57346099}"/>
            </a:ext>
          </a:extLst>
        </p:cNvPr>
        <p:cNvGrpSpPr/>
        <p:nvPr/>
      </p:nvGrpSpPr>
      <p:grpSpPr>
        <a:xfrm>
          <a:off x="0" y="0"/>
          <a:ext cx="0" cy="0"/>
          <a:chOff x="0" y="0"/>
          <a:chExt cx="0" cy="0"/>
        </a:xfrm>
      </p:grpSpPr>
      <p:sp>
        <p:nvSpPr>
          <p:cNvPr id="1631" name="Linear Size Quorums are Overkill">
            <a:extLst>
              <a:ext uri="{FF2B5EF4-FFF2-40B4-BE49-F238E27FC236}">
                <a16:creationId xmlns:a16="http://schemas.microsoft.com/office/drawing/2014/main" id="{8C757C97-9591-5A47-5E0A-EFA7053B7B5E}"/>
              </a:ext>
            </a:extLst>
          </p:cNvPr>
          <p:cNvSpPr txBox="1">
            <a:spLocks noGrp="1"/>
          </p:cNvSpPr>
          <p:nvPr>
            <p:ph type="title"/>
          </p:nvPr>
        </p:nvSpPr>
        <p:spPr>
          <a:prstGeom prst="rect">
            <a:avLst/>
          </a:prstGeom>
        </p:spPr>
        <p:txBody>
          <a:bodyPr/>
          <a:lstStyle/>
          <a:p>
            <a:r>
              <a:rPr lang="en-US">
                <a:latin typeface="Avenir Light" panose="020B0402020203020204" pitchFamily="34" charset="77"/>
              </a:rPr>
              <a:t>3. Exploring constant size quorums</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F973690E-34F2-B469-EA95-0C52A9CA91CC}"/>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38</a:t>
            </a:fld>
            <a:endParaRPr>
              <a:latin typeface="Avenir Light" panose="020B0402020203020204" pitchFamily="34" charset="77"/>
            </a:endParaRPr>
          </a:p>
        </p:txBody>
      </p:sp>
      <p:grpSp>
        <p:nvGrpSpPr>
          <p:cNvPr id="1900" name="Group 1899">
            <a:extLst>
              <a:ext uri="{FF2B5EF4-FFF2-40B4-BE49-F238E27FC236}">
                <a16:creationId xmlns:a16="http://schemas.microsoft.com/office/drawing/2014/main" id="{D9020369-1ECC-40EF-2357-E8AC4111526C}"/>
              </a:ext>
            </a:extLst>
          </p:cNvPr>
          <p:cNvGrpSpPr/>
          <p:nvPr/>
        </p:nvGrpSpPr>
        <p:grpSpPr>
          <a:xfrm>
            <a:off x="1524000" y="1690688"/>
            <a:ext cx="4572000" cy="4572000"/>
            <a:chOff x="1524000" y="1690688"/>
            <a:chExt cx="4572000" cy="4572000"/>
          </a:xfrm>
        </p:grpSpPr>
        <p:sp>
          <p:nvSpPr>
            <p:cNvPr id="13" name="Oval 12">
              <a:extLst>
                <a:ext uri="{FF2B5EF4-FFF2-40B4-BE49-F238E27FC236}">
                  <a16:creationId xmlns:a16="http://schemas.microsoft.com/office/drawing/2014/main" id="{9196A64E-C827-F97A-4072-0D967A1E1793}"/>
                </a:ext>
              </a:extLst>
            </p:cNvPr>
            <p:cNvSpPr/>
            <p:nvPr/>
          </p:nvSpPr>
          <p:spPr>
            <a:xfrm>
              <a:off x="153344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 name="Oval 13">
              <a:extLst>
                <a:ext uri="{FF2B5EF4-FFF2-40B4-BE49-F238E27FC236}">
                  <a16:creationId xmlns:a16="http://schemas.microsoft.com/office/drawing/2014/main" id="{2F70C2E9-2D96-BBFB-5C5B-040B646E2F7F}"/>
                </a:ext>
              </a:extLst>
            </p:cNvPr>
            <p:cNvSpPr/>
            <p:nvPr/>
          </p:nvSpPr>
          <p:spPr>
            <a:xfrm>
              <a:off x="153344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 name="Oval 14">
              <a:extLst>
                <a:ext uri="{FF2B5EF4-FFF2-40B4-BE49-F238E27FC236}">
                  <a16:creationId xmlns:a16="http://schemas.microsoft.com/office/drawing/2014/main" id="{47F27B8C-2EEF-AE33-24F8-422983775C1B}"/>
                </a:ext>
              </a:extLst>
            </p:cNvPr>
            <p:cNvSpPr/>
            <p:nvPr/>
          </p:nvSpPr>
          <p:spPr>
            <a:xfrm>
              <a:off x="153344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 name="Oval 15">
              <a:extLst>
                <a:ext uri="{FF2B5EF4-FFF2-40B4-BE49-F238E27FC236}">
                  <a16:creationId xmlns:a16="http://schemas.microsoft.com/office/drawing/2014/main" id="{2D229CE9-7BE9-093E-61F7-DCE259B2C518}"/>
                </a:ext>
              </a:extLst>
            </p:cNvPr>
            <p:cNvSpPr/>
            <p:nvPr/>
          </p:nvSpPr>
          <p:spPr>
            <a:xfrm>
              <a:off x="1524000"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Oval 16">
              <a:extLst>
                <a:ext uri="{FF2B5EF4-FFF2-40B4-BE49-F238E27FC236}">
                  <a16:creationId xmlns:a16="http://schemas.microsoft.com/office/drawing/2014/main" id="{10BAA913-E610-0F09-FE64-8FAB6F5D8706}"/>
                </a:ext>
              </a:extLst>
            </p:cNvPr>
            <p:cNvSpPr/>
            <p:nvPr/>
          </p:nvSpPr>
          <p:spPr>
            <a:xfrm>
              <a:off x="1533447"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Oval 17">
              <a:extLst>
                <a:ext uri="{FF2B5EF4-FFF2-40B4-BE49-F238E27FC236}">
                  <a16:creationId xmlns:a16="http://schemas.microsoft.com/office/drawing/2014/main" id="{EA6E769B-8981-EB49-EEB1-F797CD9A6913}"/>
                </a:ext>
              </a:extLst>
            </p:cNvPr>
            <p:cNvSpPr/>
            <p:nvPr/>
          </p:nvSpPr>
          <p:spPr>
            <a:xfrm>
              <a:off x="198683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 name="Oval 18">
              <a:extLst>
                <a:ext uri="{FF2B5EF4-FFF2-40B4-BE49-F238E27FC236}">
                  <a16:creationId xmlns:a16="http://schemas.microsoft.com/office/drawing/2014/main" id="{BE42C464-B889-B570-1832-70A407C8662D}"/>
                </a:ext>
              </a:extLst>
            </p:cNvPr>
            <p:cNvSpPr/>
            <p:nvPr/>
          </p:nvSpPr>
          <p:spPr>
            <a:xfrm>
              <a:off x="198683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Oval 19">
              <a:extLst>
                <a:ext uri="{FF2B5EF4-FFF2-40B4-BE49-F238E27FC236}">
                  <a16:creationId xmlns:a16="http://schemas.microsoft.com/office/drawing/2014/main" id="{3A9BD01D-7843-E8DE-F05E-070400137C90}"/>
                </a:ext>
              </a:extLst>
            </p:cNvPr>
            <p:cNvSpPr/>
            <p:nvPr/>
          </p:nvSpPr>
          <p:spPr>
            <a:xfrm>
              <a:off x="198683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 name="Oval 20">
              <a:extLst>
                <a:ext uri="{FF2B5EF4-FFF2-40B4-BE49-F238E27FC236}">
                  <a16:creationId xmlns:a16="http://schemas.microsoft.com/office/drawing/2014/main" id="{03F10441-7D04-027C-792D-D2AF25BD05DD}"/>
                </a:ext>
              </a:extLst>
            </p:cNvPr>
            <p:cNvSpPr/>
            <p:nvPr/>
          </p:nvSpPr>
          <p:spPr>
            <a:xfrm>
              <a:off x="1977391"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2" name="Oval 21">
              <a:extLst>
                <a:ext uri="{FF2B5EF4-FFF2-40B4-BE49-F238E27FC236}">
                  <a16:creationId xmlns:a16="http://schemas.microsoft.com/office/drawing/2014/main" id="{F16ABBBA-C1F0-826C-8AAA-D146B6D15522}"/>
                </a:ext>
              </a:extLst>
            </p:cNvPr>
            <p:cNvSpPr/>
            <p:nvPr/>
          </p:nvSpPr>
          <p:spPr>
            <a:xfrm>
              <a:off x="198683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Oval 22">
              <a:extLst>
                <a:ext uri="{FF2B5EF4-FFF2-40B4-BE49-F238E27FC236}">
                  <a16:creationId xmlns:a16="http://schemas.microsoft.com/office/drawing/2014/main" id="{928D4B5C-B3DC-60D8-57E5-67C7A1EBD931}"/>
                </a:ext>
              </a:extLst>
            </p:cNvPr>
            <p:cNvSpPr/>
            <p:nvPr/>
          </p:nvSpPr>
          <p:spPr>
            <a:xfrm>
              <a:off x="244967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Oval 23">
              <a:extLst>
                <a:ext uri="{FF2B5EF4-FFF2-40B4-BE49-F238E27FC236}">
                  <a16:creationId xmlns:a16="http://schemas.microsoft.com/office/drawing/2014/main" id="{17209030-A647-41AD-9C5A-4CABB3ECF8D8}"/>
                </a:ext>
              </a:extLst>
            </p:cNvPr>
            <p:cNvSpPr/>
            <p:nvPr/>
          </p:nvSpPr>
          <p:spPr>
            <a:xfrm>
              <a:off x="244967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5" name="Oval 24">
              <a:extLst>
                <a:ext uri="{FF2B5EF4-FFF2-40B4-BE49-F238E27FC236}">
                  <a16:creationId xmlns:a16="http://schemas.microsoft.com/office/drawing/2014/main" id="{66369165-C5DA-B55C-7235-5113543A1216}"/>
                </a:ext>
              </a:extLst>
            </p:cNvPr>
            <p:cNvSpPr/>
            <p:nvPr/>
          </p:nvSpPr>
          <p:spPr>
            <a:xfrm>
              <a:off x="244967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6" name="Oval 25">
              <a:extLst>
                <a:ext uri="{FF2B5EF4-FFF2-40B4-BE49-F238E27FC236}">
                  <a16:creationId xmlns:a16="http://schemas.microsoft.com/office/drawing/2014/main" id="{5CBD2DCC-03CA-D718-ABEA-4A1F7913BCAE}"/>
                </a:ext>
              </a:extLst>
            </p:cNvPr>
            <p:cNvSpPr/>
            <p:nvPr/>
          </p:nvSpPr>
          <p:spPr>
            <a:xfrm>
              <a:off x="2440226"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7" name="Oval 26">
              <a:extLst>
                <a:ext uri="{FF2B5EF4-FFF2-40B4-BE49-F238E27FC236}">
                  <a16:creationId xmlns:a16="http://schemas.microsoft.com/office/drawing/2014/main" id="{394FF2AD-C439-8CDD-23F4-174D07D6A854}"/>
                </a:ext>
              </a:extLst>
            </p:cNvPr>
            <p:cNvSpPr/>
            <p:nvPr/>
          </p:nvSpPr>
          <p:spPr>
            <a:xfrm>
              <a:off x="244967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Oval 27">
              <a:extLst>
                <a:ext uri="{FF2B5EF4-FFF2-40B4-BE49-F238E27FC236}">
                  <a16:creationId xmlns:a16="http://schemas.microsoft.com/office/drawing/2014/main" id="{533BFBEE-77E3-7F76-21C6-03DAB9A69398}"/>
                </a:ext>
              </a:extLst>
            </p:cNvPr>
            <p:cNvSpPr/>
            <p:nvPr/>
          </p:nvSpPr>
          <p:spPr>
            <a:xfrm>
              <a:off x="290306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Oval 28">
              <a:extLst>
                <a:ext uri="{FF2B5EF4-FFF2-40B4-BE49-F238E27FC236}">
                  <a16:creationId xmlns:a16="http://schemas.microsoft.com/office/drawing/2014/main" id="{7E5A8F9A-22B5-F5E0-2953-E829AFE0402C}"/>
                </a:ext>
              </a:extLst>
            </p:cNvPr>
            <p:cNvSpPr/>
            <p:nvPr/>
          </p:nvSpPr>
          <p:spPr>
            <a:xfrm>
              <a:off x="290306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0" name="Oval 29">
              <a:extLst>
                <a:ext uri="{FF2B5EF4-FFF2-40B4-BE49-F238E27FC236}">
                  <a16:creationId xmlns:a16="http://schemas.microsoft.com/office/drawing/2014/main" id="{7785AFFA-D884-C312-A45E-DFBD090406D0}"/>
                </a:ext>
              </a:extLst>
            </p:cNvPr>
            <p:cNvSpPr/>
            <p:nvPr/>
          </p:nvSpPr>
          <p:spPr>
            <a:xfrm>
              <a:off x="290306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1" name="Oval 30">
              <a:extLst>
                <a:ext uri="{FF2B5EF4-FFF2-40B4-BE49-F238E27FC236}">
                  <a16:creationId xmlns:a16="http://schemas.microsoft.com/office/drawing/2014/main" id="{BB136C3D-5162-61F6-DBBA-EE445572D8FE}"/>
                </a:ext>
              </a:extLst>
            </p:cNvPr>
            <p:cNvSpPr/>
            <p:nvPr/>
          </p:nvSpPr>
          <p:spPr>
            <a:xfrm>
              <a:off x="289361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Oval 31">
              <a:extLst>
                <a:ext uri="{FF2B5EF4-FFF2-40B4-BE49-F238E27FC236}">
                  <a16:creationId xmlns:a16="http://schemas.microsoft.com/office/drawing/2014/main" id="{49FB151D-89E2-9B7E-85FC-76C442B82A86}"/>
                </a:ext>
              </a:extLst>
            </p:cNvPr>
            <p:cNvSpPr/>
            <p:nvPr/>
          </p:nvSpPr>
          <p:spPr>
            <a:xfrm>
              <a:off x="290306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Oval 32">
              <a:extLst>
                <a:ext uri="{FF2B5EF4-FFF2-40B4-BE49-F238E27FC236}">
                  <a16:creationId xmlns:a16="http://schemas.microsoft.com/office/drawing/2014/main" id="{4ADCAC10-6A7D-893A-8727-6A66354706CC}"/>
                </a:ext>
              </a:extLst>
            </p:cNvPr>
            <p:cNvSpPr/>
            <p:nvPr/>
          </p:nvSpPr>
          <p:spPr>
            <a:xfrm>
              <a:off x="335645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4" name="Oval 33">
              <a:extLst>
                <a:ext uri="{FF2B5EF4-FFF2-40B4-BE49-F238E27FC236}">
                  <a16:creationId xmlns:a16="http://schemas.microsoft.com/office/drawing/2014/main" id="{51FCC0D5-F529-0E9C-4D3C-0E3D376B6495}"/>
                </a:ext>
              </a:extLst>
            </p:cNvPr>
            <p:cNvSpPr/>
            <p:nvPr/>
          </p:nvSpPr>
          <p:spPr>
            <a:xfrm>
              <a:off x="335645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5" name="Oval 34">
              <a:extLst>
                <a:ext uri="{FF2B5EF4-FFF2-40B4-BE49-F238E27FC236}">
                  <a16:creationId xmlns:a16="http://schemas.microsoft.com/office/drawing/2014/main" id="{1894A29F-8C6F-B14D-E8E4-876747E983F7}"/>
                </a:ext>
              </a:extLst>
            </p:cNvPr>
            <p:cNvSpPr/>
            <p:nvPr/>
          </p:nvSpPr>
          <p:spPr>
            <a:xfrm>
              <a:off x="335645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6" name="Oval 35">
              <a:extLst>
                <a:ext uri="{FF2B5EF4-FFF2-40B4-BE49-F238E27FC236}">
                  <a16:creationId xmlns:a16="http://schemas.microsoft.com/office/drawing/2014/main" id="{F4CBA1EC-58A5-2A4F-6A2A-11C9D8DC2D52}"/>
                </a:ext>
              </a:extLst>
            </p:cNvPr>
            <p:cNvSpPr/>
            <p:nvPr/>
          </p:nvSpPr>
          <p:spPr>
            <a:xfrm>
              <a:off x="334700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Oval 36">
              <a:extLst>
                <a:ext uri="{FF2B5EF4-FFF2-40B4-BE49-F238E27FC236}">
                  <a16:creationId xmlns:a16="http://schemas.microsoft.com/office/drawing/2014/main" id="{7BD055B3-6E8D-0B70-B230-D5C04D58B7F9}"/>
                </a:ext>
              </a:extLst>
            </p:cNvPr>
            <p:cNvSpPr/>
            <p:nvPr/>
          </p:nvSpPr>
          <p:spPr>
            <a:xfrm>
              <a:off x="335645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3" name="Oval 42">
              <a:extLst>
                <a:ext uri="{FF2B5EF4-FFF2-40B4-BE49-F238E27FC236}">
                  <a16:creationId xmlns:a16="http://schemas.microsoft.com/office/drawing/2014/main" id="{66F366F2-B687-37E2-D05F-D9B731A847DA}"/>
                </a:ext>
              </a:extLst>
            </p:cNvPr>
            <p:cNvSpPr/>
            <p:nvPr/>
          </p:nvSpPr>
          <p:spPr>
            <a:xfrm>
              <a:off x="381960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4" name="Oval 43">
              <a:extLst>
                <a:ext uri="{FF2B5EF4-FFF2-40B4-BE49-F238E27FC236}">
                  <a16:creationId xmlns:a16="http://schemas.microsoft.com/office/drawing/2014/main" id="{BD3AD7D2-D454-801B-ED6D-AC3ED4AC20CB}"/>
                </a:ext>
              </a:extLst>
            </p:cNvPr>
            <p:cNvSpPr/>
            <p:nvPr/>
          </p:nvSpPr>
          <p:spPr>
            <a:xfrm>
              <a:off x="381960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5" name="Oval 44">
              <a:extLst>
                <a:ext uri="{FF2B5EF4-FFF2-40B4-BE49-F238E27FC236}">
                  <a16:creationId xmlns:a16="http://schemas.microsoft.com/office/drawing/2014/main" id="{A236BBF2-7E01-B65C-A809-5B19AB3B9820}"/>
                </a:ext>
              </a:extLst>
            </p:cNvPr>
            <p:cNvSpPr/>
            <p:nvPr/>
          </p:nvSpPr>
          <p:spPr>
            <a:xfrm>
              <a:off x="381960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Oval 45">
              <a:extLst>
                <a:ext uri="{FF2B5EF4-FFF2-40B4-BE49-F238E27FC236}">
                  <a16:creationId xmlns:a16="http://schemas.microsoft.com/office/drawing/2014/main" id="{FBA1BE8D-6026-6D0B-F638-7CC6CAA27D27}"/>
                </a:ext>
              </a:extLst>
            </p:cNvPr>
            <p:cNvSpPr/>
            <p:nvPr/>
          </p:nvSpPr>
          <p:spPr>
            <a:xfrm>
              <a:off x="3810161"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Oval 46">
              <a:extLst>
                <a:ext uri="{FF2B5EF4-FFF2-40B4-BE49-F238E27FC236}">
                  <a16:creationId xmlns:a16="http://schemas.microsoft.com/office/drawing/2014/main" id="{4FE0DD4B-2716-C921-9AC6-56B8163E4B71}"/>
                </a:ext>
              </a:extLst>
            </p:cNvPr>
            <p:cNvSpPr/>
            <p:nvPr/>
          </p:nvSpPr>
          <p:spPr>
            <a:xfrm>
              <a:off x="381960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8" name="Oval 47">
              <a:extLst>
                <a:ext uri="{FF2B5EF4-FFF2-40B4-BE49-F238E27FC236}">
                  <a16:creationId xmlns:a16="http://schemas.microsoft.com/office/drawing/2014/main" id="{B910764B-1CAB-DA22-8D5C-D139C7D6BF40}"/>
                </a:ext>
              </a:extLst>
            </p:cNvPr>
            <p:cNvSpPr/>
            <p:nvPr/>
          </p:nvSpPr>
          <p:spPr>
            <a:xfrm>
              <a:off x="427299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9" name="Oval 48">
              <a:extLst>
                <a:ext uri="{FF2B5EF4-FFF2-40B4-BE49-F238E27FC236}">
                  <a16:creationId xmlns:a16="http://schemas.microsoft.com/office/drawing/2014/main" id="{39D0B73E-1E04-4332-7EAF-5B85C2E625AB}"/>
                </a:ext>
              </a:extLst>
            </p:cNvPr>
            <p:cNvSpPr/>
            <p:nvPr/>
          </p:nvSpPr>
          <p:spPr>
            <a:xfrm>
              <a:off x="427299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Oval 49">
              <a:extLst>
                <a:ext uri="{FF2B5EF4-FFF2-40B4-BE49-F238E27FC236}">
                  <a16:creationId xmlns:a16="http://schemas.microsoft.com/office/drawing/2014/main" id="{70AB9BAB-0B5F-4DF8-41FD-94128181B0DE}"/>
                </a:ext>
              </a:extLst>
            </p:cNvPr>
            <p:cNvSpPr/>
            <p:nvPr/>
          </p:nvSpPr>
          <p:spPr>
            <a:xfrm>
              <a:off x="427299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Oval 50">
              <a:extLst>
                <a:ext uri="{FF2B5EF4-FFF2-40B4-BE49-F238E27FC236}">
                  <a16:creationId xmlns:a16="http://schemas.microsoft.com/office/drawing/2014/main" id="{E48B2320-A3A7-8738-63D8-C16B2524CDE1}"/>
                </a:ext>
              </a:extLst>
            </p:cNvPr>
            <p:cNvSpPr/>
            <p:nvPr/>
          </p:nvSpPr>
          <p:spPr>
            <a:xfrm>
              <a:off x="4263550"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2" name="Oval 51">
              <a:extLst>
                <a:ext uri="{FF2B5EF4-FFF2-40B4-BE49-F238E27FC236}">
                  <a16:creationId xmlns:a16="http://schemas.microsoft.com/office/drawing/2014/main" id="{9868008E-13C3-772A-F71B-A4CD5FE1EC67}"/>
                </a:ext>
              </a:extLst>
            </p:cNvPr>
            <p:cNvSpPr/>
            <p:nvPr/>
          </p:nvSpPr>
          <p:spPr>
            <a:xfrm>
              <a:off x="427299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3" name="Oval 52">
              <a:extLst>
                <a:ext uri="{FF2B5EF4-FFF2-40B4-BE49-F238E27FC236}">
                  <a16:creationId xmlns:a16="http://schemas.microsoft.com/office/drawing/2014/main" id="{B0F02F4B-BC6A-C165-76A4-690A2A32694C}"/>
                </a:ext>
              </a:extLst>
            </p:cNvPr>
            <p:cNvSpPr/>
            <p:nvPr/>
          </p:nvSpPr>
          <p:spPr>
            <a:xfrm>
              <a:off x="473583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4" name="Oval 53">
              <a:extLst>
                <a:ext uri="{FF2B5EF4-FFF2-40B4-BE49-F238E27FC236}">
                  <a16:creationId xmlns:a16="http://schemas.microsoft.com/office/drawing/2014/main" id="{70872E92-C580-6AC1-EFAA-32B805B989C8}"/>
                </a:ext>
              </a:extLst>
            </p:cNvPr>
            <p:cNvSpPr/>
            <p:nvPr/>
          </p:nvSpPr>
          <p:spPr>
            <a:xfrm>
              <a:off x="473583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5" name="Oval 54">
              <a:extLst>
                <a:ext uri="{FF2B5EF4-FFF2-40B4-BE49-F238E27FC236}">
                  <a16:creationId xmlns:a16="http://schemas.microsoft.com/office/drawing/2014/main" id="{7A75D825-6142-AED0-6FED-5C71CBE52CE8}"/>
                </a:ext>
              </a:extLst>
            </p:cNvPr>
            <p:cNvSpPr/>
            <p:nvPr/>
          </p:nvSpPr>
          <p:spPr>
            <a:xfrm>
              <a:off x="473583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6" name="Oval 55">
              <a:extLst>
                <a:ext uri="{FF2B5EF4-FFF2-40B4-BE49-F238E27FC236}">
                  <a16:creationId xmlns:a16="http://schemas.microsoft.com/office/drawing/2014/main" id="{5BEEB29A-BD8C-1AE0-3DC3-A0321C69C874}"/>
                </a:ext>
              </a:extLst>
            </p:cNvPr>
            <p:cNvSpPr/>
            <p:nvPr/>
          </p:nvSpPr>
          <p:spPr>
            <a:xfrm>
              <a:off x="4726386"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Oval 56">
              <a:extLst>
                <a:ext uri="{FF2B5EF4-FFF2-40B4-BE49-F238E27FC236}">
                  <a16:creationId xmlns:a16="http://schemas.microsoft.com/office/drawing/2014/main" id="{EC50F446-B4B5-6ACE-D127-5DC872060CD5}"/>
                </a:ext>
              </a:extLst>
            </p:cNvPr>
            <p:cNvSpPr/>
            <p:nvPr/>
          </p:nvSpPr>
          <p:spPr>
            <a:xfrm>
              <a:off x="473583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Oval 57">
              <a:extLst>
                <a:ext uri="{FF2B5EF4-FFF2-40B4-BE49-F238E27FC236}">
                  <a16:creationId xmlns:a16="http://schemas.microsoft.com/office/drawing/2014/main" id="{05132A2D-9AB1-CEF0-9C68-52DCC47C4D05}"/>
                </a:ext>
              </a:extLst>
            </p:cNvPr>
            <p:cNvSpPr/>
            <p:nvPr/>
          </p:nvSpPr>
          <p:spPr>
            <a:xfrm>
              <a:off x="518922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9" name="Oval 58">
              <a:extLst>
                <a:ext uri="{FF2B5EF4-FFF2-40B4-BE49-F238E27FC236}">
                  <a16:creationId xmlns:a16="http://schemas.microsoft.com/office/drawing/2014/main" id="{CDB18105-CDC5-DDE9-E318-C43471D66494}"/>
                </a:ext>
              </a:extLst>
            </p:cNvPr>
            <p:cNvSpPr/>
            <p:nvPr/>
          </p:nvSpPr>
          <p:spPr>
            <a:xfrm>
              <a:off x="518922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0" name="Oval 59">
              <a:extLst>
                <a:ext uri="{FF2B5EF4-FFF2-40B4-BE49-F238E27FC236}">
                  <a16:creationId xmlns:a16="http://schemas.microsoft.com/office/drawing/2014/main" id="{4A1252F1-7B25-2CA7-AD05-10611449920A}"/>
                </a:ext>
              </a:extLst>
            </p:cNvPr>
            <p:cNvSpPr/>
            <p:nvPr/>
          </p:nvSpPr>
          <p:spPr>
            <a:xfrm>
              <a:off x="518922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1" name="Oval 60">
              <a:extLst>
                <a:ext uri="{FF2B5EF4-FFF2-40B4-BE49-F238E27FC236}">
                  <a16:creationId xmlns:a16="http://schemas.microsoft.com/office/drawing/2014/main" id="{03B745DF-008D-7FB6-20C6-541E6BF2D5F6}"/>
                </a:ext>
              </a:extLst>
            </p:cNvPr>
            <p:cNvSpPr/>
            <p:nvPr/>
          </p:nvSpPr>
          <p:spPr>
            <a:xfrm>
              <a:off x="517977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2" name="Oval 61">
              <a:extLst>
                <a:ext uri="{FF2B5EF4-FFF2-40B4-BE49-F238E27FC236}">
                  <a16:creationId xmlns:a16="http://schemas.microsoft.com/office/drawing/2014/main" id="{8FB59BBA-D862-3A1B-5C8C-5DCAF2723F3E}"/>
                </a:ext>
              </a:extLst>
            </p:cNvPr>
            <p:cNvSpPr/>
            <p:nvPr/>
          </p:nvSpPr>
          <p:spPr>
            <a:xfrm>
              <a:off x="518922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3" name="Oval 62">
              <a:extLst>
                <a:ext uri="{FF2B5EF4-FFF2-40B4-BE49-F238E27FC236}">
                  <a16:creationId xmlns:a16="http://schemas.microsoft.com/office/drawing/2014/main" id="{47781F65-8562-FD27-F23A-90DC71AF669E}"/>
                </a:ext>
              </a:extLst>
            </p:cNvPr>
            <p:cNvSpPr/>
            <p:nvPr/>
          </p:nvSpPr>
          <p:spPr>
            <a:xfrm>
              <a:off x="5642610"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0" name="Oval 1599">
              <a:extLst>
                <a:ext uri="{FF2B5EF4-FFF2-40B4-BE49-F238E27FC236}">
                  <a16:creationId xmlns:a16="http://schemas.microsoft.com/office/drawing/2014/main" id="{1CA542DB-7AFA-FB06-762E-040E5FAAAFFC}"/>
                </a:ext>
              </a:extLst>
            </p:cNvPr>
            <p:cNvSpPr/>
            <p:nvPr/>
          </p:nvSpPr>
          <p:spPr>
            <a:xfrm>
              <a:off x="5642610"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1" name="Oval 1600">
              <a:extLst>
                <a:ext uri="{FF2B5EF4-FFF2-40B4-BE49-F238E27FC236}">
                  <a16:creationId xmlns:a16="http://schemas.microsoft.com/office/drawing/2014/main" id="{7C08B1DB-C142-D807-3BFE-50EBD76F5F98}"/>
                </a:ext>
              </a:extLst>
            </p:cNvPr>
            <p:cNvSpPr/>
            <p:nvPr/>
          </p:nvSpPr>
          <p:spPr>
            <a:xfrm>
              <a:off x="5642610"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2" name="Oval 1601">
              <a:extLst>
                <a:ext uri="{FF2B5EF4-FFF2-40B4-BE49-F238E27FC236}">
                  <a16:creationId xmlns:a16="http://schemas.microsoft.com/office/drawing/2014/main" id="{83B1C9F0-A2A0-BA4A-7CF3-B3A3BB6D873A}"/>
                </a:ext>
              </a:extLst>
            </p:cNvPr>
            <p:cNvSpPr/>
            <p:nvPr/>
          </p:nvSpPr>
          <p:spPr>
            <a:xfrm>
              <a:off x="563316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3" name="Oval 1602">
              <a:extLst>
                <a:ext uri="{FF2B5EF4-FFF2-40B4-BE49-F238E27FC236}">
                  <a16:creationId xmlns:a16="http://schemas.microsoft.com/office/drawing/2014/main" id="{9047C16C-5B07-49EA-1758-A5A1A6F9B219}"/>
                </a:ext>
              </a:extLst>
            </p:cNvPr>
            <p:cNvSpPr/>
            <p:nvPr/>
          </p:nvSpPr>
          <p:spPr>
            <a:xfrm>
              <a:off x="5642610"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5" name="Oval 1604">
              <a:extLst>
                <a:ext uri="{FF2B5EF4-FFF2-40B4-BE49-F238E27FC236}">
                  <a16:creationId xmlns:a16="http://schemas.microsoft.com/office/drawing/2014/main" id="{98048EC0-0AFC-AA42-8571-F6D2AA5CCA33}"/>
                </a:ext>
              </a:extLst>
            </p:cNvPr>
            <p:cNvSpPr/>
            <p:nvPr/>
          </p:nvSpPr>
          <p:spPr>
            <a:xfrm>
              <a:off x="153344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6" name="Oval 1605">
              <a:extLst>
                <a:ext uri="{FF2B5EF4-FFF2-40B4-BE49-F238E27FC236}">
                  <a16:creationId xmlns:a16="http://schemas.microsoft.com/office/drawing/2014/main" id="{19F954A4-2235-F761-123C-9D7A71D683E2}"/>
                </a:ext>
              </a:extLst>
            </p:cNvPr>
            <p:cNvSpPr/>
            <p:nvPr/>
          </p:nvSpPr>
          <p:spPr>
            <a:xfrm>
              <a:off x="153344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7" name="Oval 1606">
              <a:extLst>
                <a:ext uri="{FF2B5EF4-FFF2-40B4-BE49-F238E27FC236}">
                  <a16:creationId xmlns:a16="http://schemas.microsoft.com/office/drawing/2014/main" id="{4F2834A1-D48F-FFE8-428E-62D17742D0BC}"/>
                </a:ext>
              </a:extLst>
            </p:cNvPr>
            <p:cNvSpPr/>
            <p:nvPr/>
          </p:nvSpPr>
          <p:spPr>
            <a:xfrm>
              <a:off x="153344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8" name="Oval 1607">
              <a:extLst>
                <a:ext uri="{FF2B5EF4-FFF2-40B4-BE49-F238E27FC236}">
                  <a16:creationId xmlns:a16="http://schemas.microsoft.com/office/drawing/2014/main" id="{930F4E8C-0FE5-BD2F-B79A-C158E634A1DC}"/>
                </a:ext>
              </a:extLst>
            </p:cNvPr>
            <p:cNvSpPr/>
            <p:nvPr/>
          </p:nvSpPr>
          <p:spPr>
            <a:xfrm>
              <a:off x="1524000"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9" name="Oval 1608">
              <a:extLst>
                <a:ext uri="{FF2B5EF4-FFF2-40B4-BE49-F238E27FC236}">
                  <a16:creationId xmlns:a16="http://schemas.microsoft.com/office/drawing/2014/main" id="{5946D341-95A0-C044-05D3-F4E2D130C0B2}"/>
                </a:ext>
              </a:extLst>
            </p:cNvPr>
            <p:cNvSpPr/>
            <p:nvPr/>
          </p:nvSpPr>
          <p:spPr>
            <a:xfrm>
              <a:off x="1533447"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0" name="Oval 1609">
              <a:extLst>
                <a:ext uri="{FF2B5EF4-FFF2-40B4-BE49-F238E27FC236}">
                  <a16:creationId xmlns:a16="http://schemas.microsoft.com/office/drawing/2014/main" id="{22926E47-203A-F632-EAAE-2F3825A0A004}"/>
                </a:ext>
              </a:extLst>
            </p:cNvPr>
            <p:cNvSpPr/>
            <p:nvPr/>
          </p:nvSpPr>
          <p:spPr>
            <a:xfrm>
              <a:off x="198683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1" name="Oval 1610">
              <a:extLst>
                <a:ext uri="{FF2B5EF4-FFF2-40B4-BE49-F238E27FC236}">
                  <a16:creationId xmlns:a16="http://schemas.microsoft.com/office/drawing/2014/main" id="{9DEDFD6C-CAB1-D1EF-9E5E-03A159A72BDA}"/>
                </a:ext>
              </a:extLst>
            </p:cNvPr>
            <p:cNvSpPr/>
            <p:nvPr/>
          </p:nvSpPr>
          <p:spPr>
            <a:xfrm>
              <a:off x="198683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2" name="Oval 1611">
              <a:extLst>
                <a:ext uri="{FF2B5EF4-FFF2-40B4-BE49-F238E27FC236}">
                  <a16:creationId xmlns:a16="http://schemas.microsoft.com/office/drawing/2014/main" id="{4F20D5B3-ADBD-A6CC-1D26-0FBA4F2554AF}"/>
                </a:ext>
              </a:extLst>
            </p:cNvPr>
            <p:cNvSpPr/>
            <p:nvPr/>
          </p:nvSpPr>
          <p:spPr>
            <a:xfrm>
              <a:off x="198683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3" name="Oval 1612">
              <a:extLst>
                <a:ext uri="{FF2B5EF4-FFF2-40B4-BE49-F238E27FC236}">
                  <a16:creationId xmlns:a16="http://schemas.microsoft.com/office/drawing/2014/main" id="{4B8CF8A0-0ABB-8A3A-6918-EBB30654E6EC}"/>
                </a:ext>
              </a:extLst>
            </p:cNvPr>
            <p:cNvSpPr/>
            <p:nvPr/>
          </p:nvSpPr>
          <p:spPr>
            <a:xfrm>
              <a:off x="1977391"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4" name="Oval 1613">
              <a:extLst>
                <a:ext uri="{FF2B5EF4-FFF2-40B4-BE49-F238E27FC236}">
                  <a16:creationId xmlns:a16="http://schemas.microsoft.com/office/drawing/2014/main" id="{512EB4F2-D0C5-628E-C383-F87AB90F5A51}"/>
                </a:ext>
              </a:extLst>
            </p:cNvPr>
            <p:cNvSpPr/>
            <p:nvPr/>
          </p:nvSpPr>
          <p:spPr>
            <a:xfrm>
              <a:off x="198683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5" name="Oval 1614">
              <a:extLst>
                <a:ext uri="{FF2B5EF4-FFF2-40B4-BE49-F238E27FC236}">
                  <a16:creationId xmlns:a16="http://schemas.microsoft.com/office/drawing/2014/main" id="{AFF479FE-015A-3B18-194B-08BDEEC85525}"/>
                </a:ext>
              </a:extLst>
            </p:cNvPr>
            <p:cNvSpPr/>
            <p:nvPr/>
          </p:nvSpPr>
          <p:spPr>
            <a:xfrm>
              <a:off x="244967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6" name="Oval 1615">
              <a:extLst>
                <a:ext uri="{FF2B5EF4-FFF2-40B4-BE49-F238E27FC236}">
                  <a16:creationId xmlns:a16="http://schemas.microsoft.com/office/drawing/2014/main" id="{3B0ADFBA-E99A-4D10-555D-130E29CE1165}"/>
                </a:ext>
              </a:extLst>
            </p:cNvPr>
            <p:cNvSpPr/>
            <p:nvPr/>
          </p:nvSpPr>
          <p:spPr>
            <a:xfrm>
              <a:off x="244967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7" name="Oval 1616">
              <a:extLst>
                <a:ext uri="{FF2B5EF4-FFF2-40B4-BE49-F238E27FC236}">
                  <a16:creationId xmlns:a16="http://schemas.microsoft.com/office/drawing/2014/main" id="{7A766FA3-EC04-F721-72CF-F36616F4931A}"/>
                </a:ext>
              </a:extLst>
            </p:cNvPr>
            <p:cNvSpPr/>
            <p:nvPr/>
          </p:nvSpPr>
          <p:spPr>
            <a:xfrm>
              <a:off x="244967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8" name="Oval 1617">
              <a:extLst>
                <a:ext uri="{FF2B5EF4-FFF2-40B4-BE49-F238E27FC236}">
                  <a16:creationId xmlns:a16="http://schemas.microsoft.com/office/drawing/2014/main" id="{57548D3C-6E30-AEA3-05ED-A137BFD23968}"/>
                </a:ext>
              </a:extLst>
            </p:cNvPr>
            <p:cNvSpPr/>
            <p:nvPr/>
          </p:nvSpPr>
          <p:spPr>
            <a:xfrm>
              <a:off x="2440226"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9" name="Oval 1618">
              <a:extLst>
                <a:ext uri="{FF2B5EF4-FFF2-40B4-BE49-F238E27FC236}">
                  <a16:creationId xmlns:a16="http://schemas.microsoft.com/office/drawing/2014/main" id="{121A020D-888A-AD64-EB42-946D52DCE42B}"/>
                </a:ext>
              </a:extLst>
            </p:cNvPr>
            <p:cNvSpPr/>
            <p:nvPr/>
          </p:nvSpPr>
          <p:spPr>
            <a:xfrm>
              <a:off x="244967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0" name="Oval 1619">
              <a:extLst>
                <a:ext uri="{FF2B5EF4-FFF2-40B4-BE49-F238E27FC236}">
                  <a16:creationId xmlns:a16="http://schemas.microsoft.com/office/drawing/2014/main" id="{22710663-01A2-7646-9058-809EAEF74E73}"/>
                </a:ext>
              </a:extLst>
            </p:cNvPr>
            <p:cNvSpPr/>
            <p:nvPr/>
          </p:nvSpPr>
          <p:spPr>
            <a:xfrm>
              <a:off x="290306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1" name="Oval 1620">
              <a:extLst>
                <a:ext uri="{FF2B5EF4-FFF2-40B4-BE49-F238E27FC236}">
                  <a16:creationId xmlns:a16="http://schemas.microsoft.com/office/drawing/2014/main" id="{68A7C633-9848-1014-5289-DF06E1A1674C}"/>
                </a:ext>
              </a:extLst>
            </p:cNvPr>
            <p:cNvSpPr/>
            <p:nvPr/>
          </p:nvSpPr>
          <p:spPr>
            <a:xfrm>
              <a:off x="290306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2" name="Oval 1621">
              <a:extLst>
                <a:ext uri="{FF2B5EF4-FFF2-40B4-BE49-F238E27FC236}">
                  <a16:creationId xmlns:a16="http://schemas.microsoft.com/office/drawing/2014/main" id="{AF07EE46-49AE-8DD4-275C-4CA147E845CC}"/>
                </a:ext>
              </a:extLst>
            </p:cNvPr>
            <p:cNvSpPr/>
            <p:nvPr/>
          </p:nvSpPr>
          <p:spPr>
            <a:xfrm>
              <a:off x="290306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3" name="Oval 1622">
              <a:extLst>
                <a:ext uri="{FF2B5EF4-FFF2-40B4-BE49-F238E27FC236}">
                  <a16:creationId xmlns:a16="http://schemas.microsoft.com/office/drawing/2014/main" id="{6C4A4E53-0D2E-2E06-A3E1-DDBAA8C4C5E6}"/>
                </a:ext>
              </a:extLst>
            </p:cNvPr>
            <p:cNvSpPr/>
            <p:nvPr/>
          </p:nvSpPr>
          <p:spPr>
            <a:xfrm>
              <a:off x="289361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4" name="Oval 1623">
              <a:extLst>
                <a:ext uri="{FF2B5EF4-FFF2-40B4-BE49-F238E27FC236}">
                  <a16:creationId xmlns:a16="http://schemas.microsoft.com/office/drawing/2014/main" id="{1D7F7FF0-4DCB-3818-1DB5-5098C5F18851}"/>
                </a:ext>
              </a:extLst>
            </p:cNvPr>
            <p:cNvSpPr/>
            <p:nvPr/>
          </p:nvSpPr>
          <p:spPr>
            <a:xfrm>
              <a:off x="290306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5" name="Oval 1624">
              <a:extLst>
                <a:ext uri="{FF2B5EF4-FFF2-40B4-BE49-F238E27FC236}">
                  <a16:creationId xmlns:a16="http://schemas.microsoft.com/office/drawing/2014/main" id="{9460D716-B79B-24B0-9049-582709723B3B}"/>
                </a:ext>
              </a:extLst>
            </p:cNvPr>
            <p:cNvSpPr/>
            <p:nvPr/>
          </p:nvSpPr>
          <p:spPr>
            <a:xfrm>
              <a:off x="335645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6" name="Oval 1625">
              <a:extLst>
                <a:ext uri="{FF2B5EF4-FFF2-40B4-BE49-F238E27FC236}">
                  <a16:creationId xmlns:a16="http://schemas.microsoft.com/office/drawing/2014/main" id="{8473CC11-58A4-9217-C222-D915B320093B}"/>
                </a:ext>
              </a:extLst>
            </p:cNvPr>
            <p:cNvSpPr/>
            <p:nvPr/>
          </p:nvSpPr>
          <p:spPr>
            <a:xfrm>
              <a:off x="335645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7" name="Oval 1626">
              <a:extLst>
                <a:ext uri="{FF2B5EF4-FFF2-40B4-BE49-F238E27FC236}">
                  <a16:creationId xmlns:a16="http://schemas.microsoft.com/office/drawing/2014/main" id="{1493DA16-BA93-B9D1-D767-D8F1F238C593}"/>
                </a:ext>
              </a:extLst>
            </p:cNvPr>
            <p:cNvSpPr/>
            <p:nvPr/>
          </p:nvSpPr>
          <p:spPr>
            <a:xfrm>
              <a:off x="335645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8" name="Oval 1627">
              <a:extLst>
                <a:ext uri="{FF2B5EF4-FFF2-40B4-BE49-F238E27FC236}">
                  <a16:creationId xmlns:a16="http://schemas.microsoft.com/office/drawing/2014/main" id="{9EBDF89A-F345-DCC8-6757-5DCCC1474EB0}"/>
                </a:ext>
              </a:extLst>
            </p:cNvPr>
            <p:cNvSpPr/>
            <p:nvPr/>
          </p:nvSpPr>
          <p:spPr>
            <a:xfrm>
              <a:off x="334700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9" name="Oval 1628">
              <a:extLst>
                <a:ext uri="{FF2B5EF4-FFF2-40B4-BE49-F238E27FC236}">
                  <a16:creationId xmlns:a16="http://schemas.microsoft.com/office/drawing/2014/main" id="{771F9D4F-630C-BE78-9755-86A1011CFCDA}"/>
                </a:ext>
              </a:extLst>
            </p:cNvPr>
            <p:cNvSpPr/>
            <p:nvPr/>
          </p:nvSpPr>
          <p:spPr>
            <a:xfrm>
              <a:off x="335645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0" name="Oval 1629">
              <a:extLst>
                <a:ext uri="{FF2B5EF4-FFF2-40B4-BE49-F238E27FC236}">
                  <a16:creationId xmlns:a16="http://schemas.microsoft.com/office/drawing/2014/main" id="{31399513-9ACE-4AA3-CFB9-E59E48A0E3CF}"/>
                </a:ext>
              </a:extLst>
            </p:cNvPr>
            <p:cNvSpPr/>
            <p:nvPr/>
          </p:nvSpPr>
          <p:spPr>
            <a:xfrm>
              <a:off x="381960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2" name="Oval 1631">
              <a:extLst>
                <a:ext uri="{FF2B5EF4-FFF2-40B4-BE49-F238E27FC236}">
                  <a16:creationId xmlns:a16="http://schemas.microsoft.com/office/drawing/2014/main" id="{D662A0F8-A3B5-F193-BEB8-5F8AEDD09088}"/>
                </a:ext>
              </a:extLst>
            </p:cNvPr>
            <p:cNvSpPr/>
            <p:nvPr/>
          </p:nvSpPr>
          <p:spPr>
            <a:xfrm>
              <a:off x="381960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4" name="Oval 1633">
              <a:extLst>
                <a:ext uri="{FF2B5EF4-FFF2-40B4-BE49-F238E27FC236}">
                  <a16:creationId xmlns:a16="http://schemas.microsoft.com/office/drawing/2014/main" id="{1DA02E9A-F4E0-0D41-B01E-3101595F2892}"/>
                </a:ext>
              </a:extLst>
            </p:cNvPr>
            <p:cNvSpPr/>
            <p:nvPr/>
          </p:nvSpPr>
          <p:spPr>
            <a:xfrm>
              <a:off x="381960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5" name="Oval 1634">
              <a:extLst>
                <a:ext uri="{FF2B5EF4-FFF2-40B4-BE49-F238E27FC236}">
                  <a16:creationId xmlns:a16="http://schemas.microsoft.com/office/drawing/2014/main" id="{99E906CA-4EEC-D0CB-D090-69016A17372C}"/>
                </a:ext>
              </a:extLst>
            </p:cNvPr>
            <p:cNvSpPr/>
            <p:nvPr/>
          </p:nvSpPr>
          <p:spPr>
            <a:xfrm>
              <a:off x="3810161"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6" name="Oval 1635">
              <a:extLst>
                <a:ext uri="{FF2B5EF4-FFF2-40B4-BE49-F238E27FC236}">
                  <a16:creationId xmlns:a16="http://schemas.microsoft.com/office/drawing/2014/main" id="{7074329F-326B-E167-D5AF-9D340F21E022}"/>
                </a:ext>
              </a:extLst>
            </p:cNvPr>
            <p:cNvSpPr/>
            <p:nvPr/>
          </p:nvSpPr>
          <p:spPr>
            <a:xfrm>
              <a:off x="381960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7" name="Oval 1636">
              <a:extLst>
                <a:ext uri="{FF2B5EF4-FFF2-40B4-BE49-F238E27FC236}">
                  <a16:creationId xmlns:a16="http://schemas.microsoft.com/office/drawing/2014/main" id="{66DD5BA9-DBBD-4256-613D-210F8E129A4A}"/>
                </a:ext>
              </a:extLst>
            </p:cNvPr>
            <p:cNvSpPr/>
            <p:nvPr/>
          </p:nvSpPr>
          <p:spPr>
            <a:xfrm>
              <a:off x="427299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8" name="Oval 1637">
              <a:extLst>
                <a:ext uri="{FF2B5EF4-FFF2-40B4-BE49-F238E27FC236}">
                  <a16:creationId xmlns:a16="http://schemas.microsoft.com/office/drawing/2014/main" id="{426B56E2-1301-2595-92CF-2C08C7D23BAB}"/>
                </a:ext>
              </a:extLst>
            </p:cNvPr>
            <p:cNvSpPr/>
            <p:nvPr/>
          </p:nvSpPr>
          <p:spPr>
            <a:xfrm>
              <a:off x="427299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9" name="Oval 1638">
              <a:extLst>
                <a:ext uri="{FF2B5EF4-FFF2-40B4-BE49-F238E27FC236}">
                  <a16:creationId xmlns:a16="http://schemas.microsoft.com/office/drawing/2014/main" id="{D17EAE90-ABC7-158D-1E3A-F723E4BA567B}"/>
                </a:ext>
              </a:extLst>
            </p:cNvPr>
            <p:cNvSpPr/>
            <p:nvPr/>
          </p:nvSpPr>
          <p:spPr>
            <a:xfrm>
              <a:off x="427299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0" name="Oval 1639">
              <a:extLst>
                <a:ext uri="{FF2B5EF4-FFF2-40B4-BE49-F238E27FC236}">
                  <a16:creationId xmlns:a16="http://schemas.microsoft.com/office/drawing/2014/main" id="{E47985D0-9F20-1DCB-0B92-38FC9A55B1EC}"/>
                </a:ext>
              </a:extLst>
            </p:cNvPr>
            <p:cNvSpPr/>
            <p:nvPr/>
          </p:nvSpPr>
          <p:spPr>
            <a:xfrm>
              <a:off x="4263550"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1" name="Oval 1640">
              <a:extLst>
                <a:ext uri="{FF2B5EF4-FFF2-40B4-BE49-F238E27FC236}">
                  <a16:creationId xmlns:a16="http://schemas.microsoft.com/office/drawing/2014/main" id="{55B2FEC9-18CC-508F-8B86-E6D5FE871F31}"/>
                </a:ext>
              </a:extLst>
            </p:cNvPr>
            <p:cNvSpPr/>
            <p:nvPr/>
          </p:nvSpPr>
          <p:spPr>
            <a:xfrm>
              <a:off x="427299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2" name="Oval 1641">
              <a:extLst>
                <a:ext uri="{FF2B5EF4-FFF2-40B4-BE49-F238E27FC236}">
                  <a16:creationId xmlns:a16="http://schemas.microsoft.com/office/drawing/2014/main" id="{EA205E3B-BD0C-08C4-B96E-26D52E4D1316}"/>
                </a:ext>
              </a:extLst>
            </p:cNvPr>
            <p:cNvSpPr/>
            <p:nvPr/>
          </p:nvSpPr>
          <p:spPr>
            <a:xfrm>
              <a:off x="473583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3" name="Oval 1642">
              <a:extLst>
                <a:ext uri="{FF2B5EF4-FFF2-40B4-BE49-F238E27FC236}">
                  <a16:creationId xmlns:a16="http://schemas.microsoft.com/office/drawing/2014/main" id="{953DB0AA-BEEF-72A0-9724-B8CE6617738F}"/>
                </a:ext>
              </a:extLst>
            </p:cNvPr>
            <p:cNvSpPr/>
            <p:nvPr/>
          </p:nvSpPr>
          <p:spPr>
            <a:xfrm>
              <a:off x="473583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4" name="Oval 1643">
              <a:extLst>
                <a:ext uri="{FF2B5EF4-FFF2-40B4-BE49-F238E27FC236}">
                  <a16:creationId xmlns:a16="http://schemas.microsoft.com/office/drawing/2014/main" id="{47586281-59FB-6F2C-537D-DCB12779107D}"/>
                </a:ext>
              </a:extLst>
            </p:cNvPr>
            <p:cNvSpPr/>
            <p:nvPr/>
          </p:nvSpPr>
          <p:spPr>
            <a:xfrm>
              <a:off x="473583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5" name="Oval 1644">
              <a:extLst>
                <a:ext uri="{FF2B5EF4-FFF2-40B4-BE49-F238E27FC236}">
                  <a16:creationId xmlns:a16="http://schemas.microsoft.com/office/drawing/2014/main" id="{67A53BC1-FC7C-0754-8049-5057E7F58F56}"/>
                </a:ext>
              </a:extLst>
            </p:cNvPr>
            <p:cNvSpPr/>
            <p:nvPr/>
          </p:nvSpPr>
          <p:spPr>
            <a:xfrm>
              <a:off x="4726386"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6" name="Oval 1645">
              <a:extLst>
                <a:ext uri="{FF2B5EF4-FFF2-40B4-BE49-F238E27FC236}">
                  <a16:creationId xmlns:a16="http://schemas.microsoft.com/office/drawing/2014/main" id="{19BAE6B9-E970-6016-6C8F-6495106DE48F}"/>
                </a:ext>
              </a:extLst>
            </p:cNvPr>
            <p:cNvSpPr/>
            <p:nvPr/>
          </p:nvSpPr>
          <p:spPr>
            <a:xfrm>
              <a:off x="473583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7" name="Oval 1646">
              <a:extLst>
                <a:ext uri="{FF2B5EF4-FFF2-40B4-BE49-F238E27FC236}">
                  <a16:creationId xmlns:a16="http://schemas.microsoft.com/office/drawing/2014/main" id="{4D85DCE4-9525-6A92-7C3D-5AC5DBDEB0E8}"/>
                </a:ext>
              </a:extLst>
            </p:cNvPr>
            <p:cNvSpPr/>
            <p:nvPr/>
          </p:nvSpPr>
          <p:spPr>
            <a:xfrm>
              <a:off x="518922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8" name="Oval 1647">
              <a:extLst>
                <a:ext uri="{FF2B5EF4-FFF2-40B4-BE49-F238E27FC236}">
                  <a16:creationId xmlns:a16="http://schemas.microsoft.com/office/drawing/2014/main" id="{39D721A8-6030-A998-DA47-DFAEFF665278}"/>
                </a:ext>
              </a:extLst>
            </p:cNvPr>
            <p:cNvSpPr/>
            <p:nvPr/>
          </p:nvSpPr>
          <p:spPr>
            <a:xfrm>
              <a:off x="518922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9" name="Oval 1648">
              <a:extLst>
                <a:ext uri="{FF2B5EF4-FFF2-40B4-BE49-F238E27FC236}">
                  <a16:creationId xmlns:a16="http://schemas.microsoft.com/office/drawing/2014/main" id="{831318E0-B51D-F1AE-C571-E4AC2962F1F3}"/>
                </a:ext>
              </a:extLst>
            </p:cNvPr>
            <p:cNvSpPr/>
            <p:nvPr/>
          </p:nvSpPr>
          <p:spPr>
            <a:xfrm>
              <a:off x="518922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0" name="Oval 1649">
              <a:extLst>
                <a:ext uri="{FF2B5EF4-FFF2-40B4-BE49-F238E27FC236}">
                  <a16:creationId xmlns:a16="http://schemas.microsoft.com/office/drawing/2014/main" id="{3C9FD64B-8676-15E4-5F59-9314598CF45D}"/>
                </a:ext>
              </a:extLst>
            </p:cNvPr>
            <p:cNvSpPr/>
            <p:nvPr/>
          </p:nvSpPr>
          <p:spPr>
            <a:xfrm>
              <a:off x="517977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1" name="Oval 1650">
              <a:extLst>
                <a:ext uri="{FF2B5EF4-FFF2-40B4-BE49-F238E27FC236}">
                  <a16:creationId xmlns:a16="http://schemas.microsoft.com/office/drawing/2014/main" id="{EF62CF0B-81CC-7BD3-CF12-B43C0F5769FD}"/>
                </a:ext>
              </a:extLst>
            </p:cNvPr>
            <p:cNvSpPr/>
            <p:nvPr/>
          </p:nvSpPr>
          <p:spPr>
            <a:xfrm>
              <a:off x="518922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2" name="Oval 1651">
              <a:extLst>
                <a:ext uri="{FF2B5EF4-FFF2-40B4-BE49-F238E27FC236}">
                  <a16:creationId xmlns:a16="http://schemas.microsoft.com/office/drawing/2014/main" id="{AC1A1035-DF3F-7972-DDCD-E32E578AD785}"/>
                </a:ext>
              </a:extLst>
            </p:cNvPr>
            <p:cNvSpPr/>
            <p:nvPr/>
          </p:nvSpPr>
          <p:spPr>
            <a:xfrm>
              <a:off x="5642610"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3" name="Oval 1652">
              <a:extLst>
                <a:ext uri="{FF2B5EF4-FFF2-40B4-BE49-F238E27FC236}">
                  <a16:creationId xmlns:a16="http://schemas.microsoft.com/office/drawing/2014/main" id="{3EEEECE6-51AC-F406-F463-7CBAAF66C1C1}"/>
                </a:ext>
              </a:extLst>
            </p:cNvPr>
            <p:cNvSpPr/>
            <p:nvPr/>
          </p:nvSpPr>
          <p:spPr>
            <a:xfrm>
              <a:off x="5642610"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4" name="Oval 1653">
              <a:extLst>
                <a:ext uri="{FF2B5EF4-FFF2-40B4-BE49-F238E27FC236}">
                  <a16:creationId xmlns:a16="http://schemas.microsoft.com/office/drawing/2014/main" id="{341D10E7-0661-106A-D85F-FEFB13ABACB9}"/>
                </a:ext>
              </a:extLst>
            </p:cNvPr>
            <p:cNvSpPr/>
            <p:nvPr/>
          </p:nvSpPr>
          <p:spPr>
            <a:xfrm>
              <a:off x="5642610"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5" name="Oval 1654">
              <a:extLst>
                <a:ext uri="{FF2B5EF4-FFF2-40B4-BE49-F238E27FC236}">
                  <a16:creationId xmlns:a16="http://schemas.microsoft.com/office/drawing/2014/main" id="{261768E7-C573-F09A-5A0B-58124F68506D}"/>
                </a:ext>
              </a:extLst>
            </p:cNvPr>
            <p:cNvSpPr/>
            <p:nvPr/>
          </p:nvSpPr>
          <p:spPr>
            <a:xfrm>
              <a:off x="563316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6" name="Oval 1655">
              <a:extLst>
                <a:ext uri="{FF2B5EF4-FFF2-40B4-BE49-F238E27FC236}">
                  <a16:creationId xmlns:a16="http://schemas.microsoft.com/office/drawing/2014/main" id="{7D836BE8-A9AD-965F-A440-4E55E7446EC0}"/>
                </a:ext>
              </a:extLst>
            </p:cNvPr>
            <p:cNvSpPr/>
            <p:nvPr/>
          </p:nvSpPr>
          <p:spPr>
            <a:xfrm>
              <a:off x="5642610"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mc:AlternateContent xmlns:mc="http://schemas.openxmlformats.org/markup-compatibility/2006">
        <mc:Choice xmlns:a14="http://schemas.microsoft.com/office/drawing/2010/main" Requires="a14">
          <p:sp>
            <p:nvSpPr>
              <p:cNvPr id="1759" name="Content Placeholder 2">
                <a:extLst>
                  <a:ext uri="{FF2B5EF4-FFF2-40B4-BE49-F238E27FC236}">
                    <a16:creationId xmlns:a16="http://schemas.microsoft.com/office/drawing/2014/main" id="{E8F1D3BE-ACB7-7255-0018-6B531A337CF1}"/>
                  </a:ext>
                </a:extLst>
              </p:cNvPr>
              <p:cNvSpPr txBox="1">
                <a:spLocks/>
              </p:cNvSpPr>
              <p:nvPr/>
            </p:nvSpPr>
            <p:spPr>
              <a:xfrm>
                <a:off x="9250907" y="40416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𝑁</m:t>
                      </m:r>
                      <m:r>
                        <a:rPr lang="en-US" sz="4000" i="1" dirty="0" smtClean="0">
                          <a:latin typeface="Cambria Math" panose="02040503050406030204" pitchFamily="18" charset="0"/>
                        </a:rPr>
                        <m:t>=100</m:t>
                      </m:r>
                    </m:oMath>
                  </m:oMathPara>
                </a14:m>
                <a:endParaRPr lang="en-US" sz="4000">
                  <a:latin typeface="Avenir Light" panose="020B0402020203020204" pitchFamily="34" charset="77"/>
                </a:endParaRPr>
              </a:p>
            </p:txBody>
          </p:sp>
        </mc:Choice>
        <mc:Fallback>
          <p:sp>
            <p:nvSpPr>
              <p:cNvPr id="1759" name="Content Placeholder 2">
                <a:extLst>
                  <a:ext uri="{FF2B5EF4-FFF2-40B4-BE49-F238E27FC236}">
                    <a16:creationId xmlns:a16="http://schemas.microsoft.com/office/drawing/2014/main" id="{E8F1D3BE-ACB7-7255-0018-6B531A337CF1}"/>
                  </a:ext>
                </a:extLst>
              </p:cNvPr>
              <p:cNvSpPr txBox="1">
                <a:spLocks noRot="1" noChangeAspect="1" noMove="1" noResize="1" noEditPoints="1" noAdjustHandles="1" noChangeArrowheads="1" noChangeShapeType="1" noTextEdit="1"/>
              </p:cNvSpPr>
              <p:nvPr/>
            </p:nvSpPr>
            <p:spPr>
              <a:xfrm>
                <a:off x="9250907" y="4041648"/>
                <a:ext cx="2102893" cy="533400"/>
              </a:xfrm>
              <a:prstGeom prst="rect">
                <a:avLst/>
              </a:prstGeom>
              <a:blipFill>
                <a:blip r:embed="rId5"/>
                <a:stretch>
                  <a:fillRect l="-3593" r="-2994" b="-16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60" name="Content Placeholder 2">
                <a:extLst>
                  <a:ext uri="{FF2B5EF4-FFF2-40B4-BE49-F238E27FC236}">
                    <a16:creationId xmlns:a16="http://schemas.microsoft.com/office/drawing/2014/main" id="{365B1F8D-A1EC-7079-C948-D2322EFF5ACB}"/>
                  </a:ext>
                </a:extLst>
              </p:cNvPr>
              <p:cNvSpPr txBox="1">
                <a:spLocks/>
              </p:cNvSpPr>
              <p:nvPr/>
            </p:nvSpPr>
            <p:spPr>
              <a:xfrm>
                <a:off x="9161454" y="45750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𝑓</m:t>
                      </m:r>
                      <m:r>
                        <a:rPr lang="en-US" sz="4000" i="1" dirty="0" smtClean="0">
                          <a:latin typeface="Cambria Math" panose="02040503050406030204" pitchFamily="18" charset="0"/>
                        </a:rPr>
                        <m:t>=33</m:t>
                      </m:r>
                    </m:oMath>
                  </m:oMathPara>
                </a14:m>
                <a:endParaRPr lang="en-US" sz="4000">
                  <a:latin typeface="Avenir Light" panose="020B0402020203020204" pitchFamily="34" charset="77"/>
                </a:endParaRPr>
              </a:p>
            </p:txBody>
          </p:sp>
        </mc:Choice>
        <mc:Fallback>
          <p:sp>
            <p:nvSpPr>
              <p:cNvPr id="1760" name="Content Placeholder 2">
                <a:extLst>
                  <a:ext uri="{FF2B5EF4-FFF2-40B4-BE49-F238E27FC236}">
                    <a16:creationId xmlns:a16="http://schemas.microsoft.com/office/drawing/2014/main" id="{365B1F8D-A1EC-7079-C948-D2322EFF5ACB}"/>
                  </a:ext>
                </a:extLst>
              </p:cNvPr>
              <p:cNvSpPr txBox="1">
                <a:spLocks noRot="1" noChangeAspect="1" noMove="1" noResize="1" noEditPoints="1" noAdjustHandles="1" noChangeArrowheads="1" noChangeShapeType="1" noTextEdit="1"/>
              </p:cNvSpPr>
              <p:nvPr/>
            </p:nvSpPr>
            <p:spPr>
              <a:xfrm>
                <a:off x="9161454" y="4575048"/>
                <a:ext cx="2102893" cy="533400"/>
              </a:xfrm>
              <a:prstGeom prst="rect">
                <a:avLst/>
              </a:prstGeom>
              <a:blipFill>
                <a:blip r:embed="rId6"/>
                <a:stretch>
                  <a:fillRect t="-4651" b="-488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61" name="Content Placeholder 2">
                <a:extLst>
                  <a:ext uri="{FF2B5EF4-FFF2-40B4-BE49-F238E27FC236}">
                    <a16:creationId xmlns:a16="http://schemas.microsoft.com/office/drawing/2014/main" id="{FD80E10C-48E7-7330-5A52-92251D12B5E5}"/>
                  </a:ext>
                </a:extLst>
              </p:cNvPr>
              <p:cNvSpPr txBox="1">
                <a:spLocks/>
              </p:cNvSpPr>
              <p:nvPr/>
            </p:nvSpPr>
            <p:spPr>
              <a:xfrm>
                <a:off x="9161454" y="525919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34</m:t>
                      </m:r>
                    </m:oMath>
                  </m:oMathPara>
                </a14:m>
                <a:endParaRPr lang="en-US" sz="4000">
                  <a:solidFill>
                    <a:schemeClr val="accent6">
                      <a:lumMod val="50000"/>
                    </a:schemeClr>
                  </a:solidFill>
                  <a:latin typeface="Avenir Light" panose="020B0402020203020204" pitchFamily="34" charset="77"/>
                </a:endParaRPr>
              </a:p>
            </p:txBody>
          </p:sp>
        </mc:Choice>
        <mc:Fallback>
          <p:sp>
            <p:nvSpPr>
              <p:cNvPr id="1761" name="Content Placeholder 2">
                <a:extLst>
                  <a:ext uri="{FF2B5EF4-FFF2-40B4-BE49-F238E27FC236}">
                    <a16:creationId xmlns:a16="http://schemas.microsoft.com/office/drawing/2014/main" id="{FD80E10C-48E7-7330-5A52-92251D12B5E5}"/>
                  </a:ext>
                </a:extLst>
              </p:cNvPr>
              <p:cNvSpPr txBox="1">
                <a:spLocks noRot="1" noChangeAspect="1" noMove="1" noResize="1" noEditPoints="1" noAdjustHandles="1" noChangeArrowheads="1" noChangeShapeType="1" noTextEdit="1"/>
              </p:cNvSpPr>
              <p:nvPr/>
            </p:nvSpPr>
            <p:spPr>
              <a:xfrm>
                <a:off x="9161454" y="5259192"/>
                <a:ext cx="2102893" cy="533400"/>
              </a:xfrm>
              <a:prstGeom prst="rect">
                <a:avLst/>
              </a:prstGeom>
              <a:blipFill>
                <a:blip r:embed="rId7"/>
                <a:stretch>
                  <a:fillRect t="-2326" b="-39535"/>
                </a:stretch>
              </a:blipFill>
            </p:spPr>
            <p:txBody>
              <a:bodyPr/>
              <a:lstStyle/>
              <a:p>
                <a:r>
                  <a:rPr lang="en-US">
                    <a:noFill/>
                  </a:rPr>
                  <a:t> </a:t>
                </a:r>
              </a:p>
            </p:txBody>
          </p:sp>
        </mc:Fallback>
      </mc:AlternateContent>
      <p:cxnSp>
        <p:nvCxnSpPr>
          <p:cNvPr id="1762" name="Straight Connector 1761">
            <a:extLst>
              <a:ext uri="{FF2B5EF4-FFF2-40B4-BE49-F238E27FC236}">
                <a16:creationId xmlns:a16="http://schemas.microsoft.com/office/drawing/2014/main" id="{00BFA394-4BEF-EF02-CEDB-462806D54C41}"/>
              </a:ext>
            </a:extLst>
          </p:cNvPr>
          <p:cNvCxnSpPr/>
          <p:nvPr/>
        </p:nvCxnSpPr>
        <p:spPr>
          <a:xfrm>
            <a:off x="8817407" y="5269132"/>
            <a:ext cx="2872409" cy="0"/>
          </a:xfrm>
          <a:prstGeom prst="line">
            <a:avLst/>
          </a:prstGeom>
          <a:ln w="38100">
            <a:solidFill>
              <a:schemeClr val="tx1">
                <a:lumMod val="65000"/>
                <a:lumOff val="35000"/>
              </a:schemeClr>
            </a:solidFill>
          </a:ln>
        </p:spPr>
        <p:style>
          <a:lnRef idx="2">
            <a:schemeClr val="dk1"/>
          </a:lnRef>
          <a:fillRef idx="0">
            <a:schemeClr val="dk1"/>
          </a:fillRef>
          <a:effectRef idx="1">
            <a:schemeClr val="dk1"/>
          </a:effectRef>
          <a:fontRef idx="minor">
            <a:schemeClr val="tx1"/>
          </a:fontRef>
        </p:style>
      </p:cxnSp>
      <p:grpSp>
        <p:nvGrpSpPr>
          <p:cNvPr id="1858" name="Group 1857">
            <a:extLst>
              <a:ext uri="{FF2B5EF4-FFF2-40B4-BE49-F238E27FC236}">
                <a16:creationId xmlns:a16="http://schemas.microsoft.com/office/drawing/2014/main" id="{65F7855D-91CA-042F-A0D3-F80CBA63BB36}"/>
              </a:ext>
            </a:extLst>
          </p:cNvPr>
          <p:cNvGrpSpPr/>
          <p:nvPr/>
        </p:nvGrpSpPr>
        <p:grpSpPr>
          <a:xfrm>
            <a:off x="1523999" y="1699367"/>
            <a:ext cx="1832451" cy="4572000"/>
            <a:chOff x="-757118" y="1705376"/>
            <a:chExt cx="1832451" cy="4572000"/>
          </a:xfrm>
        </p:grpSpPr>
        <p:sp>
          <p:nvSpPr>
            <p:cNvPr id="1818" name="Oval 1817">
              <a:extLst>
                <a:ext uri="{FF2B5EF4-FFF2-40B4-BE49-F238E27FC236}">
                  <a16:creationId xmlns:a16="http://schemas.microsoft.com/office/drawing/2014/main" id="{6FE743E5-92BF-B5DE-B232-3800C98032E5}"/>
                </a:ext>
              </a:extLst>
            </p:cNvPr>
            <p:cNvSpPr/>
            <p:nvPr/>
          </p:nvSpPr>
          <p:spPr>
            <a:xfrm>
              <a:off x="-747672" y="1705376"/>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9" name="Oval 1818">
              <a:extLst>
                <a:ext uri="{FF2B5EF4-FFF2-40B4-BE49-F238E27FC236}">
                  <a16:creationId xmlns:a16="http://schemas.microsoft.com/office/drawing/2014/main" id="{71822742-15F0-E05E-CC1A-14D6C1B4137D}"/>
                </a:ext>
              </a:extLst>
            </p:cNvPr>
            <p:cNvSpPr/>
            <p:nvPr/>
          </p:nvSpPr>
          <p:spPr>
            <a:xfrm>
              <a:off x="-747672" y="215560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0" name="Oval 1819">
              <a:extLst>
                <a:ext uri="{FF2B5EF4-FFF2-40B4-BE49-F238E27FC236}">
                  <a16:creationId xmlns:a16="http://schemas.microsoft.com/office/drawing/2014/main" id="{24858BD9-FC5A-1924-FC64-A05EB2E1C9C2}"/>
                </a:ext>
              </a:extLst>
            </p:cNvPr>
            <p:cNvSpPr/>
            <p:nvPr/>
          </p:nvSpPr>
          <p:spPr>
            <a:xfrm>
              <a:off x="-747672" y="260583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1" name="Oval 1820">
              <a:extLst>
                <a:ext uri="{FF2B5EF4-FFF2-40B4-BE49-F238E27FC236}">
                  <a16:creationId xmlns:a16="http://schemas.microsoft.com/office/drawing/2014/main" id="{48E7A206-6232-176C-A97E-B93EB726E427}"/>
                </a:ext>
              </a:extLst>
            </p:cNvPr>
            <p:cNvSpPr/>
            <p:nvPr/>
          </p:nvSpPr>
          <p:spPr>
            <a:xfrm>
              <a:off x="-757118" y="306915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2" name="Oval 1821">
              <a:extLst>
                <a:ext uri="{FF2B5EF4-FFF2-40B4-BE49-F238E27FC236}">
                  <a16:creationId xmlns:a16="http://schemas.microsoft.com/office/drawing/2014/main" id="{5E487143-5172-2A3B-D111-4557749189A9}"/>
                </a:ext>
              </a:extLst>
            </p:cNvPr>
            <p:cNvSpPr/>
            <p:nvPr/>
          </p:nvSpPr>
          <p:spPr>
            <a:xfrm>
              <a:off x="-747671" y="353246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3" name="Oval 1822">
              <a:extLst>
                <a:ext uri="{FF2B5EF4-FFF2-40B4-BE49-F238E27FC236}">
                  <a16:creationId xmlns:a16="http://schemas.microsoft.com/office/drawing/2014/main" id="{66D0E102-67C4-CF07-A013-B832B780D4B5}"/>
                </a:ext>
              </a:extLst>
            </p:cNvPr>
            <p:cNvSpPr/>
            <p:nvPr/>
          </p:nvSpPr>
          <p:spPr>
            <a:xfrm>
              <a:off x="-294282" y="1705376"/>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4" name="Oval 1823">
              <a:extLst>
                <a:ext uri="{FF2B5EF4-FFF2-40B4-BE49-F238E27FC236}">
                  <a16:creationId xmlns:a16="http://schemas.microsoft.com/office/drawing/2014/main" id="{F73F6F03-31E5-7080-DA5A-4B038A1AFD9E}"/>
                </a:ext>
              </a:extLst>
            </p:cNvPr>
            <p:cNvSpPr/>
            <p:nvPr/>
          </p:nvSpPr>
          <p:spPr>
            <a:xfrm>
              <a:off x="-294282" y="215560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5" name="Oval 1824">
              <a:extLst>
                <a:ext uri="{FF2B5EF4-FFF2-40B4-BE49-F238E27FC236}">
                  <a16:creationId xmlns:a16="http://schemas.microsoft.com/office/drawing/2014/main" id="{7B35C96B-1844-593D-A9B4-69C7F1B43CDD}"/>
                </a:ext>
              </a:extLst>
            </p:cNvPr>
            <p:cNvSpPr/>
            <p:nvPr/>
          </p:nvSpPr>
          <p:spPr>
            <a:xfrm>
              <a:off x="-294282" y="260583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6" name="Oval 1825">
              <a:extLst>
                <a:ext uri="{FF2B5EF4-FFF2-40B4-BE49-F238E27FC236}">
                  <a16:creationId xmlns:a16="http://schemas.microsoft.com/office/drawing/2014/main" id="{A0BD9650-11CA-1436-25F7-91D8B8586716}"/>
                </a:ext>
              </a:extLst>
            </p:cNvPr>
            <p:cNvSpPr/>
            <p:nvPr/>
          </p:nvSpPr>
          <p:spPr>
            <a:xfrm>
              <a:off x="-303727" y="306915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7" name="Oval 1826">
              <a:extLst>
                <a:ext uri="{FF2B5EF4-FFF2-40B4-BE49-F238E27FC236}">
                  <a16:creationId xmlns:a16="http://schemas.microsoft.com/office/drawing/2014/main" id="{8054865A-F452-7672-6353-988B85EBE218}"/>
                </a:ext>
              </a:extLst>
            </p:cNvPr>
            <p:cNvSpPr/>
            <p:nvPr/>
          </p:nvSpPr>
          <p:spPr>
            <a:xfrm>
              <a:off x="-294282" y="353246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8" name="Oval 1827">
              <a:extLst>
                <a:ext uri="{FF2B5EF4-FFF2-40B4-BE49-F238E27FC236}">
                  <a16:creationId xmlns:a16="http://schemas.microsoft.com/office/drawing/2014/main" id="{ED7FB664-0ACB-1D14-8A20-C654D2B68F68}"/>
                </a:ext>
              </a:extLst>
            </p:cNvPr>
            <p:cNvSpPr/>
            <p:nvPr/>
          </p:nvSpPr>
          <p:spPr>
            <a:xfrm>
              <a:off x="168553" y="1705376"/>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9" name="Oval 1828">
              <a:extLst>
                <a:ext uri="{FF2B5EF4-FFF2-40B4-BE49-F238E27FC236}">
                  <a16:creationId xmlns:a16="http://schemas.microsoft.com/office/drawing/2014/main" id="{82948FEF-C12C-C56A-794A-3F2705EEC1B7}"/>
                </a:ext>
              </a:extLst>
            </p:cNvPr>
            <p:cNvSpPr/>
            <p:nvPr/>
          </p:nvSpPr>
          <p:spPr>
            <a:xfrm>
              <a:off x="168553" y="215560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0" name="Oval 1829">
              <a:extLst>
                <a:ext uri="{FF2B5EF4-FFF2-40B4-BE49-F238E27FC236}">
                  <a16:creationId xmlns:a16="http://schemas.microsoft.com/office/drawing/2014/main" id="{EA481DDC-CD73-F031-ED2D-4D4D78CC64CB}"/>
                </a:ext>
              </a:extLst>
            </p:cNvPr>
            <p:cNvSpPr/>
            <p:nvPr/>
          </p:nvSpPr>
          <p:spPr>
            <a:xfrm>
              <a:off x="168553" y="260583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1" name="Oval 1830">
              <a:extLst>
                <a:ext uri="{FF2B5EF4-FFF2-40B4-BE49-F238E27FC236}">
                  <a16:creationId xmlns:a16="http://schemas.microsoft.com/office/drawing/2014/main" id="{D22DCBC1-EA2D-2059-8846-4692E950D28E}"/>
                </a:ext>
              </a:extLst>
            </p:cNvPr>
            <p:cNvSpPr/>
            <p:nvPr/>
          </p:nvSpPr>
          <p:spPr>
            <a:xfrm>
              <a:off x="159108" y="306915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2" name="Oval 1831">
              <a:extLst>
                <a:ext uri="{FF2B5EF4-FFF2-40B4-BE49-F238E27FC236}">
                  <a16:creationId xmlns:a16="http://schemas.microsoft.com/office/drawing/2014/main" id="{AE7591B3-0798-9F80-15AA-996817BDDA0B}"/>
                </a:ext>
              </a:extLst>
            </p:cNvPr>
            <p:cNvSpPr/>
            <p:nvPr/>
          </p:nvSpPr>
          <p:spPr>
            <a:xfrm>
              <a:off x="168553" y="353246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3" name="Oval 1832">
              <a:extLst>
                <a:ext uri="{FF2B5EF4-FFF2-40B4-BE49-F238E27FC236}">
                  <a16:creationId xmlns:a16="http://schemas.microsoft.com/office/drawing/2014/main" id="{285BDD2D-E218-E4C5-34E8-C3A598EF7A0D}"/>
                </a:ext>
              </a:extLst>
            </p:cNvPr>
            <p:cNvSpPr/>
            <p:nvPr/>
          </p:nvSpPr>
          <p:spPr>
            <a:xfrm>
              <a:off x="621943" y="1705376"/>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4" name="Oval 1833">
              <a:extLst>
                <a:ext uri="{FF2B5EF4-FFF2-40B4-BE49-F238E27FC236}">
                  <a16:creationId xmlns:a16="http://schemas.microsoft.com/office/drawing/2014/main" id="{13F4660E-050F-5F01-529D-BF02AC79EE5A}"/>
                </a:ext>
              </a:extLst>
            </p:cNvPr>
            <p:cNvSpPr/>
            <p:nvPr/>
          </p:nvSpPr>
          <p:spPr>
            <a:xfrm>
              <a:off x="621943" y="215560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5" name="Oval 1834">
              <a:extLst>
                <a:ext uri="{FF2B5EF4-FFF2-40B4-BE49-F238E27FC236}">
                  <a16:creationId xmlns:a16="http://schemas.microsoft.com/office/drawing/2014/main" id="{682E729E-F817-0357-E4F0-CCD9078E10A8}"/>
                </a:ext>
              </a:extLst>
            </p:cNvPr>
            <p:cNvSpPr/>
            <p:nvPr/>
          </p:nvSpPr>
          <p:spPr>
            <a:xfrm>
              <a:off x="621943" y="260583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6" name="Oval 1835">
              <a:extLst>
                <a:ext uri="{FF2B5EF4-FFF2-40B4-BE49-F238E27FC236}">
                  <a16:creationId xmlns:a16="http://schemas.microsoft.com/office/drawing/2014/main" id="{DAE774B9-AF6A-9379-DA9C-332399A17A10}"/>
                </a:ext>
              </a:extLst>
            </p:cNvPr>
            <p:cNvSpPr/>
            <p:nvPr/>
          </p:nvSpPr>
          <p:spPr>
            <a:xfrm>
              <a:off x="612497" y="306915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8" name="Oval 1837">
              <a:extLst>
                <a:ext uri="{FF2B5EF4-FFF2-40B4-BE49-F238E27FC236}">
                  <a16:creationId xmlns:a16="http://schemas.microsoft.com/office/drawing/2014/main" id="{CA635CDC-8EBB-4970-6513-20759D8273C8}"/>
                </a:ext>
              </a:extLst>
            </p:cNvPr>
            <p:cNvSpPr/>
            <p:nvPr/>
          </p:nvSpPr>
          <p:spPr>
            <a:xfrm>
              <a:off x="-747672" y="400005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9" name="Oval 1838">
              <a:extLst>
                <a:ext uri="{FF2B5EF4-FFF2-40B4-BE49-F238E27FC236}">
                  <a16:creationId xmlns:a16="http://schemas.microsoft.com/office/drawing/2014/main" id="{C7F688F2-B494-8B46-0F4B-D5879BEE88B5}"/>
                </a:ext>
              </a:extLst>
            </p:cNvPr>
            <p:cNvSpPr/>
            <p:nvPr/>
          </p:nvSpPr>
          <p:spPr>
            <a:xfrm>
              <a:off x="-747672" y="445028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0" name="Oval 1839">
              <a:extLst>
                <a:ext uri="{FF2B5EF4-FFF2-40B4-BE49-F238E27FC236}">
                  <a16:creationId xmlns:a16="http://schemas.microsoft.com/office/drawing/2014/main" id="{623A5691-5D08-AD5E-E9CC-0261D813D0D8}"/>
                </a:ext>
              </a:extLst>
            </p:cNvPr>
            <p:cNvSpPr/>
            <p:nvPr/>
          </p:nvSpPr>
          <p:spPr>
            <a:xfrm>
              <a:off x="-747672" y="490051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1" name="Oval 1840">
              <a:extLst>
                <a:ext uri="{FF2B5EF4-FFF2-40B4-BE49-F238E27FC236}">
                  <a16:creationId xmlns:a16="http://schemas.microsoft.com/office/drawing/2014/main" id="{87D0E36A-4EDA-BAA6-4FBB-EA86E36F9006}"/>
                </a:ext>
              </a:extLst>
            </p:cNvPr>
            <p:cNvSpPr/>
            <p:nvPr/>
          </p:nvSpPr>
          <p:spPr>
            <a:xfrm>
              <a:off x="-757118" y="5363831"/>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2" name="Oval 1841">
              <a:extLst>
                <a:ext uri="{FF2B5EF4-FFF2-40B4-BE49-F238E27FC236}">
                  <a16:creationId xmlns:a16="http://schemas.microsoft.com/office/drawing/2014/main" id="{37D9471F-20FD-1158-7E0F-B749419A500C}"/>
                </a:ext>
              </a:extLst>
            </p:cNvPr>
            <p:cNvSpPr/>
            <p:nvPr/>
          </p:nvSpPr>
          <p:spPr>
            <a:xfrm>
              <a:off x="-747671" y="582714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3" name="Oval 1842">
              <a:extLst>
                <a:ext uri="{FF2B5EF4-FFF2-40B4-BE49-F238E27FC236}">
                  <a16:creationId xmlns:a16="http://schemas.microsoft.com/office/drawing/2014/main" id="{18C1EF18-B0AC-D325-832A-BA8952DE519F}"/>
                </a:ext>
              </a:extLst>
            </p:cNvPr>
            <p:cNvSpPr/>
            <p:nvPr/>
          </p:nvSpPr>
          <p:spPr>
            <a:xfrm>
              <a:off x="-294282" y="400005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4" name="Oval 1843">
              <a:extLst>
                <a:ext uri="{FF2B5EF4-FFF2-40B4-BE49-F238E27FC236}">
                  <a16:creationId xmlns:a16="http://schemas.microsoft.com/office/drawing/2014/main" id="{9A65B233-3299-73CC-19AC-2F260DE7D4B9}"/>
                </a:ext>
              </a:extLst>
            </p:cNvPr>
            <p:cNvSpPr/>
            <p:nvPr/>
          </p:nvSpPr>
          <p:spPr>
            <a:xfrm>
              <a:off x="-294282" y="445028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5" name="Oval 1844">
              <a:extLst>
                <a:ext uri="{FF2B5EF4-FFF2-40B4-BE49-F238E27FC236}">
                  <a16:creationId xmlns:a16="http://schemas.microsoft.com/office/drawing/2014/main" id="{B68F0004-82DE-40BE-9FBF-326FFD6D7034}"/>
                </a:ext>
              </a:extLst>
            </p:cNvPr>
            <p:cNvSpPr/>
            <p:nvPr/>
          </p:nvSpPr>
          <p:spPr>
            <a:xfrm>
              <a:off x="-294282" y="490051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6" name="Oval 1845">
              <a:extLst>
                <a:ext uri="{FF2B5EF4-FFF2-40B4-BE49-F238E27FC236}">
                  <a16:creationId xmlns:a16="http://schemas.microsoft.com/office/drawing/2014/main" id="{E901DD2D-D7F2-EC7F-8827-8CFD8667EC9B}"/>
                </a:ext>
              </a:extLst>
            </p:cNvPr>
            <p:cNvSpPr/>
            <p:nvPr/>
          </p:nvSpPr>
          <p:spPr>
            <a:xfrm>
              <a:off x="-303727" y="5363831"/>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7" name="Oval 1846">
              <a:extLst>
                <a:ext uri="{FF2B5EF4-FFF2-40B4-BE49-F238E27FC236}">
                  <a16:creationId xmlns:a16="http://schemas.microsoft.com/office/drawing/2014/main" id="{25E0E0A8-F5D5-42C5-9941-449C9F022C8B}"/>
                </a:ext>
              </a:extLst>
            </p:cNvPr>
            <p:cNvSpPr/>
            <p:nvPr/>
          </p:nvSpPr>
          <p:spPr>
            <a:xfrm>
              <a:off x="-294282" y="582714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8" name="Oval 1847">
              <a:extLst>
                <a:ext uri="{FF2B5EF4-FFF2-40B4-BE49-F238E27FC236}">
                  <a16:creationId xmlns:a16="http://schemas.microsoft.com/office/drawing/2014/main" id="{C51403C9-4933-0659-34D1-A78E62109AB1}"/>
                </a:ext>
              </a:extLst>
            </p:cNvPr>
            <p:cNvSpPr/>
            <p:nvPr/>
          </p:nvSpPr>
          <p:spPr>
            <a:xfrm>
              <a:off x="168553" y="400005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9" name="Oval 1848">
              <a:extLst>
                <a:ext uri="{FF2B5EF4-FFF2-40B4-BE49-F238E27FC236}">
                  <a16:creationId xmlns:a16="http://schemas.microsoft.com/office/drawing/2014/main" id="{CA144F83-11B3-7A03-CD02-4C8F89387745}"/>
                </a:ext>
              </a:extLst>
            </p:cNvPr>
            <p:cNvSpPr/>
            <p:nvPr/>
          </p:nvSpPr>
          <p:spPr>
            <a:xfrm>
              <a:off x="168553" y="445028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0" name="Oval 1849">
              <a:extLst>
                <a:ext uri="{FF2B5EF4-FFF2-40B4-BE49-F238E27FC236}">
                  <a16:creationId xmlns:a16="http://schemas.microsoft.com/office/drawing/2014/main" id="{A10C7FEB-29F7-B480-F4F2-01C015225277}"/>
                </a:ext>
              </a:extLst>
            </p:cNvPr>
            <p:cNvSpPr/>
            <p:nvPr/>
          </p:nvSpPr>
          <p:spPr>
            <a:xfrm>
              <a:off x="168553" y="490051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1" name="Oval 1850">
              <a:extLst>
                <a:ext uri="{FF2B5EF4-FFF2-40B4-BE49-F238E27FC236}">
                  <a16:creationId xmlns:a16="http://schemas.microsoft.com/office/drawing/2014/main" id="{227DD9C5-AD0B-CD46-955F-8D18F439AA15}"/>
                </a:ext>
              </a:extLst>
            </p:cNvPr>
            <p:cNvSpPr/>
            <p:nvPr/>
          </p:nvSpPr>
          <p:spPr>
            <a:xfrm>
              <a:off x="159108" y="5363831"/>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2" name="Oval 1851">
              <a:extLst>
                <a:ext uri="{FF2B5EF4-FFF2-40B4-BE49-F238E27FC236}">
                  <a16:creationId xmlns:a16="http://schemas.microsoft.com/office/drawing/2014/main" id="{6E6229E9-DF38-1C5C-89FA-59566440A3C1}"/>
                </a:ext>
              </a:extLst>
            </p:cNvPr>
            <p:cNvSpPr/>
            <p:nvPr/>
          </p:nvSpPr>
          <p:spPr>
            <a:xfrm>
              <a:off x="168553" y="582714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899" name="Group 1898">
            <a:extLst>
              <a:ext uri="{FF2B5EF4-FFF2-40B4-BE49-F238E27FC236}">
                <a16:creationId xmlns:a16="http://schemas.microsoft.com/office/drawing/2014/main" id="{1A189950-92B8-583D-E057-A8E0A1D8B1B8}"/>
              </a:ext>
            </a:extLst>
          </p:cNvPr>
          <p:cNvGrpSpPr/>
          <p:nvPr/>
        </p:nvGrpSpPr>
        <p:grpSpPr>
          <a:xfrm>
            <a:off x="1524000" y="3527682"/>
            <a:ext cx="4572000" cy="1831366"/>
            <a:chOff x="3602736" y="6677412"/>
            <a:chExt cx="4572000" cy="1831366"/>
          </a:xfrm>
        </p:grpSpPr>
        <p:sp>
          <p:nvSpPr>
            <p:cNvPr id="1859" name="Oval 1858">
              <a:extLst>
                <a:ext uri="{FF2B5EF4-FFF2-40B4-BE49-F238E27FC236}">
                  <a16:creationId xmlns:a16="http://schemas.microsoft.com/office/drawing/2014/main" id="{1883EE28-0A5C-26C0-1A4E-115D4D850BC9}"/>
                </a:ext>
              </a:extLst>
            </p:cNvPr>
            <p:cNvSpPr/>
            <p:nvPr/>
          </p:nvSpPr>
          <p:spPr>
            <a:xfrm>
              <a:off x="3602736"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0" name="Oval 1859">
              <a:extLst>
                <a:ext uri="{FF2B5EF4-FFF2-40B4-BE49-F238E27FC236}">
                  <a16:creationId xmlns:a16="http://schemas.microsoft.com/office/drawing/2014/main" id="{8DD82BA4-3B8E-DE8A-0449-89A2EF326C11}"/>
                </a:ext>
              </a:extLst>
            </p:cNvPr>
            <p:cNvSpPr/>
            <p:nvPr/>
          </p:nvSpPr>
          <p:spPr>
            <a:xfrm>
              <a:off x="3612183"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1" name="Oval 1860">
              <a:extLst>
                <a:ext uri="{FF2B5EF4-FFF2-40B4-BE49-F238E27FC236}">
                  <a16:creationId xmlns:a16="http://schemas.microsoft.com/office/drawing/2014/main" id="{6C3AEA3D-73D3-4850-3F86-F3C30994C1FF}"/>
                </a:ext>
              </a:extLst>
            </p:cNvPr>
            <p:cNvSpPr/>
            <p:nvPr/>
          </p:nvSpPr>
          <p:spPr>
            <a:xfrm>
              <a:off x="4056127"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2" name="Oval 1861">
              <a:extLst>
                <a:ext uri="{FF2B5EF4-FFF2-40B4-BE49-F238E27FC236}">
                  <a16:creationId xmlns:a16="http://schemas.microsoft.com/office/drawing/2014/main" id="{03F45D57-BD6C-4068-2826-4B1E3D05D699}"/>
                </a:ext>
              </a:extLst>
            </p:cNvPr>
            <p:cNvSpPr/>
            <p:nvPr/>
          </p:nvSpPr>
          <p:spPr>
            <a:xfrm>
              <a:off x="4065572"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3" name="Oval 1862">
              <a:extLst>
                <a:ext uri="{FF2B5EF4-FFF2-40B4-BE49-F238E27FC236}">
                  <a16:creationId xmlns:a16="http://schemas.microsoft.com/office/drawing/2014/main" id="{1237541B-0C37-FDFB-B219-200A104694BC}"/>
                </a:ext>
              </a:extLst>
            </p:cNvPr>
            <p:cNvSpPr/>
            <p:nvPr/>
          </p:nvSpPr>
          <p:spPr>
            <a:xfrm>
              <a:off x="4518962"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4" name="Oval 1863">
              <a:extLst>
                <a:ext uri="{FF2B5EF4-FFF2-40B4-BE49-F238E27FC236}">
                  <a16:creationId xmlns:a16="http://schemas.microsoft.com/office/drawing/2014/main" id="{36404802-2D41-DCA0-E4AF-7843FC25B536}"/>
                </a:ext>
              </a:extLst>
            </p:cNvPr>
            <p:cNvSpPr/>
            <p:nvPr/>
          </p:nvSpPr>
          <p:spPr>
            <a:xfrm>
              <a:off x="452840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5" name="Oval 1864">
              <a:extLst>
                <a:ext uri="{FF2B5EF4-FFF2-40B4-BE49-F238E27FC236}">
                  <a16:creationId xmlns:a16="http://schemas.microsoft.com/office/drawing/2014/main" id="{72284C84-8ABB-BA7D-577F-228D6B6A2BEC}"/>
                </a:ext>
              </a:extLst>
            </p:cNvPr>
            <p:cNvSpPr/>
            <p:nvPr/>
          </p:nvSpPr>
          <p:spPr>
            <a:xfrm>
              <a:off x="497235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6" name="Oval 1865">
              <a:extLst>
                <a:ext uri="{FF2B5EF4-FFF2-40B4-BE49-F238E27FC236}">
                  <a16:creationId xmlns:a16="http://schemas.microsoft.com/office/drawing/2014/main" id="{15AF9632-4738-2F27-419C-03427A94D8D0}"/>
                </a:ext>
              </a:extLst>
            </p:cNvPr>
            <p:cNvSpPr/>
            <p:nvPr/>
          </p:nvSpPr>
          <p:spPr>
            <a:xfrm>
              <a:off x="498179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7" name="Oval 1866">
              <a:extLst>
                <a:ext uri="{FF2B5EF4-FFF2-40B4-BE49-F238E27FC236}">
                  <a16:creationId xmlns:a16="http://schemas.microsoft.com/office/drawing/2014/main" id="{CDDBC0DB-9D60-45A8-0F8F-E1018BC9A41F}"/>
                </a:ext>
              </a:extLst>
            </p:cNvPr>
            <p:cNvSpPr/>
            <p:nvPr/>
          </p:nvSpPr>
          <p:spPr>
            <a:xfrm>
              <a:off x="542574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8" name="Oval 1867">
              <a:extLst>
                <a:ext uri="{FF2B5EF4-FFF2-40B4-BE49-F238E27FC236}">
                  <a16:creationId xmlns:a16="http://schemas.microsoft.com/office/drawing/2014/main" id="{ACFD999C-E762-4EFB-40BB-DDC58E974107}"/>
                </a:ext>
              </a:extLst>
            </p:cNvPr>
            <p:cNvSpPr/>
            <p:nvPr/>
          </p:nvSpPr>
          <p:spPr>
            <a:xfrm>
              <a:off x="543518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9" name="Oval 1868">
              <a:extLst>
                <a:ext uri="{FF2B5EF4-FFF2-40B4-BE49-F238E27FC236}">
                  <a16:creationId xmlns:a16="http://schemas.microsoft.com/office/drawing/2014/main" id="{3944FC7B-BFC7-7A7D-93A8-CDBBC1131241}"/>
                </a:ext>
              </a:extLst>
            </p:cNvPr>
            <p:cNvSpPr/>
            <p:nvPr/>
          </p:nvSpPr>
          <p:spPr>
            <a:xfrm>
              <a:off x="5888897"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0" name="Oval 1869">
              <a:extLst>
                <a:ext uri="{FF2B5EF4-FFF2-40B4-BE49-F238E27FC236}">
                  <a16:creationId xmlns:a16="http://schemas.microsoft.com/office/drawing/2014/main" id="{0E7534FD-3F95-8A5F-CDEB-E5763A1EC75D}"/>
                </a:ext>
              </a:extLst>
            </p:cNvPr>
            <p:cNvSpPr/>
            <p:nvPr/>
          </p:nvSpPr>
          <p:spPr>
            <a:xfrm>
              <a:off x="5898342"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1" name="Oval 1870">
              <a:extLst>
                <a:ext uri="{FF2B5EF4-FFF2-40B4-BE49-F238E27FC236}">
                  <a16:creationId xmlns:a16="http://schemas.microsoft.com/office/drawing/2014/main" id="{44938710-CCE3-3B80-F4E3-F9F163A2DCDA}"/>
                </a:ext>
              </a:extLst>
            </p:cNvPr>
            <p:cNvSpPr/>
            <p:nvPr/>
          </p:nvSpPr>
          <p:spPr>
            <a:xfrm>
              <a:off x="6342286"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2" name="Oval 1871">
              <a:extLst>
                <a:ext uri="{FF2B5EF4-FFF2-40B4-BE49-F238E27FC236}">
                  <a16:creationId xmlns:a16="http://schemas.microsoft.com/office/drawing/2014/main" id="{D4A29C0E-231D-874C-9819-CD067E1CAE75}"/>
                </a:ext>
              </a:extLst>
            </p:cNvPr>
            <p:cNvSpPr/>
            <p:nvPr/>
          </p:nvSpPr>
          <p:spPr>
            <a:xfrm>
              <a:off x="6351732"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3" name="Oval 1872">
              <a:extLst>
                <a:ext uri="{FF2B5EF4-FFF2-40B4-BE49-F238E27FC236}">
                  <a16:creationId xmlns:a16="http://schemas.microsoft.com/office/drawing/2014/main" id="{F8DF393B-DDDC-3AC1-19DE-C7C6DB1FE89F}"/>
                </a:ext>
              </a:extLst>
            </p:cNvPr>
            <p:cNvSpPr/>
            <p:nvPr/>
          </p:nvSpPr>
          <p:spPr>
            <a:xfrm>
              <a:off x="6805122"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4" name="Oval 1873">
              <a:extLst>
                <a:ext uri="{FF2B5EF4-FFF2-40B4-BE49-F238E27FC236}">
                  <a16:creationId xmlns:a16="http://schemas.microsoft.com/office/drawing/2014/main" id="{D99D27B2-7540-4E47-1901-3F32B990E775}"/>
                </a:ext>
              </a:extLst>
            </p:cNvPr>
            <p:cNvSpPr/>
            <p:nvPr/>
          </p:nvSpPr>
          <p:spPr>
            <a:xfrm>
              <a:off x="681456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5" name="Oval 1874">
              <a:extLst>
                <a:ext uri="{FF2B5EF4-FFF2-40B4-BE49-F238E27FC236}">
                  <a16:creationId xmlns:a16="http://schemas.microsoft.com/office/drawing/2014/main" id="{3003EBEC-E3C8-A27A-DEBF-23761DA74E78}"/>
                </a:ext>
              </a:extLst>
            </p:cNvPr>
            <p:cNvSpPr/>
            <p:nvPr/>
          </p:nvSpPr>
          <p:spPr>
            <a:xfrm>
              <a:off x="725851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6" name="Oval 1875">
              <a:extLst>
                <a:ext uri="{FF2B5EF4-FFF2-40B4-BE49-F238E27FC236}">
                  <a16:creationId xmlns:a16="http://schemas.microsoft.com/office/drawing/2014/main" id="{36D429D5-5720-E783-A598-CAF314F7758C}"/>
                </a:ext>
              </a:extLst>
            </p:cNvPr>
            <p:cNvSpPr/>
            <p:nvPr/>
          </p:nvSpPr>
          <p:spPr>
            <a:xfrm>
              <a:off x="726795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7" name="Oval 1876">
              <a:extLst>
                <a:ext uri="{FF2B5EF4-FFF2-40B4-BE49-F238E27FC236}">
                  <a16:creationId xmlns:a16="http://schemas.microsoft.com/office/drawing/2014/main" id="{9C68A872-6F16-5621-082E-D56DED38D74E}"/>
                </a:ext>
              </a:extLst>
            </p:cNvPr>
            <p:cNvSpPr/>
            <p:nvPr/>
          </p:nvSpPr>
          <p:spPr>
            <a:xfrm>
              <a:off x="771190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8" name="Oval 1877">
              <a:extLst>
                <a:ext uri="{FF2B5EF4-FFF2-40B4-BE49-F238E27FC236}">
                  <a16:creationId xmlns:a16="http://schemas.microsoft.com/office/drawing/2014/main" id="{68EF38CA-DE3C-2A40-B3D9-D296B21C2246}"/>
                </a:ext>
              </a:extLst>
            </p:cNvPr>
            <p:cNvSpPr/>
            <p:nvPr/>
          </p:nvSpPr>
          <p:spPr>
            <a:xfrm>
              <a:off x="7721346"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9" name="Oval 1878">
              <a:extLst>
                <a:ext uri="{FF2B5EF4-FFF2-40B4-BE49-F238E27FC236}">
                  <a16:creationId xmlns:a16="http://schemas.microsoft.com/office/drawing/2014/main" id="{0EFB292B-CC16-CF72-D3F3-A75574F74C94}"/>
                </a:ext>
              </a:extLst>
            </p:cNvPr>
            <p:cNvSpPr/>
            <p:nvPr/>
          </p:nvSpPr>
          <p:spPr>
            <a:xfrm>
              <a:off x="361218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1" name="Oval 1880">
              <a:extLst>
                <a:ext uri="{FF2B5EF4-FFF2-40B4-BE49-F238E27FC236}">
                  <a16:creationId xmlns:a16="http://schemas.microsoft.com/office/drawing/2014/main" id="{30D9627B-0A53-299D-5ACA-4FA87BCD3B56}"/>
                </a:ext>
              </a:extLst>
            </p:cNvPr>
            <p:cNvSpPr/>
            <p:nvPr/>
          </p:nvSpPr>
          <p:spPr>
            <a:xfrm>
              <a:off x="406557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3" name="Oval 1882">
              <a:extLst>
                <a:ext uri="{FF2B5EF4-FFF2-40B4-BE49-F238E27FC236}">
                  <a16:creationId xmlns:a16="http://schemas.microsoft.com/office/drawing/2014/main" id="{8F2984FF-BCD4-E982-BA5A-D69ACAB1CA6D}"/>
                </a:ext>
              </a:extLst>
            </p:cNvPr>
            <p:cNvSpPr/>
            <p:nvPr/>
          </p:nvSpPr>
          <p:spPr>
            <a:xfrm>
              <a:off x="452840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5" name="Oval 1884">
              <a:extLst>
                <a:ext uri="{FF2B5EF4-FFF2-40B4-BE49-F238E27FC236}">
                  <a16:creationId xmlns:a16="http://schemas.microsoft.com/office/drawing/2014/main" id="{810B51D7-FC97-D8F0-9EA6-22B8FAB2D9CB}"/>
                </a:ext>
              </a:extLst>
            </p:cNvPr>
            <p:cNvSpPr/>
            <p:nvPr/>
          </p:nvSpPr>
          <p:spPr>
            <a:xfrm>
              <a:off x="498179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7" name="Oval 1886">
              <a:extLst>
                <a:ext uri="{FF2B5EF4-FFF2-40B4-BE49-F238E27FC236}">
                  <a16:creationId xmlns:a16="http://schemas.microsoft.com/office/drawing/2014/main" id="{01A3451F-317D-757B-8DF7-383340C58D28}"/>
                </a:ext>
              </a:extLst>
            </p:cNvPr>
            <p:cNvSpPr/>
            <p:nvPr/>
          </p:nvSpPr>
          <p:spPr>
            <a:xfrm>
              <a:off x="543518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9" name="Oval 1888">
              <a:extLst>
                <a:ext uri="{FF2B5EF4-FFF2-40B4-BE49-F238E27FC236}">
                  <a16:creationId xmlns:a16="http://schemas.microsoft.com/office/drawing/2014/main" id="{209771A1-6C1E-F587-FDF2-CC94653B8B84}"/>
                </a:ext>
              </a:extLst>
            </p:cNvPr>
            <p:cNvSpPr/>
            <p:nvPr/>
          </p:nvSpPr>
          <p:spPr>
            <a:xfrm>
              <a:off x="589834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1" name="Oval 1890">
              <a:extLst>
                <a:ext uri="{FF2B5EF4-FFF2-40B4-BE49-F238E27FC236}">
                  <a16:creationId xmlns:a16="http://schemas.microsoft.com/office/drawing/2014/main" id="{0AC74C8A-2C4C-CD4A-6110-9BB28814266D}"/>
                </a:ext>
              </a:extLst>
            </p:cNvPr>
            <p:cNvSpPr/>
            <p:nvPr/>
          </p:nvSpPr>
          <p:spPr>
            <a:xfrm>
              <a:off x="635173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2" name="Oval 1891">
              <a:extLst>
                <a:ext uri="{FF2B5EF4-FFF2-40B4-BE49-F238E27FC236}">
                  <a16:creationId xmlns:a16="http://schemas.microsoft.com/office/drawing/2014/main" id="{C1E47834-919F-5D96-1BB9-2AD03B81F761}"/>
                </a:ext>
              </a:extLst>
            </p:cNvPr>
            <p:cNvSpPr/>
            <p:nvPr/>
          </p:nvSpPr>
          <p:spPr>
            <a:xfrm>
              <a:off x="6351732"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3" name="Oval 1892">
              <a:extLst>
                <a:ext uri="{FF2B5EF4-FFF2-40B4-BE49-F238E27FC236}">
                  <a16:creationId xmlns:a16="http://schemas.microsoft.com/office/drawing/2014/main" id="{2EE004DA-E693-B819-2A73-56A73CE6034D}"/>
                </a:ext>
              </a:extLst>
            </p:cNvPr>
            <p:cNvSpPr/>
            <p:nvPr/>
          </p:nvSpPr>
          <p:spPr>
            <a:xfrm>
              <a:off x="681456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4" name="Oval 1893">
              <a:extLst>
                <a:ext uri="{FF2B5EF4-FFF2-40B4-BE49-F238E27FC236}">
                  <a16:creationId xmlns:a16="http://schemas.microsoft.com/office/drawing/2014/main" id="{026F4860-CCCC-85AA-62C8-7312CA61E5DF}"/>
                </a:ext>
              </a:extLst>
            </p:cNvPr>
            <p:cNvSpPr/>
            <p:nvPr/>
          </p:nvSpPr>
          <p:spPr>
            <a:xfrm>
              <a:off x="6814567"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5" name="Oval 1894">
              <a:extLst>
                <a:ext uri="{FF2B5EF4-FFF2-40B4-BE49-F238E27FC236}">
                  <a16:creationId xmlns:a16="http://schemas.microsoft.com/office/drawing/2014/main" id="{8C443023-3983-65B5-6B75-2A49D63F9628}"/>
                </a:ext>
              </a:extLst>
            </p:cNvPr>
            <p:cNvSpPr/>
            <p:nvPr/>
          </p:nvSpPr>
          <p:spPr>
            <a:xfrm>
              <a:off x="726795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6" name="Oval 1895">
              <a:extLst>
                <a:ext uri="{FF2B5EF4-FFF2-40B4-BE49-F238E27FC236}">
                  <a16:creationId xmlns:a16="http://schemas.microsoft.com/office/drawing/2014/main" id="{86741518-DF40-C98B-7EBD-BB4EB872B010}"/>
                </a:ext>
              </a:extLst>
            </p:cNvPr>
            <p:cNvSpPr/>
            <p:nvPr/>
          </p:nvSpPr>
          <p:spPr>
            <a:xfrm>
              <a:off x="7267957"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7" name="Oval 1896">
              <a:extLst>
                <a:ext uri="{FF2B5EF4-FFF2-40B4-BE49-F238E27FC236}">
                  <a16:creationId xmlns:a16="http://schemas.microsoft.com/office/drawing/2014/main" id="{185A5AF8-9449-112B-1248-F1F0F56DCFA3}"/>
                </a:ext>
              </a:extLst>
            </p:cNvPr>
            <p:cNvSpPr/>
            <p:nvPr/>
          </p:nvSpPr>
          <p:spPr>
            <a:xfrm>
              <a:off x="7721346"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8" name="Oval 1897">
              <a:extLst>
                <a:ext uri="{FF2B5EF4-FFF2-40B4-BE49-F238E27FC236}">
                  <a16:creationId xmlns:a16="http://schemas.microsoft.com/office/drawing/2014/main" id="{6E107D43-ECA5-9DEF-8BD7-2A317261BF73}"/>
                </a:ext>
              </a:extLst>
            </p:cNvPr>
            <p:cNvSpPr/>
            <p:nvPr/>
          </p:nvSpPr>
          <p:spPr>
            <a:xfrm>
              <a:off x="7721346"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Tree>
    <p:custDataLst>
      <p:tags r:id="rId1"/>
    </p:custDataLst>
    <p:extLst>
      <p:ext uri="{BB962C8B-B14F-4D97-AF65-F5344CB8AC3E}">
        <p14:creationId xmlns:p14="http://schemas.microsoft.com/office/powerpoint/2010/main" val="11907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fade">
                                      <p:cBhvr>
                                        <p:cTn id="7" dur="250"/>
                                        <p:tgtEl>
                                          <p:spTgt spid="190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59"/>
                                        </p:tgtEl>
                                        <p:attrNameLst>
                                          <p:attrName>style.visibility</p:attrName>
                                        </p:attrNameLst>
                                      </p:cBhvr>
                                      <p:to>
                                        <p:strVal val="visible"/>
                                      </p:to>
                                    </p:set>
                                    <p:animEffect transition="in" filter="fade">
                                      <p:cBhvr>
                                        <p:cTn id="12" dur="250"/>
                                        <p:tgtEl>
                                          <p:spTgt spid="1759"/>
                                        </p:tgtEl>
                                      </p:cBhvr>
                                    </p:animEffect>
                                    <p:anim calcmode="lin" valueType="num">
                                      <p:cBhvr>
                                        <p:cTn id="13" dur="250" fill="hold"/>
                                        <p:tgtEl>
                                          <p:spTgt spid="1759"/>
                                        </p:tgtEl>
                                        <p:attrNameLst>
                                          <p:attrName>ppt_x</p:attrName>
                                        </p:attrNameLst>
                                      </p:cBhvr>
                                      <p:tavLst>
                                        <p:tav tm="0">
                                          <p:val>
                                            <p:strVal val="#ppt_x"/>
                                          </p:val>
                                        </p:tav>
                                        <p:tav tm="100000">
                                          <p:val>
                                            <p:strVal val="#ppt_x"/>
                                          </p:val>
                                        </p:tav>
                                      </p:tavLst>
                                    </p:anim>
                                    <p:anim calcmode="lin" valueType="num">
                                      <p:cBhvr>
                                        <p:cTn id="14" dur="250" fill="hold"/>
                                        <p:tgtEl>
                                          <p:spTgt spid="175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60"/>
                                        </p:tgtEl>
                                        <p:attrNameLst>
                                          <p:attrName>style.visibility</p:attrName>
                                        </p:attrNameLst>
                                      </p:cBhvr>
                                      <p:to>
                                        <p:strVal val="visible"/>
                                      </p:to>
                                    </p:set>
                                    <p:animEffect transition="in" filter="fade">
                                      <p:cBhvr>
                                        <p:cTn id="19" dur="250"/>
                                        <p:tgtEl>
                                          <p:spTgt spid="1760"/>
                                        </p:tgtEl>
                                      </p:cBhvr>
                                    </p:animEffect>
                                    <p:anim calcmode="lin" valueType="num">
                                      <p:cBhvr>
                                        <p:cTn id="20" dur="250" fill="hold"/>
                                        <p:tgtEl>
                                          <p:spTgt spid="1760"/>
                                        </p:tgtEl>
                                        <p:attrNameLst>
                                          <p:attrName>ppt_x</p:attrName>
                                        </p:attrNameLst>
                                      </p:cBhvr>
                                      <p:tavLst>
                                        <p:tav tm="0">
                                          <p:val>
                                            <p:strVal val="#ppt_x"/>
                                          </p:val>
                                        </p:tav>
                                        <p:tav tm="100000">
                                          <p:val>
                                            <p:strVal val="#ppt_x"/>
                                          </p:val>
                                        </p:tav>
                                      </p:tavLst>
                                    </p:anim>
                                    <p:anim calcmode="lin" valueType="num">
                                      <p:cBhvr>
                                        <p:cTn id="21" dur="250" fill="hold"/>
                                        <p:tgtEl>
                                          <p:spTgt spid="176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58"/>
                                        </p:tgtEl>
                                        <p:attrNameLst>
                                          <p:attrName>style.visibility</p:attrName>
                                        </p:attrNameLst>
                                      </p:cBhvr>
                                      <p:to>
                                        <p:strVal val="visible"/>
                                      </p:to>
                                    </p:set>
                                    <p:animEffect transition="in" filter="fade">
                                      <p:cBhvr>
                                        <p:cTn id="26" dur="250"/>
                                        <p:tgtEl>
                                          <p:spTgt spid="1858"/>
                                        </p:tgtEl>
                                      </p:cBhvr>
                                    </p:animEffect>
                                  </p:childTnLst>
                                </p:cTn>
                              </p:par>
                              <p:par>
                                <p:cTn id="27" presetID="53" presetClass="entr" presetSubtype="16" fill="hold" nodeType="withEffect">
                                  <p:stCondLst>
                                    <p:cond delay="300"/>
                                  </p:stCondLst>
                                  <p:childTnLst>
                                    <p:set>
                                      <p:cBhvr>
                                        <p:cTn id="28" dur="1" fill="hold">
                                          <p:stCondLst>
                                            <p:cond delay="0"/>
                                          </p:stCondLst>
                                        </p:cTn>
                                        <p:tgtEl>
                                          <p:spTgt spid="1762"/>
                                        </p:tgtEl>
                                        <p:attrNameLst>
                                          <p:attrName>style.visibility</p:attrName>
                                        </p:attrNameLst>
                                      </p:cBhvr>
                                      <p:to>
                                        <p:strVal val="visible"/>
                                      </p:to>
                                    </p:set>
                                    <p:anim calcmode="lin" valueType="num">
                                      <p:cBhvr>
                                        <p:cTn id="29" dur="250" fill="hold"/>
                                        <p:tgtEl>
                                          <p:spTgt spid="1762"/>
                                        </p:tgtEl>
                                        <p:attrNameLst>
                                          <p:attrName>ppt_w</p:attrName>
                                        </p:attrNameLst>
                                      </p:cBhvr>
                                      <p:tavLst>
                                        <p:tav tm="0">
                                          <p:val>
                                            <p:fltVal val="0"/>
                                          </p:val>
                                        </p:tav>
                                        <p:tav tm="100000">
                                          <p:val>
                                            <p:strVal val="#ppt_w"/>
                                          </p:val>
                                        </p:tav>
                                      </p:tavLst>
                                    </p:anim>
                                    <p:anim calcmode="lin" valueType="num">
                                      <p:cBhvr>
                                        <p:cTn id="30" dur="250" fill="hold"/>
                                        <p:tgtEl>
                                          <p:spTgt spid="1762"/>
                                        </p:tgtEl>
                                        <p:attrNameLst>
                                          <p:attrName>ppt_h</p:attrName>
                                        </p:attrNameLst>
                                      </p:cBhvr>
                                      <p:tavLst>
                                        <p:tav tm="0">
                                          <p:val>
                                            <p:fltVal val="0"/>
                                          </p:val>
                                        </p:tav>
                                        <p:tav tm="100000">
                                          <p:val>
                                            <p:strVal val="#ppt_h"/>
                                          </p:val>
                                        </p:tav>
                                      </p:tavLst>
                                    </p:anim>
                                    <p:animEffect transition="in" filter="fade">
                                      <p:cBhvr>
                                        <p:cTn id="31" dur="250"/>
                                        <p:tgtEl>
                                          <p:spTgt spid="1762"/>
                                        </p:tgtEl>
                                      </p:cBhvr>
                                    </p:animEffect>
                                  </p:childTnLst>
                                </p:cTn>
                              </p:par>
                              <p:par>
                                <p:cTn id="32" presetID="42" presetClass="entr" presetSubtype="0" fill="hold" grpId="0" nodeType="withEffect">
                                  <p:stCondLst>
                                    <p:cond delay="300"/>
                                  </p:stCondLst>
                                  <p:childTnLst>
                                    <p:set>
                                      <p:cBhvr>
                                        <p:cTn id="33" dur="1" fill="hold">
                                          <p:stCondLst>
                                            <p:cond delay="0"/>
                                          </p:stCondLst>
                                        </p:cTn>
                                        <p:tgtEl>
                                          <p:spTgt spid="1761"/>
                                        </p:tgtEl>
                                        <p:attrNameLst>
                                          <p:attrName>style.visibility</p:attrName>
                                        </p:attrNameLst>
                                      </p:cBhvr>
                                      <p:to>
                                        <p:strVal val="visible"/>
                                      </p:to>
                                    </p:set>
                                    <p:animEffect transition="in" filter="fade">
                                      <p:cBhvr>
                                        <p:cTn id="34" dur="250"/>
                                        <p:tgtEl>
                                          <p:spTgt spid="1761"/>
                                        </p:tgtEl>
                                      </p:cBhvr>
                                    </p:animEffect>
                                    <p:anim calcmode="lin" valueType="num">
                                      <p:cBhvr>
                                        <p:cTn id="35" dur="250" fill="hold"/>
                                        <p:tgtEl>
                                          <p:spTgt spid="1761"/>
                                        </p:tgtEl>
                                        <p:attrNameLst>
                                          <p:attrName>ppt_x</p:attrName>
                                        </p:attrNameLst>
                                      </p:cBhvr>
                                      <p:tavLst>
                                        <p:tav tm="0">
                                          <p:val>
                                            <p:strVal val="#ppt_x"/>
                                          </p:val>
                                        </p:tav>
                                        <p:tav tm="100000">
                                          <p:val>
                                            <p:strVal val="#ppt_x"/>
                                          </p:val>
                                        </p:tav>
                                      </p:tavLst>
                                    </p:anim>
                                    <p:anim calcmode="lin" valueType="num">
                                      <p:cBhvr>
                                        <p:cTn id="36" dur="250" fill="hold"/>
                                        <p:tgtEl>
                                          <p:spTgt spid="176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99"/>
                                        </p:tgtEl>
                                        <p:attrNameLst>
                                          <p:attrName>style.visibility</p:attrName>
                                        </p:attrNameLst>
                                      </p:cBhvr>
                                      <p:to>
                                        <p:strVal val="visible"/>
                                      </p:to>
                                    </p:set>
                                    <p:animEffect transition="in" filter="fade">
                                      <p:cBhvr>
                                        <p:cTn id="41" dur="250"/>
                                        <p:tgtEl>
                                          <p:spTgt spid="1899"/>
                                        </p:tgtEl>
                                      </p:cBhvr>
                                    </p:animEffect>
                                  </p:childTnLst>
                                </p:cTn>
                              </p:par>
                              <p:par>
                                <p:cTn id="42" presetID="10" presetClass="exit" presetSubtype="0" fill="hold" nodeType="withEffect">
                                  <p:stCondLst>
                                    <p:cond delay="0"/>
                                  </p:stCondLst>
                                  <p:childTnLst>
                                    <p:animEffect transition="out" filter="fade">
                                      <p:cBhvr>
                                        <p:cTn id="43" dur="250"/>
                                        <p:tgtEl>
                                          <p:spTgt spid="1858"/>
                                        </p:tgtEl>
                                      </p:cBhvr>
                                    </p:animEffect>
                                    <p:set>
                                      <p:cBhvr>
                                        <p:cTn id="44" dur="1" fill="hold">
                                          <p:stCondLst>
                                            <p:cond delay="249"/>
                                          </p:stCondLst>
                                        </p:cTn>
                                        <p:tgtEl>
                                          <p:spTgt spid="18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50"/>
                                        <p:tgtEl>
                                          <p:spTgt spid="1899"/>
                                        </p:tgtEl>
                                      </p:cBhvr>
                                    </p:animEffect>
                                    <p:set>
                                      <p:cBhvr>
                                        <p:cTn id="49" dur="1" fill="hold">
                                          <p:stCondLst>
                                            <p:cond delay="249"/>
                                          </p:stCondLst>
                                        </p:cTn>
                                        <p:tgtEl>
                                          <p:spTgt spid="18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 grpId="0"/>
      <p:bldP spid="1760" grpId="0"/>
      <p:bldP spid="1761" grpId="0"/>
    </p:bldLst>
  </p:timing>
  <p:extLst>
    <p:ext uri="{6950BFC3-D8DA-4A85-94F7-54DA5524770B}">
      <p188:commentRel xmlns:p188="http://schemas.microsoft.com/office/powerpoint/2018/8/main" r:id="rId4"/>
    </p:ext>
  </p:extLs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D0C981F-B88B-DB2E-904F-A08A11CDD1C2}"/>
            </a:ext>
          </a:extLst>
        </p:cNvPr>
        <p:cNvGrpSpPr/>
        <p:nvPr/>
      </p:nvGrpSpPr>
      <p:grpSpPr>
        <a:xfrm>
          <a:off x="0" y="0"/>
          <a:ext cx="0" cy="0"/>
          <a:chOff x="0" y="0"/>
          <a:chExt cx="0" cy="0"/>
        </a:xfrm>
      </p:grpSpPr>
      <p:sp>
        <p:nvSpPr>
          <p:cNvPr id="1631" name="Linear Size Quorums are Overkill">
            <a:extLst>
              <a:ext uri="{FF2B5EF4-FFF2-40B4-BE49-F238E27FC236}">
                <a16:creationId xmlns:a16="http://schemas.microsoft.com/office/drawing/2014/main" id="{96241A80-09C0-9498-1D3F-DEE91DC62822}"/>
              </a:ext>
            </a:extLst>
          </p:cNvPr>
          <p:cNvSpPr txBox="1">
            <a:spLocks noGrp="1"/>
          </p:cNvSpPr>
          <p:nvPr>
            <p:ph type="title"/>
          </p:nvPr>
        </p:nvSpPr>
        <p:spPr>
          <a:prstGeom prst="rect">
            <a:avLst/>
          </a:prstGeom>
        </p:spPr>
        <p:txBody>
          <a:bodyPr/>
          <a:lstStyle/>
          <a:p>
            <a:r>
              <a:rPr lang="en-US">
                <a:latin typeface="Avenir Light" panose="020B0402020203020204" pitchFamily="34" charset="77"/>
              </a:rPr>
              <a:t>3. Exploring constant size quorums</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543D1D60-15ED-2A8B-16BE-B5DEAD340937}"/>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39</a:t>
            </a:fld>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759" name="Content Placeholder 2">
                <a:extLst>
                  <a:ext uri="{FF2B5EF4-FFF2-40B4-BE49-F238E27FC236}">
                    <a16:creationId xmlns:a16="http://schemas.microsoft.com/office/drawing/2014/main" id="{3AC41FA4-E1EB-BDCF-33A7-EA2C0A55074A}"/>
                  </a:ext>
                </a:extLst>
              </p:cNvPr>
              <p:cNvSpPr txBox="1">
                <a:spLocks/>
              </p:cNvSpPr>
              <p:nvPr/>
            </p:nvSpPr>
            <p:spPr>
              <a:xfrm>
                <a:off x="9250907" y="40416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𝑁</m:t>
                      </m:r>
                      <m:r>
                        <a:rPr lang="en-US" sz="4000" i="1" dirty="0" smtClean="0">
                          <a:latin typeface="Cambria Math" panose="02040503050406030204" pitchFamily="18" charset="0"/>
                        </a:rPr>
                        <m:t>=100</m:t>
                      </m:r>
                    </m:oMath>
                  </m:oMathPara>
                </a14:m>
                <a:endParaRPr lang="en-US" sz="4000">
                  <a:latin typeface="Avenir Light" panose="020B0402020203020204" pitchFamily="34" charset="77"/>
                </a:endParaRPr>
              </a:p>
            </p:txBody>
          </p:sp>
        </mc:Choice>
        <mc:Fallback>
          <p:sp>
            <p:nvSpPr>
              <p:cNvPr id="1759" name="Content Placeholder 2">
                <a:extLst>
                  <a:ext uri="{FF2B5EF4-FFF2-40B4-BE49-F238E27FC236}">
                    <a16:creationId xmlns:a16="http://schemas.microsoft.com/office/drawing/2014/main" id="{3AC41FA4-E1EB-BDCF-33A7-EA2C0A55074A}"/>
                  </a:ext>
                </a:extLst>
              </p:cNvPr>
              <p:cNvSpPr txBox="1">
                <a:spLocks noRot="1" noChangeAspect="1" noMove="1" noResize="1" noEditPoints="1" noAdjustHandles="1" noChangeArrowheads="1" noChangeShapeType="1" noTextEdit="1"/>
              </p:cNvSpPr>
              <p:nvPr/>
            </p:nvSpPr>
            <p:spPr>
              <a:xfrm>
                <a:off x="9250907" y="4041648"/>
                <a:ext cx="2102893" cy="533400"/>
              </a:xfrm>
              <a:prstGeom prst="rect">
                <a:avLst/>
              </a:prstGeom>
              <a:blipFill>
                <a:blip r:embed="rId5"/>
                <a:stretch>
                  <a:fillRect l="-3593" r="-2994" b="-16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60" name="Content Placeholder 2">
                <a:extLst>
                  <a:ext uri="{FF2B5EF4-FFF2-40B4-BE49-F238E27FC236}">
                    <a16:creationId xmlns:a16="http://schemas.microsoft.com/office/drawing/2014/main" id="{AF7C73F1-1140-AA5E-23E2-8E079D0BAE93}"/>
                  </a:ext>
                </a:extLst>
              </p:cNvPr>
              <p:cNvSpPr txBox="1">
                <a:spLocks/>
              </p:cNvSpPr>
              <p:nvPr/>
            </p:nvSpPr>
            <p:spPr>
              <a:xfrm>
                <a:off x="9161454" y="45750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𝑓</m:t>
                      </m:r>
                      <m:r>
                        <a:rPr lang="en-US" sz="4000" i="1" dirty="0" smtClean="0">
                          <a:latin typeface="Cambria Math" panose="02040503050406030204" pitchFamily="18" charset="0"/>
                        </a:rPr>
                        <m:t>=33</m:t>
                      </m:r>
                    </m:oMath>
                  </m:oMathPara>
                </a14:m>
                <a:endParaRPr lang="en-US" sz="4000">
                  <a:latin typeface="Avenir Light" panose="020B0402020203020204" pitchFamily="34" charset="77"/>
                </a:endParaRPr>
              </a:p>
            </p:txBody>
          </p:sp>
        </mc:Choice>
        <mc:Fallback>
          <p:sp>
            <p:nvSpPr>
              <p:cNvPr id="1760" name="Content Placeholder 2">
                <a:extLst>
                  <a:ext uri="{FF2B5EF4-FFF2-40B4-BE49-F238E27FC236}">
                    <a16:creationId xmlns:a16="http://schemas.microsoft.com/office/drawing/2014/main" id="{AF7C73F1-1140-AA5E-23E2-8E079D0BAE93}"/>
                  </a:ext>
                </a:extLst>
              </p:cNvPr>
              <p:cNvSpPr txBox="1">
                <a:spLocks noRot="1" noChangeAspect="1" noMove="1" noResize="1" noEditPoints="1" noAdjustHandles="1" noChangeArrowheads="1" noChangeShapeType="1" noTextEdit="1"/>
              </p:cNvSpPr>
              <p:nvPr/>
            </p:nvSpPr>
            <p:spPr>
              <a:xfrm>
                <a:off x="9161454" y="4575048"/>
                <a:ext cx="2102893" cy="533400"/>
              </a:xfrm>
              <a:prstGeom prst="rect">
                <a:avLst/>
              </a:prstGeom>
              <a:blipFill>
                <a:blip r:embed="rId6"/>
                <a:stretch>
                  <a:fillRect t="-4651" b="-48837"/>
                </a:stretch>
              </a:blipFill>
            </p:spPr>
            <p:txBody>
              <a:bodyPr/>
              <a:lstStyle/>
              <a:p>
                <a:r>
                  <a:rPr lang="en-US">
                    <a:noFill/>
                  </a:rPr>
                  <a:t> </a:t>
                </a:r>
              </a:p>
            </p:txBody>
          </p:sp>
        </mc:Fallback>
      </mc:AlternateContent>
      <p:cxnSp>
        <p:nvCxnSpPr>
          <p:cNvPr id="1762" name="Straight Connector 1761">
            <a:extLst>
              <a:ext uri="{FF2B5EF4-FFF2-40B4-BE49-F238E27FC236}">
                <a16:creationId xmlns:a16="http://schemas.microsoft.com/office/drawing/2014/main" id="{A6904F8C-7436-D84D-119C-F72E8EA4E1EE}"/>
              </a:ext>
            </a:extLst>
          </p:cNvPr>
          <p:cNvCxnSpPr/>
          <p:nvPr/>
        </p:nvCxnSpPr>
        <p:spPr>
          <a:xfrm>
            <a:off x="8817407" y="5269132"/>
            <a:ext cx="2872409" cy="0"/>
          </a:xfrm>
          <a:prstGeom prst="line">
            <a:avLst/>
          </a:prstGeom>
          <a:ln w="38100">
            <a:solidFill>
              <a:schemeClr val="tx1">
                <a:lumMod val="65000"/>
                <a:lumOff val="35000"/>
              </a:schemeClr>
            </a:solidFill>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2" name="Content Placeholder 2">
                <a:extLst>
                  <a:ext uri="{FF2B5EF4-FFF2-40B4-BE49-F238E27FC236}">
                    <a16:creationId xmlns:a16="http://schemas.microsoft.com/office/drawing/2014/main" id="{BBBAB7CD-A633-82AA-39D4-F5A0575A70B4}"/>
                  </a:ext>
                </a:extLst>
              </p:cNvPr>
              <p:cNvSpPr txBox="1">
                <a:spLocks/>
              </p:cNvSpPr>
              <p:nvPr/>
            </p:nvSpPr>
            <p:spPr>
              <a:xfrm>
                <a:off x="9119782" y="5265974"/>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16</m:t>
                      </m:r>
                    </m:oMath>
                  </m:oMathPara>
                </a14:m>
                <a:endParaRPr lang="en-US" sz="4000">
                  <a:solidFill>
                    <a:schemeClr val="accent6">
                      <a:lumMod val="50000"/>
                    </a:schemeClr>
                  </a:solidFill>
                  <a:latin typeface="Avenir Light" panose="020B0402020203020204" pitchFamily="34" charset="77"/>
                </a:endParaRPr>
              </a:p>
            </p:txBody>
          </p:sp>
        </mc:Choice>
        <mc:Fallback>
          <p:sp>
            <p:nvSpPr>
              <p:cNvPr id="2" name="Content Placeholder 2">
                <a:extLst>
                  <a:ext uri="{FF2B5EF4-FFF2-40B4-BE49-F238E27FC236}">
                    <a16:creationId xmlns:a16="http://schemas.microsoft.com/office/drawing/2014/main" id="{BBBAB7CD-A633-82AA-39D4-F5A0575A70B4}"/>
                  </a:ext>
                </a:extLst>
              </p:cNvPr>
              <p:cNvSpPr txBox="1">
                <a:spLocks noRot="1" noChangeAspect="1" noMove="1" noResize="1" noEditPoints="1" noAdjustHandles="1" noChangeArrowheads="1" noChangeShapeType="1" noTextEdit="1"/>
              </p:cNvSpPr>
              <p:nvPr/>
            </p:nvSpPr>
            <p:spPr>
              <a:xfrm>
                <a:off x="9119782" y="5265974"/>
                <a:ext cx="2102893" cy="533400"/>
              </a:xfrm>
              <a:prstGeom prst="rect">
                <a:avLst/>
              </a:prstGeom>
              <a:blipFill>
                <a:blip r:embed="rId7"/>
                <a:stretch>
                  <a:fillRect b="-41860"/>
                </a:stretch>
              </a:blipFill>
            </p:spPr>
            <p:txBody>
              <a:bodyPr/>
              <a:lstStyle/>
              <a:p>
                <a:r>
                  <a:rPr lang="en-US">
                    <a:noFill/>
                  </a:rPr>
                  <a:t> </a:t>
                </a:r>
              </a:p>
            </p:txBody>
          </p:sp>
        </mc:Fallback>
      </mc:AlternateContent>
      <p:grpSp>
        <p:nvGrpSpPr>
          <p:cNvPr id="1795" name="Group 1794">
            <a:extLst>
              <a:ext uri="{FF2B5EF4-FFF2-40B4-BE49-F238E27FC236}">
                <a16:creationId xmlns:a16="http://schemas.microsoft.com/office/drawing/2014/main" id="{18F350F2-6CAE-365F-FAA4-1CE4EBC92A27}"/>
              </a:ext>
            </a:extLst>
          </p:cNvPr>
          <p:cNvGrpSpPr/>
          <p:nvPr/>
        </p:nvGrpSpPr>
        <p:grpSpPr>
          <a:xfrm>
            <a:off x="10066483" y="1587620"/>
            <a:ext cx="1514011" cy="1250407"/>
            <a:chOff x="10066483" y="1587620"/>
            <a:chExt cx="1514011" cy="1250407"/>
          </a:xfrm>
        </p:grpSpPr>
        <mc:AlternateContent xmlns:mc="http://schemas.openxmlformats.org/markup-compatibility/2006">
          <mc:Choice xmlns:a14="http://schemas.microsoft.com/office/drawing/2010/main" Requires="a14">
            <p:sp>
              <p:nvSpPr>
                <p:cNvPr id="1789" name="Freeform 1788">
                  <a:extLst>
                    <a:ext uri="{FF2B5EF4-FFF2-40B4-BE49-F238E27FC236}">
                      <a16:creationId xmlns:a16="http://schemas.microsoft.com/office/drawing/2014/main" id="{C1269FB4-AC2E-6042-96F5-FAB8DCCEAEC1}"/>
                    </a:ext>
                  </a:extLst>
                </p:cNvPr>
                <p:cNvSpPr/>
                <p:nvPr/>
              </p:nvSpPr>
              <p:spPr>
                <a:xfrm>
                  <a:off x="10140005" y="2181661"/>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14:m>
                    <m:oMath xmlns:m="http://schemas.openxmlformats.org/officeDocument/2006/math">
                      <m:r>
                        <a:rPr lang="en-US" sz="2000" b="0" i="1" kern="1200" dirty="0" smtClean="0">
                          <a:latin typeface="Cambria Math" panose="02040503050406030204" pitchFamily="18" charset="0"/>
                        </a:rPr>
                        <m:t>33</m:t>
                      </m:r>
                    </m:oMath>
                  </a14:m>
                  <a:r>
                    <a:rPr lang="en-US" sz="2000" b="0" kern="1200" dirty="0">
                      <a:latin typeface="Avenir Light" panose="020B0402020203020204" pitchFamily="34" charset="77"/>
                    </a:rPr>
                    <a:t>%</a:t>
                  </a:r>
                </a:p>
              </p:txBody>
            </p:sp>
          </mc:Choice>
          <mc:Fallback>
            <p:sp>
              <p:nvSpPr>
                <p:cNvPr id="1789" name="Freeform 1788">
                  <a:extLst>
                    <a:ext uri="{FF2B5EF4-FFF2-40B4-BE49-F238E27FC236}">
                      <a16:creationId xmlns:a16="http://schemas.microsoft.com/office/drawing/2014/main" id="{C1269FB4-AC2E-6042-96F5-FAB8DCCEAEC1}"/>
                    </a:ext>
                  </a:extLst>
                </p:cNvPr>
                <p:cNvSpPr>
                  <a:spLocks noRot="1" noChangeAspect="1" noMove="1" noResize="1" noEditPoints="1" noAdjustHandles="1" noChangeArrowheads="1" noChangeShapeType="1" noTextEdit="1"/>
                </p:cNvSpPr>
                <p:nvPr/>
              </p:nvSpPr>
              <p:spPr>
                <a:xfrm>
                  <a:off x="10140005" y="2181661"/>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blipFill>
                  <a:blip r:embed="rId8"/>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F8D0FC65-30BE-D392-F33E-E58642E6A3F3}"/>
                </a:ext>
              </a:extLst>
            </p:cNvPr>
            <p:cNvSpPr/>
            <p:nvPr/>
          </p:nvSpPr>
          <p:spPr>
            <a:xfrm>
              <a:off x="10066483" y="220978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 name="Oval 4">
              <a:extLst>
                <a:ext uri="{FF2B5EF4-FFF2-40B4-BE49-F238E27FC236}">
                  <a16:creationId xmlns:a16="http://schemas.microsoft.com/office/drawing/2014/main" id="{3EEF16A5-F9DB-69F9-40A6-BE5859946355}"/>
                </a:ext>
              </a:extLst>
            </p:cNvPr>
            <p:cNvSpPr/>
            <p:nvPr/>
          </p:nvSpPr>
          <p:spPr>
            <a:xfrm>
              <a:off x="10066483" y="1630211"/>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mc:AlternateContent xmlns:mc="http://schemas.openxmlformats.org/markup-compatibility/2006">
          <mc:Choice xmlns:a14="http://schemas.microsoft.com/office/drawing/2010/main" Requires="a14">
            <p:sp>
              <p:nvSpPr>
                <p:cNvPr id="6" name="Freeform 5">
                  <a:extLst>
                    <a:ext uri="{FF2B5EF4-FFF2-40B4-BE49-F238E27FC236}">
                      <a16:creationId xmlns:a16="http://schemas.microsoft.com/office/drawing/2014/main" id="{6B8A24F1-9CE1-53ED-2378-8AD8E9ECEA6A}"/>
                    </a:ext>
                  </a:extLst>
                </p:cNvPr>
                <p:cNvSpPr/>
                <p:nvPr/>
              </p:nvSpPr>
              <p:spPr>
                <a:xfrm>
                  <a:off x="10145237" y="1587620"/>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14:m>
                    <m:oMath xmlns:m="http://schemas.openxmlformats.org/officeDocument/2006/math">
                      <m:r>
                        <a:rPr lang="en-US" sz="2000" b="0" i="1" kern="1200" dirty="0" smtClean="0">
                          <a:latin typeface="Cambria Math" panose="02040503050406030204" pitchFamily="18" charset="0"/>
                        </a:rPr>
                        <m:t>67</m:t>
                      </m:r>
                    </m:oMath>
                  </a14:m>
                  <a:r>
                    <a:rPr lang="en-US" sz="2000" b="0" kern="1200" dirty="0">
                      <a:latin typeface="Avenir Light" panose="020B0402020203020204" pitchFamily="34" charset="77"/>
                    </a:rPr>
                    <a:t>%</a:t>
                  </a:r>
                </a:p>
              </p:txBody>
            </p:sp>
          </mc:Choice>
          <mc:Fallback>
            <p:sp>
              <p:nvSpPr>
                <p:cNvPr id="6" name="Freeform 5">
                  <a:extLst>
                    <a:ext uri="{FF2B5EF4-FFF2-40B4-BE49-F238E27FC236}">
                      <a16:creationId xmlns:a16="http://schemas.microsoft.com/office/drawing/2014/main" id="{6B8A24F1-9CE1-53ED-2378-8AD8E9ECEA6A}"/>
                    </a:ext>
                  </a:extLst>
                </p:cNvPr>
                <p:cNvSpPr>
                  <a:spLocks noRot="1" noChangeAspect="1" noMove="1" noResize="1" noEditPoints="1" noAdjustHandles="1" noChangeArrowheads="1" noChangeShapeType="1" noTextEdit="1"/>
                </p:cNvSpPr>
                <p:nvPr/>
              </p:nvSpPr>
              <p:spPr>
                <a:xfrm>
                  <a:off x="10145237" y="1587620"/>
                  <a:ext cx="1435257" cy="656366"/>
                </a:xfrm>
                <a:custGeom>
                  <a:avLst/>
                  <a:gdLst>
                    <a:gd name="connsiteX0" fmla="*/ 0 w 10515600"/>
                    <a:gd name="connsiteY0" fmla="*/ 0 h 1087834"/>
                    <a:gd name="connsiteX1" fmla="*/ 10515600 w 10515600"/>
                    <a:gd name="connsiteY1" fmla="*/ 0 h 1087834"/>
                    <a:gd name="connsiteX2" fmla="*/ 10515600 w 10515600"/>
                    <a:gd name="connsiteY2" fmla="*/ 1087834 h 1087834"/>
                    <a:gd name="connsiteX3" fmla="*/ 0 w 10515600"/>
                    <a:gd name="connsiteY3" fmla="*/ 1087834 h 1087834"/>
                    <a:gd name="connsiteX4" fmla="*/ 0 w 10515600"/>
                    <a:gd name="connsiteY4" fmla="*/ 0 h 108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87834">
                      <a:moveTo>
                        <a:pt x="0" y="0"/>
                      </a:moveTo>
                      <a:lnTo>
                        <a:pt x="10515600" y="0"/>
                      </a:lnTo>
                      <a:lnTo>
                        <a:pt x="10515600" y="1087834"/>
                      </a:lnTo>
                      <a:lnTo>
                        <a:pt x="0" y="1087834"/>
                      </a:lnTo>
                      <a:lnTo>
                        <a:pt x="0" y="0"/>
                      </a:lnTo>
                      <a:close/>
                    </a:path>
                  </a:pathLst>
                </a:custGeom>
                <a:blipFill>
                  <a:blip r:embed="rId9"/>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796" name="Content Placeholder 2">
                <a:extLst>
                  <a:ext uri="{FF2B5EF4-FFF2-40B4-BE49-F238E27FC236}">
                    <a16:creationId xmlns:a16="http://schemas.microsoft.com/office/drawing/2014/main" id="{BDCDEF66-22B2-CE4D-161B-ECC09EFC8259}"/>
                  </a:ext>
                </a:extLst>
              </p:cNvPr>
              <p:cNvSpPr txBox="1">
                <a:spLocks/>
              </p:cNvSpPr>
              <p:nvPr/>
            </p:nvSpPr>
            <p:spPr>
              <a:xfrm>
                <a:off x="9161454" y="525919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34</m:t>
                      </m:r>
                    </m:oMath>
                  </m:oMathPara>
                </a14:m>
                <a:endParaRPr lang="en-US" sz="4000">
                  <a:solidFill>
                    <a:schemeClr val="accent6">
                      <a:lumMod val="50000"/>
                    </a:schemeClr>
                  </a:solidFill>
                  <a:latin typeface="Avenir Light" panose="020B0402020203020204" pitchFamily="34" charset="77"/>
                </a:endParaRPr>
              </a:p>
            </p:txBody>
          </p:sp>
        </mc:Choice>
        <mc:Fallback>
          <p:sp>
            <p:nvSpPr>
              <p:cNvPr id="1796" name="Content Placeholder 2">
                <a:extLst>
                  <a:ext uri="{FF2B5EF4-FFF2-40B4-BE49-F238E27FC236}">
                    <a16:creationId xmlns:a16="http://schemas.microsoft.com/office/drawing/2014/main" id="{BDCDEF66-22B2-CE4D-161B-ECC09EFC8259}"/>
                  </a:ext>
                </a:extLst>
              </p:cNvPr>
              <p:cNvSpPr txBox="1">
                <a:spLocks noRot="1" noChangeAspect="1" noMove="1" noResize="1" noEditPoints="1" noAdjustHandles="1" noChangeArrowheads="1" noChangeShapeType="1" noTextEdit="1"/>
              </p:cNvSpPr>
              <p:nvPr/>
            </p:nvSpPr>
            <p:spPr>
              <a:xfrm>
                <a:off x="9161454" y="5259192"/>
                <a:ext cx="2102893" cy="533400"/>
              </a:xfrm>
              <a:prstGeom prst="rect">
                <a:avLst/>
              </a:prstGeom>
              <a:blipFill>
                <a:blip r:embed="rId10"/>
                <a:stretch>
                  <a:fillRect t="-2326" b="-39535"/>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59793AD7-90EF-7F90-181E-75BE673D9A0B}"/>
              </a:ext>
            </a:extLst>
          </p:cNvPr>
          <p:cNvGrpSpPr/>
          <p:nvPr/>
        </p:nvGrpSpPr>
        <p:grpSpPr>
          <a:xfrm>
            <a:off x="1524000" y="1690688"/>
            <a:ext cx="4572000" cy="4572000"/>
            <a:chOff x="1524000" y="1690688"/>
            <a:chExt cx="4572000" cy="4572000"/>
          </a:xfrm>
        </p:grpSpPr>
        <p:sp>
          <p:nvSpPr>
            <p:cNvPr id="1797" name="Oval 1796">
              <a:extLst>
                <a:ext uri="{FF2B5EF4-FFF2-40B4-BE49-F238E27FC236}">
                  <a16:creationId xmlns:a16="http://schemas.microsoft.com/office/drawing/2014/main" id="{E6AD989A-AADE-0EC8-9AA1-8719890B8083}"/>
                </a:ext>
              </a:extLst>
            </p:cNvPr>
            <p:cNvSpPr/>
            <p:nvPr/>
          </p:nvSpPr>
          <p:spPr>
            <a:xfrm>
              <a:off x="153344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98" name="Oval 1797">
              <a:extLst>
                <a:ext uri="{FF2B5EF4-FFF2-40B4-BE49-F238E27FC236}">
                  <a16:creationId xmlns:a16="http://schemas.microsoft.com/office/drawing/2014/main" id="{575AD91E-1E17-3019-ED78-662D5E80A741}"/>
                </a:ext>
              </a:extLst>
            </p:cNvPr>
            <p:cNvSpPr/>
            <p:nvPr/>
          </p:nvSpPr>
          <p:spPr>
            <a:xfrm>
              <a:off x="153344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99" name="Oval 1798">
              <a:extLst>
                <a:ext uri="{FF2B5EF4-FFF2-40B4-BE49-F238E27FC236}">
                  <a16:creationId xmlns:a16="http://schemas.microsoft.com/office/drawing/2014/main" id="{BACC52F5-A5A5-23F0-680C-4EE04314E466}"/>
                </a:ext>
              </a:extLst>
            </p:cNvPr>
            <p:cNvSpPr/>
            <p:nvPr/>
          </p:nvSpPr>
          <p:spPr>
            <a:xfrm>
              <a:off x="153344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0" name="Oval 1799">
              <a:extLst>
                <a:ext uri="{FF2B5EF4-FFF2-40B4-BE49-F238E27FC236}">
                  <a16:creationId xmlns:a16="http://schemas.microsoft.com/office/drawing/2014/main" id="{AF95399D-1789-0937-AF8A-835142E3EEB4}"/>
                </a:ext>
              </a:extLst>
            </p:cNvPr>
            <p:cNvSpPr/>
            <p:nvPr/>
          </p:nvSpPr>
          <p:spPr>
            <a:xfrm>
              <a:off x="1524000"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1" name="Oval 1800">
              <a:extLst>
                <a:ext uri="{FF2B5EF4-FFF2-40B4-BE49-F238E27FC236}">
                  <a16:creationId xmlns:a16="http://schemas.microsoft.com/office/drawing/2014/main" id="{8BFA8215-31D7-4BD1-7A4E-55108594B403}"/>
                </a:ext>
              </a:extLst>
            </p:cNvPr>
            <p:cNvSpPr/>
            <p:nvPr/>
          </p:nvSpPr>
          <p:spPr>
            <a:xfrm>
              <a:off x="1533447"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2" name="Oval 1801">
              <a:extLst>
                <a:ext uri="{FF2B5EF4-FFF2-40B4-BE49-F238E27FC236}">
                  <a16:creationId xmlns:a16="http://schemas.microsoft.com/office/drawing/2014/main" id="{6148A3B9-CDCC-35B3-BAA1-0ED5F03F5CAA}"/>
                </a:ext>
              </a:extLst>
            </p:cNvPr>
            <p:cNvSpPr/>
            <p:nvPr/>
          </p:nvSpPr>
          <p:spPr>
            <a:xfrm>
              <a:off x="198683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3" name="Oval 1802">
              <a:extLst>
                <a:ext uri="{FF2B5EF4-FFF2-40B4-BE49-F238E27FC236}">
                  <a16:creationId xmlns:a16="http://schemas.microsoft.com/office/drawing/2014/main" id="{2FD39D96-9483-359F-4BDA-B07726B8EDE4}"/>
                </a:ext>
              </a:extLst>
            </p:cNvPr>
            <p:cNvSpPr/>
            <p:nvPr/>
          </p:nvSpPr>
          <p:spPr>
            <a:xfrm>
              <a:off x="198683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4" name="Oval 1803">
              <a:extLst>
                <a:ext uri="{FF2B5EF4-FFF2-40B4-BE49-F238E27FC236}">
                  <a16:creationId xmlns:a16="http://schemas.microsoft.com/office/drawing/2014/main" id="{B2844BC8-499A-24CA-5712-EAC6B85E3D6A}"/>
                </a:ext>
              </a:extLst>
            </p:cNvPr>
            <p:cNvSpPr/>
            <p:nvPr/>
          </p:nvSpPr>
          <p:spPr>
            <a:xfrm>
              <a:off x="198683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5" name="Oval 1804">
              <a:extLst>
                <a:ext uri="{FF2B5EF4-FFF2-40B4-BE49-F238E27FC236}">
                  <a16:creationId xmlns:a16="http://schemas.microsoft.com/office/drawing/2014/main" id="{97814651-D715-653F-4756-2707BBB0BB96}"/>
                </a:ext>
              </a:extLst>
            </p:cNvPr>
            <p:cNvSpPr/>
            <p:nvPr/>
          </p:nvSpPr>
          <p:spPr>
            <a:xfrm>
              <a:off x="1977391"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6" name="Oval 1805">
              <a:extLst>
                <a:ext uri="{FF2B5EF4-FFF2-40B4-BE49-F238E27FC236}">
                  <a16:creationId xmlns:a16="http://schemas.microsoft.com/office/drawing/2014/main" id="{E2554F91-2C4B-0759-5B02-7A097101292F}"/>
                </a:ext>
              </a:extLst>
            </p:cNvPr>
            <p:cNvSpPr/>
            <p:nvPr/>
          </p:nvSpPr>
          <p:spPr>
            <a:xfrm>
              <a:off x="198683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7" name="Oval 1806">
              <a:extLst>
                <a:ext uri="{FF2B5EF4-FFF2-40B4-BE49-F238E27FC236}">
                  <a16:creationId xmlns:a16="http://schemas.microsoft.com/office/drawing/2014/main" id="{669F1C99-D873-7025-EBA4-465A052DF2CE}"/>
                </a:ext>
              </a:extLst>
            </p:cNvPr>
            <p:cNvSpPr/>
            <p:nvPr/>
          </p:nvSpPr>
          <p:spPr>
            <a:xfrm>
              <a:off x="244967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8" name="Oval 1807">
              <a:extLst>
                <a:ext uri="{FF2B5EF4-FFF2-40B4-BE49-F238E27FC236}">
                  <a16:creationId xmlns:a16="http://schemas.microsoft.com/office/drawing/2014/main" id="{521FF200-67A5-DA32-13D3-F0DE040FD413}"/>
                </a:ext>
              </a:extLst>
            </p:cNvPr>
            <p:cNvSpPr/>
            <p:nvPr/>
          </p:nvSpPr>
          <p:spPr>
            <a:xfrm>
              <a:off x="244967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9" name="Oval 1808">
              <a:extLst>
                <a:ext uri="{FF2B5EF4-FFF2-40B4-BE49-F238E27FC236}">
                  <a16:creationId xmlns:a16="http://schemas.microsoft.com/office/drawing/2014/main" id="{CF9580DB-6928-0E2E-F99B-B862EC6DA5FD}"/>
                </a:ext>
              </a:extLst>
            </p:cNvPr>
            <p:cNvSpPr/>
            <p:nvPr/>
          </p:nvSpPr>
          <p:spPr>
            <a:xfrm>
              <a:off x="244967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0" name="Oval 1809">
              <a:extLst>
                <a:ext uri="{FF2B5EF4-FFF2-40B4-BE49-F238E27FC236}">
                  <a16:creationId xmlns:a16="http://schemas.microsoft.com/office/drawing/2014/main" id="{E2FEE3F3-BFB7-8973-B61B-89B79A193643}"/>
                </a:ext>
              </a:extLst>
            </p:cNvPr>
            <p:cNvSpPr/>
            <p:nvPr/>
          </p:nvSpPr>
          <p:spPr>
            <a:xfrm>
              <a:off x="2440226"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1" name="Oval 1810">
              <a:extLst>
                <a:ext uri="{FF2B5EF4-FFF2-40B4-BE49-F238E27FC236}">
                  <a16:creationId xmlns:a16="http://schemas.microsoft.com/office/drawing/2014/main" id="{0DF696B0-CFAC-15F1-D78B-5820B869ACA9}"/>
                </a:ext>
              </a:extLst>
            </p:cNvPr>
            <p:cNvSpPr/>
            <p:nvPr/>
          </p:nvSpPr>
          <p:spPr>
            <a:xfrm>
              <a:off x="244967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2" name="Oval 1811">
              <a:extLst>
                <a:ext uri="{FF2B5EF4-FFF2-40B4-BE49-F238E27FC236}">
                  <a16:creationId xmlns:a16="http://schemas.microsoft.com/office/drawing/2014/main" id="{9B04485E-2C90-16DA-7482-2C450607A541}"/>
                </a:ext>
              </a:extLst>
            </p:cNvPr>
            <p:cNvSpPr/>
            <p:nvPr/>
          </p:nvSpPr>
          <p:spPr>
            <a:xfrm>
              <a:off x="290306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3" name="Oval 1812">
              <a:extLst>
                <a:ext uri="{FF2B5EF4-FFF2-40B4-BE49-F238E27FC236}">
                  <a16:creationId xmlns:a16="http://schemas.microsoft.com/office/drawing/2014/main" id="{AF419DB7-7F9A-DD3B-7DC9-E5F3EE038606}"/>
                </a:ext>
              </a:extLst>
            </p:cNvPr>
            <p:cNvSpPr/>
            <p:nvPr/>
          </p:nvSpPr>
          <p:spPr>
            <a:xfrm>
              <a:off x="290306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4" name="Oval 1813">
              <a:extLst>
                <a:ext uri="{FF2B5EF4-FFF2-40B4-BE49-F238E27FC236}">
                  <a16:creationId xmlns:a16="http://schemas.microsoft.com/office/drawing/2014/main" id="{55B4BC8E-0934-4A55-1B5C-B31384D8A457}"/>
                </a:ext>
              </a:extLst>
            </p:cNvPr>
            <p:cNvSpPr/>
            <p:nvPr/>
          </p:nvSpPr>
          <p:spPr>
            <a:xfrm>
              <a:off x="290306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5" name="Oval 1814">
              <a:extLst>
                <a:ext uri="{FF2B5EF4-FFF2-40B4-BE49-F238E27FC236}">
                  <a16:creationId xmlns:a16="http://schemas.microsoft.com/office/drawing/2014/main" id="{6090256D-FB18-EF9B-DA01-1CAB39A1CE88}"/>
                </a:ext>
              </a:extLst>
            </p:cNvPr>
            <p:cNvSpPr/>
            <p:nvPr/>
          </p:nvSpPr>
          <p:spPr>
            <a:xfrm>
              <a:off x="289361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6" name="Oval 1815">
              <a:extLst>
                <a:ext uri="{FF2B5EF4-FFF2-40B4-BE49-F238E27FC236}">
                  <a16:creationId xmlns:a16="http://schemas.microsoft.com/office/drawing/2014/main" id="{CEA3B1A4-C1D3-F233-D829-080A9DAD1340}"/>
                </a:ext>
              </a:extLst>
            </p:cNvPr>
            <p:cNvSpPr/>
            <p:nvPr/>
          </p:nvSpPr>
          <p:spPr>
            <a:xfrm>
              <a:off x="290306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7" name="Oval 1816">
              <a:extLst>
                <a:ext uri="{FF2B5EF4-FFF2-40B4-BE49-F238E27FC236}">
                  <a16:creationId xmlns:a16="http://schemas.microsoft.com/office/drawing/2014/main" id="{B4AF79F4-839B-54F6-968C-EED4A9ED03B8}"/>
                </a:ext>
              </a:extLst>
            </p:cNvPr>
            <p:cNvSpPr/>
            <p:nvPr/>
          </p:nvSpPr>
          <p:spPr>
            <a:xfrm>
              <a:off x="335645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8" name="Oval 1817">
              <a:extLst>
                <a:ext uri="{FF2B5EF4-FFF2-40B4-BE49-F238E27FC236}">
                  <a16:creationId xmlns:a16="http://schemas.microsoft.com/office/drawing/2014/main" id="{0A2C6CE8-040E-B449-EF0B-504156D5A639}"/>
                </a:ext>
              </a:extLst>
            </p:cNvPr>
            <p:cNvSpPr/>
            <p:nvPr/>
          </p:nvSpPr>
          <p:spPr>
            <a:xfrm>
              <a:off x="335645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9" name="Oval 1818">
              <a:extLst>
                <a:ext uri="{FF2B5EF4-FFF2-40B4-BE49-F238E27FC236}">
                  <a16:creationId xmlns:a16="http://schemas.microsoft.com/office/drawing/2014/main" id="{AF011116-848A-62FF-0ADF-BF6B518CDA59}"/>
                </a:ext>
              </a:extLst>
            </p:cNvPr>
            <p:cNvSpPr/>
            <p:nvPr/>
          </p:nvSpPr>
          <p:spPr>
            <a:xfrm>
              <a:off x="335645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0" name="Oval 1819">
              <a:extLst>
                <a:ext uri="{FF2B5EF4-FFF2-40B4-BE49-F238E27FC236}">
                  <a16:creationId xmlns:a16="http://schemas.microsoft.com/office/drawing/2014/main" id="{D3FC3214-9D41-5665-3890-E4A3426C2B1C}"/>
                </a:ext>
              </a:extLst>
            </p:cNvPr>
            <p:cNvSpPr/>
            <p:nvPr/>
          </p:nvSpPr>
          <p:spPr>
            <a:xfrm>
              <a:off x="334700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1" name="Oval 1820">
              <a:extLst>
                <a:ext uri="{FF2B5EF4-FFF2-40B4-BE49-F238E27FC236}">
                  <a16:creationId xmlns:a16="http://schemas.microsoft.com/office/drawing/2014/main" id="{9D50461E-82A7-5607-AC49-FAF08CFB331A}"/>
                </a:ext>
              </a:extLst>
            </p:cNvPr>
            <p:cNvSpPr/>
            <p:nvPr/>
          </p:nvSpPr>
          <p:spPr>
            <a:xfrm>
              <a:off x="335645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2" name="Oval 1821">
              <a:extLst>
                <a:ext uri="{FF2B5EF4-FFF2-40B4-BE49-F238E27FC236}">
                  <a16:creationId xmlns:a16="http://schemas.microsoft.com/office/drawing/2014/main" id="{6F6BCF5F-ABCC-BE88-910F-49395B15649D}"/>
                </a:ext>
              </a:extLst>
            </p:cNvPr>
            <p:cNvSpPr/>
            <p:nvPr/>
          </p:nvSpPr>
          <p:spPr>
            <a:xfrm>
              <a:off x="381960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3" name="Oval 1822">
              <a:extLst>
                <a:ext uri="{FF2B5EF4-FFF2-40B4-BE49-F238E27FC236}">
                  <a16:creationId xmlns:a16="http://schemas.microsoft.com/office/drawing/2014/main" id="{2C3EE57B-F5ED-1BAE-EA97-100479374091}"/>
                </a:ext>
              </a:extLst>
            </p:cNvPr>
            <p:cNvSpPr/>
            <p:nvPr/>
          </p:nvSpPr>
          <p:spPr>
            <a:xfrm>
              <a:off x="381960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4" name="Oval 1823">
              <a:extLst>
                <a:ext uri="{FF2B5EF4-FFF2-40B4-BE49-F238E27FC236}">
                  <a16:creationId xmlns:a16="http://schemas.microsoft.com/office/drawing/2014/main" id="{742BD68D-998E-548D-6070-2C55D6FE93D2}"/>
                </a:ext>
              </a:extLst>
            </p:cNvPr>
            <p:cNvSpPr/>
            <p:nvPr/>
          </p:nvSpPr>
          <p:spPr>
            <a:xfrm>
              <a:off x="381960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5" name="Oval 1824">
              <a:extLst>
                <a:ext uri="{FF2B5EF4-FFF2-40B4-BE49-F238E27FC236}">
                  <a16:creationId xmlns:a16="http://schemas.microsoft.com/office/drawing/2014/main" id="{082D1785-D699-5F65-62FA-0A5EBB656AC7}"/>
                </a:ext>
              </a:extLst>
            </p:cNvPr>
            <p:cNvSpPr/>
            <p:nvPr/>
          </p:nvSpPr>
          <p:spPr>
            <a:xfrm>
              <a:off x="3810161"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6" name="Oval 1825">
              <a:extLst>
                <a:ext uri="{FF2B5EF4-FFF2-40B4-BE49-F238E27FC236}">
                  <a16:creationId xmlns:a16="http://schemas.microsoft.com/office/drawing/2014/main" id="{5D453A2C-C6F9-F191-9B43-D77240AF0691}"/>
                </a:ext>
              </a:extLst>
            </p:cNvPr>
            <p:cNvSpPr/>
            <p:nvPr/>
          </p:nvSpPr>
          <p:spPr>
            <a:xfrm>
              <a:off x="381960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7" name="Oval 1826">
              <a:extLst>
                <a:ext uri="{FF2B5EF4-FFF2-40B4-BE49-F238E27FC236}">
                  <a16:creationId xmlns:a16="http://schemas.microsoft.com/office/drawing/2014/main" id="{B48C0ABE-14B1-235B-041F-A97CC1430D3D}"/>
                </a:ext>
              </a:extLst>
            </p:cNvPr>
            <p:cNvSpPr/>
            <p:nvPr/>
          </p:nvSpPr>
          <p:spPr>
            <a:xfrm>
              <a:off x="427299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8" name="Oval 1827">
              <a:extLst>
                <a:ext uri="{FF2B5EF4-FFF2-40B4-BE49-F238E27FC236}">
                  <a16:creationId xmlns:a16="http://schemas.microsoft.com/office/drawing/2014/main" id="{F7C8C15B-3ACD-5CC4-B16F-BF12279218EA}"/>
                </a:ext>
              </a:extLst>
            </p:cNvPr>
            <p:cNvSpPr/>
            <p:nvPr/>
          </p:nvSpPr>
          <p:spPr>
            <a:xfrm>
              <a:off x="427299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9" name="Oval 1828">
              <a:extLst>
                <a:ext uri="{FF2B5EF4-FFF2-40B4-BE49-F238E27FC236}">
                  <a16:creationId xmlns:a16="http://schemas.microsoft.com/office/drawing/2014/main" id="{111EED7F-D0DF-C321-92A2-387614228D4F}"/>
                </a:ext>
              </a:extLst>
            </p:cNvPr>
            <p:cNvSpPr/>
            <p:nvPr/>
          </p:nvSpPr>
          <p:spPr>
            <a:xfrm>
              <a:off x="427299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0" name="Oval 1829">
              <a:extLst>
                <a:ext uri="{FF2B5EF4-FFF2-40B4-BE49-F238E27FC236}">
                  <a16:creationId xmlns:a16="http://schemas.microsoft.com/office/drawing/2014/main" id="{8B0AD9CD-CBA9-2AB2-CC10-46F71B4BAC3F}"/>
                </a:ext>
              </a:extLst>
            </p:cNvPr>
            <p:cNvSpPr/>
            <p:nvPr/>
          </p:nvSpPr>
          <p:spPr>
            <a:xfrm>
              <a:off x="4263550"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1" name="Oval 1830">
              <a:extLst>
                <a:ext uri="{FF2B5EF4-FFF2-40B4-BE49-F238E27FC236}">
                  <a16:creationId xmlns:a16="http://schemas.microsoft.com/office/drawing/2014/main" id="{7D48CA58-AB93-45B7-BA90-BDCC89AC344B}"/>
                </a:ext>
              </a:extLst>
            </p:cNvPr>
            <p:cNvSpPr/>
            <p:nvPr/>
          </p:nvSpPr>
          <p:spPr>
            <a:xfrm>
              <a:off x="427299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2" name="Oval 1831">
              <a:extLst>
                <a:ext uri="{FF2B5EF4-FFF2-40B4-BE49-F238E27FC236}">
                  <a16:creationId xmlns:a16="http://schemas.microsoft.com/office/drawing/2014/main" id="{27DFF741-DD4C-E8A5-21F6-8137E2B5A3DC}"/>
                </a:ext>
              </a:extLst>
            </p:cNvPr>
            <p:cNvSpPr/>
            <p:nvPr/>
          </p:nvSpPr>
          <p:spPr>
            <a:xfrm>
              <a:off x="473583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3" name="Oval 1832">
              <a:extLst>
                <a:ext uri="{FF2B5EF4-FFF2-40B4-BE49-F238E27FC236}">
                  <a16:creationId xmlns:a16="http://schemas.microsoft.com/office/drawing/2014/main" id="{254665A4-761A-C3A5-2656-38B658F44D8E}"/>
                </a:ext>
              </a:extLst>
            </p:cNvPr>
            <p:cNvSpPr/>
            <p:nvPr/>
          </p:nvSpPr>
          <p:spPr>
            <a:xfrm>
              <a:off x="473583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4" name="Oval 1833">
              <a:extLst>
                <a:ext uri="{FF2B5EF4-FFF2-40B4-BE49-F238E27FC236}">
                  <a16:creationId xmlns:a16="http://schemas.microsoft.com/office/drawing/2014/main" id="{FD99DB5C-364D-38EB-0579-B73CB1B9D578}"/>
                </a:ext>
              </a:extLst>
            </p:cNvPr>
            <p:cNvSpPr/>
            <p:nvPr/>
          </p:nvSpPr>
          <p:spPr>
            <a:xfrm>
              <a:off x="473583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5" name="Oval 1834">
              <a:extLst>
                <a:ext uri="{FF2B5EF4-FFF2-40B4-BE49-F238E27FC236}">
                  <a16:creationId xmlns:a16="http://schemas.microsoft.com/office/drawing/2014/main" id="{681AAF20-3742-07D5-E43E-0782A7F3600F}"/>
                </a:ext>
              </a:extLst>
            </p:cNvPr>
            <p:cNvSpPr/>
            <p:nvPr/>
          </p:nvSpPr>
          <p:spPr>
            <a:xfrm>
              <a:off x="4726386"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6" name="Oval 1835">
              <a:extLst>
                <a:ext uri="{FF2B5EF4-FFF2-40B4-BE49-F238E27FC236}">
                  <a16:creationId xmlns:a16="http://schemas.microsoft.com/office/drawing/2014/main" id="{A9437DF0-8D8C-DFCE-9F90-F4B4282D0072}"/>
                </a:ext>
              </a:extLst>
            </p:cNvPr>
            <p:cNvSpPr/>
            <p:nvPr/>
          </p:nvSpPr>
          <p:spPr>
            <a:xfrm>
              <a:off x="473583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7" name="Oval 1836">
              <a:extLst>
                <a:ext uri="{FF2B5EF4-FFF2-40B4-BE49-F238E27FC236}">
                  <a16:creationId xmlns:a16="http://schemas.microsoft.com/office/drawing/2014/main" id="{A638B796-8D62-433A-F82B-724854FD6CE6}"/>
                </a:ext>
              </a:extLst>
            </p:cNvPr>
            <p:cNvSpPr/>
            <p:nvPr/>
          </p:nvSpPr>
          <p:spPr>
            <a:xfrm>
              <a:off x="518922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8" name="Oval 1837">
              <a:extLst>
                <a:ext uri="{FF2B5EF4-FFF2-40B4-BE49-F238E27FC236}">
                  <a16:creationId xmlns:a16="http://schemas.microsoft.com/office/drawing/2014/main" id="{8D6173E0-E505-D39D-308B-853A3DFE94C8}"/>
                </a:ext>
              </a:extLst>
            </p:cNvPr>
            <p:cNvSpPr/>
            <p:nvPr/>
          </p:nvSpPr>
          <p:spPr>
            <a:xfrm>
              <a:off x="518922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9" name="Oval 1838">
              <a:extLst>
                <a:ext uri="{FF2B5EF4-FFF2-40B4-BE49-F238E27FC236}">
                  <a16:creationId xmlns:a16="http://schemas.microsoft.com/office/drawing/2014/main" id="{3497E5F8-91D2-99B7-814F-397277858775}"/>
                </a:ext>
              </a:extLst>
            </p:cNvPr>
            <p:cNvSpPr/>
            <p:nvPr/>
          </p:nvSpPr>
          <p:spPr>
            <a:xfrm>
              <a:off x="518922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0" name="Oval 1839">
              <a:extLst>
                <a:ext uri="{FF2B5EF4-FFF2-40B4-BE49-F238E27FC236}">
                  <a16:creationId xmlns:a16="http://schemas.microsoft.com/office/drawing/2014/main" id="{F3F7ACB5-4D8D-E4CC-BA2D-57C7C522EA5E}"/>
                </a:ext>
              </a:extLst>
            </p:cNvPr>
            <p:cNvSpPr/>
            <p:nvPr/>
          </p:nvSpPr>
          <p:spPr>
            <a:xfrm>
              <a:off x="517977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1" name="Oval 1840">
              <a:extLst>
                <a:ext uri="{FF2B5EF4-FFF2-40B4-BE49-F238E27FC236}">
                  <a16:creationId xmlns:a16="http://schemas.microsoft.com/office/drawing/2014/main" id="{EA3EC0A1-12C7-F91D-1F4F-09683562469E}"/>
                </a:ext>
              </a:extLst>
            </p:cNvPr>
            <p:cNvSpPr/>
            <p:nvPr/>
          </p:nvSpPr>
          <p:spPr>
            <a:xfrm>
              <a:off x="518922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2" name="Oval 1841">
              <a:extLst>
                <a:ext uri="{FF2B5EF4-FFF2-40B4-BE49-F238E27FC236}">
                  <a16:creationId xmlns:a16="http://schemas.microsoft.com/office/drawing/2014/main" id="{117AF35C-14C9-8924-0BB9-3DCB50A46A15}"/>
                </a:ext>
              </a:extLst>
            </p:cNvPr>
            <p:cNvSpPr/>
            <p:nvPr/>
          </p:nvSpPr>
          <p:spPr>
            <a:xfrm>
              <a:off x="5642610"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3" name="Oval 1842">
              <a:extLst>
                <a:ext uri="{FF2B5EF4-FFF2-40B4-BE49-F238E27FC236}">
                  <a16:creationId xmlns:a16="http://schemas.microsoft.com/office/drawing/2014/main" id="{1AA6E5A9-563F-2ED0-9578-BE98A784543A}"/>
                </a:ext>
              </a:extLst>
            </p:cNvPr>
            <p:cNvSpPr/>
            <p:nvPr/>
          </p:nvSpPr>
          <p:spPr>
            <a:xfrm>
              <a:off x="5642610"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4" name="Oval 1843">
              <a:extLst>
                <a:ext uri="{FF2B5EF4-FFF2-40B4-BE49-F238E27FC236}">
                  <a16:creationId xmlns:a16="http://schemas.microsoft.com/office/drawing/2014/main" id="{4964C2FD-08E8-D6AC-15C0-6F82B6B12731}"/>
                </a:ext>
              </a:extLst>
            </p:cNvPr>
            <p:cNvSpPr/>
            <p:nvPr/>
          </p:nvSpPr>
          <p:spPr>
            <a:xfrm>
              <a:off x="5642610"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5" name="Oval 1844">
              <a:extLst>
                <a:ext uri="{FF2B5EF4-FFF2-40B4-BE49-F238E27FC236}">
                  <a16:creationId xmlns:a16="http://schemas.microsoft.com/office/drawing/2014/main" id="{9EB0647B-FE84-DB30-4063-5BEDF0FF03C3}"/>
                </a:ext>
              </a:extLst>
            </p:cNvPr>
            <p:cNvSpPr/>
            <p:nvPr/>
          </p:nvSpPr>
          <p:spPr>
            <a:xfrm>
              <a:off x="563316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6" name="Oval 1845">
              <a:extLst>
                <a:ext uri="{FF2B5EF4-FFF2-40B4-BE49-F238E27FC236}">
                  <a16:creationId xmlns:a16="http://schemas.microsoft.com/office/drawing/2014/main" id="{61990109-1166-CC97-E30E-111A3F9F8002}"/>
                </a:ext>
              </a:extLst>
            </p:cNvPr>
            <p:cNvSpPr/>
            <p:nvPr/>
          </p:nvSpPr>
          <p:spPr>
            <a:xfrm>
              <a:off x="5642610"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7" name="Oval 1846">
              <a:extLst>
                <a:ext uri="{FF2B5EF4-FFF2-40B4-BE49-F238E27FC236}">
                  <a16:creationId xmlns:a16="http://schemas.microsoft.com/office/drawing/2014/main" id="{78E465F6-D596-EF69-B319-74C5099C5B4A}"/>
                </a:ext>
              </a:extLst>
            </p:cNvPr>
            <p:cNvSpPr/>
            <p:nvPr/>
          </p:nvSpPr>
          <p:spPr>
            <a:xfrm>
              <a:off x="153344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8" name="Oval 1847">
              <a:extLst>
                <a:ext uri="{FF2B5EF4-FFF2-40B4-BE49-F238E27FC236}">
                  <a16:creationId xmlns:a16="http://schemas.microsoft.com/office/drawing/2014/main" id="{08E2C427-6D43-7CCF-F39D-64661DA4A97A}"/>
                </a:ext>
              </a:extLst>
            </p:cNvPr>
            <p:cNvSpPr/>
            <p:nvPr/>
          </p:nvSpPr>
          <p:spPr>
            <a:xfrm>
              <a:off x="153344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9" name="Oval 1848">
              <a:extLst>
                <a:ext uri="{FF2B5EF4-FFF2-40B4-BE49-F238E27FC236}">
                  <a16:creationId xmlns:a16="http://schemas.microsoft.com/office/drawing/2014/main" id="{4592CC6B-C54E-CCD5-3C17-8289EE4D1FF6}"/>
                </a:ext>
              </a:extLst>
            </p:cNvPr>
            <p:cNvSpPr/>
            <p:nvPr/>
          </p:nvSpPr>
          <p:spPr>
            <a:xfrm>
              <a:off x="153344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0" name="Oval 1849">
              <a:extLst>
                <a:ext uri="{FF2B5EF4-FFF2-40B4-BE49-F238E27FC236}">
                  <a16:creationId xmlns:a16="http://schemas.microsoft.com/office/drawing/2014/main" id="{18341B68-4CED-8CD4-6791-B7736B390571}"/>
                </a:ext>
              </a:extLst>
            </p:cNvPr>
            <p:cNvSpPr/>
            <p:nvPr/>
          </p:nvSpPr>
          <p:spPr>
            <a:xfrm>
              <a:off x="1524000"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1" name="Oval 1850">
              <a:extLst>
                <a:ext uri="{FF2B5EF4-FFF2-40B4-BE49-F238E27FC236}">
                  <a16:creationId xmlns:a16="http://schemas.microsoft.com/office/drawing/2014/main" id="{576C01E7-ACE5-7291-3F8F-D2856DADB415}"/>
                </a:ext>
              </a:extLst>
            </p:cNvPr>
            <p:cNvSpPr/>
            <p:nvPr/>
          </p:nvSpPr>
          <p:spPr>
            <a:xfrm>
              <a:off x="1533447"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2" name="Oval 1851">
              <a:extLst>
                <a:ext uri="{FF2B5EF4-FFF2-40B4-BE49-F238E27FC236}">
                  <a16:creationId xmlns:a16="http://schemas.microsoft.com/office/drawing/2014/main" id="{C68D1521-3399-398D-8CE6-F7AAD4FF2D57}"/>
                </a:ext>
              </a:extLst>
            </p:cNvPr>
            <p:cNvSpPr/>
            <p:nvPr/>
          </p:nvSpPr>
          <p:spPr>
            <a:xfrm>
              <a:off x="198683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3" name="Oval 1852">
              <a:extLst>
                <a:ext uri="{FF2B5EF4-FFF2-40B4-BE49-F238E27FC236}">
                  <a16:creationId xmlns:a16="http://schemas.microsoft.com/office/drawing/2014/main" id="{563FF662-5813-3DD1-A2DF-680EE66AEEF5}"/>
                </a:ext>
              </a:extLst>
            </p:cNvPr>
            <p:cNvSpPr/>
            <p:nvPr/>
          </p:nvSpPr>
          <p:spPr>
            <a:xfrm>
              <a:off x="198683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4" name="Oval 1853">
              <a:extLst>
                <a:ext uri="{FF2B5EF4-FFF2-40B4-BE49-F238E27FC236}">
                  <a16:creationId xmlns:a16="http://schemas.microsoft.com/office/drawing/2014/main" id="{8E0D8CA6-A5E2-B562-7413-BFA6193612F3}"/>
                </a:ext>
              </a:extLst>
            </p:cNvPr>
            <p:cNvSpPr/>
            <p:nvPr/>
          </p:nvSpPr>
          <p:spPr>
            <a:xfrm>
              <a:off x="198683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5" name="Oval 1854">
              <a:extLst>
                <a:ext uri="{FF2B5EF4-FFF2-40B4-BE49-F238E27FC236}">
                  <a16:creationId xmlns:a16="http://schemas.microsoft.com/office/drawing/2014/main" id="{DD93E2E3-F963-65F3-E1D7-D07BA8792ACF}"/>
                </a:ext>
              </a:extLst>
            </p:cNvPr>
            <p:cNvSpPr/>
            <p:nvPr/>
          </p:nvSpPr>
          <p:spPr>
            <a:xfrm>
              <a:off x="1977391"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48" name="Oval 1747">
              <a:extLst>
                <a:ext uri="{FF2B5EF4-FFF2-40B4-BE49-F238E27FC236}">
                  <a16:creationId xmlns:a16="http://schemas.microsoft.com/office/drawing/2014/main" id="{655EB592-E508-93DC-9E6B-42DE310DE756}"/>
                </a:ext>
              </a:extLst>
            </p:cNvPr>
            <p:cNvSpPr/>
            <p:nvPr/>
          </p:nvSpPr>
          <p:spPr>
            <a:xfrm>
              <a:off x="198683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2" name="Oval 1751">
              <a:extLst>
                <a:ext uri="{FF2B5EF4-FFF2-40B4-BE49-F238E27FC236}">
                  <a16:creationId xmlns:a16="http://schemas.microsoft.com/office/drawing/2014/main" id="{E9FF5C3D-6F6E-35D7-AD37-31AAAF342B51}"/>
                </a:ext>
              </a:extLst>
            </p:cNvPr>
            <p:cNvSpPr/>
            <p:nvPr/>
          </p:nvSpPr>
          <p:spPr>
            <a:xfrm>
              <a:off x="244967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3" name="Oval 1752">
              <a:extLst>
                <a:ext uri="{FF2B5EF4-FFF2-40B4-BE49-F238E27FC236}">
                  <a16:creationId xmlns:a16="http://schemas.microsoft.com/office/drawing/2014/main" id="{B60A0EBF-5554-D09C-E083-FE8E3F73120E}"/>
                </a:ext>
              </a:extLst>
            </p:cNvPr>
            <p:cNvSpPr/>
            <p:nvPr/>
          </p:nvSpPr>
          <p:spPr>
            <a:xfrm>
              <a:off x="244967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4" name="Oval 1753">
              <a:extLst>
                <a:ext uri="{FF2B5EF4-FFF2-40B4-BE49-F238E27FC236}">
                  <a16:creationId xmlns:a16="http://schemas.microsoft.com/office/drawing/2014/main" id="{AD08D841-9AC3-8231-BC0C-430F5BA1C67E}"/>
                </a:ext>
              </a:extLst>
            </p:cNvPr>
            <p:cNvSpPr/>
            <p:nvPr/>
          </p:nvSpPr>
          <p:spPr>
            <a:xfrm>
              <a:off x="244967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5" name="Oval 1754">
              <a:extLst>
                <a:ext uri="{FF2B5EF4-FFF2-40B4-BE49-F238E27FC236}">
                  <a16:creationId xmlns:a16="http://schemas.microsoft.com/office/drawing/2014/main" id="{17883674-0E74-38B7-7828-BD7F9BEB0038}"/>
                </a:ext>
              </a:extLst>
            </p:cNvPr>
            <p:cNvSpPr/>
            <p:nvPr/>
          </p:nvSpPr>
          <p:spPr>
            <a:xfrm>
              <a:off x="2440226"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6" name="Oval 1755">
              <a:extLst>
                <a:ext uri="{FF2B5EF4-FFF2-40B4-BE49-F238E27FC236}">
                  <a16:creationId xmlns:a16="http://schemas.microsoft.com/office/drawing/2014/main" id="{C3B2D381-353F-47BC-9D86-828E78FEB13D}"/>
                </a:ext>
              </a:extLst>
            </p:cNvPr>
            <p:cNvSpPr/>
            <p:nvPr/>
          </p:nvSpPr>
          <p:spPr>
            <a:xfrm>
              <a:off x="244967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7" name="Oval 1756">
              <a:extLst>
                <a:ext uri="{FF2B5EF4-FFF2-40B4-BE49-F238E27FC236}">
                  <a16:creationId xmlns:a16="http://schemas.microsoft.com/office/drawing/2014/main" id="{12F2216A-133B-229E-5246-F1F4892368EE}"/>
                </a:ext>
              </a:extLst>
            </p:cNvPr>
            <p:cNvSpPr/>
            <p:nvPr/>
          </p:nvSpPr>
          <p:spPr>
            <a:xfrm>
              <a:off x="290306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8" name="Oval 1757">
              <a:extLst>
                <a:ext uri="{FF2B5EF4-FFF2-40B4-BE49-F238E27FC236}">
                  <a16:creationId xmlns:a16="http://schemas.microsoft.com/office/drawing/2014/main" id="{D8C1CBB0-6CD6-971E-C5B3-12AC66BCAED6}"/>
                </a:ext>
              </a:extLst>
            </p:cNvPr>
            <p:cNvSpPr/>
            <p:nvPr/>
          </p:nvSpPr>
          <p:spPr>
            <a:xfrm>
              <a:off x="290306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1" name="Oval 1760">
              <a:extLst>
                <a:ext uri="{FF2B5EF4-FFF2-40B4-BE49-F238E27FC236}">
                  <a16:creationId xmlns:a16="http://schemas.microsoft.com/office/drawing/2014/main" id="{8927AC40-BB6C-7ECA-E1D2-A2C98365D39E}"/>
                </a:ext>
              </a:extLst>
            </p:cNvPr>
            <p:cNvSpPr/>
            <p:nvPr/>
          </p:nvSpPr>
          <p:spPr>
            <a:xfrm>
              <a:off x="290306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3" name="Oval 1762">
              <a:extLst>
                <a:ext uri="{FF2B5EF4-FFF2-40B4-BE49-F238E27FC236}">
                  <a16:creationId xmlns:a16="http://schemas.microsoft.com/office/drawing/2014/main" id="{6CC99D00-F5A9-DC33-449E-1D1551539066}"/>
                </a:ext>
              </a:extLst>
            </p:cNvPr>
            <p:cNvSpPr/>
            <p:nvPr/>
          </p:nvSpPr>
          <p:spPr>
            <a:xfrm>
              <a:off x="289361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4" name="Oval 1763">
              <a:extLst>
                <a:ext uri="{FF2B5EF4-FFF2-40B4-BE49-F238E27FC236}">
                  <a16:creationId xmlns:a16="http://schemas.microsoft.com/office/drawing/2014/main" id="{F8F772E1-261D-FCCF-58B1-8C585ED4851F}"/>
                </a:ext>
              </a:extLst>
            </p:cNvPr>
            <p:cNvSpPr/>
            <p:nvPr/>
          </p:nvSpPr>
          <p:spPr>
            <a:xfrm>
              <a:off x="290306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5" name="Oval 1764">
              <a:extLst>
                <a:ext uri="{FF2B5EF4-FFF2-40B4-BE49-F238E27FC236}">
                  <a16:creationId xmlns:a16="http://schemas.microsoft.com/office/drawing/2014/main" id="{7E4B5877-E39E-D96E-F06D-0E47F375E5DE}"/>
                </a:ext>
              </a:extLst>
            </p:cNvPr>
            <p:cNvSpPr/>
            <p:nvPr/>
          </p:nvSpPr>
          <p:spPr>
            <a:xfrm>
              <a:off x="335645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6" name="Oval 1765">
              <a:extLst>
                <a:ext uri="{FF2B5EF4-FFF2-40B4-BE49-F238E27FC236}">
                  <a16:creationId xmlns:a16="http://schemas.microsoft.com/office/drawing/2014/main" id="{C80F39D5-AAF8-8CA8-C51B-5B71E69D8EA4}"/>
                </a:ext>
              </a:extLst>
            </p:cNvPr>
            <p:cNvSpPr/>
            <p:nvPr/>
          </p:nvSpPr>
          <p:spPr>
            <a:xfrm>
              <a:off x="335645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7" name="Oval 1766">
              <a:extLst>
                <a:ext uri="{FF2B5EF4-FFF2-40B4-BE49-F238E27FC236}">
                  <a16:creationId xmlns:a16="http://schemas.microsoft.com/office/drawing/2014/main" id="{67205BEA-6CB0-B30B-0C54-5A97233B16AF}"/>
                </a:ext>
              </a:extLst>
            </p:cNvPr>
            <p:cNvSpPr/>
            <p:nvPr/>
          </p:nvSpPr>
          <p:spPr>
            <a:xfrm>
              <a:off x="335645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8" name="Oval 1767">
              <a:extLst>
                <a:ext uri="{FF2B5EF4-FFF2-40B4-BE49-F238E27FC236}">
                  <a16:creationId xmlns:a16="http://schemas.microsoft.com/office/drawing/2014/main" id="{021913A0-5827-5703-093A-1D6D41C85FBB}"/>
                </a:ext>
              </a:extLst>
            </p:cNvPr>
            <p:cNvSpPr/>
            <p:nvPr/>
          </p:nvSpPr>
          <p:spPr>
            <a:xfrm>
              <a:off x="334700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9" name="Oval 1768">
              <a:extLst>
                <a:ext uri="{FF2B5EF4-FFF2-40B4-BE49-F238E27FC236}">
                  <a16:creationId xmlns:a16="http://schemas.microsoft.com/office/drawing/2014/main" id="{EAF563C4-A94E-603C-DE0F-15FD6435691E}"/>
                </a:ext>
              </a:extLst>
            </p:cNvPr>
            <p:cNvSpPr/>
            <p:nvPr/>
          </p:nvSpPr>
          <p:spPr>
            <a:xfrm>
              <a:off x="335645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0" name="Oval 1769">
              <a:extLst>
                <a:ext uri="{FF2B5EF4-FFF2-40B4-BE49-F238E27FC236}">
                  <a16:creationId xmlns:a16="http://schemas.microsoft.com/office/drawing/2014/main" id="{D098B3A1-0253-659B-0217-1FCF88EC5612}"/>
                </a:ext>
              </a:extLst>
            </p:cNvPr>
            <p:cNvSpPr/>
            <p:nvPr/>
          </p:nvSpPr>
          <p:spPr>
            <a:xfrm>
              <a:off x="381960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1" name="Oval 1770">
              <a:extLst>
                <a:ext uri="{FF2B5EF4-FFF2-40B4-BE49-F238E27FC236}">
                  <a16:creationId xmlns:a16="http://schemas.microsoft.com/office/drawing/2014/main" id="{38B81A3E-52B2-9A0E-611E-DA64371DCB74}"/>
                </a:ext>
              </a:extLst>
            </p:cNvPr>
            <p:cNvSpPr/>
            <p:nvPr/>
          </p:nvSpPr>
          <p:spPr>
            <a:xfrm>
              <a:off x="381960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2" name="Oval 1771">
              <a:extLst>
                <a:ext uri="{FF2B5EF4-FFF2-40B4-BE49-F238E27FC236}">
                  <a16:creationId xmlns:a16="http://schemas.microsoft.com/office/drawing/2014/main" id="{203ADEC0-9700-7C4E-4949-524D3D073EC0}"/>
                </a:ext>
              </a:extLst>
            </p:cNvPr>
            <p:cNvSpPr/>
            <p:nvPr/>
          </p:nvSpPr>
          <p:spPr>
            <a:xfrm>
              <a:off x="381960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3" name="Oval 1772">
              <a:extLst>
                <a:ext uri="{FF2B5EF4-FFF2-40B4-BE49-F238E27FC236}">
                  <a16:creationId xmlns:a16="http://schemas.microsoft.com/office/drawing/2014/main" id="{882FD879-5201-4311-830B-2CE6B7A5AE30}"/>
                </a:ext>
              </a:extLst>
            </p:cNvPr>
            <p:cNvSpPr/>
            <p:nvPr/>
          </p:nvSpPr>
          <p:spPr>
            <a:xfrm>
              <a:off x="3810161"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4" name="Oval 1773">
              <a:extLst>
                <a:ext uri="{FF2B5EF4-FFF2-40B4-BE49-F238E27FC236}">
                  <a16:creationId xmlns:a16="http://schemas.microsoft.com/office/drawing/2014/main" id="{E0EAFDBD-FCBE-3CB2-A2B7-987B3E8F6464}"/>
                </a:ext>
              </a:extLst>
            </p:cNvPr>
            <p:cNvSpPr/>
            <p:nvPr/>
          </p:nvSpPr>
          <p:spPr>
            <a:xfrm>
              <a:off x="381960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5" name="Oval 1774">
              <a:extLst>
                <a:ext uri="{FF2B5EF4-FFF2-40B4-BE49-F238E27FC236}">
                  <a16:creationId xmlns:a16="http://schemas.microsoft.com/office/drawing/2014/main" id="{10BE8C40-176D-052A-9D85-5EB08B6A8A74}"/>
                </a:ext>
              </a:extLst>
            </p:cNvPr>
            <p:cNvSpPr/>
            <p:nvPr/>
          </p:nvSpPr>
          <p:spPr>
            <a:xfrm>
              <a:off x="427299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6" name="Oval 1775">
              <a:extLst>
                <a:ext uri="{FF2B5EF4-FFF2-40B4-BE49-F238E27FC236}">
                  <a16:creationId xmlns:a16="http://schemas.microsoft.com/office/drawing/2014/main" id="{B0CF98AD-C8AB-5265-A55A-E45F2151783E}"/>
                </a:ext>
              </a:extLst>
            </p:cNvPr>
            <p:cNvSpPr/>
            <p:nvPr/>
          </p:nvSpPr>
          <p:spPr>
            <a:xfrm>
              <a:off x="427299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7" name="Oval 1776">
              <a:extLst>
                <a:ext uri="{FF2B5EF4-FFF2-40B4-BE49-F238E27FC236}">
                  <a16:creationId xmlns:a16="http://schemas.microsoft.com/office/drawing/2014/main" id="{15D6458D-81E4-7946-C381-C415619E20AE}"/>
                </a:ext>
              </a:extLst>
            </p:cNvPr>
            <p:cNvSpPr/>
            <p:nvPr/>
          </p:nvSpPr>
          <p:spPr>
            <a:xfrm>
              <a:off x="427299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8" name="Oval 1777">
              <a:extLst>
                <a:ext uri="{FF2B5EF4-FFF2-40B4-BE49-F238E27FC236}">
                  <a16:creationId xmlns:a16="http://schemas.microsoft.com/office/drawing/2014/main" id="{16248B70-7E3A-ED39-B8B7-6AEBA488CCBA}"/>
                </a:ext>
              </a:extLst>
            </p:cNvPr>
            <p:cNvSpPr/>
            <p:nvPr/>
          </p:nvSpPr>
          <p:spPr>
            <a:xfrm>
              <a:off x="4263550"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9" name="Oval 1778">
              <a:extLst>
                <a:ext uri="{FF2B5EF4-FFF2-40B4-BE49-F238E27FC236}">
                  <a16:creationId xmlns:a16="http://schemas.microsoft.com/office/drawing/2014/main" id="{886D098E-93BF-363F-D0E6-17DA76AB0361}"/>
                </a:ext>
              </a:extLst>
            </p:cNvPr>
            <p:cNvSpPr/>
            <p:nvPr/>
          </p:nvSpPr>
          <p:spPr>
            <a:xfrm>
              <a:off x="427299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0" name="Oval 1779">
              <a:extLst>
                <a:ext uri="{FF2B5EF4-FFF2-40B4-BE49-F238E27FC236}">
                  <a16:creationId xmlns:a16="http://schemas.microsoft.com/office/drawing/2014/main" id="{95A6584D-8100-ACCB-5AB5-EC9144DB24E8}"/>
                </a:ext>
              </a:extLst>
            </p:cNvPr>
            <p:cNvSpPr/>
            <p:nvPr/>
          </p:nvSpPr>
          <p:spPr>
            <a:xfrm>
              <a:off x="473583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1" name="Oval 1780">
              <a:extLst>
                <a:ext uri="{FF2B5EF4-FFF2-40B4-BE49-F238E27FC236}">
                  <a16:creationId xmlns:a16="http://schemas.microsoft.com/office/drawing/2014/main" id="{F8536B64-8889-AB5A-0659-078148038002}"/>
                </a:ext>
              </a:extLst>
            </p:cNvPr>
            <p:cNvSpPr/>
            <p:nvPr/>
          </p:nvSpPr>
          <p:spPr>
            <a:xfrm>
              <a:off x="473583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2" name="Oval 1781">
              <a:extLst>
                <a:ext uri="{FF2B5EF4-FFF2-40B4-BE49-F238E27FC236}">
                  <a16:creationId xmlns:a16="http://schemas.microsoft.com/office/drawing/2014/main" id="{3D6F32A7-E6B7-359B-E2E7-9BB77017DCC2}"/>
                </a:ext>
              </a:extLst>
            </p:cNvPr>
            <p:cNvSpPr/>
            <p:nvPr/>
          </p:nvSpPr>
          <p:spPr>
            <a:xfrm>
              <a:off x="473583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3" name="Oval 1782">
              <a:extLst>
                <a:ext uri="{FF2B5EF4-FFF2-40B4-BE49-F238E27FC236}">
                  <a16:creationId xmlns:a16="http://schemas.microsoft.com/office/drawing/2014/main" id="{7AD50F10-AD28-9FF4-03AF-21D2058A675A}"/>
                </a:ext>
              </a:extLst>
            </p:cNvPr>
            <p:cNvSpPr/>
            <p:nvPr/>
          </p:nvSpPr>
          <p:spPr>
            <a:xfrm>
              <a:off x="4726386"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4" name="Oval 1783">
              <a:extLst>
                <a:ext uri="{FF2B5EF4-FFF2-40B4-BE49-F238E27FC236}">
                  <a16:creationId xmlns:a16="http://schemas.microsoft.com/office/drawing/2014/main" id="{CD4907A6-6F46-E285-A4F1-8253EE882084}"/>
                </a:ext>
              </a:extLst>
            </p:cNvPr>
            <p:cNvSpPr/>
            <p:nvPr/>
          </p:nvSpPr>
          <p:spPr>
            <a:xfrm>
              <a:off x="473583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5" name="Oval 1784">
              <a:extLst>
                <a:ext uri="{FF2B5EF4-FFF2-40B4-BE49-F238E27FC236}">
                  <a16:creationId xmlns:a16="http://schemas.microsoft.com/office/drawing/2014/main" id="{6AA21933-1216-A64F-08B3-82C2663B4907}"/>
                </a:ext>
              </a:extLst>
            </p:cNvPr>
            <p:cNvSpPr/>
            <p:nvPr/>
          </p:nvSpPr>
          <p:spPr>
            <a:xfrm>
              <a:off x="518922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6" name="Oval 1785">
              <a:extLst>
                <a:ext uri="{FF2B5EF4-FFF2-40B4-BE49-F238E27FC236}">
                  <a16:creationId xmlns:a16="http://schemas.microsoft.com/office/drawing/2014/main" id="{FE33348D-83EB-1B2E-727F-E859D102CB32}"/>
                </a:ext>
              </a:extLst>
            </p:cNvPr>
            <p:cNvSpPr/>
            <p:nvPr/>
          </p:nvSpPr>
          <p:spPr>
            <a:xfrm>
              <a:off x="518922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7" name="Oval 1786">
              <a:extLst>
                <a:ext uri="{FF2B5EF4-FFF2-40B4-BE49-F238E27FC236}">
                  <a16:creationId xmlns:a16="http://schemas.microsoft.com/office/drawing/2014/main" id="{D0E7FFE9-B223-C639-E310-7AC9AB1715FA}"/>
                </a:ext>
              </a:extLst>
            </p:cNvPr>
            <p:cNvSpPr/>
            <p:nvPr/>
          </p:nvSpPr>
          <p:spPr>
            <a:xfrm>
              <a:off x="518922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8" name="Oval 1787">
              <a:extLst>
                <a:ext uri="{FF2B5EF4-FFF2-40B4-BE49-F238E27FC236}">
                  <a16:creationId xmlns:a16="http://schemas.microsoft.com/office/drawing/2014/main" id="{C9505822-144E-FEE6-9C62-43747953781A}"/>
                </a:ext>
              </a:extLst>
            </p:cNvPr>
            <p:cNvSpPr/>
            <p:nvPr/>
          </p:nvSpPr>
          <p:spPr>
            <a:xfrm>
              <a:off x="517977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90" name="Oval 1789">
              <a:extLst>
                <a:ext uri="{FF2B5EF4-FFF2-40B4-BE49-F238E27FC236}">
                  <a16:creationId xmlns:a16="http://schemas.microsoft.com/office/drawing/2014/main" id="{29EE2573-3971-CE86-CC54-C2A5F234DF44}"/>
                </a:ext>
              </a:extLst>
            </p:cNvPr>
            <p:cNvSpPr/>
            <p:nvPr/>
          </p:nvSpPr>
          <p:spPr>
            <a:xfrm>
              <a:off x="518922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6" name="Oval 1855">
              <a:extLst>
                <a:ext uri="{FF2B5EF4-FFF2-40B4-BE49-F238E27FC236}">
                  <a16:creationId xmlns:a16="http://schemas.microsoft.com/office/drawing/2014/main" id="{CC960C80-BCBC-592F-BAA7-FB913C9D6C49}"/>
                </a:ext>
              </a:extLst>
            </p:cNvPr>
            <p:cNvSpPr/>
            <p:nvPr/>
          </p:nvSpPr>
          <p:spPr>
            <a:xfrm>
              <a:off x="5642610"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7" name="Oval 1856">
              <a:extLst>
                <a:ext uri="{FF2B5EF4-FFF2-40B4-BE49-F238E27FC236}">
                  <a16:creationId xmlns:a16="http://schemas.microsoft.com/office/drawing/2014/main" id="{FD8C8743-22C6-4506-9A71-14DE9D649EAE}"/>
                </a:ext>
              </a:extLst>
            </p:cNvPr>
            <p:cNvSpPr/>
            <p:nvPr/>
          </p:nvSpPr>
          <p:spPr>
            <a:xfrm>
              <a:off x="5642610"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8" name="Oval 1857">
              <a:extLst>
                <a:ext uri="{FF2B5EF4-FFF2-40B4-BE49-F238E27FC236}">
                  <a16:creationId xmlns:a16="http://schemas.microsoft.com/office/drawing/2014/main" id="{B0966990-5DE9-E7AE-CCF9-AB13BF3A29ED}"/>
                </a:ext>
              </a:extLst>
            </p:cNvPr>
            <p:cNvSpPr/>
            <p:nvPr/>
          </p:nvSpPr>
          <p:spPr>
            <a:xfrm>
              <a:off x="5642610"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9" name="Oval 1858">
              <a:extLst>
                <a:ext uri="{FF2B5EF4-FFF2-40B4-BE49-F238E27FC236}">
                  <a16:creationId xmlns:a16="http://schemas.microsoft.com/office/drawing/2014/main" id="{5F34062E-1F1B-2B38-6789-285393F1CB7B}"/>
                </a:ext>
              </a:extLst>
            </p:cNvPr>
            <p:cNvSpPr/>
            <p:nvPr/>
          </p:nvSpPr>
          <p:spPr>
            <a:xfrm>
              <a:off x="563316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0" name="Oval 1859">
              <a:extLst>
                <a:ext uri="{FF2B5EF4-FFF2-40B4-BE49-F238E27FC236}">
                  <a16:creationId xmlns:a16="http://schemas.microsoft.com/office/drawing/2014/main" id="{D66F412E-07FD-EE25-B470-1B1B4DC1FD8D}"/>
                </a:ext>
              </a:extLst>
            </p:cNvPr>
            <p:cNvSpPr/>
            <p:nvPr/>
          </p:nvSpPr>
          <p:spPr>
            <a:xfrm>
              <a:off x="5642610"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877" name="Group 1876">
            <a:extLst>
              <a:ext uri="{FF2B5EF4-FFF2-40B4-BE49-F238E27FC236}">
                <a16:creationId xmlns:a16="http://schemas.microsoft.com/office/drawing/2014/main" id="{B247750C-3358-EDAF-499D-5885E5CAE639}"/>
              </a:ext>
            </a:extLst>
          </p:cNvPr>
          <p:cNvGrpSpPr/>
          <p:nvPr/>
        </p:nvGrpSpPr>
        <p:grpSpPr>
          <a:xfrm>
            <a:off x="1977391" y="1690688"/>
            <a:ext cx="4118609" cy="4572000"/>
            <a:chOff x="1977391" y="1690688"/>
            <a:chExt cx="4118609" cy="4572000"/>
          </a:xfrm>
        </p:grpSpPr>
        <p:sp>
          <p:nvSpPr>
            <p:cNvPr id="1861" name="Oval 1860">
              <a:extLst>
                <a:ext uri="{FF2B5EF4-FFF2-40B4-BE49-F238E27FC236}">
                  <a16:creationId xmlns:a16="http://schemas.microsoft.com/office/drawing/2014/main" id="{0C803F6E-2C62-8A46-F011-4888C54D9D72}"/>
                </a:ext>
              </a:extLst>
            </p:cNvPr>
            <p:cNvSpPr/>
            <p:nvPr/>
          </p:nvSpPr>
          <p:spPr>
            <a:xfrm>
              <a:off x="1986836" y="214091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2" name="Oval 1861">
              <a:extLst>
                <a:ext uri="{FF2B5EF4-FFF2-40B4-BE49-F238E27FC236}">
                  <a16:creationId xmlns:a16="http://schemas.microsoft.com/office/drawing/2014/main" id="{04796152-019D-54AB-1B87-69C99209D650}"/>
                </a:ext>
              </a:extLst>
            </p:cNvPr>
            <p:cNvSpPr/>
            <p:nvPr/>
          </p:nvSpPr>
          <p:spPr>
            <a:xfrm>
              <a:off x="1977391" y="3054464"/>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3" name="Oval 1862">
              <a:extLst>
                <a:ext uri="{FF2B5EF4-FFF2-40B4-BE49-F238E27FC236}">
                  <a16:creationId xmlns:a16="http://schemas.microsoft.com/office/drawing/2014/main" id="{59EA9921-4B06-4574-3CEC-ED8142EF72E8}"/>
                </a:ext>
              </a:extLst>
            </p:cNvPr>
            <p:cNvSpPr/>
            <p:nvPr/>
          </p:nvSpPr>
          <p:spPr>
            <a:xfrm>
              <a:off x="2903061" y="1690688"/>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4" name="Oval 1863">
              <a:extLst>
                <a:ext uri="{FF2B5EF4-FFF2-40B4-BE49-F238E27FC236}">
                  <a16:creationId xmlns:a16="http://schemas.microsoft.com/office/drawing/2014/main" id="{708702E5-9D93-C812-862A-ADFB80C2B798}"/>
                </a:ext>
              </a:extLst>
            </p:cNvPr>
            <p:cNvSpPr/>
            <p:nvPr/>
          </p:nvSpPr>
          <p:spPr>
            <a:xfrm>
              <a:off x="2903061" y="351777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5" name="Oval 1864">
              <a:extLst>
                <a:ext uri="{FF2B5EF4-FFF2-40B4-BE49-F238E27FC236}">
                  <a16:creationId xmlns:a16="http://schemas.microsoft.com/office/drawing/2014/main" id="{F7733374-2136-F27E-D115-6EFDABBF52E0}"/>
                </a:ext>
              </a:extLst>
            </p:cNvPr>
            <p:cNvSpPr/>
            <p:nvPr/>
          </p:nvSpPr>
          <p:spPr>
            <a:xfrm>
              <a:off x="3356451" y="259114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6" name="Oval 1865">
              <a:extLst>
                <a:ext uri="{FF2B5EF4-FFF2-40B4-BE49-F238E27FC236}">
                  <a16:creationId xmlns:a16="http://schemas.microsoft.com/office/drawing/2014/main" id="{90295BD1-9AEE-EFE7-F00B-350D1A3415F3}"/>
                </a:ext>
              </a:extLst>
            </p:cNvPr>
            <p:cNvSpPr/>
            <p:nvPr/>
          </p:nvSpPr>
          <p:spPr>
            <a:xfrm>
              <a:off x="3819606" y="259114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7" name="Oval 1866">
              <a:extLst>
                <a:ext uri="{FF2B5EF4-FFF2-40B4-BE49-F238E27FC236}">
                  <a16:creationId xmlns:a16="http://schemas.microsoft.com/office/drawing/2014/main" id="{1C8A1735-A0DB-AD6D-C226-F6671ECEC68B}"/>
                </a:ext>
              </a:extLst>
            </p:cNvPr>
            <p:cNvSpPr/>
            <p:nvPr/>
          </p:nvSpPr>
          <p:spPr>
            <a:xfrm>
              <a:off x="4272996" y="214091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8" name="Oval 1867">
              <a:extLst>
                <a:ext uri="{FF2B5EF4-FFF2-40B4-BE49-F238E27FC236}">
                  <a16:creationId xmlns:a16="http://schemas.microsoft.com/office/drawing/2014/main" id="{DE2CC183-C272-C657-2D2A-FA69D6DBC3AC}"/>
                </a:ext>
              </a:extLst>
            </p:cNvPr>
            <p:cNvSpPr/>
            <p:nvPr/>
          </p:nvSpPr>
          <p:spPr>
            <a:xfrm>
              <a:off x="5179775" y="3054464"/>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9" name="Oval 1868">
              <a:extLst>
                <a:ext uri="{FF2B5EF4-FFF2-40B4-BE49-F238E27FC236}">
                  <a16:creationId xmlns:a16="http://schemas.microsoft.com/office/drawing/2014/main" id="{8B33AB26-02A2-1E9D-415A-5041B4AF6C23}"/>
                </a:ext>
              </a:extLst>
            </p:cNvPr>
            <p:cNvSpPr/>
            <p:nvPr/>
          </p:nvSpPr>
          <p:spPr>
            <a:xfrm>
              <a:off x="5642610" y="1690688"/>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0" name="Oval 1869">
              <a:extLst>
                <a:ext uri="{FF2B5EF4-FFF2-40B4-BE49-F238E27FC236}">
                  <a16:creationId xmlns:a16="http://schemas.microsoft.com/office/drawing/2014/main" id="{0CE4220D-FC53-072C-281D-77B69F59EB98}"/>
                </a:ext>
              </a:extLst>
            </p:cNvPr>
            <p:cNvSpPr/>
            <p:nvPr/>
          </p:nvSpPr>
          <p:spPr>
            <a:xfrm>
              <a:off x="1986836" y="581245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1" name="Oval 1870">
              <a:extLst>
                <a:ext uri="{FF2B5EF4-FFF2-40B4-BE49-F238E27FC236}">
                  <a16:creationId xmlns:a16="http://schemas.microsoft.com/office/drawing/2014/main" id="{05C7B734-B29E-FD29-E004-6C87FB419763}"/>
                </a:ext>
              </a:extLst>
            </p:cNvPr>
            <p:cNvSpPr/>
            <p:nvPr/>
          </p:nvSpPr>
          <p:spPr>
            <a:xfrm>
              <a:off x="2449671" y="443559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2" name="Oval 1871">
              <a:extLst>
                <a:ext uri="{FF2B5EF4-FFF2-40B4-BE49-F238E27FC236}">
                  <a16:creationId xmlns:a16="http://schemas.microsoft.com/office/drawing/2014/main" id="{E3AD7438-F510-942B-E798-12DA548A8301}"/>
                </a:ext>
              </a:extLst>
            </p:cNvPr>
            <p:cNvSpPr/>
            <p:nvPr/>
          </p:nvSpPr>
          <p:spPr>
            <a:xfrm>
              <a:off x="3347005" y="5349143"/>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3" name="Oval 1872">
              <a:extLst>
                <a:ext uri="{FF2B5EF4-FFF2-40B4-BE49-F238E27FC236}">
                  <a16:creationId xmlns:a16="http://schemas.microsoft.com/office/drawing/2014/main" id="{02DB4602-84BF-9226-8F2D-392D5609D35C}"/>
                </a:ext>
              </a:extLst>
            </p:cNvPr>
            <p:cNvSpPr/>
            <p:nvPr/>
          </p:nvSpPr>
          <p:spPr>
            <a:xfrm>
              <a:off x="3819606" y="443559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4" name="Oval 1873">
              <a:extLst>
                <a:ext uri="{FF2B5EF4-FFF2-40B4-BE49-F238E27FC236}">
                  <a16:creationId xmlns:a16="http://schemas.microsoft.com/office/drawing/2014/main" id="{56565D66-7130-4EEF-78D3-5FC3E8B2A905}"/>
                </a:ext>
              </a:extLst>
            </p:cNvPr>
            <p:cNvSpPr/>
            <p:nvPr/>
          </p:nvSpPr>
          <p:spPr>
            <a:xfrm>
              <a:off x="4735831" y="581245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5" name="Oval 1874">
              <a:extLst>
                <a:ext uri="{FF2B5EF4-FFF2-40B4-BE49-F238E27FC236}">
                  <a16:creationId xmlns:a16="http://schemas.microsoft.com/office/drawing/2014/main" id="{D0DF5A1B-8BBB-16E1-13F1-43355537ED9C}"/>
                </a:ext>
              </a:extLst>
            </p:cNvPr>
            <p:cNvSpPr/>
            <p:nvPr/>
          </p:nvSpPr>
          <p:spPr>
            <a:xfrm>
              <a:off x="5189221" y="398536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6" name="Oval 1875">
              <a:extLst>
                <a:ext uri="{FF2B5EF4-FFF2-40B4-BE49-F238E27FC236}">
                  <a16:creationId xmlns:a16="http://schemas.microsoft.com/office/drawing/2014/main" id="{DBD1C02C-72A5-7FCE-C4AA-A5E0FB966C7E}"/>
                </a:ext>
              </a:extLst>
            </p:cNvPr>
            <p:cNvSpPr/>
            <p:nvPr/>
          </p:nvSpPr>
          <p:spPr>
            <a:xfrm>
              <a:off x="5642610" y="488582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grpSp>
        <p:nvGrpSpPr>
          <p:cNvPr id="1878" name="Group 1877">
            <a:extLst>
              <a:ext uri="{FF2B5EF4-FFF2-40B4-BE49-F238E27FC236}">
                <a16:creationId xmlns:a16="http://schemas.microsoft.com/office/drawing/2014/main" id="{F40FB8E8-850C-1ECF-AE83-1A75F8543489}"/>
              </a:ext>
            </a:extLst>
          </p:cNvPr>
          <p:cNvGrpSpPr/>
          <p:nvPr/>
        </p:nvGrpSpPr>
        <p:grpSpPr>
          <a:xfrm>
            <a:off x="1533606" y="3528722"/>
            <a:ext cx="4572000" cy="1831366"/>
            <a:chOff x="3602736" y="6677412"/>
            <a:chExt cx="4572000" cy="1831366"/>
          </a:xfrm>
        </p:grpSpPr>
        <p:sp>
          <p:nvSpPr>
            <p:cNvPr id="1879" name="Oval 1878">
              <a:extLst>
                <a:ext uri="{FF2B5EF4-FFF2-40B4-BE49-F238E27FC236}">
                  <a16:creationId xmlns:a16="http://schemas.microsoft.com/office/drawing/2014/main" id="{A1E1E362-36EB-A01A-90CD-40F3DC296DE6}"/>
                </a:ext>
              </a:extLst>
            </p:cNvPr>
            <p:cNvSpPr/>
            <p:nvPr/>
          </p:nvSpPr>
          <p:spPr>
            <a:xfrm>
              <a:off x="3602736"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0" name="Oval 1879">
              <a:extLst>
                <a:ext uri="{FF2B5EF4-FFF2-40B4-BE49-F238E27FC236}">
                  <a16:creationId xmlns:a16="http://schemas.microsoft.com/office/drawing/2014/main" id="{9D8A10CA-2DBD-6C4B-1953-367B4B0E4BAE}"/>
                </a:ext>
              </a:extLst>
            </p:cNvPr>
            <p:cNvSpPr/>
            <p:nvPr/>
          </p:nvSpPr>
          <p:spPr>
            <a:xfrm>
              <a:off x="3612183"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1" name="Oval 1880">
              <a:extLst>
                <a:ext uri="{FF2B5EF4-FFF2-40B4-BE49-F238E27FC236}">
                  <a16:creationId xmlns:a16="http://schemas.microsoft.com/office/drawing/2014/main" id="{6B857480-EEBF-0728-1346-7D43E3AA27F8}"/>
                </a:ext>
              </a:extLst>
            </p:cNvPr>
            <p:cNvSpPr/>
            <p:nvPr/>
          </p:nvSpPr>
          <p:spPr>
            <a:xfrm>
              <a:off x="4056127"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2" name="Oval 1881">
              <a:extLst>
                <a:ext uri="{FF2B5EF4-FFF2-40B4-BE49-F238E27FC236}">
                  <a16:creationId xmlns:a16="http://schemas.microsoft.com/office/drawing/2014/main" id="{6900275E-F3E4-F480-7A9C-B49B9594EFDE}"/>
                </a:ext>
              </a:extLst>
            </p:cNvPr>
            <p:cNvSpPr/>
            <p:nvPr/>
          </p:nvSpPr>
          <p:spPr>
            <a:xfrm>
              <a:off x="4065572"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3" name="Oval 1882">
              <a:extLst>
                <a:ext uri="{FF2B5EF4-FFF2-40B4-BE49-F238E27FC236}">
                  <a16:creationId xmlns:a16="http://schemas.microsoft.com/office/drawing/2014/main" id="{1AD512AA-FF30-A933-239E-2C9004AC38D8}"/>
                </a:ext>
              </a:extLst>
            </p:cNvPr>
            <p:cNvSpPr/>
            <p:nvPr/>
          </p:nvSpPr>
          <p:spPr>
            <a:xfrm>
              <a:off x="4518962"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4" name="Oval 1883">
              <a:extLst>
                <a:ext uri="{FF2B5EF4-FFF2-40B4-BE49-F238E27FC236}">
                  <a16:creationId xmlns:a16="http://schemas.microsoft.com/office/drawing/2014/main" id="{6DD779C2-B685-3065-0F1A-59C9F4E1EDDE}"/>
                </a:ext>
              </a:extLst>
            </p:cNvPr>
            <p:cNvSpPr/>
            <p:nvPr/>
          </p:nvSpPr>
          <p:spPr>
            <a:xfrm>
              <a:off x="452840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5" name="Oval 1884">
              <a:extLst>
                <a:ext uri="{FF2B5EF4-FFF2-40B4-BE49-F238E27FC236}">
                  <a16:creationId xmlns:a16="http://schemas.microsoft.com/office/drawing/2014/main" id="{9B059AB2-0057-C4A1-F492-46287F3F308E}"/>
                </a:ext>
              </a:extLst>
            </p:cNvPr>
            <p:cNvSpPr/>
            <p:nvPr/>
          </p:nvSpPr>
          <p:spPr>
            <a:xfrm>
              <a:off x="497235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6" name="Oval 1885">
              <a:extLst>
                <a:ext uri="{FF2B5EF4-FFF2-40B4-BE49-F238E27FC236}">
                  <a16:creationId xmlns:a16="http://schemas.microsoft.com/office/drawing/2014/main" id="{1291C009-3DFB-BA48-6818-14CB33549ABC}"/>
                </a:ext>
              </a:extLst>
            </p:cNvPr>
            <p:cNvSpPr/>
            <p:nvPr/>
          </p:nvSpPr>
          <p:spPr>
            <a:xfrm>
              <a:off x="498179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7" name="Oval 1886">
              <a:extLst>
                <a:ext uri="{FF2B5EF4-FFF2-40B4-BE49-F238E27FC236}">
                  <a16:creationId xmlns:a16="http://schemas.microsoft.com/office/drawing/2014/main" id="{3636A974-6244-C2C5-6BFE-9409D44AA1B8}"/>
                </a:ext>
              </a:extLst>
            </p:cNvPr>
            <p:cNvSpPr/>
            <p:nvPr/>
          </p:nvSpPr>
          <p:spPr>
            <a:xfrm>
              <a:off x="542574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8" name="Oval 1887">
              <a:extLst>
                <a:ext uri="{FF2B5EF4-FFF2-40B4-BE49-F238E27FC236}">
                  <a16:creationId xmlns:a16="http://schemas.microsoft.com/office/drawing/2014/main" id="{309FFDEE-85FD-156D-254B-1AF06CD8B25E}"/>
                </a:ext>
              </a:extLst>
            </p:cNvPr>
            <p:cNvSpPr/>
            <p:nvPr/>
          </p:nvSpPr>
          <p:spPr>
            <a:xfrm>
              <a:off x="543518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89" name="Oval 1888">
              <a:extLst>
                <a:ext uri="{FF2B5EF4-FFF2-40B4-BE49-F238E27FC236}">
                  <a16:creationId xmlns:a16="http://schemas.microsoft.com/office/drawing/2014/main" id="{736E5BDE-EE0C-975B-1A10-A79217FDDFDC}"/>
                </a:ext>
              </a:extLst>
            </p:cNvPr>
            <p:cNvSpPr/>
            <p:nvPr/>
          </p:nvSpPr>
          <p:spPr>
            <a:xfrm>
              <a:off x="5888897"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0" name="Oval 1889">
              <a:extLst>
                <a:ext uri="{FF2B5EF4-FFF2-40B4-BE49-F238E27FC236}">
                  <a16:creationId xmlns:a16="http://schemas.microsoft.com/office/drawing/2014/main" id="{F3A7B1C5-FC96-28C1-2861-E14EFADF1D8D}"/>
                </a:ext>
              </a:extLst>
            </p:cNvPr>
            <p:cNvSpPr/>
            <p:nvPr/>
          </p:nvSpPr>
          <p:spPr>
            <a:xfrm>
              <a:off x="5898342"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1" name="Oval 1890">
              <a:extLst>
                <a:ext uri="{FF2B5EF4-FFF2-40B4-BE49-F238E27FC236}">
                  <a16:creationId xmlns:a16="http://schemas.microsoft.com/office/drawing/2014/main" id="{F79909D3-C2A8-AD38-34E6-F82C98B73399}"/>
                </a:ext>
              </a:extLst>
            </p:cNvPr>
            <p:cNvSpPr/>
            <p:nvPr/>
          </p:nvSpPr>
          <p:spPr>
            <a:xfrm>
              <a:off x="6342286"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2" name="Oval 1891">
              <a:extLst>
                <a:ext uri="{FF2B5EF4-FFF2-40B4-BE49-F238E27FC236}">
                  <a16:creationId xmlns:a16="http://schemas.microsoft.com/office/drawing/2014/main" id="{A6BF1FBA-E794-531E-F21D-F31EA6F16484}"/>
                </a:ext>
              </a:extLst>
            </p:cNvPr>
            <p:cNvSpPr/>
            <p:nvPr/>
          </p:nvSpPr>
          <p:spPr>
            <a:xfrm>
              <a:off x="6351732"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3" name="Oval 1892">
              <a:extLst>
                <a:ext uri="{FF2B5EF4-FFF2-40B4-BE49-F238E27FC236}">
                  <a16:creationId xmlns:a16="http://schemas.microsoft.com/office/drawing/2014/main" id="{E54EEEDA-5283-43A1-FDBC-FF667ED929C8}"/>
                </a:ext>
              </a:extLst>
            </p:cNvPr>
            <p:cNvSpPr/>
            <p:nvPr/>
          </p:nvSpPr>
          <p:spPr>
            <a:xfrm>
              <a:off x="6805122"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4" name="Oval 1893">
              <a:extLst>
                <a:ext uri="{FF2B5EF4-FFF2-40B4-BE49-F238E27FC236}">
                  <a16:creationId xmlns:a16="http://schemas.microsoft.com/office/drawing/2014/main" id="{B6052B3B-8F1B-79B4-34A4-E904FFB9E78F}"/>
                </a:ext>
              </a:extLst>
            </p:cNvPr>
            <p:cNvSpPr/>
            <p:nvPr/>
          </p:nvSpPr>
          <p:spPr>
            <a:xfrm>
              <a:off x="681456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5" name="Oval 1894">
              <a:extLst>
                <a:ext uri="{FF2B5EF4-FFF2-40B4-BE49-F238E27FC236}">
                  <a16:creationId xmlns:a16="http://schemas.microsoft.com/office/drawing/2014/main" id="{9992E29A-5220-3DE3-8C6B-F7C2B0D26F5C}"/>
                </a:ext>
              </a:extLst>
            </p:cNvPr>
            <p:cNvSpPr/>
            <p:nvPr/>
          </p:nvSpPr>
          <p:spPr>
            <a:xfrm>
              <a:off x="725851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6" name="Oval 1895">
              <a:extLst>
                <a:ext uri="{FF2B5EF4-FFF2-40B4-BE49-F238E27FC236}">
                  <a16:creationId xmlns:a16="http://schemas.microsoft.com/office/drawing/2014/main" id="{99AD8892-0269-328B-FCB8-F5433E9552E4}"/>
                </a:ext>
              </a:extLst>
            </p:cNvPr>
            <p:cNvSpPr/>
            <p:nvPr/>
          </p:nvSpPr>
          <p:spPr>
            <a:xfrm>
              <a:off x="7267957"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7" name="Oval 1896">
              <a:extLst>
                <a:ext uri="{FF2B5EF4-FFF2-40B4-BE49-F238E27FC236}">
                  <a16:creationId xmlns:a16="http://schemas.microsoft.com/office/drawing/2014/main" id="{2011ED0B-C54A-9839-9765-F0BC56D3DDE5}"/>
                </a:ext>
              </a:extLst>
            </p:cNvPr>
            <p:cNvSpPr/>
            <p:nvPr/>
          </p:nvSpPr>
          <p:spPr>
            <a:xfrm>
              <a:off x="7711901" y="6677412"/>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8" name="Oval 1897">
              <a:extLst>
                <a:ext uri="{FF2B5EF4-FFF2-40B4-BE49-F238E27FC236}">
                  <a16:creationId xmlns:a16="http://schemas.microsoft.com/office/drawing/2014/main" id="{BC2F3534-A372-7659-89F8-901B7E8800A5}"/>
                </a:ext>
              </a:extLst>
            </p:cNvPr>
            <p:cNvSpPr/>
            <p:nvPr/>
          </p:nvSpPr>
          <p:spPr>
            <a:xfrm>
              <a:off x="7721346" y="714072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99" name="Oval 1898">
              <a:extLst>
                <a:ext uri="{FF2B5EF4-FFF2-40B4-BE49-F238E27FC236}">
                  <a16:creationId xmlns:a16="http://schemas.microsoft.com/office/drawing/2014/main" id="{0085A274-FFE6-0D15-048E-96B4506DB37B}"/>
                </a:ext>
              </a:extLst>
            </p:cNvPr>
            <p:cNvSpPr/>
            <p:nvPr/>
          </p:nvSpPr>
          <p:spPr>
            <a:xfrm>
              <a:off x="361218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0" name="Oval 1899">
              <a:extLst>
                <a:ext uri="{FF2B5EF4-FFF2-40B4-BE49-F238E27FC236}">
                  <a16:creationId xmlns:a16="http://schemas.microsoft.com/office/drawing/2014/main" id="{655C403F-729F-4D22-5744-7ACB0F0536E8}"/>
                </a:ext>
              </a:extLst>
            </p:cNvPr>
            <p:cNvSpPr/>
            <p:nvPr/>
          </p:nvSpPr>
          <p:spPr>
            <a:xfrm>
              <a:off x="406557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1" name="Oval 1900">
              <a:extLst>
                <a:ext uri="{FF2B5EF4-FFF2-40B4-BE49-F238E27FC236}">
                  <a16:creationId xmlns:a16="http://schemas.microsoft.com/office/drawing/2014/main" id="{B345F2FA-92AD-4B81-4669-F48E746A41B1}"/>
                </a:ext>
              </a:extLst>
            </p:cNvPr>
            <p:cNvSpPr/>
            <p:nvPr/>
          </p:nvSpPr>
          <p:spPr>
            <a:xfrm>
              <a:off x="452840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2" name="Oval 1901">
              <a:extLst>
                <a:ext uri="{FF2B5EF4-FFF2-40B4-BE49-F238E27FC236}">
                  <a16:creationId xmlns:a16="http://schemas.microsoft.com/office/drawing/2014/main" id="{EABD6DDC-0DCA-45E0-FABD-26B1BA10FBEE}"/>
                </a:ext>
              </a:extLst>
            </p:cNvPr>
            <p:cNvSpPr/>
            <p:nvPr/>
          </p:nvSpPr>
          <p:spPr>
            <a:xfrm>
              <a:off x="498179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3" name="Oval 1902">
              <a:extLst>
                <a:ext uri="{FF2B5EF4-FFF2-40B4-BE49-F238E27FC236}">
                  <a16:creationId xmlns:a16="http://schemas.microsoft.com/office/drawing/2014/main" id="{F4D44184-C3BC-7E09-AA56-3691587380D6}"/>
                </a:ext>
              </a:extLst>
            </p:cNvPr>
            <p:cNvSpPr/>
            <p:nvPr/>
          </p:nvSpPr>
          <p:spPr>
            <a:xfrm>
              <a:off x="543518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4" name="Oval 1903">
              <a:extLst>
                <a:ext uri="{FF2B5EF4-FFF2-40B4-BE49-F238E27FC236}">
                  <a16:creationId xmlns:a16="http://schemas.microsoft.com/office/drawing/2014/main" id="{428C422F-C839-3A84-7D05-AFB644603A6B}"/>
                </a:ext>
              </a:extLst>
            </p:cNvPr>
            <p:cNvSpPr/>
            <p:nvPr/>
          </p:nvSpPr>
          <p:spPr>
            <a:xfrm>
              <a:off x="589834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5" name="Oval 1904">
              <a:extLst>
                <a:ext uri="{FF2B5EF4-FFF2-40B4-BE49-F238E27FC236}">
                  <a16:creationId xmlns:a16="http://schemas.microsoft.com/office/drawing/2014/main" id="{CAA085B4-1F94-A5EF-324B-E30B0F61541B}"/>
                </a:ext>
              </a:extLst>
            </p:cNvPr>
            <p:cNvSpPr/>
            <p:nvPr/>
          </p:nvSpPr>
          <p:spPr>
            <a:xfrm>
              <a:off x="6351732"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6" name="Oval 1905">
              <a:extLst>
                <a:ext uri="{FF2B5EF4-FFF2-40B4-BE49-F238E27FC236}">
                  <a16:creationId xmlns:a16="http://schemas.microsoft.com/office/drawing/2014/main" id="{6C41BCD9-B066-7254-2C63-FFCDA7240CA2}"/>
                </a:ext>
              </a:extLst>
            </p:cNvPr>
            <p:cNvSpPr/>
            <p:nvPr/>
          </p:nvSpPr>
          <p:spPr>
            <a:xfrm>
              <a:off x="6351732"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7" name="Oval 1906">
              <a:extLst>
                <a:ext uri="{FF2B5EF4-FFF2-40B4-BE49-F238E27FC236}">
                  <a16:creationId xmlns:a16="http://schemas.microsoft.com/office/drawing/2014/main" id="{0767D09A-9650-B7E1-5B59-B26B0458F8C2}"/>
                </a:ext>
              </a:extLst>
            </p:cNvPr>
            <p:cNvSpPr/>
            <p:nvPr/>
          </p:nvSpPr>
          <p:spPr>
            <a:xfrm>
              <a:off x="681456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8" name="Oval 1907">
              <a:extLst>
                <a:ext uri="{FF2B5EF4-FFF2-40B4-BE49-F238E27FC236}">
                  <a16:creationId xmlns:a16="http://schemas.microsoft.com/office/drawing/2014/main" id="{37E99EF1-F927-C0A9-7CC9-3B84DA75E335}"/>
                </a:ext>
              </a:extLst>
            </p:cNvPr>
            <p:cNvSpPr/>
            <p:nvPr/>
          </p:nvSpPr>
          <p:spPr>
            <a:xfrm>
              <a:off x="6814567"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09" name="Oval 1908">
              <a:extLst>
                <a:ext uri="{FF2B5EF4-FFF2-40B4-BE49-F238E27FC236}">
                  <a16:creationId xmlns:a16="http://schemas.microsoft.com/office/drawing/2014/main" id="{FF1B6BBD-79F6-59B4-9BFA-1AC2BE19842F}"/>
                </a:ext>
              </a:extLst>
            </p:cNvPr>
            <p:cNvSpPr/>
            <p:nvPr/>
          </p:nvSpPr>
          <p:spPr>
            <a:xfrm>
              <a:off x="7267957"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10" name="Oval 1909">
              <a:extLst>
                <a:ext uri="{FF2B5EF4-FFF2-40B4-BE49-F238E27FC236}">
                  <a16:creationId xmlns:a16="http://schemas.microsoft.com/office/drawing/2014/main" id="{9348312F-C3E1-A506-CC0F-69822A6DC06D}"/>
                </a:ext>
              </a:extLst>
            </p:cNvPr>
            <p:cNvSpPr/>
            <p:nvPr/>
          </p:nvSpPr>
          <p:spPr>
            <a:xfrm>
              <a:off x="7267957"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11" name="Oval 1910">
              <a:extLst>
                <a:ext uri="{FF2B5EF4-FFF2-40B4-BE49-F238E27FC236}">
                  <a16:creationId xmlns:a16="http://schemas.microsoft.com/office/drawing/2014/main" id="{45DA1805-8CDF-C9A1-B44E-E14A44A52E29}"/>
                </a:ext>
              </a:extLst>
            </p:cNvPr>
            <p:cNvSpPr/>
            <p:nvPr/>
          </p:nvSpPr>
          <p:spPr>
            <a:xfrm>
              <a:off x="7721346" y="7608315"/>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12" name="Oval 1911">
              <a:extLst>
                <a:ext uri="{FF2B5EF4-FFF2-40B4-BE49-F238E27FC236}">
                  <a16:creationId xmlns:a16="http://schemas.microsoft.com/office/drawing/2014/main" id="{1D545104-4600-F75A-FA11-D70653C15F98}"/>
                </a:ext>
              </a:extLst>
            </p:cNvPr>
            <p:cNvSpPr/>
            <p:nvPr/>
          </p:nvSpPr>
          <p:spPr>
            <a:xfrm>
              <a:off x="7721346" y="805854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Tree>
    <p:custDataLst>
      <p:tags r:id="rId1"/>
    </p:custDataLst>
    <p:extLst>
      <p:ext uri="{BB962C8B-B14F-4D97-AF65-F5344CB8AC3E}">
        <p14:creationId xmlns:p14="http://schemas.microsoft.com/office/powerpoint/2010/main" val="16478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95"/>
                                        </p:tgtEl>
                                        <p:attrNameLst>
                                          <p:attrName>style.visibility</p:attrName>
                                        </p:attrNameLst>
                                      </p:cBhvr>
                                      <p:to>
                                        <p:strVal val="visible"/>
                                      </p:to>
                                    </p:set>
                                    <p:animEffect transition="in" filter="fade">
                                      <p:cBhvr>
                                        <p:cTn id="7" dur="250"/>
                                        <p:tgtEl>
                                          <p:spTgt spid="1795"/>
                                        </p:tgtEl>
                                      </p:cBhvr>
                                    </p:animEffect>
                                    <p:anim calcmode="lin" valueType="num">
                                      <p:cBhvr>
                                        <p:cTn id="8" dur="250" fill="hold"/>
                                        <p:tgtEl>
                                          <p:spTgt spid="1795"/>
                                        </p:tgtEl>
                                        <p:attrNameLst>
                                          <p:attrName>ppt_x</p:attrName>
                                        </p:attrNameLst>
                                      </p:cBhvr>
                                      <p:tavLst>
                                        <p:tav tm="0">
                                          <p:val>
                                            <p:strVal val="#ppt_x"/>
                                          </p:val>
                                        </p:tav>
                                        <p:tav tm="100000">
                                          <p:val>
                                            <p:strVal val="#ppt_x"/>
                                          </p:val>
                                        </p:tav>
                                      </p:tavLst>
                                    </p:anim>
                                    <p:anim calcmode="lin" valueType="num">
                                      <p:cBhvr>
                                        <p:cTn id="9" dur="250" fill="hold"/>
                                        <p:tgtEl>
                                          <p:spTgt spid="17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878"/>
                                        </p:tgtEl>
                                      </p:cBhvr>
                                    </p:animEffect>
                                    <p:set>
                                      <p:cBhvr>
                                        <p:cTn id="14" dur="1" fill="hold">
                                          <p:stCondLst>
                                            <p:cond delay="499"/>
                                          </p:stCondLst>
                                        </p:cTn>
                                        <p:tgtEl>
                                          <p:spTgt spid="187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77"/>
                                        </p:tgtEl>
                                        <p:attrNameLst>
                                          <p:attrName>style.visibility</p:attrName>
                                        </p:attrNameLst>
                                      </p:cBhvr>
                                      <p:to>
                                        <p:strVal val="visible"/>
                                      </p:to>
                                    </p:set>
                                    <p:animEffect transition="in" filter="fade">
                                      <p:cBhvr>
                                        <p:cTn id="19" dur="500"/>
                                        <p:tgtEl>
                                          <p:spTgt spid="1877"/>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350"/>
                                        <p:tgtEl>
                                          <p:spTgt spid="2"/>
                                        </p:tgtEl>
                                      </p:cBhvr>
                                    </p:animEffect>
                                    <p:anim calcmode="lin" valueType="num">
                                      <p:cBhvr>
                                        <p:cTn id="23" dur="350" fill="hold"/>
                                        <p:tgtEl>
                                          <p:spTgt spid="2"/>
                                        </p:tgtEl>
                                        <p:attrNameLst>
                                          <p:attrName>ppt_x</p:attrName>
                                        </p:attrNameLst>
                                      </p:cBhvr>
                                      <p:tavLst>
                                        <p:tav tm="0">
                                          <p:val>
                                            <p:strVal val="#ppt_x"/>
                                          </p:val>
                                        </p:tav>
                                        <p:tav tm="100000">
                                          <p:val>
                                            <p:strVal val="#ppt_x"/>
                                          </p:val>
                                        </p:tav>
                                      </p:tavLst>
                                    </p:anim>
                                    <p:anim calcmode="lin" valueType="num">
                                      <p:cBhvr>
                                        <p:cTn id="24" dur="350" fill="hold"/>
                                        <p:tgtEl>
                                          <p:spTgt spid="2"/>
                                        </p:tgtEl>
                                        <p:attrNameLst>
                                          <p:attrName>ppt_y</p:attrName>
                                        </p:attrNameLst>
                                      </p:cBhvr>
                                      <p:tavLst>
                                        <p:tav tm="0">
                                          <p:val>
                                            <p:strVal val="#ppt_y+.1"/>
                                          </p:val>
                                        </p:tav>
                                        <p:tav tm="100000">
                                          <p:val>
                                            <p:strVal val="#ppt_y"/>
                                          </p:val>
                                        </p:tav>
                                      </p:tavLst>
                                    </p:anim>
                                  </p:childTnLst>
                                </p:cTn>
                              </p:par>
                              <p:par>
                                <p:cTn id="25" presetID="47" presetClass="exit" presetSubtype="0" fill="hold" grpId="0" nodeType="withEffect">
                                  <p:stCondLst>
                                    <p:cond delay="0"/>
                                  </p:stCondLst>
                                  <p:childTnLst>
                                    <p:animEffect transition="out" filter="fade">
                                      <p:cBhvr>
                                        <p:cTn id="26" dur="350"/>
                                        <p:tgtEl>
                                          <p:spTgt spid="1796"/>
                                        </p:tgtEl>
                                      </p:cBhvr>
                                    </p:animEffect>
                                    <p:anim calcmode="lin" valueType="num">
                                      <p:cBhvr>
                                        <p:cTn id="27" dur="350"/>
                                        <p:tgtEl>
                                          <p:spTgt spid="1796"/>
                                        </p:tgtEl>
                                        <p:attrNameLst>
                                          <p:attrName>ppt_x</p:attrName>
                                        </p:attrNameLst>
                                      </p:cBhvr>
                                      <p:tavLst>
                                        <p:tav tm="0">
                                          <p:val>
                                            <p:strVal val="ppt_x"/>
                                          </p:val>
                                        </p:tav>
                                        <p:tav tm="100000">
                                          <p:val>
                                            <p:strVal val="ppt_x"/>
                                          </p:val>
                                        </p:tav>
                                      </p:tavLst>
                                    </p:anim>
                                    <p:anim calcmode="lin" valueType="num">
                                      <p:cBhvr>
                                        <p:cTn id="28" dur="350"/>
                                        <p:tgtEl>
                                          <p:spTgt spid="1796"/>
                                        </p:tgtEl>
                                        <p:attrNameLst>
                                          <p:attrName>ppt_y</p:attrName>
                                        </p:attrNameLst>
                                      </p:cBhvr>
                                      <p:tavLst>
                                        <p:tav tm="0">
                                          <p:val>
                                            <p:strVal val="ppt_y"/>
                                          </p:val>
                                        </p:tav>
                                        <p:tav tm="100000">
                                          <p:val>
                                            <p:strVal val="ppt_y-.1"/>
                                          </p:val>
                                        </p:tav>
                                      </p:tavLst>
                                    </p:anim>
                                    <p:set>
                                      <p:cBhvr>
                                        <p:cTn id="29" dur="1" fill="hold">
                                          <p:stCondLst>
                                            <p:cond delay="349"/>
                                          </p:stCondLst>
                                        </p:cTn>
                                        <p:tgtEl>
                                          <p:spTgt spid="17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96" grpId="0"/>
    </p:bldLst>
  </p:timing>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Title 1"/>
          <p:cNvSpPr txBox="1">
            <a:spLocks noGrp="1"/>
          </p:cNvSpPr>
          <p:nvPr>
            <p:ph type="title"/>
          </p:nvPr>
        </p:nvSpPr>
        <p:spPr>
          <a:prstGeom prst="rect">
            <a:avLst/>
          </a:prstGeom>
        </p:spPr>
        <p:txBody>
          <a:bodyPr/>
          <a:lstStyle/>
          <a:p>
            <a:r>
              <a:rPr>
                <a:latin typeface="Avenir Light" panose="020B0402020203020204" pitchFamily="34" charset="77"/>
              </a:rPr>
              <a:t>Car Insurance Policies</a:t>
            </a:r>
          </a:p>
        </p:txBody>
      </p:sp>
      <p:sp>
        <p:nvSpPr>
          <p:cNvPr id="1169" name="Slide Number Placeholder 3"/>
          <p:cNvSpPr txBox="1">
            <a:spLocks noGrp="1"/>
          </p:cNvSpPr>
          <p:nvPr>
            <p:ph type="sldNum" sz="quarter" idx="4294967295"/>
          </p:nvPr>
        </p:nvSpPr>
        <p:spPr>
          <a:xfrm>
            <a:off x="11181319" y="6400413"/>
            <a:ext cx="1724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a:t>
            </a:fld>
            <a:endParaRPr>
              <a:latin typeface="Avenir Light" panose="020B0402020203020204" pitchFamily="34" charset="77"/>
            </a:endParaRPr>
          </a:p>
        </p:txBody>
      </p:sp>
      <p:grpSp>
        <p:nvGrpSpPr>
          <p:cNvPr id="1174" name="Group"/>
          <p:cNvGrpSpPr/>
          <p:nvPr/>
        </p:nvGrpSpPr>
        <p:grpSpPr>
          <a:xfrm>
            <a:off x="838200" y="1982498"/>
            <a:ext cx="2917335" cy="4138733"/>
            <a:chOff x="0" y="0"/>
            <a:chExt cx="2917334" cy="4138732"/>
          </a:xfrm>
        </p:grpSpPr>
        <p:grpSp>
          <p:nvGrpSpPr>
            <p:cNvPr id="1172" name="Content Placeholder 38"/>
            <p:cNvGrpSpPr/>
            <p:nvPr/>
          </p:nvGrpSpPr>
          <p:grpSpPr>
            <a:xfrm>
              <a:off x="0" y="0"/>
              <a:ext cx="2917334" cy="4138732"/>
              <a:chOff x="0" y="0"/>
              <a:chExt cx="2917333" cy="4138731"/>
            </a:xfrm>
          </p:grpSpPr>
          <p:sp>
            <p:nvSpPr>
              <p:cNvPr id="1170" name="Rectangle"/>
              <p:cNvSpPr/>
              <p:nvPr/>
            </p:nvSpPr>
            <p:spPr>
              <a:xfrm>
                <a:off x="0" y="0"/>
                <a:ext cx="2917333" cy="1166933"/>
              </a:xfrm>
              <a:prstGeom prst="rect">
                <a:avLst/>
              </a:prstGeom>
              <a:solidFill>
                <a:srgbClr val="A02B93"/>
              </a:solidFill>
              <a:ln w="19050" cap="flat">
                <a:solidFill>
                  <a:srgbClr val="A02B93"/>
                </a:solidFill>
                <a:prstDash val="solid"/>
                <a:miter lim="800000"/>
              </a:ln>
              <a:effectLst/>
            </p:spPr>
            <p:txBody>
              <a:bodyPr wrap="square" lIns="45719" tIns="45719" rIns="45719" bIns="45719" numCol="1" anchor="ctr">
                <a:noAutofit/>
              </a:bodyPr>
              <a:lstStyle/>
              <a:p>
                <a:pPr algn="ctr" defTabSz="2711450">
                  <a:lnSpc>
                    <a:spcPct val="90000"/>
                  </a:lnSpc>
                  <a:spcBef>
                    <a:spcPts val="1100"/>
                  </a:spcBef>
                  <a:defRPr sz="6100">
                    <a:solidFill>
                      <a:srgbClr val="FFFFFF"/>
                    </a:solidFill>
                    <a:latin typeface="+mn-lt"/>
                    <a:ea typeface="+mn-ea"/>
                    <a:cs typeface="+mn-cs"/>
                    <a:sym typeface="Avenir Book"/>
                  </a:defRPr>
                </a:pPr>
                <a:endParaRPr>
                  <a:latin typeface="Avenir Light" panose="020B0402020203020204" pitchFamily="34" charset="77"/>
                </a:endParaRPr>
              </a:p>
            </p:txBody>
          </p:sp>
          <p:sp>
            <p:nvSpPr>
              <p:cNvPr id="1171" name="Rectangle"/>
              <p:cNvSpPr/>
              <p:nvPr/>
            </p:nvSpPr>
            <p:spPr>
              <a:xfrm>
                <a:off x="0" y="1166933"/>
                <a:ext cx="2917333" cy="2971798"/>
              </a:xfrm>
              <a:prstGeom prst="rect">
                <a:avLst/>
              </a:prstGeom>
              <a:solidFill>
                <a:srgbClr val="DFCBDB">
                  <a:alpha val="90000"/>
                </a:srgbClr>
              </a:solidFill>
              <a:ln w="19050" cap="flat">
                <a:solidFill>
                  <a:srgbClr val="DFCBDB">
                    <a:alpha val="90000"/>
                  </a:srgbClr>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latin typeface="+mn-lt"/>
                    <a:ea typeface="+mn-ea"/>
                    <a:cs typeface="+mn-cs"/>
                    <a:sym typeface="Avenir Book"/>
                  </a:defRPr>
                </a:pPr>
                <a:endParaRPr>
                  <a:latin typeface="Avenir Light" panose="020B0402020203020204" pitchFamily="34" charset="77"/>
                </a:endParaRPr>
              </a:p>
            </p:txBody>
          </p:sp>
        </p:grpSp>
        <p:pic>
          <p:nvPicPr>
            <p:cNvPr id="1173" name="Graphic 131" descr="Graphic 131"/>
            <p:cNvPicPr>
              <a:picLocks noChangeAspect="1"/>
            </p:cNvPicPr>
            <p:nvPr/>
          </p:nvPicPr>
          <p:blipFill>
            <a:blip r:embed="rId5"/>
            <a:srcRect t="8724" b="8724"/>
            <a:stretch>
              <a:fillRect/>
            </a:stretch>
          </p:blipFill>
          <p:spPr>
            <a:xfrm>
              <a:off x="793900" y="74652"/>
              <a:ext cx="1329724" cy="1092269"/>
            </a:xfrm>
            <a:prstGeom prst="rect">
              <a:avLst/>
            </a:prstGeom>
            <a:ln w="12700" cap="flat">
              <a:noFill/>
              <a:miter lim="400000"/>
            </a:ln>
            <a:effectLst/>
          </p:spPr>
        </p:pic>
      </p:grpSp>
      <p:grpSp>
        <p:nvGrpSpPr>
          <p:cNvPr id="1179" name="Group"/>
          <p:cNvGrpSpPr/>
          <p:nvPr/>
        </p:nvGrpSpPr>
        <p:grpSpPr>
          <a:xfrm>
            <a:off x="5178135" y="1985582"/>
            <a:ext cx="2917335" cy="4138733"/>
            <a:chOff x="0" y="0"/>
            <a:chExt cx="2917334" cy="4138732"/>
          </a:xfrm>
        </p:grpSpPr>
        <p:grpSp>
          <p:nvGrpSpPr>
            <p:cNvPr id="1177" name="Content Placeholder 38"/>
            <p:cNvGrpSpPr/>
            <p:nvPr/>
          </p:nvGrpSpPr>
          <p:grpSpPr>
            <a:xfrm>
              <a:off x="0" y="0"/>
              <a:ext cx="2917334" cy="4138732"/>
              <a:chOff x="0" y="0"/>
              <a:chExt cx="2917333" cy="4138731"/>
            </a:xfrm>
          </p:grpSpPr>
          <p:sp>
            <p:nvSpPr>
              <p:cNvPr id="1175" name="Rectangle"/>
              <p:cNvSpPr/>
              <p:nvPr/>
            </p:nvSpPr>
            <p:spPr>
              <a:xfrm>
                <a:off x="0" y="0"/>
                <a:ext cx="2917333" cy="1166933"/>
              </a:xfrm>
              <a:prstGeom prst="rect">
                <a:avLst/>
              </a:prstGeom>
              <a:solidFill>
                <a:srgbClr val="0F9ED5"/>
              </a:solidFill>
              <a:ln w="19050" cap="flat">
                <a:solidFill>
                  <a:srgbClr val="0F9ED5"/>
                </a:solidFill>
                <a:prstDash val="solid"/>
                <a:miter lim="800000"/>
              </a:ln>
              <a:effectLst/>
            </p:spPr>
            <p:txBody>
              <a:bodyPr wrap="square" lIns="45719" tIns="45719" rIns="45719" bIns="45719" numCol="1" anchor="ctr">
                <a:noAutofit/>
              </a:bodyPr>
              <a:lstStyle/>
              <a:p>
                <a:pPr algn="ctr" defTabSz="2711450">
                  <a:lnSpc>
                    <a:spcPct val="90000"/>
                  </a:lnSpc>
                  <a:spcBef>
                    <a:spcPts val="700"/>
                  </a:spcBef>
                  <a:defRPr sz="6100">
                    <a:solidFill>
                      <a:srgbClr val="FFFFFF"/>
                    </a:solidFill>
                    <a:latin typeface="+mn-lt"/>
                    <a:ea typeface="+mn-ea"/>
                    <a:cs typeface="+mn-cs"/>
                    <a:sym typeface="Avenir Book"/>
                  </a:defRPr>
                </a:pPr>
                <a:endParaRPr>
                  <a:latin typeface="Avenir Light" panose="020B0402020203020204" pitchFamily="34" charset="77"/>
                </a:endParaRPr>
              </a:p>
            </p:txBody>
          </p:sp>
          <p:sp>
            <p:nvSpPr>
              <p:cNvPr id="1176" name="Rectangle"/>
              <p:cNvSpPr/>
              <p:nvPr/>
            </p:nvSpPr>
            <p:spPr>
              <a:xfrm>
                <a:off x="0" y="1166933"/>
                <a:ext cx="2916934" cy="2971798"/>
              </a:xfrm>
              <a:prstGeom prst="rect">
                <a:avLst/>
              </a:prstGeom>
              <a:solidFill>
                <a:srgbClr val="CADEEF">
                  <a:alpha val="90000"/>
                </a:srgbClr>
              </a:solidFill>
              <a:ln w="19050" cap="flat">
                <a:solidFill>
                  <a:srgbClr val="CADEEF">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pic>
          <p:nvPicPr>
            <p:cNvPr id="1178" name="Graphic 161" descr="Graphic 161"/>
            <p:cNvPicPr>
              <a:picLocks noChangeAspect="1"/>
            </p:cNvPicPr>
            <p:nvPr/>
          </p:nvPicPr>
          <p:blipFill>
            <a:blip r:embed="rId6"/>
            <a:srcRect t="10626" b="10626"/>
            <a:stretch>
              <a:fillRect/>
            </a:stretch>
          </p:blipFill>
          <p:spPr>
            <a:xfrm>
              <a:off x="751037" y="32692"/>
              <a:ext cx="1415102" cy="1135048"/>
            </a:xfrm>
            <a:prstGeom prst="rect">
              <a:avLst/>
            </a:prstGeom>
            <a:ln w="12700" cap="flat">
              <a:noFill/>
              <a:miter lim="400000"/>
            </a:ln>
            <a:effectLst/>
          </p:spPr>
        </p:pic>
      </p:grpSp>
      <p:grpSp>
        <p:nvGrpSpPr>
          <p:cNvPr id="1184" name="Group"/>
          <p:cNvGrpSpPr/>
          <p:nvPr/>
        </p:nvGrpSpPr>
        <p:grpSpPr>
          <a:xfrm>
            <a:off x="8439726" y="1982498"/>
            <a:ext cx="2917335" cy="4138733"/>
            <a:chOff x="0" y="0"/>
            <a:chExt cx="2917334" cy="4138732"/>
          </a:xfrm>
        </p:grpSpPr>
        <p:grpSp>
          <p:nvGrpSpPr>
            <p:cNvPr id="1182" name="Content Placeholder 38"/>
            <p:cNvGrpSpPr/>
            <p:nvPr/>
          </p:nvGrpSpPr>
          <p:grpSpPr>
            <a:xfrm>
              <a:off x="0" y="0"/>
              <a:ext cx="2917334" cy="4138732"/>
              <a:chOff x="0" y="0"/>
              <a:chExt cx="2917333" cy="4138731"/>
            </a:xfrm>
          </p:grpSpPr>
          <p:sp>
            <p:nvSpPr>
              <p:cNvPr id="1180" name="Rectangle"/>
              <p:cNvSpPr/>
              <p:nvPr/>
            </p:nvSpPr>
            <p:spPr>
              <a:xfrm>
                <a:off x="0" y="0"/>
                <a:ext cx="2917333" cy="1166933"/>
              </a:xfrm>
              <a:prstGeom prst="rect">
                <a:avLst/>
              </a:prstGeom>
              <a:solidFill>
                <a:srgbClr val="196B24"/>
              </a:solidFill>
              <a:ln w="19050" cap="flat">
                <a:solidFill>
                  <a:srgbClr val="196B24"/>
                </a:solidFill>
                <a:prstDash val="solid"/>
                <a:miter lim="800000"/>
              </a:ln>
              <a:effectLst/>
            </p:spPr>
            <p:txBody>
              <a:bodyPr wrap="square" lIns="45719" tIns="45719" rIns="45719" bIns="45719" numCol="1" anchor="ctr">
                <a:noAutofit/>
              </a:bodyPr>
              <a:lstStyle/>
              <a:p>
                <a:pPr algn="ctr" defTabSz="2711450">
                  <a:lnSpc>
                    <a:spcPct val="90000"/>
                  </a:lnSpc>
                  <a:spcBef>
                    <a:spcPts val="700"/>
                  </a:spcBef>
                  <a:defRPr sz="6100">
                    <a:solidFill>
                      <a:srgbClr val="FFFFFF"/>
                    </a:solidFill>
                    <a:latin typeface="+mn-lt"/>
                    <a:ea typeface="+mn-ea"/>
                    <a:cs typeface="+mn-cs"/>
                    <a:sym typeface="Avenir Book"/>
                  </a:defRPr>
                </a:pPr>
                <a:endParaRPr>
                  <a:latin typeface="Avenir Light" panose="020B0402020203020204" pitchFamily="34" charset="77"/>
                </a:endParaRPr>
              </a:p>
            </p:txBody>
          </p:sp>
          <p:sp>
            <p:nvSpPr>
              <p:cNvPr id="1181" name="Rectangle"/>
              <p:cNvSpPr/>
              <p:nvPr/>
            </p:nvSpPr>
            <p:spPr>
              <a:xfrm>
                <a:off x="0" y="1166932"/>
                <a:ext cx="2917333" cy="2971799"/>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pic>
          <p:nvPicPr>
            <p:cNvPr id="1183" name="Graphic 177" descr="Graphic 177"/>
            <p:cNvPicPr>
              <a:picLocks noChangeAspect="1"/>
            </p:cNvPicPr>
            <p:nvPr/>
          </p:nvPicPr>
          <p:blipFill>
            <a:blip r:embed="rId7"/>
            <a:srcRect l="13709" r="13709"/>
            <a:stretch>
              <a:fillRect/>
            </a:stretch>
          </p:blipFill>
          <p:spPr>
            <a:xfrm>
              <a:off x="983381" y="24839"/>
              <a:ext cx="829537" cy="1142919"/>
            </a:xfrm>
            <a:prstGeom prst="rect">
              <a:avLst/>
            </a:prstGeom>
            <a:ln w="12700" cap="flat">
              <a:noFill/>
              <a:miter lim="400000"/>
            </a:ln>
            <a:effectLst/>
          </p:spPr>
        </p:pic>
      </p:grpSp>
      <p:cxnSp>
        <p:nvCxnSpPr>
          <p:cNvPr id="7" name="Straight Connector 6">
            <a:extLst>
              <a:ext uri="{FF2B5EF4-FFF2-40B4-BE49-F238E27FC236}">
                <a16:creationId xmlns:a16="http://schemas.microsoft.com/office/drawing/2014/main" id="{C70A2A4D-8A93-901B-6C57-B9FCE0334452}"/>
              </a:ext>
            </a:extLst>
          </p:cNvPr>
          <p:cNvCxnSpPr>
            <a:cxnSpLocks/>
          </p:cNvCxnSpPr>
          <p:nvPr/>
        </p:nvCxnSpPr>
        <p:spPr>
          <a:xfrm>
            <a:off x="4462272" y="2105918"/>
            <a:ext cx="0" cy="3931920"/>
          </a:xfrm>
          <a:prstGeom prst="line">
            <a:avLst/>
          </a:prstGeom>
          <a:ln w="2857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174"/>
                                        </p:tgtEl>
                                        <p:attrNameLst>
                                          <p:attrName>style.visibility</p:attrName>
                                        </p:attrNameLst>
                                      </p:cBhvr>
                                      <p:to>
                                        <p:strVal val="visible"/>
                                      </p:to>
                                    </p:set>
                                    <p:animEffect transition="in" filter="fade">
                                      <p:cBhvr>
                                        <p:cTn id="7" dur="250"/>
                                        <p:tgtEl>
                                          <p:spTgt spid="1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10" presetClass="entr" fill="hold" grpId="0" nodeType="withEffect">
                                  <p:stCondLst>
                                    <p:cond delay="500"/>
                                  </p:stCondLst>
                                  <p:iterate>
                                    <p:tmAbs val="0"/>
                                  </p:iterate>
                                  <p:childTnLst>
                                    <p:set>
                                      <p:cBhvr>
                                        <p:cTn id="14" fill="hold"/>
                                        <p:tgtEl>
                                          <p:spTgt spid="1179"/>
                                        </p:tgtEl>
                                        <p:attrNameLst>
                                          <p:attrName>style.visibility</p:attrName>
                                        </p:attrNameLst>
                                      </p:cBhvr>
                                      <p:to>
                                        <p:strVal val="visible"/>
                                      </p:to>
                                    </p:set>
                                    <p:animEffect transition="in" filter="fade">
                                      <p:cBhvr>
                                        <p:cTn id="15" dur="250"/>
                                        <p:tgtEl>
                                          <p:spTgt spid="117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1184"/>
                                        </p:tgtEl>
                                        <p:attrNameLst>
                                          <p:attrName>style.visibility</p:attrName>
                                        </p:attrNameLst>
                                      </p:cBhvr>
                                      <p:to>
                                        <p:strVal val="visible"/>
                                      </p:to>
                                    </p:set>
                                    <p:animEffect transition="in" filter="fade">
                                      <p:cBhvr>
                                        <p:cTn id="20" dur="250"/>
                                        <p:tgtEl>
                                          <p:spTgt spid="1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 grpId="0" animBg="1" advAuto="0"/>
      <p:bldP spid="1179" grpId="0" animBg="1" advAuto="0"/>
      <p:bldP spid="1184" grpId="0" animBg="1" advAuto="0"/>
    </p:bldLst>
  </p:timing>
  <p:extLst>
    <p:ext uri="{6950BFC3-D8DA-4A85-94F7-54DA5524770B}">
      <p188:commentRel xmlns:p188="http://schemas.microsoft.com/office/powerpoint/2018/8/main" r:id="rId4"/>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35F1-C362-CEF2-27DB-82A4886F7914}"/>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0" name="Content Placeholder 2">
                <a:extLst>
                  <a:ext uri="{FF2B5EF4-FFF2-40B4-BE49-F238E27FC236}">
                    <a16:creationId xmlns:a16="http://schemas.microsoft.com/office/drawing/2014/main" id="{6C3CEBDA-C85C-5875-55EA-C2BBAFE0F6C0}"/>
                  </a:ext>
                </a:extLst>
              </p:cNvPr>
              <p:cNvSpPr txBox="1">
                <a:spLocks/>
              </p:cNvSpPr>
              <p:nvPr/>
            </p:nvSpPr>
            <p:spPr>
              <a:xfrm>
                <a:off x="10316590" y="5791328"/>
                <a:ext cx="1182572" cy="5333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9</m:t>
                      </m:r>
                      <m:r>
                        <a:rPr lang="en-US" sz="4000" b="0" i="1" dirty="0" smtClean="0">
                          <a:latin typeface="Cambria Math" panose="02040503050406030204" pitchFamily="18" charset="0"/>
                        </a:rPr>
                        <m:t>9.99...</m:t>
                      </m:r>
                    </m:oMath>
                  </m:oMathPara>
                </a14:m>
                <a:endParaRPr lang="en-US" sz="4000" dirty="0">
                  <a:latin typeface="Avenir Light" panose="020B0402020203020204" pitchFamily="34" charset="77"/>
                </a:endParaRPr>
              </a:p>
            </p:txBody>
          </p:sp>
        </mc:Choice>
        <mc:Fallback>
          <p:sp>
            <p:nvSpPr>
              <p:cNvPr id="30" name="Content Placeholder 2">
                <a:extLst>
                  <a:ext uri="{FF2B5EF4-FFF2-40B4-BE49-F238E27FC236}">
                    <a16:creationId xmlns:a16="http://schemas.microsoft.com/office/drawing/2014/main" id="{6C3CEBDA-C85C-5875-55EA-C2BBAFE0F6C0}"/>
                  </a:ext>
                </a:extLst>
              </p:cNvPr>
              <p:cNvSpPr txBox="1">
                <a:spLocks noRot="1" noChangeAspect="1" noMove="1" noResize="1" noEditPoints="1" noAdjustHandles="1" noChangeArrowheads="1" noChangeShapeType="1" noTextEdit="1"/>
              </p:cNvSpPr>
              <p:nvPr/>
            </p:nvSpPr>
            <p:spPr>
              <a:xfrm>
                <a:off x="10316590" y="5791328"/>
                <a:ext cx="1182572" cy="533354"/>
              </a:xfrm>
              <a:prstGeom prst="rect">
                <a:avLst/>
              </a:prstGeom>
              <a:blipFill>
                <a:blip r:embed="rId5"/>
                <a:stretch>
                  <a:fillRect l="-7447" r="-55319" b="-16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Content Placeholder 2">
                <a:extLst>
                  <a:ext uri="{FF2B5EF4-FFF2-40B4-BE49-F238E27FC236}">
                    <a16:creationId xmlns:a16="http://schemas.microsoft.com/office/drawing/2014/main" id="{8F57C68F-34E5-9D9A-9267-4DEA9CB1D6F4}"/>
                  </a:ext>
                </a:extLst>
              </p:cNvPr>
              <p:cNvSpPr txBox="1">
                <a:spLocks/>
              </p:cNvSpPr>
              <p:nvPr/>
            </p:nvSpPr>
            <p:spPr>
              <a:xfrm>
                <a:off x="10316590" y="5802487"/>
                <a:ext cx="1182572" cy="5333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89%</m:t>
                      </m:r>
                    </m:oMath>
                  </m:oMathPara>
                </a14:m>
                <a:endParaRPr lang="en-US" sz="4000" dirty="0">
                  <a:latin typeface="Avenir Light" panose="020B0402020203020204" pitchFamily="34" charset="77"/>
                </a:endParaRPr>
              </a:p>
            </p:txBody>
          </p:sp>
        </mc:Choice>
        <mc:Fallback>
          <p:sp>
            <p:nvSpPr>
              <p:cNvPr id="22" name="Content Placeholder 2">
                <a:extLst>
                  <a:ext uri="{FF2B5EF4-FFF2-40B4-BE49-F238E27FC236}">
                    <a16:creationId xmlns:a16="http://schemas.microsoft.com/office/drawing/2014/main" id="{8F57C68F-34E5-9D9A-9267-4DEA9CB1D6F4}"/>
                  </a:ext>
                </a:extLst>
              </p:cNvPr>
              <p:cNvSpPr txBox="1">
                <a:spLocks noRot="1" noChangeAspect="1" noMove="1" noResize="1" noEditPoints="1" noAdjustHandles="1" noChangeArrowheads="1" noChangeShapeType="1" noTextEdit="1"/>
              </p:cNvSpPr>
              <p:nvPr/>
            </p:nvSpPr>
            <p:spPr>
              <a:xfrm>
                <a:off x="10316590" y="5802487"/>
                <a:ext cx="1182572" cy="533354"/>
              </a:xfrm>
              <a:prstGeom prst="rect">
                <a:avLst/>
              </a:prstGeom>
              <a:blipFill>
                <a:blip r:embed="rId6"/>
                <a:stretch>
                  <a:fillRect l="-8511" r="-8511" b="-25581"/>
                </a:stretch>
              </a:blipFill>
            </p:spPr>
            <p:txBody>
              <a:bodyPr/>
              <a:lstStyle/>
              <a:p>
                <a:r>
                  <a:rPr lang="en-US">
                    <a:noFill/>
                  </a:rPr>
                  <a:t> </a:t>
                </a:r>
              </a:p>
            </p:txBody>
          </p:sp>
        </mc:Fallback>
      </mc:AlternateContent>
      <p:sp>
        <p:nvSpPr>
          <p:cNvPr id="1631" name="Linear Size Quorums are Overkill">
            <a:extLst>
              <a:ext uri="{FF2B5EF4-FFF2-40B4-BE49-F238E27FC236}">
                <a16:creationId xmlns:a16="http://schemas.microsoft.com/office/drawing/2014/main" id="{D345182E-8A5A-B504-7FEA-7B973B92EEF8}"/>
              </a:ext>
            </a:extLst>
          </p:cNvPr>
          <p:cNvSpPr txBox="1">
            <a:spLocks noGrp="1"/>
          </p:cNvSpPr>
          <p:nvPr>
            <p:ph type="title"/>
          </p:nvPr>
        </p:nvSpPr>
        <p:spPr>
          <a:prstGeom prst="rect">
            <a:avLst/>
          </a:prstGeom>
        </p:spPr>
        <p:txBody>
          <a:bodyPr/>
          <a:lstStyle/>
          <a:p>
            <a:r>
              <a:rPr lang="en-US">
                <a:latin typeface="Avenir Light" panose="020B0402020203020204" pitchFamily="34" charset="77"/>
              </a:rPr>
              <a:t>3. Exploring constant size quorums</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C186A8BE-9F7A-BC65-AA07-FF07A24D7232}"/>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40</a:t>
            </a:fld>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759" name="Content Placeholder 2">
                <a:extLst>
                  <a:ext uri="{FF2B5EF4-FFF2-40B4-BE49-F238E27FC236}">
                    <a16:creationId xmlns:a16="http://schemas.microsoft.com/office/drawing/2014/main" id="{E6E4CF3E-C00F-4B66-C4B3-08429D5C0EA5}"/>
                  </a:ext>
                </a:extLst>
              </p:cNvPr>
              <p:cNvSpPr txBox="1">
                <a:spLocks/>
              </p:cNvSpPr>
              <p:nvPr/>
            </p:nvSpPr>
            <p:spPr>
              <a:xfrm>
                <a:off x="9250907" y="40416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𝑁</m:t>
                      </m:r>
                      <m:r>
                        <a:rPr lang="en-US" sz="4000" i="1" dirty="0" smtClean="0">
                          <a:latin typeface="Cambria Math" panose="02040503050406030204" pitchFamily="18" charset="0"/>
                        </a:rPr>
                        <m:t>=100</m:t>
                      </m:r>
                    </m:oMath>
                  </m:oMathPara>
                </a14:m>
                <a:endParaRPr lang="en-US" sz="4000" dirty="0">
                  <a:latin typeface="Avenir Light" panose="020B0402020203020204" pitchFamily="34" charset="77"/>
                </a:endParaRPr>
              </a:p>
            </p:txBody>
          </p:sp>
        </mc:Choice>
        <mc:Fallback>
          <p:sp>
            <p:nvSpPr>
              <p:cNvPr id="1759" name="Content Placeholder 2">
                <a:extLst>
                  <a:ext uri="{FF2B5EF4-FFF2-40B4-BE49-F238E27FC236}">
                    <a16:creationId xmlns:a16="http://schemas.microsoft.com/office/drawing/2014/main" id="{E6E4CF3E-C00F-4B66-C4B3-08429D5C0EA5}"/>
                  </a:ext>
                </a:extLst>
              </p:cNvPr>
              <p:cNvSpPr txBox="1">
                <a:spLocks noRot="1" noChangeAspect="1" noMove="1" noResize="1" noEditPoints="1" noAdjustHandles="1" noChangeArrowheads="1" noChangeShapeType="1" noTextEdit="1"/>
              </p:cNvSpPr>
              <p:nvPr/>
            </p:nvSpPr>
            <p:spPr>
              <a:xfrm>
                <a:off x="9250907" y="4041648"/>
                <a:ext cx="2102893" cy="533400"/>
              </a:xfrm>
              <a:prstGeom prst="rect">
                <a:avLst/>
              </a:prstGeom>
              <a:blipFill>
                <a:blip r:embed="rId7"/>
                <a:stretch>
                  <a:fillRect l="-3593" r="-2994" b="-16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60" name="Content Placeholder 2">
                <a:extLst>
                  <a:ext uri="{FF2B5EF4-FFF2-40B4-BE49-F238E27FC236}">
                    <a16:creationId xmlns:a16="http://schemas.microsoft.com/office/drawing/2014/main" id="{B8A4CD58-8540-03FC-8397-D60874B9F941}"/>
                  </a:ext>
                </a:extLst>
              </p:cNvPr>
              <p:cNvSpPr txBox="1">
                <a:spLocks/>
              </p:cNvSpPr>
              <p:nvPr/>
            </p:nvSpPr>
            <p:spPr>
              <a:xfrm>
                <a:off x="9161454" y="45750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𝑓</m:t>
                      </m:r>
                      <m:r>
                        <a:rPr lang="en-US" sz="4000" i="1" dirty="0" smtClean="0">
                          <a:latin typeface="Cambria Math" panose="02040503050406030204" pitchFamily="18" charset="0"/>
                        </a:rPr>
                        <m:t>=33</m:t>
                      </m:r>
                    </m:oMath>
                  </m:oMathPara>
                </a14:m>
                <a:endParaRPr lang="en-US" sz="4000">
                  <a:latin typeface="Avenir Light" panose="020B0402020203020204" pitchFamily="34" charset="77"/>
                </a:endParaRPr>
              </a:p>
            </p:txBody>
          </p:sp>
        </mc:Choice>
        <mc:Fallback>
          <p:sp>
            <p:nvSpPr>
              <p:cNvPr id="1760" name="Content Placeholder 2">
                <a:extLst>
                  <a:ext uri="{FF2B5EF4-FFF2-40B4-BE49-F238E27FC236}">
                    <a16:creationId xmlns:a16="http://schemas.microsoft.com/office/drawing/2014/main" id="{B8A4CD58-8540-03FC-8397-D60874B9F941}"/>
                  </a:ext>
                </a:extLst>
              </p:cNvPr>
              <p:cNvSpPr txBox="1">
                <a:spLocks noRot="1" noChangeAspect="1" noMove="1" noResize="1" noEditPoints="1" noAdjustHandles="1" noChangeArrowheads="1" noChangeShapeType="1" noTextEdit="1"/>
              </p:cNvSpPr>
              <p:nvPr/>
            </p:nvSpPr>
            <p:spPr>
              <a:xfrm>
                <a:off x="9161454" y="4575048"/>
                <a:ext cx="2102893" cy="533400"/>
              </a:xfrm>
              <a:prstGeom prst="rect">
                <a:avLst/>
              </a:prstGeom>
              <a:blipFill>
                <a:blip r:embed="rId8"/>
                <a:stretch>
                  <a:fillRect t="-4651" b="-48837"/>
                </a:stretch>
              </a:blipFill>
            </p:spPr>
            <p:txBody>
              <a:bodyPr/>
              <a:lstStyle/>
              <a:p>
                <a:r>
                  <a:rPr lang="en-US">
                    <a:noFill/>
                  </a:rPr>
                  <a:t> </a:t>
                </a:r>
              </a:p>
            </p:txBody>
          </p:sp>
        </mc:Fallback>
      </mc:AlternateContent>
      <p:cxnSp>
        <p:nvCxnSpPr>
          <p:cNvPr id="1762" name="Straight Connector 1761">
            <a:extLst>
              <a:ext uri="{FF2B5EF4-FFF2-40B4-BE49-F238E27FC236}">
                <a16:creationId xmlns:a16="http://schemas.microsoft.com/office/drawing/2014/main" id="{AE67B15B-4335-0FFF-7131-53F3EAD36CC0}"/>
              </a:ext>
            </a:extLst>
          </p:cNvPr>
          <p:cNvCxnSpPr/>
          <p:nvPr/>
        </p:nvCxnSpPr>
        <p:spPr>
          <a:xfrm>
            <a:off x="8817407" y="5269132"/>
            <a:ext cx="2872409" cy="0"/>
          </a:xfrm>
          <a:prstGeom prst="line">
            <a:avLst/>
          </a:prstGeom>
          <a:ln w="38100">
            <a:solidFill>
              <a:schemeClr val="tx1">
                <a:lumMod val="65000"/>
                <a:lumOff val="35000"/>
              </a:schemeClr>
            </a:solidFill>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2" name="Content Placeholder 2">
                <a:extLst>
                  <a:ext uri="{FF2B5EF4-FFF2-40B4-BE49-F238E27FC236}">
                    <a16:creationId xmlns:a16="http://schemas.microsoft.com/office/drawing/2014/main" id="{6F0469BF-966C-A86C-2B40-23AFE16F5748}"/>
                  </a:ext>
                </a:extLst>
              </p:cNvPr>
              <p:cNvSpPr txBox="1">
                <a:spLocks/>
              </p:cNvSpPr>
              <p:nvPr/>
            </p:nvSpPr>
            <p:spPr>
              <a:xfrm>
                <a:off x="8992423" y="525792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1</m:t>
                      </m:r>
                    </m:oMath>
                  </m:oMathPara>
                </a14:m>
                <a:endParaRPr lang="en-US" sz="4000" dirty="0">
                  <a:solidFill>
                    <a:schemeClr val="accent6">
                      <a:lumMod val="50000"/>
                    </a:schemeClr>
                  </a:solidFill>
                  <a:latin typeface="Avenir Light" panose="020B0402020203020204" pitchFamily="34" charset="77"/>
                </a:endParaRPr>
              </a:p>
            </p:txBody>
          </p:sp>
        </mc:Choice>
        <mc:Fallback>
          <p:sp>
            <p:nvSpPr>
              <p:cNvPr id="2" name="Content Placeholder 2">
                <a:extLst>
                  <a:ext uri="{FF2B5EF4-FFF2-40B4-BE49-F238E27FC236}">
                    <a16:creationId xmlns:a16="http://schemas.microsoft.com/office/drawing/2014/main" id="{6F0469BF-966C-A86C-2B40-23AFE16F5748}"/>
                  </a:ext>
                </a:extLst>
              </p:cNvPr>
              <p:cNvSpPr txBox="1">
                <a:spLocks noRot="1" noChangeAspect="1" noMove="1" noResize="1" noEditPoints="1" noAdjustHandles="1" noChangeArrowheads="1" noChangeShapeType="1" noTextEdit="1"/>
              </p:cNvSpPr>
              <p:nvPr/>
            </p:nvSpPr>
            <p:spPr>
              <a:xfrm>
                <a:off x="8992423" y="5257928"/>
                <a:ext cx="2102893" cy="533400"/>
              </a:xfrm>
              <a:prstGeom prst="rect">
                <a:avLst/>
              </a:prstGeom>
              <a:blipFill>
                <a:blip r:embed="rId9"/>
                <a:stretch>
                  <a:fillRect t="-2326" b="-395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96" name="Content Placeholder 2">
                <a:extLst>
                  <a:ext uri="{FF2B5EF4-FFF2-40B4-BE49-F238E27FC236}">
                    <a16:creationId xmlns:a16="http://schemas.microsoft.com/office/drawing/2014/main" id="{AD3D116D-46B3-CB06-DD76-82397EC3FFE2}"/>
                  </a:ext>
                </a:extLst>
              </p:cNvPr>
              <p:cNvSpPr txBox="1">
                <a:spLocks/>
              </p:cNvSpPr>
              <p:nvPr/>
            </p:nvSpPr>
            <p:spPr>
              <a:xfrm>
                <a:off x="9161454" y="525919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34</m:t>
                      </m:r>
                    </m:oMath>
                  </m:oMathPara>
                </a14:m>
                <a:endParaRPr lang="en-US" sz="4000" dirty="0">
                  <a:solidFill>
                    <a:schemeClr val="accent6">
                      <a:lumMod val="50000"/>
                    </a:schemeClr>
                  </a:solidFill>
                  <a:latin typeface="Avenir Light" panose="020B0402020203020204" pitchFamily="34" charset="77"/>
                </a:endParaRPr>
              </a:p>
            </p:txBody>
          </p:sp>
        </mc:Choice>
        <mc:Fallback>
          <p:sp>
            <p:nvSpPr>
              <p:cNvPr id="1796" name="Content Placeholder 2">
                <a:extLst>
                  <a:ext uri="{FF2B5EF4-FFF2-40B4-BE49-F238E27FC236}">
                    <a16:creationId xmlns:a16="http://schemas.microsoft.com/office/drawing/2014/main" id="{AD3D116D-46B3-CB06-DD76-82397EC3FFE2}"/>
                  </a:ext>
                </a:extLst>
              </p:cNvPr>
              <p:cNvSpPr txBox="1">
                <a:spLocks noRot="1" noChangeAspect="1" noMove="1" noResize="1" noEditPoints="1" noAdjustHandles="1" noChangeArrowheads="1" noChangeShapeType="1" noTextEdit="1"/>
              </p:cNvSpPr>
              <p:nvPr/>
            </p:nvSpPr>
            <p:spPr>
              <a:xfrm>
                <a:off x="9161454" y="5259192"/>
                <a:ext cx="2102893" cy="533400"/>
              </a:xfrm>
              <a:prstGeom prst="rect">
                <a:avLst/>
              </a:prstGeom>
              <a:blipFill>
                <a:blip r:embed="rId10"/>
                <a:stretch>
                  <a:fillRect t="-2326" b="-39535"/>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DE077F53-86B4-2540-0B22-186651B3131F}"/>
              </a:ext>
            </a:extLst>
          </p:cNvPr>
          <p:cNvGrpSpPr/>
          <p:nvPr/>
        </p:nvGrpSpPr>
        <p:grpSpPr>
          <a:xfrm>
            <a:off x="1524000" y="1690688"/>
            <a:ext cx="4572000" cy="4572000"/>
            <a:chOff x="1524000" y="1690688"/>
            <a:chExt cx="4572000" cy="4572000"/>
          </a:xfrm>
        </p:grpSpPr>
        <p:sp>
          <p:nvSpPr>
            <p:cNvPr id="1797" name="Oval 1796">
              <a:extLst>
                <a:ext uri="{FF2B5EF4-FFF2-40B4-BE49-F238E27FC236}">
                  <a16:creationId xmlns:a16="http://schemas.microsoft.com/office/drawing/2014/main" id="{F01A3BC7-B2A8-3C33-F6D2-DA4426F523FC}"/>
                </a:ext>
              </a:extLst>
            </p:cNvPr>
            <p:cNvSpPr/>
            <p:nvPr/>
          </p:nvSpPr>
          <p:spPr>
            <a:xfrm>
              <a:off x="153344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98" name="Oval 1797">
              <a:extLst>
                <a:ext uri="{FF2B5EF4-FFF2-40B4-BE49-F238E27FC236}">
                  <a16:creationId xmlns:a16="http://schemas.microsoft.com/office/drawing/2014/main" id="{C001BD83-105A-A695-721A-AA280DB3A0F5}"/>
                </a:ext>
              </a:extLst>
            </p:cNvPr>
            <p:cNvSpPr/>
            <p:nvPr/>
          </p:nvSpPr>
          <p:spPr>
            <a:xfrm>
              <a:off x="153344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99" name="Oval 1798">
              <a:extLst>
                <a:ext uri="{FF2B5EF4-FFF2-40B4-BE49-F238E27FC236}">
                  <a16:creationId xmlns:a16="http://schemas.microsoft.com/office/drawing/2014/main" id="{FE94AA63-2C9E-2777-3AC4-D2253FF42FD4}"/>
                </a:ext>
              </a:extLst>
            </p:cNvPr>
            <p:cNvSpPr/>
            <p:nvPr/>
          </p:nvSpPr>
          <p:spPr>
            <a:xfrm>
              <a:off x="153344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0" name="Oval 1799">
              <a:extLst>
                <a:ext uri="{FF2B5EF4-FFF2-40B4-BE49-F238E27FC236}">
                  <a16:creationId xmlns:a16="http://schemas.microsoft.com/office/drawing/2014/main" id="{59242471-16FD-54AD-8CBF-A48EE43A2B1A}"/>
                </a:ext>
              </a:extLst>
            </p:cNvPr>
            <p:cNvSpPr/>
            <p:nvPr/>
          </p:nvSpPr>
          <p:spPr>
            <a:xfrm>
              <a:off x="1524000"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1" name="Oval 1800">
              <a:extLst>
                <a:ext uri="{FF2B5EF4-FFF2-40B4-BE49-F238E27FC236}">
                  <a16:creationId xmlns:a16="http://schemas.microsoft.com/office/drawing/2014/main" id="{BE9BB5C0-4D73-5E4E-4427-D34D54DF5F19}"/>
                </a:ext>
              </a:extLst>
            </p:cNvPr>
            <p:cNvSpPr/>
            <p:nvPr/>
          </p:nvSpPr>
          <p:spPr>
            <a:xfrm>
              <a:off x="1533447"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2" name="Oval 1801">
              <a:extLst>
                <a:ext uri="{FF2B5EF4-FFF2-40B4-BE49-F238E27FC236}">
                  <a16:creationId xmlns:a16="http://schemas.microsoft.com/office/drawing/2014/main" id="{6A1C54C9-7553-F5F8-881E-B5487AA875F8}"/>
                </a:ext>
              </a:extLst>
            </p:cNvPr>
            <p:cNvSpPr/>
            <p:nvPr/>
          </p:nvSpPr>
          <p:spPr>
            <a:xfrm>
              <a:off x="198683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3" name="Oval 1802">
              <a:extLst>
                <a:ext uri="{FF2B5EF4-FFF2-40B4-BE49-F238E27FC236}">
                  <a16:creationId xmlns:a16="http://schemas.microsoft.com/office/drawing/2014/main" id="{CF270FE7-8C9F-7E6F-6A4B-91F89EA7184C}"/>
                </a:ext>
              </a:extLst>
            </p:cNvPr>
            <p:cNvSpPr/>
            <p:nvPr/>
          </p:nvSpPr>
          <p:spPr>
            <a:xfrm>
              <a:off x="198683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4" name="Oval 1803">
              <a:extLst>
                <a:ext uri="{FF2B5EF4-FFF2-40B4-BE49-F238E27FC236}">
                  <a16:creationId xmlns:a16="http://schemas.microsoft.com/office/drawing/2014/main" id="{29AC07D7-A9B1-A280-9A0E-B2AD7155C15E}"/>
                </a:ext>
              </a:extLst>
            </p:cNvPr>
            <p:cNvSpPr/>
            <p:nvPr/>
          </p:nvSpPr>
          <p:spPr>
            <a:xfrm>
              <a:off x="198683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5" name="Oval 1804">
              <a:extLst>
                <a:ext uri="{FF2B5EF4-FFF2-40B4-BE49-F238E27FC236}">
                  <a16:creationId xmlns:a16="http://schemas.microsoft.com/office/drawing/2014/main" id="{C0E9DD69-6FC3-DC5D-CBED-08D273283BF7}"/>
                </a:ext>
              </a:extLst>
            </p:cNvPr>
            <p:cNvSpPr/>
            <p:nvPr/>
          </p:nvSpPr>
          <p:spPr>
            <a:xfrm>
              <a:off x="1977391"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6" name="Oval 1805">
              <a:extLst>
                <a:ext uri="{FF2B5EF4-FFF2-40B4-BE49-F238E27FC236}">
                  <a16:creationId xmlns:a16="http://schemas.microsoft.com/office/drawing/2014/main" id="{810B0C5F-9CB9-792D-BFBA-662704E80679}"/>
                </a:ext>
              </a:extLst>
            </p:cNvPr>
            <p:cNvSpPr/>
            <p:nvPr/>
          </p:nvSpPr>
          <p:spPr>
            <a:xfrm>
              <a:off x="198683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7" name="Oval 1806">
              <a:extLst>
                <a:ext uri="{FF2B5EF4-FFF2-40B4-BE49-F238E27FC236}">
                  <a16:creationId xmlns:a16="http://schemas.microsoft.com/office/drawing/2014/main" id="{278C1C0B-9A94-60DF-0785-E6775F69413A}"/>
                </a:ext>
              </a:extLst>
            </p:cNvPr>
            <p:cNvSpPr/>
            <p:nvPr/>
          </p:nvSpPr>
          <p:spPr>
            <a:xfrm>
              <a:off x="244967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8" name="Oval 1807">
              <a:extLst>
                <a:ext uri="{FF2B5EF4-FFF2-40B4-BE49-F238E27FC236}">
                  <a16:creationId xmlns:a16="http://schemas.microsoft.com/office/drawing/2014/main" id="{3C79D71D-5CC3-61FE-04C3-F130883704EF}"/>
                </a:ext>
              </a:extLst>
            </p:cNvPr>
            <p:cNvSpPr/>
            <p:nvPr/>
          </p:nvSpPr>
          <p:spPr>
            <a:xfrm>
              <a:off x="244967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09" name="Oval 1808">
              <a:extLst>
                <a:ext uri="{FF2B5EF4-FFF2-40B4-BE49-F238E27FC236}">
                  <a16:creationId xmlns:a16="http://schemas.microsoft.com/office/drawing/2014/main" id="{0B5001D1-F4DD-1FFF-A44D-8FFA72EF1F55}"/>
                </a:ext>
              </a:extLst>
            </p:cNvPr>
            <p:cNvSpPr/>
            <p:nvPr/>
          </p:nvSpPr>
          <p:spPr>
            <a:xfrm>
              <a:off x="244967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0" name="Oval 1809">
              <a:extLst>
                <a:ext uri="{FF2B5EF4-FFF2-40B4-BE49-F238E27FC236}">
                  <a16:creationId xmlns:a16="http://schemas.microsoft.com/office/drawing/2014/main" id="{D6F79BA6-C30C-4A94-E129-0528BFE0B392}"/>
                </a:ext>
              </a:extLst>
            </p:cNvPr>
            <p:cNvSpPr/>
            <p:nvPr/>
          </p:nvSpPr>
          <p:spPr>
            <a:xfrm>
              <a:off x="2440226"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1" name="Oval 1810">
              <a:extLst>
                <a:ext uri="{FF2B5EF4-FFF2-40B4-BE49-F238E27FC236}">
                  <a16:creationId xmlns:a16="http://schemas.microsoft.com/office/drawing/2014/main" id="{00A6F678-21B4-521D-CB6E-A31B4C239C6C}"/>
                </a:ext>
              </a:extLst>
            </p:cNvPr>
            <p:cNvSpPr/>
            <p:nvPr/>
          </p:nvSpPr>
          <p:spPr>
            <a:xfrm>
              <a:off x="244967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2" name="Oval 1811">
              <a:extLst>
                <a:ext uri="{FF2B5EF4-FFF2-40B4-BE49-F238E27FC236}">
                  <a16:creationId xmlns:a16="http://schemas.microsoft.com/office/drawing/2014/main" id="{826B3D0B-FE57-CCDF-6EF2-080FF4CD866B}"/>
                </a:ext>
              </a:extLst>
            </p:cNvPr>
            <p:cNvSpPr/>
            <p:nvPr/>
          </p:nvSpPr>
          <p:spPr>
            <a:xfrm>
              <a:off x="290306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3" name="Oval 1812">
              <a:extLst>
                <a:ext uri="{FF2B5EF4-FFF2-40B4-BE49-F238E27FC236}">
                  <a16:creationId xmlns:a16="http://schemas.microsoft.com/office/drawing/2014/main" id="{8A805521-70AF-5136-4ACC-2AFB6434271E}"/>
                </a:ext>
              </a:extLst>
            </p:cNvPr>
            <p:cNvSpPr/>
            <p:nvPr/>
          </p:nvSpPr>
          <p:spPr>
            <a:xfrm>
              <a:off x="290306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4" name="Oval 1813">
              <a:extLst>
                <a:ext uri="{FF2B5EF4-FFF2-40B4-BE49-F238E27FC236}">
                  <a16:creationId xmlns:a16="http://schemas.microsoft.com/office/drawing/2014/main" id="{7FD7D400-B096-0EF4-C7DD-8E37376278DE}"/>
                </a:ext>
              </a:extLst>
            </p:cNvPr>
            <p:cNvSpPr/>
            <p:nvPr/>
          </p:nvSpPr>
          <p:spPr>
            <a:xfrm>
              <a:off x="290306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5" name="Oval 1814">
              <a:extLst>
                <a:ext uri="{FF2B5EF4-FFF2-40B4-BE49-F238E27FC236}">
                  <a16:creationId xmlns:a16="http://schemas.microsoft.com/office/drawing/2014/main" id="{DB4DE7E0-8520-2FAA-9B06-A811A3524F55}"/>
                </a:ext>
              </a:extLst>
            </p:cNvPr>
            <p:cNvSpPr/>
            <p:nvPr/>
          </p:nvSpPr>
          <p:spPr>
            <a:xfrm>
              <a:off x="289361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6" name="Oval 1815">
              <a:extLst>
                <a:ext uri="{FF2B5EF4-FFF2-40B4-BE49-F238E27FC236}">
                  <a16:creationId xmlns:a16="http://schemas.microsoft.com/office/drawing/2014/main" id="{18042E4A-20D7-1A78-F86D-B66A3CF14228}"/>
                </a:ext>
              </a:extLst>
            </p:cNvPr>
            <p:cNvSpPr/>
            <p:nvPr/>
          </p:nvSpPr>
          <p:spPr>
            <a:xfrm>
              <a:off x="290306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7" name="Oval 1816">
              <a:extLst>
                <a:ext uri="{FF2B5EF4-FFF2-40B4-BE49-F238E27FC236}">
                  <a16:creationId xmlns:a16="http://schemas.microsoft.com/office/drawing/2014/main" id="{6B623662-C862-E9E7-7AF1-5E3245A35455}"/>
                </a:ext>
              </a:extLst>
            </p:cNvPr>
            <p:cNvSpPr/>
            <p:nvPr/>
          </p:nvSpPr>
          <p:spPr>
            <a:xfrm>
              <a:off x="335645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8" name="Oval 1817">
              <a:extLst>
                <a:ext uri="{FF2B5EF4-FFF2-40B4-BE49-F238E27FC236}">
                  <a16:creationId xmlns:a16="http://schemas.microsoft.com/office/drawing/2014/main" id="{680324D8-B083-33F7-5C0C-8278B7B6A199}"/>
                </a:ext>
              </a:extLst>
            </p:cNvPr>
            <p:cNvSpPr/>
            <p:nvPr/>
          </p:nvSpPr>
          <p:spPr>
            <a:xfrm>
              <a:off x="335645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19" name="Oval 1818">
              <a:extLst>
                <a:ext uri="{FF2B5EF4-FFF2-40B4-BE49-F238E27FC236}">
                  <a16:creationId xmlns:a16="http://schemas.microsoft.com/office/drawing/2014/main" id="{4741AEC7-2A49-1DD1-F360-4E4C8C446799}"/>
                </a:ext>
              </a:extLst>
            </p:cNvPr>
            <p:cNvSpPr/>
            <p:nvPr/>
          </p:nvSpPr>
          <p:spPr>
            <a:xfrm>
              <a:off x="335645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0" name="Oval 1819">
              <a:extLst>
                <a:ext uri="{FF2B5EF4-FFF2-40B4-BE49-F238E27FC236}">
                  <a16:creationId xmlns:a16="http://schemas.microsoft.com/office/drawing/2014/main" id="{9061122E-5CCF-056A-D9B4-4A16604069BB}"/>
                </a:ext>
              </a:extLst>
            </p:cNvPr>
            <p:cNvSpPr/>
            <p:nvPr/>
          </p:nvSpPr>
          <p:spPr>
            <a:xfrm>
              <a:off x="334700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1" name="Oval 1820">
              <a:extLst>
                <a:ext uri="{FF2B5EF4-FFF2-40B4-BE49-F238E27FC236}">
                  <a16:creationId xmlns:a16="http://schemas.microsoft.com/office/drawing/2014/main" id="{93FFBA92-323E-E8BD-B0A4-6CC41C2E8683}"/>
                </a:ext>
              </a:extLst>
            </p:cNvPr>
            <p:cNvSpPr/>
            <p:nvPr/>
          </p:nvSpPr>
          <p:spPr>
            <a:xfrm>
              <a:off x="335645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2" name="Oval 1821">
              <a:extLst>
                <a:ext uri="{FF2B5EF4-FFF2-40B4-BE49-F238E27FC236}">
                  <a16:creationId xmlns:a16="http://schemas.microsoft.com/office/drawing/2014/main" id="{2502AF95-32F6-339F-1A7B-D3F7CFC2A534}"/>
                </a:ext>
              </a:extLst>
            </p:cNvPr>
            <p:cNvSpPr/>
            <p:nvPr/>
          </p:nvSpPr>
          <p:spPr>
            <a:xfrm>
              <a:off x="381960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3" name="Oval 1822">
              <a:extLst>
                <a:ext uri="{FF2B5EF4-FFF2-40B4-BE49-F238E27FC236}">
                  <a16:creationId xmlns:a16="http://schemas.microsoft.com/office/drawing/2014/main" id="{61BB9CDA-AA81-CE59-3E27-D072C6C1C12D}"/>
                </a:ext>
              </a:extLst>
            </p:cNvPr>
            <p:cNvSpPr/>
            <p:nvPr/>
          </p:nvSpPr>
          <p:spPr>
            <a:xfrm>
              <a:off x="381960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4" name="Oval 1823">
              <a:extLst>
                <a:ext uri="{FF2B5EF4-FFF2-40B4-BE49-F238E27FC236}">
                  <a16:creationId xmlns:a16="http://schemas.microsoft.com/office/drawing/2014/main" id="{D7BC5847-6065-040A-B892-BDC178F5DC7E}"/>
                </a:ext>
              </a:extLst>
            </p:cNvPr>
            <p:cNvSpPr/>
            <p:nvPr/>
          </p:nvSpPr>
          <p:spPr>
            <a:xfrm>
              <a:off x="381960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5" name="Oval 1824">
              <a:extLst>
                <a:ext uri="{FF2B5EF4-FFF2-40B4-BE49-F238E27FC236}">
                  <a16:creationId xmlns:a16="http://schemas.microsoft.com/office/drawing/2014/main" id="{606DAAE6-E14D-439C-DDF9-F4ED6FC680AF}"/>
                </a:ext>
              </a:extLst>
            </p:cNvPr>
            <p:cNvSpPr/>
            <p:nvPr/>
          </p:nvSpPr>
          <p:spPr>
            <a:xfrm>
              <a:off x="3810161"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6" name="Oval 1825">
              <a:extLst>
                <a:ext uri="{FF2B5EF4-FFF2-40B4-BE49-F238E27FC236}">
                  <a16:creationId xmlns:a16="http://schemas.microsoft.com/office/drawing/2014/main" id="{C506957F-17A5-2FE7-6FC0-A7006FD9AA39}"/>
                </a:ext>
              </a:extLst>
            </p:cNvPr>
            <p:cNvSpPr/>
            <p:nvPr/>
          </p:nvSpPr>
          <p:spPr>
            <a:xfrm>
              <a:off x="381960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7" name="Oval 1826">
              <a:extLst>
                <a:ext uri="{FF2B5EF4-FFF2-40B4-BE49-F238E27FC236}">
                  <a16:creationId xmlns:a16="http://schemas.microsoft.com/office/drawing/2014/main" id="{1BE476B0-2A9E-3637-6979-3E7A06F57386}"/>
                </a:ext>
              </a:extLst>
            </p:cNvPr>
            <p:cNvSpPr/>
            <p:nvPr/>
          </p:nvSpPr>
          <p:spPr>
            <a:xfrm>
              <a:off x="4272996"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8" name="Oval 1827">
              <a:extLst>
                <a:ext uri="{FF2B5EF4-FFF2-40B4-BE49-F238E27FC236}">
                  <a16:creationId xmlns:a16="http://schemas.microsoft.com/office/drawing/2014/main" id="{49A8804E-C861-D10D-7271-316789046E42}"/>
                </a:ext>
              </a:extLst>
            </p:cNvPr>
            <p:cNvSpPr/>
            <p:nvPr/>
          </p:nvSpPr>
          <p:spPr>
            <a:xfrm>
              <a:off x="4272996"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29" name="Oval 1828">
              <a:extLst>
                <a:ext uri="{FF2B5EF4-FFF2-40B4-BE49-F238E27FC236}">
                  <a16:creationId xmlns:a16="http://schemas.microsoft.com/office/drawing/2014/main" id="{0DBAC49B-E87E-02A4-BC32-905C463412A8}"/>
                </a:ext>
              </a:extLst>
            </p:cNvPr>
            <p:cNvSpPr/>
            <p:nvPr/>
          </p:nvSpPr>
          <p:spPr>
            <a:xfrm>
              <a:off x="4272996"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0" name="Oval 1829">
              <a:extLst>
                <a:ext uri="{FF2B5EF4-FFF2-40B4-BE49-F238E27FC236}">
                  <a16:creationId xmlns:a16="http://schemas.microsoft.com/office/drawing/2014/main" id="{43AA1651-F3AB-3C41-09EE-ED4F1F924B5B}"/>
                </a:ext>
              </a:extLst>
            </p:cNvPr>
            <p:cNvSpPr/>
            <p:nvPr/>
          </p:nvSpPr>
          <p:spPr>
            <a:xfrm>
              <a:off x="4263550"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1" name="Oval 1830">
              <a:extLst>
                <a:ext uri="{FF2B5EF4-FFF2-40B4-BE49-F238E27FC236}">
                  <a16:creationId xmlns:a16="http://schemas.microsoft.com/office/drawing/2014/main" id="{A88144F8-B680-73A2-7577-740E84C07CB4}"/>
                </a:ext>
              </a:extLst>
            </p:cNvPr>
            <p:cNvSpPr/>
            <p:nvPr/>
          </p:nvSpPr>
          <p:spPr>
            <a:xfrm>
              <a:off x="4272996"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2" name="Oval 1831">
              <a:extLst>
                <a:ext uri="{FF2B5EF4-FFF2-40B4-BE49-F238E27FC236}">
                  <a16:creationId xmlns:a16="http://schemas.microsoft.com/office/drawing/2014/main" id="{66E677A1-6030-5E87-4815-11CDDC6E10B7}"/>
                </a:ext>
              </a:extLst>
            </p:cNvPr>
            <p:cNvSpPr/>
            <p:nvPr/>
          </p:nvSpPr>
          <p:spPr>
            <a:xfrm>
              <a:off x="473583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3" name="Oval 1832">
              <a:extLst>
                <a:ext uri="{FF2B5EF4-FFF2-40B4-BE49-F238E27FC236}">
                  <a16:creationId xmlns:a16="http://schemas.microsoft.com/office/drawing/2014/main" id="{FB653730-0A08-73DD-4FF8-F62758EC8CD9}"/>
                </a:ext>
              </a:extLst>
            </p:cNvPr>
            <p:cNvSpPr/>
            <p:nvPr/>
          </p:nvSpPr>
          <p:spPr>
            <a:xfrm>
              <a:off x="473583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4" name="Oval 1833">
              <a:extLst>
                <a:ext uri="{FF2B5EF4-FFF2-40B4-BE49-F238E27FC236}">
                  <a16:creationId xmlns:a16="http://schemas.microsoft.com/office/drawing/2014/main" id="{B61BF2D4-EA68-6953-487B-3C440ABB5A72}"/>
                </a:ext>
              </a:extLst>
            </p:cNvPr>
            <p:cNvSpPr/>
            <p:nvPr/>
          </p:nvSpPr>
          <p:spPr>
            <a:xfrm>
              <a:off x="473583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5" name="Oval 1834">
              <a:extLst>
                <a:ext uri="{FF2B5EF4-FFF2-40B4-BE49-F238E27FC236}">
                  <a16:creationId xmlns:a16="http://schemas.microsoft.com/office/drawing/2014/main" id="{03328934-4BDB-F993-2329-BC9BE1C7BB16}"/>
                </a:ext>
              </a:extLst>
            </p:cNvPr>
            <p:cNvSpPr/>
            <p:nvPr/>
          </p:nvSpPr>
          <p:spPr>
            <a:xfrm>
              <a:off x="4726386"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6" name="Oval 1835">
              <a:extLst>
                <a:ext uri="{FF2B5EF4-FFF2-40B4-BE49-F238E27FC236}">
                  <a16:creationId xmlns:a16="http://schemas.microsoft.com/office/drawing/2014/main" id="{C6134EFB-C743-F316-03A9-2201FCD339C6}"/>
                </a:ext>
              </a:extLst>
            </p:cNvPr>
            <p:cNvSpPr/>
            <p:nvPr/>
          </p:nvSpPr>
          <p:spPr>
            <a:xfrm>
              <a:off x="473583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7" name="Oval 1836">
              <a:extLst>
                <a:ext uri="{FF2B5EF4-FFF2-40B4-BE49-F238E27FC236}">
                  <a16:creationId xmlns:a16="http://schemas.microsoft.com/office/drawing/2014/main" id="{526D02A3-4F8E-8336-2699-22C2EE69AEE6}"/>
                </a:ext>
              </a:extLst>
            </p:cNvPr>
            <p:cNvSpPr/>
            <p:nvPr/>
          </p:nvSpPr>
          <p:spPr>
            <a:xfrm>
              <a:off x="5189221"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8" name="Oval 1837">
              <a:extLst>
                <a:ext uri="{FF2B5EF4-FFF2-40B4-BE49-F238E27FC236}">
                  <a16:creationId xmlns:a16="http://schemas.microsoft.com/office/drawing/2014/main" id="{04642C4D-8605-444C-844A-B5140CDBE351}"/>
                </a:ext>
              </a:extLst>
            </p:cNvPr>
            <p:cNvSpPr/>
            <p:nvPr/>
          </p:nvSpPr>
          <p:spPr>
            <a:xfrm>
              <a:off x="5189221"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39" name="Oval 1838">
              <a:extLst>
                <a:ext uri="{FF2B5EF4-FFF2-40B4-BE49-F238E27FC236}">
                  <a16:creationId xmlns:a16="http://schemas.microsoft.com/office/drawing/2014/main" id="{FA0B0817-C170-5583-9AFC-1631B5B5508F}"/>
                </a:ext>
              </a:extLst>
            </p:cNvPr>
            <p:cNvSpPr/>
            <p:nvPr/>
          </p:nvSpPr>
          <p:spPr>
            <a:xfrm>
              <a:off x="5189221"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0" name="Oval 1839">
              <a:extLst>
                <a:ext uri="{FF2B5EF4-FFF2-40B4-BE49-F238E27FC236}">
                  <a16:creationId xmlns:a16="http://schemas.microsoft.com/office/drawing/2014/main" id="{4D35ADE8-CC3F-2B8C-AC1B-9B2EC1CB59EC}"/>
                </a:ext>
              </a:extLst>
            </p:cNvPr>
            <p:cNvSpPr/>
            <p:nvPr/>
          </p:nvSpPr>
          <p:spPr>
            <a:xfrm>
              <a:off x="517977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1" name="Oval 1840">
              <a:extLst>
                <a:ext uri="{FF2B5EF4-FFF2-40B4-BE49-F238E27FC236}">
                  <a16:creationId xmlns:a16="http://schemas.microsoft.com/office/drawing/2014/main" id="{03AA5345-653A-D560-8A0D-B1F23C45A573}"/>
                </a:ext>
              </a:extLst>
            </p:cNvPr>
            <p:cNvSpPr/>
            <p:nvPr/>
          </p:nvSpPr>
          <p:spPr>
            <a:xfrm>
              <a:off x="5189221"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2" name="Oval 1841">
              <a:extLst>
                <a:ext uri="{FF2B5EF4-FFF2-40B4-BE49-F238E27FC236}">
                  <a16:creationId xmlns:a16="http://schemas.microsoft.com/office/drawing/2014/main" id="{C643C1D2-59AD-2282-FAE6-D18D2E7E04AF}"/>
                </a:ext>
              </a:extLst>
            </p:cNvPr>
            <p:cNvSpPr/>
            <p:nvPr/>
          </p:nvSpPr>
          <p:spPr>
            <a:xfrm>
              <a:off x="5642610" y="1690688"/>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3" name="Oval 1842">
              <a:extLst>
                <a:ext uri="{FF2B5EF4-FFF2-40B4-BE49-F238E27FC236}">
                  <a16:creationId xmlns:a16="http://schemas.microsoft.com/office/drawing/2014/main" id="{47F7E10B-3D0D-F482-E43A-87878E701DD8}"/>
                </a:ext>
              </a:extLst>
            </p:cNvPr>
            <p:cNvSpPr/>
            <p:nvPr/>
          </p:nvSpPr>
          <p:spPr>
            <a:xfrm>
              <a:off x="5642610" y="214091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4" name="Oval 1843">
              <a:extLst>
                <a:ext uri="{FF2B5EF4-FFF2-40B4-BE49-F238E27FC236}">
                  <a16:creationId xmlns:a16="http://schemas.microsoft.com/office/drawing/2014/main" id="{A391515E-2A5B-E3DD-F82F-C28DE69306F6}"/>
                </a:ext>
              </a:extLst>
            </p:cNvPr>
            <p:cNvSpPr/>
            <p:nvPr/>
          </p:nvSpPr>
          <p:spPr>
            <a:xfrm>
              <a:off x="5642610" y="259114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5" name="Oval 1844">
              <a:extLst>
                <a:ext uri="{FF2B5EF4-FFF2-40B4-BE49-F238E27FC236}">
                  <a16:creationId xmlns:a16="http://schemas.microsoft.com/office/drawing/2014/main" id="{12971B6B-72D0-7910-1816-A598D7EB9D26}"/>
                </a:ext>
              </a:extLst>
            </p:cNvPr>
            <p:cNvSpPr/>
            <p:nvPr/>
          </p:nvSpPr>
          <p:spPr>
            <a:xfrm>
              <a:off x="5633165" y="3054464"/>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6" name="Oval 1845">
              <a:extLst>
                <a:ext uri="{FF2B5EF4-FFF2-40B4-BE49-F238E27FC236}">
                  <a16:creationId xmlns:a16="http://schemas.microsoft.com/office/drawing/2014/main" id="{9EBCFC65-5802-A31E-4FDC-EC9EBD0C0F63}"/>
                </a:ext>
              </a:extLst>
            </p:cNvPr>
            <p:cNvSpPr/>
            <p:nvPr/>
          </p:nvSpPr>
          <p:spPr>
            <a:xfrm>
              <a:off x="5642610" y="351777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7" name="Oval 1846">
              <a:extLst>
                <a:ext uri="{FF2B5EF4-FFF2-40B4-BE49-F238E27FC236}">
                  <a16:creationId xmlns:a16="http://schemas.microsoft.com/office/drawing/2014/main" id="{1B061B9F-F601-4CA1-145D-DC8C216E4C96}"/>
                </a:ext>
              </a:extLst>
            </p:cNvPr>
            <p:cNvSpPr/>
            <p:nvPr/>
          </p:nvSpPr>
          <p:spPr>
            <a:xfrm>
              <a:off x="153344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8" name="Oval 1847">
              <a:extLst>
                <a:ext uri="{FF2B5EF4-FFF2-40B4-BE49-F238E27FC236}">
                  <a16:creationId xmlns:a16="http://schemas.microsoft.com/office/drawing/2014/main" id="{48B51A4D-C791-A7CE-C850-B42BE2DBA768}"/>
                </a:ext>
              </a:extLst>
            </p:cNvPr>
            <p:cNvSpPr/>
            <p:nvPr/>
          </p:nvSpPr>
          <p:spPr>
            <a:xfrm>
              <a:off x="153344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49" name="Oval 1848">
              <a:extLst>
                <a:ext uri="{FF2B5EF4-FFF2-40B4-BE49-F238E27FC236}">
                  <a16:creationId xmlns:a16="http://schemas.microsoft.com/office/drawing/2014/main" id="{F7F33538-B6BB-AF31-2234-7D3120BD7F16}"/>
                </a:ext>
              </a:extLst>
            </p:cNvPr>
            <p:cNvSpPr/>
            <p:nvPr/>
          </p:nvSpPr>
          <p:spPr>
            <a:xfrm>
              <a:off x="153344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0" name="Oval 1849">
              <a:extLst>
                <a:ext uri="{FF2B5EF4-FFF2-40B4-BE49-F238E27FC236}">
                  <a16:creationId xmlns:a16="http://schemas.microsoft.com/office/drawing/2014/main" id="{BFC0B249-04B3-925D-8F56-9B2DE2FD3F5F}"/>
                </a:ext>
              </a:extLst>
            </p:cNvPr>
            <p:cNvSpPr/>
            <p:nvPr/>
          </p:nvSpPr>
          <p:spPr>
            <a:xfrm>
              <a:off x="1524000"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1" name="Oval 1850">
              <a:extLst>
                <a:ext uri="{FF2B5EF4-FFF2-40B4-BE49-F238E27FC236}">
                  <a16:creationId xmlns:a16="http://schemas.microsoft.com/office/drawing/2014/main" id="{72B0BE5F-66F7-EFA3-B230-813E8D0D8AFE}"/>
                </a:ext>
              </a:extLst>
            </p:cNvPr>
            <p:cNvSpPr/>
            <p:nvPr/>
          </p:nvSpPr>
          <p:spPr>
            <a:xfrm>
              <a:off x="1533447"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2" name="Oval 1851">
              <a:extLst>
                <a:ext uri="{FF2B5EF4-FFF2-40B4-BE49-F238E27FC236}">
                  <a16:creationId xmlns:a16="http://schemas.microsoft.com/office/drawing/2014/main" id="{70639C33-9DF9-77A6-A17B-267FD7BF1625}"/>
                </a:ext>
              </a:extLst>
            </p:cNvPr>
            <p:cNvSpPr/>
            <p:nvPr/>
          </p:nvSpPr>
          <p:spPr>
            <a:xfrm>
              <a:off x="198683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3" name="Oval 1852">
              <a:extLst>
                <a:ext uri="{FF2B5EF4-FFF2-40B4-BE49-F238E27FC236}">
                  <a16:creationId xmlns:a16="http://schemas.microsoft.com/office/drawing/2014/main" id="{6EB07800-E06B-66CA-B2D3-AA7D6A56D092}"/>
                </a:ext>
              </a:extLst>
            </p:cNvPr>
            <p:cNvSpPr/>
            <p:nvPr/>
          </p:nvSpPr>
          <p:spPr>
            <a:xfrm>
              <a:off x="198683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4" name="Oval 1853">
              <a:extLst>
                <a:ext uri="{FF2B5EF4-FFF2-40B4-BE49-F238E27FC236}">
                  <a16:creationId xmlns:a16="http://schemas.microsoft.com/office/drawing/2014/main" id="{C15AA9B5-7B91-1E31-64FA-A34EAF184016}"/>
                </a:ext>
              </a:extLst>
            </p:cNvPr>
            <p:cNvSpPr/>
            <p:nvPr/>
          </p:nvSpPr>
          <p:spPr>
            <a:xfrm>
              <a:off x="198683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5" name="Oval 1854">
              <a:extLst>
                <a:ext uri="{FF2B5EF4-FFF2-40B4-BE49-F238E27FC236}">
                  <a16:creationId xmlns:a16="http://schemas.microsoft.com/office/drawing/2014/main" id="{EC019BF4-D57C-0337-5CBF-1F22B68F3C29}"/>
                </a:ext>
              </a:extLst>
            </p:cNvPr>
            <p:cNvSpPr/>
            <p:nvPr/>
          </p:nvSpPr>
          <p:spPr>
            <a:xfrm>
              <a:off x="1977391"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48" name="Oval 1747">
              <a:extLst>
                <a:ext uri="{FF2B5EF4-FFF2-40B4-BE49-F238E27FC236}">
                  <a16:creationId xmlns:a16="http://schemas.microsoft.com/office/drawing/2014/main" id="{40170793-0B4D-9C50-71CE-394CD6420977}"/>
                </a:ext>
              </a:extLst>
            </p:cNvPr>
            <p:cNvSpPr/>
            <p:nvPr/>
          </p:nvSpPr>
          <p:spPr>
            <a:xfrm>
              <a:off x="198683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2" name="Oval 1751">
              <a:extLst>
                <a:ext uri="{FF2B5EF4-FFF2-40B4-BE49-F238E27FC236}">
                  <a16:creationId xmlns:a16="http://schemas.microsoft.com/office/drawing/2014/main" id="{A482623F-694E-223D-1537-ECAB693A9FD9}"/>
                </a:ext>
              </a:extLst>
            </p:cNvPr>
            <p:cNvSpPr/>
            <p:nvPr/>
          </p:nvSpPr>
          <p:spPr>
            <a:xfrm>
              <a:off x="244967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3" name="Oval 1752">
              <a:extLst>
                <a:ext uri="{FF2B5EF4-FFF2-40B4-BE49-F238E27FC236}">
                  <a16:creationId xmlns:a16="http://schemas.microsoft.com/office/drawing/2014/main" id="{96BD005F-42BE-6B97-76CD-84FA86255D07}"/>
                </a:ext>
              </a:extLst>
            </p:cNvPr>
            <p:cNvSpPr/>
            <p:nvPr/>
          </p:nvSpPr>
          <p:spPr>
            <a:xfrm>
              <a:off x="244967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4" name="Oval 1753">
              <a:extLst>
                <a:ext uri="{FF2B5EF4-FFF2-40B4-BE49-F238E27FC236}">
                  <a16:creationId xmlns:a16="http://schemas.microsoft.com/office/drawing/2014/main" id="{97BBCC13-23D5-EF7A-1DC5-57AC8C959F9E}"/>
                </a:ext>
              </a:extLst>
            </p:cNvPr>
            <p:cNvSpPr/>
            <p:nvPr/>
          </p:nvSpPr>
          <p:spPr>
            <a:xfrm>
              <a:off x="244967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5" name="Oval 1754">
              <a:extLst>
                <a:ext uri="{FF2B5EF4-FFF2-40B4-BE49-F238E27FC236}">
                  <a16:creationId xmlns:a16="http://schemas.microsoft.com/office/drawing/2014/main" id="{B930A09D-0A7E-0260-9804-6BBA890C6ADA}"/>
                </a:ext>
              </a:extLst>
            </p:cNvPr>
            <p:cNvSpPr/>
            <p:nvPr/>
          </p:nvSpPr>
          <p:spPr>
            <a:xfrm>
              <a:off x="2440226"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6" name="Oval 1755">
              <a:extLst>
                <a:ext uri="{FF2B5EF4-FFF2-40B4-BE49-F238E27FC236}">
                  <a16:creationId xmlns:a16="http://schemas.microsoft.com/office/drawing/2014/main" id="{C0A892BE-4D3B-2AD1-B92A-CFFD8905CCD4}"/>
                </a:ext>
              </a:extLst>
            </p:cNvPr>
            <p:cNvSpPr/>
            <p:nvPr/>
          </p:nvSpPr>
          <p:spPr>
            <a:xfrm>
              <a:off x="244967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7" name="Oval 1756">
              <a:extLst>
                <a:ext uri="{FF2B5EF4-FFF2-40B4-BE49-F238E27FC236}">
                  <a16:creationId xmlns:a16="http://schemas.microsoft.com/office/drawing/2014/main" id="{0B6084E4-7D3E-0CA7-7809-CB98207DCA17}"/>
                </a:ext>
              </a:extLst>
            </p:cNvPr>
            <p:cNvSpPr/>
            <p:nvPr/>
          </p:nvSpPr>
          <p:spPr>
            <a:xfrm>
              <a:off x="290306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58" name="Oval 1757">
              <a:extLst>
                <a:ext uri="{FF2B5EF4-FFF2-40B4-BE49-F238E27FC236}">
                  <a16:creationId xmlns:a16="http://schemas.microsoft.com/office/drawing/2014/main" id="{6C08B86A-346D-4465-3A4A-5784EBD78438}"/>
                </a:ext>
              </a:extLst>
            </p:cNvPr>
            <p:cNvSpPr/>
            <p:nvPr/>
          </p:nvSpPr>
          <p:spPr>
            <a:xfrm>
              <a:off x="290306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1" name="Oval 1760">
              <a:extLst>
                <a:ext uri="{FF2B5EF4-FFF2-40B4-BE49-F238E27FC236}">
                  <a16:creationId xmlns:a16="http://schemas.microsoft.com/office/drawing/2014/main" id="{A9E37AAB-9B33-26B4-3676-B85CE140DA2A}"/>
                </a:ext>
              </a:extLst>
            </p:cNvPr>
            <p:cNvSpPr/>
            <p:nvPr/>
          </p:nvSpPr>
          <p:spPr>
            <a:xfrm>
              <a:off x="290306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3" name="Oval 1762">
              <a:extLst>
                <a:ext uri="{FF2B5EF4-FFF2-40B4-BE49-F238E27FC236}">
                  <a16:creationId xmlns:a16="http://schemas.microsoft.com/office/drawing/2014/main" id="{74523369-7DD1-CD1A-AC35-4D6BCF45A329}"/>
                </a:ext>
              </a:extLst>
            </p:cNvPr>
            <p:cNvSpPr/>
            <p:nvPr/>
          </p:nvSpPr>
          <p:spPr>
            <a:xfrm>
              <a:off x="289361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4" name="Oval 1763">
              <a:extLst>
                <a:ext uri="{FF2B5EF4-FFF2-40B4-BE49-F238E27FC236}">
                  <a16:creationId xmlns:a16="http://schemas.microsoft.com/office/drawing/2014/main" id="{CA399622-C3A6-64A3-D81E-35187274EF2C}"/>
                </a:ext>
              </a:extLst>
            </p:cNvPr>
            <p:cNvSpPr/>
            <p:nvPr/>
          </p:nvSpPr>
          <p:spPr>
            <a:xfrm>
              <a:off x="290306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5" name="Oval 1764">
              <a:extLst>
                <a:ext uri="{FF2B5EF4-FFF2-40B4-BE49-F238E27FC236}">
                  <a16:creationId xmlns:a16="http://schemas.microsoft.com/office/drawing/2014/main" id="{A75BC343-E66E-43A7-92E9-14F1636CD103}"/>
                </a:ext>
              </a:extLst>
            </p:cNvPr>
            <p:cNvSpPr/>
            <p:nvPr/>
          </p:nvSpPr>
          <p:spPr>
            <a:xfrm>
              <a:off x="335645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6" name="Oval 1765">
              <a:extLst>
                <a:ext uri="{FF2B5EF4-FFF2-40B4-BE49-F238E27FC236}">
                  <a16:creationId xmlns:a16="http://schemas.microsoft.com/office/drawing/2014/main" id="{33092CB1-AEA2-59AD-99DA-E528F7B8B44E}"/>
                </a:ext>
              </a:extLst>
            </p:cNvPr>
            <p:cNvSpPr/>
            <p:nvPr/>
          </p:nvSpPr>
          <p:spPr>
            <a:xfrm>
              <a:off x="335645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7" name="Oval 1766">
              <a:extLst>
                <a:ext uri="{FF2B5EF4-FFF2-40B4-BE49-F238E27FC236}">
                  <a16:creationId xmlns:a16="http://schemas.microsoft.com/office/drawing/2014/main" id="{ED80EEF7-4741-B3C6-E7E2-A030F0E1AF3C}"/>
                </a:ext>
              </a:extLst>
            </p:cNvPr>
            <p:cNvSpPr/>
            <p:nvPr/>
          </p:nvSpPr>
          <p:spPr>
            <a:xfrm>
              <a:off x="335645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8" name="Oval 1767">
              <a:extLst>
                <a:ext uri="{FF2B5EF4-FFF2-40B4-BE49-F238E27FC236}">
                  <a16:creationId xmlns:a16="http://schemas.microsoft.com/office/drawing/2014/main" id="{3C008686-773B-8B80-F1AB-213F24371CA8}"/>
                </a:ext>
              </a:extLst>
            </p:cNvPr>
            <p:cNvSpPr/>
            <p:nvPr/>
          </p:nvSpPr>
          <p:spPr>
            <a:xfrm>
              <a:off x="334700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69" name="Oval 1768">
              <a:extLst>
                <a:ext uri="{FF2B5EF4-FFF2-40B4-BE49-F238E27FC236}">
                  <a16:creationId xmlns:a16="http://schemas.microsoft.com/office/drawing/2014/main" id="{52B34E72-87DA-2310-2D20-72E625F8E195}"/>
                </a:ext>
              </a:extLst>
            </p:cNvPr>
            <p:cNvSpPr/>
            <p:nvPr/>
          </p:nvSpPr>
          <p:spPr>
            <a:xfrm>
              <a:off x="335645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0" name="Oval 1769">
              <a:extLst>
                <a:ext uri="{FF2B5EF4-FFF2-40B4-BE49-F238E27FC236}">
                  <a16:creationId xmlns:a16="http://schemas.microsoft.com/office/drawing/2014/main" id="{9DEE4138-04D2-BABF-29E9-6D9CC8E65903}"/>
                </a:ext>
              </a:extLst>
            </p:cNvPr>
            <p:cNvSpPr/>
            <p:nvPr/>
          </p:nvSpPr>
          <p:spPr>
            <a:xfrm>
              <a:off x="381960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1" name="Oval 1770">
              <a:extLst>
                <a:ext uri="{FF2B5EF4-FFF2-40B4-BE49-F238E27FC236}">
                  <a16:creationId xmlns:a16="http://schemas.microsoft.com/office/drawing/2014/main" id="{3A908772-8768-0E1C-61FE-70BA10E0A61A}"/>
                </a:ext>
              </a:extLst>
            </p:cNvPr>
            <p:cNvSpPr/>
            <p:nvPr/>
          </p:nvSpPr>
          <p:spPr>
            <a:xfrm>
              <a:off x="381960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2" name="Oval 1771">
              <a:extLst>
                <a:ext uri="{FF2B5EF4-FFF2-40B4-BE49-F238E27FC236}">
                  <a16:creationId xmlns:a16="http://schemas.microsoft.com/office/drawing/2014/main" id="{82D9AD97-3FCD-7EE9-7F9F-148F803CB8D2}"/>
                </a:ext>
              </a:extLst>
            </p:cNvPr>
            <p:cNvSpPr/>
            <p:nvPr/>
          </p:nvSpPr>
          <p:spPr>
            <a:xfrm>
              <a:off x="381960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3" name="Oval 1772">
              <a:extLst>
                <a:ext uri="{FF2B5EF4-FFF2-40B4-BE49-F238E27FC236}">
                  <a16:creationId xmlns:a16="http://schemas.microsoft.com/office/drawing/2014/main" id="{69F4C869-4779-0C0E-75A3-BE970271D26F}"/>
                </a:ext>
              </a:extLst>
            </p:cNvPr>
            <p:cNvSpPr/>
            <p:nvPr/>
          </p:nvSpPr>
          <p:spPr>
            <a:xfrm>
              <a:off x="3810161"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4" name="Oval 1773">
              <a:extLst>
                <a:ext uri="{FF2B5EF4-FFF2-40B4-BE49-F238E27FC236}">
                  <a16:creationId xmlns:a16="http://schemas.microsoft.com/office/drawing/2014/main" id="{2333469F-0B75-7249-8A94-9F8C81453F39}"/>
                </a:ext>
              </a:extLst>
            </p:cNvPr>
            <p:cNvSpPr/>
            <p:nvPr/>
          </p:nvSpPr>
          <p:spPr>
            <a:xfrm>
              <a:off x="381960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5" name="Oval 1774">
              <a:extLst>
                <a:ext uri="{FF2B5EF4-FFF2-40B4-BE49-F238E27FC236}">
                  <a16:creationId xmlns:a16="http://schemas.microsoft.com/office/drawing/2014/main" id="{C7C651B2-7F63-AE06-F1D3-249B97F73801}"/>
                </a:ext>
              </a:extLst>
            </p:cNvPr>
            <p:cNvSpPr/>
            <p:nvPr/>
          </p:nvSpPr>
          <p:spPr>
            <a:xfrm>
              <a:off x="4272996"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6" name="Oval 1775">
              <a:extLst>
                <a:ext uri="{FF2B5EF4-FFF2-40B4-BE49-F238E27FC236}">
                  <a16:creationId xmlns:a16="http://schemas.microsoft.com/office/drawing/2014/main" id="{3200B8CA-6B65-F715-5C2A-3663509949EC}"/>
                </a:ext>
              </a:extLst>
            </p:cNvPr>
            <p:cNvSpPr/>
            <p:nvPr/>
          </p:nvSpPr>
          <p:spPr>
            <a:xfrm>
              <a:off x="4272996"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7" name="Oval 1776">
              <a:extLst>
                <a:ext uri="{FF2B5EF4-FFF2-40B4-BE49-F238E27FC236}">
                  <a16:creationId xmlns:a16="http://schemas.microsoft.com/office/drawing/2014/main" id="{F9D70CC3-AAA0-7EB8-DE91-3FBD1F57BAA4}"/>
                </a:ext>
              </a:extLst>
            </p:cNvPr>
            <p:cNvSpPr/>
            <p:nvPr/>
          </p:nvSpPr>
          <p:spPr>
            <a:xfrm>
              <a:off x="4272996"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8" name="Oval 1777">
              <a:extLst>
                <a:ext uri="{FF2B5EF4-FFF2-40B4-BE49-F238E27FC236}">
                  <a16:creationId xmlns:a16="http://schemas.microsoft.com/office/drawing/2014/main" id="{8B636787-C6FB-5FEF-8A1F-3C51203A1F2B}"/>
                </a:ext>
              </a:extLst>
            </p:cNvPr>
            <p:cNvSpPr/>
            <p:nvPr/>
          </p:nvSpPr>
          <p:spPr>
            <a:xfrm>
              <a:off x="4263550"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79" name="Oval 1778">
              <a:extLst>
                <a:ext uri="{FF2B5EF4-FFF2-40B4-BE49-F238E27FC236}">
                  <a16:creationId xmlns:a16="http://schemas.microsoft.com/office/drawing/2014/main" id="{CE4F491C-72D8-87C7-11E6-A3C80713CD1A}"/>
                </a:ext>
              </a:extLst>
            </p:cNvPr>
            <p:cNvSpPr/>
            <p:nvPr/>
          </p:nvSpPr>
          <p:spPr>
            <a:xfrm>
              <a:off x="4272996"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0" name="Oval 1779">
              <a:extLst>
                <a:ext uri="{FF2B5EF4-FFF2-40B4-BE49-F238E27FC236}">
                  <a16:creationId xmlns:a16="http://schemas.microsoft.com/office/drawing/2014/main" id="{AE8A5F52-BE3D-AFF8-BA06-C59FFFB7012E}"/>
                </a:ext>
              </a:extLst>
            </p:cNvPr>
            <p:cNvSpPr/>
            <p:nvPr/>
          </p:nvSpPr>
          <p:spPr>
            <a:xfrm>
              <a:off x="473583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1" name="Oval 1780">
              <a:extLst>
                <a:ext uri="{FF2B5EF4-FFF2-40B4-BE49-F238E27FC236}">
                  <a16:creationId xmlns:a16="http://schemas.microsoft.com/office/drawing/2014/main" id="{7E3C1184-384A-5D6F-D17F-EF42C0E1F142}"/>
                </a:ext>
              </a:extLst>
            </p:cNvPr>
            <p:cNvSpPr/>
            <p:nvPr/>
          </p:nvSpPr>
          <p:spPr>
            <a:xfrm>
              <a:off x="473583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2" name="Oval 1781">
              <a:extLst>
                <a:ext uri="{FF2B5EF4-FFF2-40B4-BE49-F238E27FC236}">
                  <a16:creationId xmlns:a16="http://schemas.microsoft.com/office/drawing/2014/main" id="{5E9284CD-2CC9-2109-D815-4F04934E7E01}"/>
                </a:ext>
              </a:extLst>
            </p:cNvPr>
            <p:cNvSpPr/>
            <p:nvPr/>
          </p:nvSpPr>
          <p:spPr>
            <a:xfrm>
              <a:off x="473583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3" name="Oval 1782">
              <a:extLst>
                <a:ext uri="{FF2B5EF4-FFF2-40B4-BE49-F238E27FC236}">
                  <a16:creationId xmlns:a16="http://schemas.microsoft.com/office/drawing/2014/main" id="{A0855174-6189-4492-75DA-2A7FF254C9E3}"/>
                </a:ext>
              </a:extLst>
            </p:cNvPr>
            <p:cNvSpPr/>
            <p:nvPr/>
          </p:nvSpPr>
          <p:spPr>
            <a:xfrm>
              <a:off x="4726386"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4" name="Oval 1783">
              <a:extLst>
                <a:ext uri="{FF2B5EF4-FFF2-40B4-BE49-F238E27FC236}">
                  <a16:creationId xmlns:a16="http://schemas.microsoft.com/office/drawing/2014/main" id="{03012DBC-AFFF-0A40-117E-D9989C344554}"/>
                </a:ext>
              </a:extLst>
            </p:cNvPr>
            <p:cNvSpPr/>
            <p:nvPr/>
          </p:nvSpPr>
          <p:spPr>
            <a:xfrm>
              <a:off x="473583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5" name="Oval 1784">
              <a:extLst>
                <a:ext uri="{FF2B5EF4-FFF2-40B4-BE49-F238E27FC236}">
                  <a16:creationId xmlns:a16="http://schemas.microsoft.com/office/drawing/2014/main" id="{51D35B76-1854-4C81-DEA8-2F87904EAC70}"/>
                </a:ext>
              </a:extLst>
            </p:cNvPr>
            <p:cNvSpPr/>
            <p:nvPr/>
          </p:nvSpPr>
          <p:spPr>
            <a:xfrm>
              <a:off x="5189221"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6" name="Oval 1785">
              <a:extLst>
                <a:ext uri="{FF2B5EF4-FFF2-40B4-BE49-F238E27FC236}">
                  <a16:creationId xmlns:a16="http://schemas.microsoft.com/office/drawing/2014/main" id="{B195B0CB-EBC2-EE4E-11C5-DDCA7979955C}"/>
                </a:ext>
              </a:extLst>
            </p:cNvPr>
            <p:cNvSpPr/>
            <p:nvPr/>
          </p:nvSpPr>
          <p:spPr>
            <a:xfrm>
              <a:off x="5189221"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7" name="Oval 1786">
              <a:extLst>
                <a:ext uri="{FF2B5EF4-FFF2-40B4-BE49-F238E27FC236}">
                  <a16:creationId xmlns:a16="http://schemas.microsoft.com/office/drawing/2014/main" id="{F94F19D6-6D02-F9D6-EC8A-4E580E4AE0A3}"/>
                </a:ext>
              </a:extLst>
            </p:cNvPr>
            <p:cNvSpPr/>
            <p:nvPr/>
          </p:nvSpPr>
          <p:spPr>
            <a:xfrm>
              <a:off x="5189221"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88" name="Oval 1787">
              <a:extLst>
                <a:ext uri="{FF2B5EF4-FFF2-40B4-BE49-F238E27FC236}">
                  <a16:creationId xmlns:a16="http://schemas.microsoft.com/office/drawing/2014/main" id="{E8A13CA5-183B-8E82-DFF3-672B2AB4AA4A}"/>
                </a:ext>
              </a:extLst>
            </p:cNvPr>
            <p:cNvSpPr/>
            <p:nvPr/>
          </p:nvSpPr>
          <p:spPr>
            <a:xfrm>
              <a:off x="517977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90" name="Oval 1789">
              <a:extLst>
                <a:ext uri="{FF2B5EF4-FFF2-40B4-BE49-F238E27FC236}">
                  <a16:creationId xmlns:a16="http://schemas.microsoft.com/office/drawing/2014/main" id="{94B50F0F-DF0B-543E-6291-1BD876826866}"/>
                </a:ext>
              </a:extLst>
            </p:cNvPr>
            <p:cNvSpPr/>
            <p:nvPr/>
          </p:nvSpPr>
          <p:spPr>
            <a:xfrm>
              <a:off x="5189221"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6" name="Oval 1855">
              <a:extLst>
                <a:ext uri="{FF2B5EF4-FFF2-40B4-BE49-F238E27FC236}">
                  <a16:creationId xmlns:a16="http://schemas.microsoft.com/office/drawing/2014/main" id="{AE55818E-ED8F-F2D8-757F-2CEDDA4A40FC}"/>
                </a:ext>
              </a:extLst>
            </p:cNvPr>
            <p:cNvSpPr/>
            <p:nvPr/>
          </p:nvSpPr>
          <p:spPr>
            <a:xfrm>
              <a:off x="5642610" y="398536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7" name="Oval 1856">
              <a:extLst>
                <a:ext uri="{FF2B5EF4-FFF2-40B4-BE49-F238E27FC236}">
                  <a16:creationId xmlns:a16="http://schemas.microsoft.com/office/drawing/2014/main" id="{5D11B1E8-CBA4-B6DA-8FC3-442E3710EC9B}"/>
                </a:ext>
              </a:extLst>
            </p:cNvPr>
            <p:cNvSpPr/>
            <p:nvPr/>
          </p:nvSpPr>
          <p:spPr>
            <a:xfrm>
              <a:off x="5642610" y="443559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8" name="Oval 1857">
              <a:extLst>
                <a:ext uri="{FF2B5EF4-FFF2-40B4-BE49-F238E27FC236}">
                  <a16:creationId xmlns:a16="http://schemas.microsoft.com/office/drawing/2014/main" id="{EF3164D3-6C03-F5D9-1E93-79031D156071}"/>
                </a:ext>
              </a:extLst>
            </p:cNvPr>
            <p:cNvSpPr/>
            <p:nvPr/>
          </p:nvSpPr>
          <p:spPr>
            <a:xfrm>
              <a:off x="5642610" y="4885829"/>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59" name="Oval 1858">
              <a:extLst>
                <a:ext uri="{FF2B5EF4-FFF2-40B4-BE49-F238E27FC236}">
                  <a16:creationId xmlns:a16="http://schemas.microsoft.com/office/drawing/2014/main" id="{5CDD4B27-F7E8-3CEE-77CA-F02B376C8919}"/>
                </a:ext>
              </a:extLst>
            </p:cNvPr>
            <p:cNvSpPr/>
            <p:nvPr/>
          </p:nvSpPr>
          <p:spPr>
            <a:xfrm>
              <a:off x="5633165" y="5349143"/>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0" name="Oval 1859">
              <a:extLst>
                <a:ext uri="{FF2B5EF4-FFF2-40B4-BE49-F238E27FC236}">
                  <a16:creationId xmlns:a16="http://schemas.microsoft.com/office/drawing/2014/main" id="{16CE74CF-3B0F-091C-8E45-C99FAC5BEA18}"/>
                </a:ext>
              </a:extLst>
            </p:cNvPr>
            <p:cNvSpPr/>
            <p:nvPr/>
          </p:nvSpPr>
          <p:spPr>
            <a:xfrm>
              <a:off x="5642610" y="5812457"/>
              <a:ext cx="453390" cy="450231"/>
            </a:xfrm>
            <a:prstGeom prst="ellipse">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sp>
        <p:nvSpPr>
          <p:cNvPr id="1861" name="Oval 1860">
            <a:extLst>
              <a:ext uri="{FF2B5EF4-FFF2-40B4-BE49-F238E27FC236}">
                <a16:creationId xmlns:a16="http://schemas.microsoft.com/office/drawing/2014/main" id="{214296EB-00F3-43BE-FC6D-705B87AA0146}"/>
              </a:ext>
            </a:extLst>
          </p:cNvPr>
          <p:cNvSpPr/>
          <p:nvPr/>
        </p:nvSpPr>
        <p:spPr>
          <a:xfrm>
            <a:off x="1986836" y="214091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2" name="Oval 1861">
            <a:extLst>
              <a:ext uri="{FF2B5EF4-FFF2-40B4-BE49-F238E27FC236}">
                <a16:creationId xmlns:a16="http://schemas.microsoft.com/office/drawing/2014/main" id="{43C41EFF-3426-B732-D564-51FAB5EFB7F3}"/>
              </a:ext>
            </a:extLst>
          </p:cNvPr>
          <p:cNvSpPr/>
          <p:nvPr/>
        </p:nvSpPr>
        <p:spPr>
          <a:xfrm>
            <a:off x="1977391" y="3054464"/>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3" name="Oval 1862">
            <a:extLst>
              <a:ext uri="{FF2B5EF4-FFF2-40B4-BE49-F238E27FC236}">
                <a16:creationId xmlns:a16="http://schemas.microsoft.com/office/drawing/2014/main" id="{462ECFBD-843B-878F-1673-018BDAE626FD}"/>
              </a:ext>
            </a:extLst>
          </p:cNvPr>
          <p:cNvSpPr/>
          <p:nvPr/>
        </p:nvSpPr>
        <p:spPr>
          <a:xfrm>
            <a:off x="2903061" y="1690688"/>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4" name="Oval 1863">
            <a:extLst>
              <a:ext uri="{FF2B5EF4-FFF2-40B4-BE49-F238E27FC236}">
                <a16:creationId xmlns:a16="http://schemas.microsoft.com/office/drawing/2014/main" id="{593A021F-5603-B44B-55DB-6E3AA49006C9}"/>
              </a:ext>
            </a:extLst>
          </p:cNvPr>
          <p:cNvSpPr/>
          <p:nvPr/>
        </p:nvSpPr>
        <p:spPr>
          <a:xfrm>
            <a:off x="2903061" y="351777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5" name="Oval 1864">
            <a:extLst>
              <a:ext uri="{FF2B5EF4-FFF2-40B4-BE49-F238E27FC236}">
                <a16:creationId xmlns:a16="http://schemas.microsoft.com/office/drawing/2014/main" id="{C36B6CA2-1B23-22F9-CA71-786F602A87E8}"/>
              </a:ext>
            </a:extLst>
          </p:cNvPr>
          <p:cNvSpPr/>
          <p:nvPr/>
        </p:nvSpPr>
        <p:spPr>
          <a:xfrm>
            <a:off x="3356451" y="259114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6" name="Oval 1865">
            <a:extLst>
              <a:ext uri="{FF2B5EF4-FFF2-40B4-BE49-F238E27FC236}">
                <a16:creationId xmlns:a16="http://schemas.microsoft.com/office/drawing/2014/main" id="{4ADBDFDE-1029-BA1B-0FDD-1732E5837043}"/>
              </a:ext>
            </a:extLst>
          </p:cNvPr>
          <p:cNvSpPr/>
          <p:nvPr/>
        </p:nvSpPr>
        <p:spPr>
          <a:xfrm>
            <a:off x="3819606" y="259114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7" name="Oval 1866">
            <a:extLst>
              <a:ext uri="{FF2B5EF4-FFF2-40B4-BE49-F238E27FC236}">
                <a16:creationId xmlns:a16="http://schemas.microsoft.com/office/drawing/2014/main" id="{69BA8464-02CA-73E0-2836-08831C24E022}"/>
              </a:ext>
            </a:extLst>
          </p:cNvPr>
          <p:cNvSpPr/>
          <p:nvPr/>
        </p:nvSpPr>
        <p:spPr>
          <a:xfrm>
            <a:off x="4272996" y="214091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8" name="Oval 1867">
            <a:extLst>
              <a:ext uri="{FF2B5EF4-FFF2-40B4-BE49-F238E27FC236}">
                <a16:creationId xmlns:a16="http://schemas.microsoft.com/office/drawing/2014/main" id="{A23A53BD-F1F0-B64F-EC3F-27B819990642}"/>
              </a:ext>
            </a:extLst>
          </p:cNvPr>
          <p:cNvSpPr/>
          <p:nvPr/>
        </p:nvSpPr>
        <p:spPr>
          <a:xfrm>
            <a:off x="5179775" y="3054464"/>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69" name="Oval 1868">
            <a:extLst>
              <a:ext uri="{FF2B5EF4-FFF2-40B4-BE49-F238E27FC236}">
                <a16:creationId xmlns:a16="http://schemas.microsoft.com/office/drawing/2014/main" id="{63DF93C8-4782-2943-2D66-722224F99535}"/>
              </a:ext>
            </a:extLst>
          </p:cNvPr>
          <p:cNvSpPr/>
          <p:nvPr/>
        </p:nvSpPr>
        <p:spPr>
          <a:xfrm>
            <a:off x="5642610" y="1690688"/>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0" name="Oval 1869">
            <a:extLst>
              <a:ext uri="{FF2B5EF4-FFF2-40B4-BE49-F238E27FC236}">
                <a16:creationId xmlns:a16="http://schemas.microsoft.com/office/drawing/2014/main" id="{16EF69EB-8D05-7BC7-209B-12EE418089EB}"/>
              </a:ext>
            </a:extLst>
          </p:cNvPr>
          <p:cNvSpPr/>
          <p:nvPr/>
        </p:nvSpPr>
        <p:spPr>
          <a:xfrm>
            <a:off x="1986836" y="581245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1" name="Oval 1870">
            <a:extLst>
              <a:ext uri="{FF2B5EF4-FFF2-40B4-BE49-F238E27FC236}">
                <a16:creationId xmlns:a16="http://schemas.microsoft.com/office/drawing/2014/main" id="{622725A6-E38C-14AA-D34C-7BBD4C23B065}"/>
              </a:ext>
            </a:extLst>
          </p:cNvPr>
          <p:cNvSpPr/>
          <p:nvPr/>
        </p:nvSpPr>
        <p:spPr>
          <a:xfrm>
            <a:off x="2449671" y="443559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2" name="Oval 1871">
            <a:extLst>
              <a:ext uri="{FF2B5EF4-FFF2-40B4-BE49-F238E27FC236}">
                <a16:creationId xmlns:a16="http://schemas.microsoft.com/office/drawing/2014/main" id="{9CC8845E-1878-2F49-3CFF-D87D46AB285F}"/>
              </a:ext>
            </a:extLst>
          </p:cNvPr>
          <p:cNvSpPr/>
          <p:nvPr/>
        </p:nvSpPr>
        <p:spPr>
          <a:xfrm>
            <a:off x="3347005" y="5349143"/>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3" name="Oval 1872">
            <a:extLst>
              <a:ext uri="{FF2B5EF4-FFF2-40B4-BE49-F238E27FC236}">
                <a16:creationId xmlns:a16="http://schemas.microsoft.com/office/drawing/2014/main" id="{4088C455-D45A-1F8D-F93D-DF5567421F08}"/>
              </a:ext>
            </a:extLst>
          </p:cNvPr>
          <p:cNvSpPr/>
          <p:nvPr/>
        </p:nvSpPr>
        <p:spPr>
          <a:xfrm>
            <a:off x="3819606" y="443559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4" name="Oval 1873">
            <a:extLst>
              <a:ext uri="{FF2B5EF4-FFF2-40B4-BE49-F238E27FC236}">
                <a16:creationId xmlns:a16="http://schemas.microsoft.com/office/drawing/2014/main" id="{C63FA5DC-5825-28F8-2B02-47C28B741D66}"/>
              </a:ext>
            </a:extLst>
          </p:cNvPr>
          <p:cNvSpPr/>
          <p:nvPr/>
        </p:nvSpPr>
        <p:spPr>
          <a:xfrm>
            <a:off x="4735831" y="581245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5" name="Oval 1874">
            <a:extLst>
              <a:ext uri="{FF2B5EF4-FFF2-40B4-BE49-F238E27FC236}">
                <a16:creationId xmlns:a16="http://schemas.microsoft.com/office/drawing/2014/main" id="{08378468-681D-2673-8201-3A1A1243738A}"/>
              </a:ext>
            </a:extLst>
          </p:cNvPr>
          <p:cNvSpPr/>
          <p:nvPr/>
        </p:nvSpPr>
        <p:spPr>
          <a:xfrm>
            <a:off x="5189221" y="398536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76" name="Oval 1875">
            <a:extLst>
              <a:ext uri="{FF2B5EF4-FFF2-40B4-BE49-F238E27FC236}">
                <a16:creationId xmlns:a16="http://schemas.microsoft.com/office/drawing/2014/main" id="{CAD590C0-5D32-5612-9871-D0D2729D0799}"/>
              </a:ext>
            </a:extLst>
          </p:cNvPr>
          <p:cNvSpPr/>
          <p:nvPr/>
        </p:nvSpPr>
        <p:spPr>
          <a:xfrm>
            <a:off x="5642610" y="488582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grpSp>
        <p:nvGrpSpPr>
          <p:cNvPr id="33" name="Group 32">
            <a:extLst>
              <a:ext uri="{FF2B5EF4-FFF2-40B4-BE49-F238E27FC236}">
                <a16:creationId xmlns:a16="http://schemas.microsoft.com/office/drawing/2014/main" id="{C2108EBA-351B-436D-BCFA-1CE49E967EA8}"/>
              </a:ext>
            </a:extLst>
          </p:cNvPr>
          <p:cNvGrpSpPr/>
          <p:nvPr/>
        </p:nvGrpSpPr>
        <p:grpSpPr>
          <a:xfrm>
            <a:off x="8637975" y="5812457"/>
            <a:ext cx="1919439" cy="650972"/>
            <a:chOff x="8637975" y="5812457"/>
            <a:chExt cx="1919439" cy="650972"/>
          </a:xfrm>
        </p:grpSpPr>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792496B7-5B49-5983-1409-1456BDB3F4C9}"/>
                    </a:ext>
                  </a:extLst>
                </p:cNvPr>
                <p:cNvSpPr txBox="1">
                  <a:spLocks/>
                </p:cNvSpPr>
                <p:nvPr/>
              </p:nvSpPr>
              <p:spPr>
                <a:xfrm>
                  <a:off x="8637975" y="5812457"/>
                  <a:ext cx="1919439"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3600" b="0" i="1" dirty="0" smtClean="0">
                            <a:latin typeface="Cambria Math" panose="02040503050406030204" pitchFamily="18" charset="0"/>
                          </a:rPr>
                          <m:t>𝑃</m:t>
                        </m:r>
                        <m:d>
                          <m:dPr>
                            <m:begChr m:val="["/>
                            <m:endChr m:val="]"/>
                            <m:ctrlPr>
                              <a:rPr lang="en-US" sz="3600" b="0" i="1" dirty="0" smtClean="0">
                                <a:latin typeface="Cambria Math" panose="02040503050406030204" pitchFamily="18" charset="0"/>
                                <a:ea typeface="Calibri"/>
                                <a:cs typeface="Calibri"/>
                              </a:rPr>
                            </m:ctrlPr>
                          </m:dPr>
                          <m:e/>
                        </m:d>
                        <m:r>
                          <a:rPr lang="en-US" sz="3600" b="0" i="1" dirty="0" smtClean="0">
                            <a:latin typeface="Cambria Math" panose="02040503050406030204" pitchFamily="18" charset="0"/>
                            <a:ea typeface="Calibri"/>
                            <a:cs typeface="Calibri"/>
                          </a:rPr>
                          <m:t>= </m:t>
                        </m:r>
                      </m:oMath>
                    </m:oMathPara>
                  </a14:m>
                  <a:endParaRPr lang="en-US" sz="4000" dirty="0">
                    <a:latin typeface="Avenir Light" panose="020B0402020203020204" pitchFamily="34" charset="77"/>
                  </a:endParaRPr>
                </a:p>
              </p:txBody>
            </p:sp>
          </mc:Choice>
          <mc:Fallback>
            <p:sp>
              <p:nvSpPr>
                <p:cNvPr id="9" name="Content Placeholder 2">
                  <a:extLst>
                    <a:ext uri="{FF2B5EF4-FFF2-40B4-BE49-F238E27FC236}">
                      <a16:creationId xmlns:a16="http://schemas.microsoft.com/office/drawing/2014/main" id="{792496B7-5B49-5983-1409-1456BDB3F4C9}"/>
                    </a:ext>
                  </a:extLst>
                </p:cNvPr>
                <p:cNvSpPr txBox="1">
                  <a:spLocks noRot="1" noChangeAspect="1" noMove="1" noResize="1" noEditPoints="1" noAdjustHandles="1" noChangeArrowheads="1" noChangeShapeType="1" noTextEdit="1"/>
                </p:cNvSpPr>
                <p:nvPr/>
              </p:nvSpPr>
              <p:spPr>
                <a:xfrm>
                  <a:off x="8637975" y="5812457"/>
                  <a:ext cx="1919439" cy="533400"/>
                </a:xfrm>
                <a:prstGeom prst="rect">
                  <a:avLst/>
                </a:prstGeom>
                <a:blipFill>
                  <a:blip r:embed="rId11"/>
                  <a:stretch>
                    <a:fillRect t="-9302" r="-3947" b="-3953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009C92F-69AA-F0D6-C6B3-372A9AC07D02}"/>
                </a:ext>
              </a:extLst>
            </p:cNvPr>
            <p:cNvSpPr txBox="1"/>
            <p:nvPr/>
          </p:nvSpPr>
          <p:spPr>
            <a:xfrm>
              <a:off x="9170060" y="5878654"/>
              <a:ext cx="318764" cy="584775"/>
            </a:xfrm>
            <a:prstGeom prst="rect">
              <a:avLst/>
            </a:prstGeom>
            <a:noFill/>
          </p:spPr>
          <p:txBody>
            <a:bodyPr wrap="square" rtlCol="0">
              <a:spAutoFit/>
            </a:bodyPr>
            <a:lstStyle/>
            <a:p>
              <a:r>
                <a:rPr lang="en-US" sz="3200" dirty="0">
                  <a:latin typeface="Calibri"/>
                  <a:ea typeface="Calibri"/>
                  <a:cs typeface="Calibri"/>
                </a:rPr>
                <a:t>✅</a:t>
              </a:r>
              <a:endParaRPr lang="en-US" sz="3200" dirty="0"/>
            </a:p>
          </p:txBody>
        </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6A5AA35D-A881-7ABA-9DA6-654E4891E73F}"/>
                  </a:ext>
                </a:extLst>
              </p:cNvPr>
              <p:cNvSpPr txBox="1">
                <a:spLocks/>
              </p:cNvSpPr>
              <p:nvPr/>
            </p:nvSpPr>
            <p:spPr>
              <a:xfrm>
                <a:off x="10298953" y="5801044"/>
                <a:ext cx="1182572" cy="5333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6</m:t>
                      </m:r>
                      <m:r>
                        <a:rPr lang="en-US" sz="4000" b="0" i="1" dirty="0" smtClean="0">
                          <a:latin typeface="Cambria Math" panose="02040503050406030204" pitchFamily="18" charset="0"/>
                        </a:rPr>
                        <m:t>7</m:t>
                      </m:r>
                      <m:r>
                        <a:rPr lang="en-US" sz="4000" b="0" i="1" dirty="0" smtClean="0">
                          <a:latin typeface="Cambria Math" panose="02040503050406030204" pitchFamily="18" charset="0"/>
                        </a:rPr>
                        <m:t>%</m:t>
                      </m:r>
                    </m:oMath>
                  </m:oMathPara>
                </a14:m>
                <a:endParaRPr lang="en-US" sz="4000" dirty="0">
                  <a:latin typeface="Avenir Light" panose="020B0402020203020204" pitchFamily="34" charset="77"/>
                </a:endParaRPr>
              </a:p>
            </p:txBody>
          </p:sp>
        </mc:Choice>
        <mc:Fallback>
          <p:sp>
            <p:nvSpPr>
              <p:cNvPr id="18" name="Content Placeholder 2">
                <a:extLst>
                  <a:ext uri="{FF2B5EF4-FFF2-40B4-BE49-F238E27FC236}">
                    <a16:creationId xmlns:a16="http://schemas.microsoft.com/office/drawing/2014/main" id="{6A5AA35D-A881-7ABA-9DA6-654E4891E73F}"/>
                  </a:ext>
                </a:extLst>
              </p:cNvPr>
              <p:cNvSpPr txBox="1">
                <a:spLocks noRot="1" noChangeAspect="1" noMove="1" noResize="1" noEditPoints="1" noAdjustHandles="1" noChangeArrowheads="1" noChangeShapeType="1" noTextEdit="1"/>
              </p:cNvSpPr>
              <p:nvPr/>
            </p:nvSpPr>
            <p:spPr>
              <a:xfrm>
                <a:off x="10298953" y="5801044"/>
                <a:ext cx="1182572" cy="533354"/>
              </a:xfrm>
              <a:prstGeom prst="rect">
                <a:avLst/>
              </a:prstGeom>
              <a:blipFill>
                <a:blip r:embed="rId12"/>
                <a:stretch>
                  <a:fillRect l="-6383" r="-9574" b="-25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7E746FAD-F6DE-F464-7392-C0B5B97F2E3D}"/>
                  </a:ext>
                </a:extLst>
              </p:cNvPr>
              <p:cNvSpPr txBox="1">
                <a:spLocks/>
              </p:cNvSpPr>
              <p:nvPr/>
            </p:nvSpPr>
            <p:spPr>
              <a:xfrm>
                <a:off x="8988658" y="524911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2</m:t>
                      </m:r>
                    </m:oMath>
                  </m:oMathPara>
                </a14:m>
                <a:endParaRPr lang="en-US" sz="4000" dirty="0">
                  <a:solidFill>
                    <a:schemeClr val="accent6">
                      <a:lumMod val="50000"/>
                    </a:schemeClr>
                  </a:solidFill>
                  <a:latin typeface="Avenir Light" panose="020B0402020203020204" pitchFamily="34" charset="77"/>
                </a:endParaRPr>
              </a:p>
            </p:txBody>
          </p:sp>
        </mc:Choice>
        <mc:Fallback>
          <p:sp>
            <p:nvSpPr>
              <p:cNvPr id="19" name="Content Placeholder 2">
                <a:extLst>
                  <a:ext uri="{FF2B5EF4-FFF2-40B4-BE49-F238E27FC236}">
                    <a16:creationId xmlns:a16="http://schemas.microsoft.com/office/drawing/2014/main" id="{7E746FAD-F6DE-F464-7392-C0B5B97F2E3D}"/>
                  </a:ext>
                </a:extLst>
              </p:cNvPr>
              <p:cNvSpPr txBox="1">
                <a:spLocks noRot="1" noChangeAspect="1" noMove="1" noResize="1" noEditPoints="1" noAdjustHandles="1" noChangeArrowheads="1" noChangeShapeType="1" noTextEdit="1"/>
              </p:cNvSpPr>
              <p:nvPr/>
            </p:nvSpPr>
            <p:spPr>
              <a:xfrm>
                <a:off x="8988658" y="5249112"/>
                <a:ext cx="2102893" cy="533400"/>
              </a:xfrm>
              <a:prstGeom prst="rect">
                <a:avLst/>
              </a:prstGeom>
              <a:blipFill>
                <a:blip r:embed="rId13"/>
                <a:stretch>
                  <a:fillRect b="-418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Content Placeholder 2">
                <a:extLst>
                  <a:ext uri="{FF2B5EF4-FFF2-40B4-BE49-F238E27FC236}">
                    <a16:creationId xmlns:a16="http://schemas.microsoft.com/office/drawing/2014/main" id="{A2A028B6-6F36-57C7-8CEF-DE298972A654}"/>
                  </a:ext>
                </a:extLst>
              </p:cNvPr>
              <p:cNvSpPr txBox="1">
                <a:spLocks/>
              </p:cNvSpPr>
              <p:nvPr/>
            </p:nvSpPr>
            <p:spPr>
              <a:xfrm>
                <a:off x="9161454" y="525792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1</m:t>
                      </m:r>
                      <m:r>
                        <a:rPr lang="en-US" sz="4000" b="0" i="1" dirty="0" smtClean="0">
                          <a:solidFill>
                            <a:schemeClr val="accent6">
                              <a:lumMod val="50000"/>
                            </a:schemeClr>
                          </a:solidFill>
                          <a:latin typeface="Cambria Math" panose="02040503050406030204" pitchFamily="18" charset="0"/>
                        </a:rPr>
                        <m:t>8</m:t>
                      </m:r>
                    </m:oMath>
                  </m:oMathPara>
                </a14:m>
                <a:endParaRPr lang="en-US" sz="4000" dirty="0">
                  <a:solidFill>
                    <a:schemeClr val="accent6">
                      <a:lumMod val="50000"/>
                    </a:schemeClr>
                  </a:solidFill>
                  <a:latin typeface="Avenir Light" panose="020B0402020203020204" pitchFamily="34" charset="77"/>
                </a:endParaRPr>
              </a:p>
            </p:txBody>
          </p:sp>
        </mc:Choice>
        <mc:Fallback>
          <p:sp>
            <p:nvSpPr>
              <p:cNvPr id="27" name="Content Placeholder 2">
                <a:extLst>
                  <a:ext uri="{FF2B5EF4-FFF2-40B4-BE49-F238E27FC236}">
                    <a16:creationId xmlns:a16="http://schemas.microsoft.com/office/drawing/2014/main" id="{A2A028B6-6F36-57C7-8CEF-DE298972A654}"/>
                  </a:ext>
                </a:extLst>
              </p:cNvPr>
              <p:cNvSpPr txBox="1">
                <a:spLocks noRot="1" noChangeAspect="1" noMove="1" noResize="1" noEditPoints="1" noAdjustHandles="1" noChangeArrowheads="1" noChangeShapeType="1" noTextEdit="1"/>
              </p:cNvSpPr>
              <p:nvPr/>
            </p:nvSpPr>
            <p:spPr>
              <a:xfrm>
                <a:off x="9161454" y="5257928"/>
                <a:ext cx="2102893" cy="533400"/>
              </a:xfrm>
              <a:prstGeom prst="rect">
                <a:avLst/>
              </a:prstGeom>
              <a:blipFill>
                <a:blip r:embed="rId14"/>
                <a:stretch>
                  <a:fillRect t="-2326" b="-39535"/>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1FCF5A79-B9E0-066C-AFD2-F8384E741608}"/>
              </a:ext>
            </a:extLst>
          </p:cNvPr>
          <p:cNvSpPr/>
          <p:nvPr/>
        </p:nvSpPr>
        <p:spPr>
          <a:xfrm>
            <a:off x="4282441" y="3526457"/>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Oval 31">
            <a:extLst>
              <a:ext uri="{FF2B5EF4-FFF2-40B4-BE49-F238E27FC236}">
                <a16:creationId xmlns:a16="http://schemas.microsoft.com/office/drawing/2014/main" id="{6EAB3E44-3335-7949-DBF9-5DA8C2044DFB}"/>
              </a:ext>
            </a:extLst>
          </p:cNvPr>
          <p:cNvSpPr/>
          <p:nvPr/>
        </p:nvSpPr>
        <p:spPr>
          <a:xfrm>
            <a:off x="1532912" y="4885829"/>
            <a:ext cx="453390" cy="450231"/>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Tree>
    <p:custDataLst>
      <p:tags r:id="rId1"/>
    </p:custDataLst>
    <p:extLst>
      <p:ext uri="{BB962C8B-B14F-4D97-AF65-F5344CB8AC3E}">
        <p14:creationId xmlns:p14="http://schemas.microsoft.com/office/powerpoint/2010/main" val="266844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67"/>
                                        </p:tgtEl>
                                        <p:attrNameLst>
                                          <p:attrName>style.visibility</p:attrName>
                                        </p:attrNameLst>
                                      </p:cBhvr>
                                      <p:to>
                                        <p:strVal val="visible"/>
                                      </p:to>
                                    </p:set>
                                    <p:animEffect transition="in" filter="fade">
                                      <p:cBhvr>
                                        <p:cTn id="7" dur="300"/>
                                        <p:tgtEl>
                                          <p:spTgt spid="186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anim calcmode="lin" valueType="num">
                                      <p:cBhvr>
                                        <p:cTn id="11" dur="300" fill="hold"/>
                                        <p:tgtEl>
                                          <p:spTgt spid="2"/>
                                        </p:tgtEl>
                                        <p:attrNameLst>
                                          <p:attrName>ppt_x</p:attrName>
                                        </p:attrNameLst>
                                      </p:cBhvr>
                                      <p:tavLst>
                                        <p:tav tm="0">
                                          <p:val>
                                            <p:strVal val="#ppt_x"/>
                                          </p:val>
                                        </p:tav>
                                        <p:tav tm="100000">
                                          <p:val>
                                            <p:strVal val="#ppt_x"/>
                                          </p:val>
                                        </p:tav>
                                      </p:tavLst>
                                    </p:anim>
                                    <p:anim calcmode="lin" valueType="num">
                                      <p:cBhvr>
                                        <p:cTn id="12" dur="300" fill="hold"/>
                                        <p:tgtEl>
                                          <p:spTgt spid="2"/>
                                        </p:tgtEl>
                                        <p:attrNameLst>
                                          <p:attrName>ppt_y</p:attrName>
                                        </p:attrNameLst>
                                      </p:cBhvr>
                                      <p:tavLst>
                                        <p:tav tm="0">
                                          <p:val>
                                            <p:strVal val="#ppt_y+.1"/>
                                          </p:val>
                                        </p:tav>
                                        <p:tav tm="100000">
                                          <p:val>
                                            <p:strVal val="#ppt_y"/>
                                          </p:val>
                                        </p:tav>
                                      </p:tavLst>
                                    </p:anim>
                                  </p:childTnLst>
                                </p:cTn>
                              </p:par>
                              <p:par>
                                <p:cTn id="13" presetID="47" presetClass="exit" presetSubtype="0" fill="hold" grpId="0" nodeType="withEffect">
                                  <p:stCondLst>
                                    <p:cond delay="0"/>
                                  </p:stCondLst>
                                  <p:childTnLst>
                                    <p:animEffect transition="out" filter="fade">
                                      <p:cBhvr>
                                        <p:cTn id="14" dur="300"/>
                                        <p:tgtEl>
                                          <p:spTgt spid="1796"/>
                                        </p:tgtEl>
                                      </p:cBhvr>
                                    </p:animEffect>
                                    <p:anim calcmode="lin" valueType="num">
                                      <p:cBhvr>
                                        <p:cTn id="15" dur="300"/>
                                        <p:tgtEl>
                                          <p:spTgt spid="1796"/>
                                        </p:tgtEl>
                                        <p:attrNameLst>
                                          <p:attrName>ppt_x</p:attrName>
                                        </p:attrNameLst>
                                      </p:cBhvr>
                                      <p:tavLst>
                                        <p:tav tm="0">
                                          <p:val>
                                            <p:strVal val="ppt_x"/>
                                          </p:val>
                                        </p:tav>
                                        <p:tav tm="100000">
                                          <p:val>
                                            <p:strVal val="ppt_x"/>
                                          </p:val>
                                        </p:tav>
                                      </p:tavLst>
                                    </p:anim>
                                    <p:anim calcmode="lin" valueType="num">
                                      <p:cBhvr>
                                        <p:cTn id="16" dur="300"/>
                                        <p:tgtEl>
                                          <p:spTgt spid="1796"/>
                                        </p:tgtEl>
                                        <p:attrNameLst>
                                          <p:attrName>ppt_y</p:attrName>
                                        </p:attrNameLst>
                                      </p:cBhvr>
                                      <p:tavLst>
                                        <p:tav tm="0">
                                          <p:val>
                                            <p:strVal val="ppt_y"/>
                                          </p:val>
                                        </p:tav>
                                        <p:tav tm="100000">
                                          <p:val>
                                            <p:strVal val="ppt_y-.1"/>
                                          </p:val>
                                        </p:tav>
                                      </p:tavLst>
                                    </p:anim>
                                    <p:set>
                                      <p:cBhvr>
                                        <p:cTn id="17" dur="1" fill="hold">
                                          <p:stCondLst>
                                            <p:cond delay="299"/>
                                          </p:stCondLst>
                                        </p:cTn>
                                        <p:tgtEl>
                                          <p:spTgt spid="179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300"/>
                                        <p:tgtEl>
                                          <p:spTgt spid="18"/>
                                        </p:tgtEl>
                                      </p:cBhvr>
                                    </p:animEffect>
                                    <p:anim calcmode="lin" valueType="num">
                                      <p:cBhvr>
                                        <p:cTn id="23" dur="300" fill="hold"/>
                                        <p:tgtEl>
                                          <p:spTgt spid="18"/>
                                        </p:tgtEl>
                                        <p:attrNameLst>
                                          <p:attrName>ppt_x</p:attrName>
                                        </p:attrNameLst>
                                      </p:cBhvr>
                                      <p:tavLst>
                                        <p:tav tm="0">
                                          <p:val>
                                            <p:strVal val="#ppt_x"/>
                                          </p:val>
                                        </p:tav>
                                        <p:tav tm="100000">
                                          <p:val>
                                            <p:strVal val="#ppt_x"/>
                                          </p:val>
                                        </p:tav>
                                      </p:tavLst>
                                    </p:anim>
                                    <p:anim calcmode="lin" valueType="num">
                                      <p:cBhvr>
                                        <p:cTn id="24" dur="3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300"/>
                                        <p:tgtEl>
                                          <p:spTgt spid="33"/>
                                        </p:tgtEl>
                                      </p:cBhvr>
                                    </p:animEffect>
                                    <p:anim calcmode="lin" valueType="num">
                                      <p:cBhvr>
                                        <p:cTn id="28" dur="300" fill="hold"/>
                                        <p:tgtEl>
                                          <p:spTgt spid="33"/>
                                        </p:tgtEl>
                                        <p:attrNameLst>
                                          <p:attrName>ppt_x</p:attrName>
                                        </p:attrNameLst>
                                      </p:cBhvr>
                                      <p:tavLst>
                                        <p:tav tm="0">
                                          <p:val>
                                            <p:strVal val="#ppt_x"/>
                                          </p:val>
                                        </p:tav>
                                        <p:tav tm="100000">
                                          <p:val>
                                            <p:strVal val="#ppt_x"/>
                                          </p:val>
                                        </p:tav>
                                      </p:tavLst>
                                    </p:anim>
                                    <p:anim calcmode="lin" valueType="num">
                                      <p:cBhvr>
                                        <p:cTn id="29" dur="3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71"/>
                                        </p:tgtEl>
                                        <p:attrNameLst>
                                          <p:attrName>style.visibility</p:attrName>
                                        </p:attrNameLst>
                                      </p:cBhvr>
                                      <p:to>
                                        <p:strVal val="visible"/>
                                      </p:to>
                                    </p:set>
                                    <p:animEffect transition="in" filter="fade">
                                      <p:cBhvr>
                                        <p:cTn id="34" dur="300"/>
                                        <p:tgtEl>
                                          <p:spTgt spid="187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300"/>
                                        <p:tgtEl>
                                          <p:spTgt spid="19"/>
                                        </p:tgtEl>
                                      </p:cBhvr>
                                    </p:animEffect>
                                    <p:anim calcmode="lin" valueType="num">
                                      <p:cBhvr>
                                        <p:cTn id="38" dur="300" fill="hold"/>
                                        <p:tgtEl>
                                          <p:spTgt spid="19"/>
                                        </p:tgtEl>
                                        <p:attrNameLst>
                                          <p:attrName>ppt_x</p:attrName>
                                        </p:attrNameLst>
                                      </p:cBhvr>
                                      <p:tavLst>
                                        <p:tav tm="0">
                                          <p:val>
                                            <p:strVal val="#ppt_x"/>
                                          </p:val>
                                        </p:tav>
                                        <p:tav tm="100000">
                                          <p:val>
                                            <p:strVal val="#ppt_x"/>
                                          </p:val>
                                        </p:tav>
                                      </p:tavLst>
                                    </p:anim>
                                    <p:anim calcmode="lin" valueType="num">
                                      <p:cBhvr>
                                        <p:cTn id="39" dur="3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300"/>
                                        <p:tgtEl>
                                          <p:spTgt spid="22"/>
                                        </p:tgtEl>
                                      </p:cBhvr>
                                    </p:animEffect>
                                    <p:anim calcmode="lin" valueType="num">
                                      <p:cBhvr>
                                        <p:cTn id="43" dur="300" fill="hold"/>
                                        <p:tgtEl>
                                          <p:spTgt spid="22"/>
                                        </p:tgtEl>
                                        <p:attrNameLst>
                                          <p:attrName>ppt_x</p:attrName>
                                        </p:attrNameLst>
                                      </p:cBhvr>
                                      <p:tavLst>
                                        <p:tav tm="0">
                                          <p:val>
                                            <p:strVal val="#ppt_x"/>
                                          </p:val>
                                        </p:tav>
                                        <p:tav tm="100000">
                                          <p:val>
                                            <p:strVal val="#ppt_x"/>
                                          </p:val>
                                        </p:tav>
                                      </p:tavLst>
                                    </p:anim>
                                    <p:anim calcmode="lin" valueType="num">
                                      <p:cBhvr>
                                        <p:cTn id="44" dur="300" fill="hold"/>
                                        <p:tgtEl>
                                          <p:spTgt spid="22"/>
                                        </p:tgtEl>
                                        <p:attrNameLst>
                                          <p:attrName>ppt_y</p:attrName>
                                        </p:attrNameLst>
                                      </p:cBhvr>
                                      <p:tavLst>
                                        <p:tav tm="0">
                                          <p:val>
                                            <p:strVal val="#ppt_y+.1"/>
                                          </p:val>
                                        </p:tav>
                                        <p:tav tm="100000">
                                          <p:val>
                                            <p:strVal val="#ppt_y"/>
                                          </p:val>
                                        </p:tav>
                                      </p:tavLst>
                                    </p:anim>
                                  </p:childTnLst>
                                </p:cTn>
                              </p:par>
                              <p:par>
                                <p:cTn id="45" presetID="47" presetClass="exit" presetSubtype="0" fill="hold" grpId="1" nodeType="withEffect">
                                  <p:stCondLst>
                                    <p:cond delay="0"/>
                                  </p:stCondLst>
                                  <p:childTnLst>
                                    <p:animEffect transition="out" filter="fade">
                                      <p:cBhvr>
                                        <p:cTn id="46" dur="300"/>
                                        <p:tgtEl>
                                          <p:spTgt spid="2"/>
                                        </p:tgtEl>
                                      </p:cBhvr>
                                    </p:animEffect>
                                    <p:anim calcmode="lin" valueType="num">
                                      <p:cBhvr>
                                        <p:cTn id="47" dur="300"/>
                                        <p:tgtEl>
                                          <p:spTgt spid="2"/>
                                        </p:tgtEl>
                                        <p:attrNameLst>
                                          <p:attrName>ppt_x</p:attrName>
                                        </p:attrNameLst>
                                      </p:cBhvr>
                                      <p:tavLst>
                                        <p:tav tm="0">
                                          <p:val>
                                            <p:strVal val="ppt_x"/>
                                          </p:val>
                                        </p:tav>
                                        <p:tav tm="100000">
                                          <p:val>
                                            <p:strVal val="ppt_x"/>
                                          </p:val>
                                        </p:tav>
                                      </p:tavLst>
                                    </p:anim>
                                    <p:anim calcmode="lin" valueType="num">
                                      <p:cBhvr>
                                        <p:cTn id="48" dur="300"/>
                                        <p:tgtEl>
                                          <p:spTgt spid="2"/>
                                        </p:tgtEl>
                                        <p:attrNameLst>
                                          <p:attrName>ppt_y</p:attrName>
                                        </p:attrNameLst>
                                      </p:cBhvr>
                                      <p:tavLst>
                                        <p:tav tm="0">
                                          <p:val>
                                            <p:strVal val="ppt_y"/>
                                          </p:val>
                                        </p:tav>
                                        <p:tav tm="100000">
                                          <p:val>
                                            <p:strVal val="ppt_y-.1"/>
                                          </p:val>
                                        </p:tav>
                                      </p:tavLst>
                                    </p:anim>
                                    <p:set>
                                      <p:cBhvr>
                                        <p:cTn id="49" dur="1" fill="hold">
                                          <p:stCondLst>
                                            <p:cond delay="299"/>
                                          </p:stCondLst>
                                        </p:cTn>
                                        <p:tgtEl>
                                          <p:spTgt spid="2"/>
                                        </p:tgtEl>
                                        <p:attrNameLst>
                                          <p:attrName>style.visibility</p:attrName>
                                        </p:attrNameLst>
                                      </p:cBhvr>
                                      <p:to>
                                        <p:strVal val="hidden"/>
                                      </p:to>
                                    </p:set>
                                  </p:childTnLst>
                                </p:cTn>
                              </p:par>
                              <p:par>
                                <p:cTn id="50" presetID="47" presetClass="exit" presetSubtype="0" fill="hold" grpId="1" nodeType="withEffect">
                                  <p:stCondLst>
                                    <p:cond delay="0"/>
                                  </p:stCondLst>
                                  <p:childTnLst>
                                    <p:animEffect transition="out" filter="fade">
                                      <p:cBhvr>
                                        <p:cTn id="51" dur="300"/>
                                        <p:tgtEl>
                                          <p:spTgt spid="18"/>
                                        </p:tgtEl>
                                      </p:cBhvr>
                                    </p:animEffect>
                                    <p:anim calcmode="lin" valueType="num">
                                      <p:cBhvr>
                                        <p:cTn id="52" dur="300"/>
                                        <p:tgtEl>
                                          <p:spTgt spid="18"/>
                                        </p:tgtEl>
                                        <p:attrNameLst>
                                          <p:attrName>ppt_x</p:attrName>
                                        </p:attrNameLst>
                                      </p:cBhvr>
                                      <p:tavLst>
                                        <p:tav tm="0">
                                          <p:val>
                                            <p:strVal val="ppt_x"/>
                                          </p:val>
                                        </p:tav>
                                        <p:tav tm="100000">
                                          <p:val>
                                            <p:strVal val="ppt_x"/>
                                          </p:val>
                                        </p:tav>
                                      </p:tavLst>
                                    </p:anim>
                                    <p:anim calcmode="lin" valueType="num">
                                      <p:cBhvr>
                                        <p:cTn id="53" dur="300"/>
                                        <p:tgtEl>
                                          <p:spTgt spid="18"/>
                                        </p:tgtEl>
                                        <p:attrNameLst>
                                          <p:attrName>ppt_y</p:attrName>
                                        </p:attrNameLst>
                                      </p:cBhvr>
                                      <p:tavLst>
                                        <p:tav tm="0">
                                          <p:val>
                                            <p:strVal val="ppt_y"/>
                                          </p:val>
                                        </p:tav>
                                        <p:tav tm="100000">
                                          <p:val>
                                            <p:strVal val="ppt_y-.1"/>
                                          </p:val>
                                        </p:tav>
                                      </p:tavLst>
                                    </p:anim>
                                    <p:set>
                                      <p:cBhvr>
                                        <p:cTn id="54" dur="1" fill="hold">
                                          <p:stCondLst>
                                            <p:cond delay="2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76"/>
                                        </p:tgtEl>
                                        <p:attrNameLst>
                                          <p:attrName>style.visibility</p:attrName>
                                        </p:attrNameLst>
                                      </p:cBhvr>
                                      <p:to>
                                        <p:strVal val="visible"/>
                                      </p:to>
                                    </p:set>
                                    <p:animEffect transition="in" filter="fade">
                                      <p:cBhvr>
                                        <p:cTn id="59" dur="300"/>
                                        <p:tgtEl>
                                          <p:spTgt spid="187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64"/>
                                        </p:tgtEl>
                                        <p:attrNameLst>
                                          <p:attrName>style.visibility</p:attrName>
                                        </p:attrNameLst>
                                      </p:cBhvr>
                                      <p:to>
                                        <p:strVal val="visible"/>
                                      </p:to>
                                    </p:set>
                                    <p:animEffect transition="in" filter="fade">
                                      <p:cBhvr>
                                        <p:cTn id="62" dur="300"/>
                                        <p:tgtEl>
                                          <p:spTgt spid="18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68"/>
                                        </p:tgtEl>
                                        <p:attrNameLst>
                                          <p:attrName>style.visibility</p:attrName>
                                        </p:attrNameLst>
                                      </p:cBhvr>
                                      <p:to>
                                        <p:strVal val="visible"/>
                                      </p:to>
                                    </p:set>
                                    <p:animEffect transition="in" filter="fade">
                                      <p:cBhvr>
                                        <p:cTn id="65" dur="300"/>
                                        <p:tgtEl>
                                          <p:spTgt spid="18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72"/>
                                        </p:tgtEl>
                                        <p:attrNameLst>
                                          <p:attrName>style.visibility</p:attrName>
                                        </p:attrNameLst>
                                      </p:cBhvr>
                                      <p:to>
                                        <p:strVal val="visible"/>
                                      </p:to>
                                    </p:set>
                                    <p:animEffect transition="in" filter="fade">
                                      <p:cBhvr>
                                        <p:cTn id="68" dur="300"/>
                                        <p:tgtEl>
                                          <p:spTgt spid="187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73"/>
                                        </p:tgtEl>
                                        <p:attrNameLst>
                                          <p:attrName>style.visibility</p:attrName>
                                        </p:attrNameLst>
                                      </p:cBhvr>
                                      <p:to>
                                        <p:strVal val="visible"/>
                                      </p:to>
                                    </p:set>
                                    <p:animEffect transition="in" filter="fade">
                                      <p:cBhvr>
                                        <p:cTn id="71" dur="300"/>
                                        <p:tgtEl>
                                          <p:spTgt spid="187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61"/>
                                        </p:tgtEl>
                                        <p:attrNameLst>
                                          <p:attrName>style.visibility</p:attrName>
                                        </p:attrNameLst>
                                      </p:cBhvr>
                                      <p:to>
                                        <p:strVal val="visible"/>
                                      </p:to>
                                    </p:set>
                                    <p:animEffect transition="in" filter="fade">
                                      <p:cBhvr>
                                        <p:cTn id="74" dur="300"/>
                                        <p:tgtEl>
                                          <p:spTgt spid="186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865"/>
                                        </p:tgtEl>
                                        <p:attrNameLst>
                                          <p:attrName>style.visibility</p:attrName>
                                        </p:attrNameLst>
                                      </p:cBhvr>
                                      <p:to>
                                        <p:strVal val="visible"/>
                                      </p:to>
                                    </p:set>
                                    <p:animEffect transition="in" filter="fade">
                                      <p:cBhvr>
                                        <p:cTn id="77" dur="300"/>
                                        <p:tgtEl>
                                          <p:spTgt spid="186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869"/>
                                        </p:tgtEl>
                                        <p:attrNameLst>
                                          <p:attrName>style.visibility</p:attrName>
                                        </p:attrNameLst>
                                      </p:cBhvr>
                                      <p:to>
                                        <p:strVal val="visible"/>
                                      </p:to>
                                    </p:set>
                                    <p:animEffect transition="in" filter="fade">
                                      <p:cBhvr>
                                        <p:cTn id="80" dur="300"/>
                                        <p:tgtEl>
                                          <p:spTgt spid="186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74"/>
                                        </p:tgtEl>
                                        <p:attrNameLst>
                                          <p:attrName>style.visibility</p:attrName>
                                        </p:attrNameLst>
                                      </p:cBhvr>
                                      <p:to>
                                        <p:strVal val="visible"/>
                                      </p:to>
                                    </p:set>
                                    <p:animEffect transition="in" filter="fade">
                                      <p:cBhvr>
                                        <p:cTn id="83" dur="300"/>
                                        <p:tgtEl>
                                          <p:spTgt spid="187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862"/>
                                        </p:tgtEl>
                                        <p:attrNameLst>
                                          <p:attrName>style.visibility</p:attrName>
                                        </p:attrNameLst>
                                      </p:cBhvr>
                                      <p:to>
                                        <p:strVal val="visible"/>
                                      </p:to>
                                    </p:set>
                                    <p:animEffect transition="in" filter="fade">
                                      <p:cBhvr>
                                        <p:cTn id="86" dur="300"/>
                                        <p:tgtEl>
                                          <p:spTgt spid="186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866"/>
                                        </p:tgtEl>
                                        <p:attrNameLst>
                                          <p:attrName>style.visibility</p:attrName>
                                        </p:attrNameLst>
                                      </p:cBhvr>
                                      <p:to>
                                        <p:strVal val="visible"/>
                                      </p:to>
                                    </p:set>
                                    <p:animEffect transition="in" filter="fade">
                                      <p:cBhvr>
                                        <p:cTn id="89" dur="300"/>
                                        <p:tgtEl>
                                          <p:spTgt spid="186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870"/>
                                        </p:tgtEl>
                                        <p:attrNameLst>
                                          <p:attrName>style.visibility</p:attrName>
                                        </p:attrNameLst>
                                      </p:cBhvr>
                                      <p:to>
                                        <p:strVal val="visible"/>
                                      </p:to>
                                    </p:set>
                                    <p:animEffect transition="in" filter="fade">
                                      <p:cBhvr>
                                        <p:cTn id="92" dur="300"/>
                                        <p:tgtEl>
                                          <p:spTgt spid="187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875"/>
                                        </p:tgtEl>
                                        <p:attrNameLst>
                                          <p:attrName>style.visibility</p:attrName>
                                        </p:attrNameLst>
                                      </p:cBhvr>
                                      <p:to>
                                        <p:strVal val="visible"/>
                                      </p:to>
                                    </p:set>
                                    <p:animEffect transition="in" filter="fade">
                                      <p:cBhvr>
                                        <p:cTn id="95" dur="300"/>
                                        <p:tgtEl>
                                          <p:spTgt spid="187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63"/>
                                        </p:tgtEl>
                                        <p:attrNameLst>
                                          <p:attrName>style.visibility</p:attrName>
                                        </p:attrNameLst>
                                      </p:cBhvr>
                                      <p:to>
                                        <p:strVal val="visible"/>
                                      </p:to>
                                    </p:set>
                                    <p:animEffect transition="in" filter="fade">
                                      <p:cBhvr>
                                        <p:cTn id="98" dur="300"/>
                                        <p:tgtEl>
                                          <p:spTgt spid="1863"/>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300"/>
                                        <p:tgtEl>
                                          <p:spTgt spid="27"/>
                                        </p:tgtEl>
                                      </p:cBhvr>
                                    </p:animEffect>
                                    <p:anim calcmode="lin" valueType="num">
                                      <p:cBhvr>
                                        <p:cTn id="102" dur="300" fill="hold"/>
                                        <p:tgtEl>
                                          <p:spTgt spid="27"/>
                                        </p:tgtEl>
                                        <p:attrNameLst>
                                          <p:attrName>ppt_x</p:attrName>
                                        </p:attrNameLst>
                                      </p:cBhvr>
                                      <p:tavLst>
                                        <p:tav tm="0">
                                          <p:val>
                                            <p:strVal val="#ppt_x"/>
                                          </p:val>
                                        </p:tav>
                                        <p:tav tm="100000">
                                          <p:val>
                                            <p:strVal val="#ppt_x"/>
                                          </p:val>
                                        </p:tav>
                                      </p:tavLst>
                                    </p:anim>
                                    <p:anim calcmode="lin" valueType="num">
                                      <p:cBhvr>
                                        <p:cTn id="103" dur="300" fill="hold"/>
                                        <p:tgtEl>
                                          <p:spTgt spid="2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300"/>
                                        <p:tgtEl>
                                          <p:spTgt spid="30"/>
                                        </p:tgtEl>
                                      </p:cBhvr>
                                    </p:animEffect>
                                    <p:anim calcmode="lin" valueType="num">
                                      <p:cBhvr>
                                        <p:cTn id="107" dur="300" fill="hold"/>
                                        <p:tgtEl>
                                          <p:spTgt spid="30"/>
                                        </p:tgtEl>
                                        <p:attrNameLst>
                                          <p:attrName>ppt_x</p:attrName>
                                        </p:attrNameLst>
                                      </p:cBhvr>
                                      <p:tavLst>
                                        <p:tav tm="0">
                                          <p:val>
                                            <p:strVal val="#ppt_x"/>
                                          </p:val>
                                        </p:tav>
                                        <p:tav tm="100000">
                                          <p:val>
                                            <p:strVal val="#ppt_x"/>
                                          </p:val>
                                        </p:tav>
                                      </p:tavLst>
                                    </p:anim>
                                    <p:anim calcmode="lin" valueType="num">
                                      <p:cBhvr>
                                        <p:cTn id="108" dur="300" fill="hold"/>
                                        <p:tgtEl>
                                          <p:spTgt spid="30"/>
                                        </p:tgtEl>
                                        <p:attrNameLst>
                                          <p:attrName>ppt_y</p:attrName>
                                        </p:attrNameLst>
                                      </p:cBhvr>
                                      <p:tavLst>
                                        <p:tav tm="0">
                                          <p:val>
                                            <p:strVal val="#ppt_y+.1"/>
                                          </p:val>
                                        </p:tav>
                                        <p:tav tm="100000">
                                          <p:val>
                                            <p:strVal val="#ppt_y"/>
                                          </p:val>
                                        </p:tav>
                                      </p:tavLst>
                                    </p:anim>
                                  </p:childTnLst>
                                </p:cTn>
                              </p:par>
                              <p:par>
                                <p:cTn id="109" presetID="47" presetClass="exit" presetSubtype="0" fill="hold" grpId="1" nodeType="withEffect">
                                  <p:stCondLst>
                                    <p:cond delay="0"/>
                                  </p:stCondLst>
                                  <p:childTnLst>
                                    <p:animEffect transition="out" filter="fade">
                                      <p:cBhvr>
                                        <p:cTn id="110" dur="300"/>
                                        <p:tgtEl>
                                          <p:spTgt spid="19"/>
                                        </p:tgtEl>
                                      </p:cBhvr>
                                    </p:animEffect>
                                    <p:anim calcmode="lin" valueType="num">
                                      <p:cBhvr>
                                        <p:cTn id="111" dur="300"/>
                                        <p:tgtEl>
                                          <p:spTgt spid="19"/>
                                        </p:tgtEl>
                                        <p:attrNameLst>
                                          <p:attrName>ppt_x</p:attrName>
                                        </p:attrNameLst>
                                      </p:cBhvr>
                                      <p:tavLst>
                                        <p:tav tm="0">
                                          <p:val>
                                            <p:strVal val="ppt_x"/>
                                          </p:val>
                                        </p:tav>
                                        <p:tav tm="100000">
                                          <p:val>
                                            <p:strVal val="ppt_x"/>
                                          </p:val>
                                        </p:tav>
                                      </p:tavLst>
                                    </p:anim>
                                    <p:anim calcmode="lin" valueType="num">
                                      <p:cBhvr>
                                        <p:cTn id="112" dur="300"/>
                                        <p:tgtEl>
                                          <p:spTgt spid="19"/>
                                        </p:tgtEl>
                                        <p:attrNameLst>
                                          <p:attrName>ppt_y</p:attrName>
                                        </p:attrNameLst>
                                      </p:cBhvr>
                                      <p:tavLst>
                                        <p:tav tm="0">
                                          <p:val>
                                            <p:strVal val="ppt_y"/>
                                          </p:val>
                                        </p:tav>
                                        <p:tav tm="100000">
                                          <p:val>
                                            <p:strVal val="ppt_y-.1"/>
                                          </p:val>
                                        </p:tav>
                                      </p:tavLst>
                                    </p:anim>
                                    <p:set>
                                      <p:cBhvr>
                                        <p:cTn id="113" dur="1" fill="hold">
                                          <p:stCondLst>
                                            <p:cond delay="299"/>
                                          </p:stCondLst>
                                        </p:cTn>
                                        <p:tgtEl>
                                          <p:spTgt spid="19"/>
                                        </p:tgtEl>
                                        <p:attrNameLst>
                                          <p:attrName>style.visibility</p:attrName>
                                        </p:attrNameLst>
                                      </p:cBhvr>
                                      <p:to>
                                        <p:strVal val="hidden"/>
                                      </p:to>
                                    </p:set>
                                  </p:childTnLst>
                                </p:cTn>
                              </p:par>
                              <p:par>
                                <p:cTn id="114" presetID="47" presetClass="exit" presetSubtype="0" fill="hold" grpId="1" nodeType="withEffect">
                                  <p:stCondLst>
                                    <p:cond delay="0"/>
                                  </p:stCondLst>
                                  <p:childTnLst>
                                    <p:animEffect transition="out" filter="fade">
                                      <p:cBhvr>
                                        <p:cTn id="115" dur="300"/>
                                        <p:tgtEl>
                                          <p:spTgt spid="22"/>
                                        </p:tgtEl>
                                      </p:cBhvr>
                                    </p:animEffect>
                                    <p:anim calcmode="lin" valueType="num">
                                      <p:cBhvr>
                                        <p:cTn id="116" dur="300"/>
                                        <p:tgtEl>
                                          <p:spTgt spid="22"/>
                                        </p:tgtEl>
                                        <p:attrNameLst>
                                          <p:attrName>ppt_x</p:attrName>
                                        </p:attrNameLst>
                                      </p:cBhvr>
                                      <p:tavLst>
                                        <p:tav tm="0">
                                          <p:val>
                                            <p:strVal val="ppt_x"/>
                                          </p:val>
                                        </p:tav>
                                        <p:tav tm="100000">
                                          <p:val>
                                            <p:strVal val="ppt_x"/>
                                          </p:val>
                                        </p:tav>
                                      </p:tavLst>
                                    </p:anim>
                                    <p:anim calcmode="lin" valueType="num">
                                      <p:cBhvr>
                                        <p:cTn id="117" dur="300"/>
                                        <p:tgtEl>
                                          <p:spTgt spid="22"/>
                                        </p:tgtEl>
                                        <p:attrNameLst>
                                          <p:attrName>ppt_y</p:attrName>
                                        </p:attrNameLst>
                                      </p:cBhvr>
                                      <p:tavLst>
                                        <p:tav tm="0">
                                          <p:val>
                                            <p:strVal val="ppt_y"/>
                                          </p:val>
                                        </p:tav>
                                        <p:tav tm="100000">
                                          <p:val>
                                            <p:strVal val="ppt_y-.1"/>
                                          </p:val>
                                        </p:tav>
                                      </p:tavLst>
                                    </p:anim>
                                    <p:set>
                                      <p:cBhvr>
                                        <p:cTn id="118" dur="1" fill="hold">
                                          <p:stCondLst>
                                            <p:cond delay="299"/>
                                          </p:stCondLst>
                                        </p:cTn>
                                        <p:tgtEl>
                                          <p:spTgt spid="22"/>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300"/>
                                        <p:tgtEl>
                                          <p:spTgt spid="3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p:bldP spid="22" grpId="1"/>
      <p:bldP spid="2" grpId="0"/>
      <p:bldP spid="2" grpId="1"/>
      <p:bldP spid="1796" grpId="0"/>
      <p:bldP spid="1861" grpId="0" animBg="1"/>
      <p:bldP spid="1862" grpId="0" animBg="1"/>
      <p:bldP spid="1863" grpId="0" animBg="1"/>
      <p:bldP spid="1864" grpId="0" animBg="1"/>
      <p:bldP spid="1865" grpId="0" animBg="1"/>
      <p:bldP spid="1866" grpId="0" animBg="1"/>
      <p:bldP spid="1867" grpId="0" animBg="1"/>
      <p:bldP spid="1868" grpId="0" animBg="1"/>
      <p:bldP spid="1869" grpId="0" animBg="1"/>
      <p:bldP spid="1870" grpId="0" animBg="1"/>
      <p:bldP spid="1871" grpId="0" animBg="1"/>
      <p:bldP spid="1872" grpId="0" animBg="1"/>
      <p:bldP spid="1873" grpId="0" animBg="1"/>
      <p:bldP spid="1874" grpId="0" animBg="1"/>
      <p:bldP spid="1875" grpId="0" animBg="1"/>
      <p:bldP spid="1876" grpId="0" animBg="1"/>
      <p:bldP spid="18" grpId="0"/>
      <p:bldP spid="18" grpId="1"/>
      <p:bldP spid="19" grpId="0"/>
      <p:bldP spid="19" grpId="1"/>
      <p:bldP spid="27" grpId="0"/>
      <p:bldP spid="31" grpId="0" animBg="1"/>
      <p:bldP spid="32" grpId="0" animBg="1"/>
    </p:bldLst>
  </p:timing>
  <p:extLst>
    <p:ext uri="{6950BFC3-D8DA-4A85-94F7-54DA5524770B}">
      <p188:commentRel xmlns:p188="http://schemas.microsoft.com/office/powerpoint/2018/8/main" r:id="rId4"/>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AAD6-9DC7-162C-BD81-61FE47CB820F}"/>
              </a:ext>
            </a:extLst>
          </p:cNvPr>
          <p:cNvSpPr>
            <a:spLocks noGrp="1"/>
          </p:cNvSpPr>
          <p:nvPr>
            <p:ph type="title"/>
          </p:nvPr>
        </p:nvSpPr>
        <p:spPr/>
        <p:txBody>
          <a:bodyPr/>
          <a:lstStyle/>
          <a:p>
            <a:r>
              <a:rPr lang="en-US">
                <a:latin typeface="Avenir Light" panose="020B0402020203020204" pitchFamily="34" charset="77"/>
              </a:rPr>
              <a:t>Probabilistic Consensus for Real World!</a:t>
            </a:r>
          </a:p>
        </p:txBody>
      </p:sp>
      <p:sp>
        <p:nvSpPr>
          <p:cNvPr id="3" name="Content Placeholder 2">
            <a:extLst>
              <a:ext uri="{FF2B5EF4-FFF2-40B4-BE49-F238E27FC236}">
                <a16:creationId xmlns:a16="http://schemas.microsoft.com/office/drawing/2014/main" id="{652A3EB4-A861-749C-E5B9-EFC73F0DF08A}"/>
              </a:ext>
            </a:extLst>
          </p:cNvPr>
          <p:cNvSpPr>
            <a:spLocks noGrp="1"/>
          </p:cNvSpPr>
          <p:nvPr>
            <p:ph idx="1"/>
          </p:nvPr>
        </p:nvSpPr>
        <p:spPr/>
        <p:txBody>
          <a:bodyPr vert="horz" lIns="91440" tIns="45720" rIns="91440" bIns="45720" rtlCol="0" anchor="t">
            <a:normAutofit/>
          </a:bodyPr>
          <a:lstStyle/>
          <a:p>
            <a:pPr marL="0" indent="0">
              <a:buNone/>
            </a:pPr>
            <a:r>
              <a:rPr lang="en-US" dirty="0">
                <a:latin typeface="Avenir Light"/>
              </a:rPr>
              <a:t>Current fault models fail to accurately capture reality</a:t>
            </a:r>
          </a:p>
          <a:p>
            <a:pPr marL="0" indent="0">
              <a:buNone/>
            </a:pPr>
            <a:endParaRPr lang="en-US" dirty="0">
              <a:latin typeface="Avenir Light"/>
            </a:endParaRPr>
          </a:p>
          <a:p>
            <a:pPr marL="0" indent="0">
              <a:buNone/>
            </a:pPr>
            <a:r>
              <a:rPr lang="en-US" dirty="0">
                <a:latin typeface="Avenir Light"/>
              </a:rPr>
              <a:t>Today, consensus is probabilistic – like it or not!</a:t>
            </a:r>
            <a:endParaRPr lang="en-US" dirty="0">
              <a:latin typeface="Avenir Light" panose="020B0402020203020204" pitchFamily="34" charset="77"/>
            </a:endParaRPr>
          </a:p>
          <a:p>
            <a:pPr marL="0" indent="0">
              <a:buNone/>
            </a:pPr>
            <a:endParaRPr lang="en-US" dirty="0">
              <a:latin typeface="Avenir Light"/>
            </a:endParaRPr>
          </a:p>
          <a:p>
            <a:pPr marL="0" indent="0">
              <a:buNone/>
            </a:pPr>
            <a:r>
              <a:rPr lang="en-US" dirty="0">
                <a:latin typeface="Avenir Light"/>
              </a:rPr>
              <a:t>Accurate fault curves for better fault modeling</a:t>
            </a:r>
          </a:p>
          <a:p>
            <a:pPr marL="0" indent="0">
              <a:buNone/>
            </a:pPr>
            <a:endParaRPr lang="en-US" dirty="0">
              <a:latin typeface="Avenir Light" panose="020B0402020203020204" pitchFamily="34" charset="77"/>
            </a:endParaRPr>
          </a:p>
          <a:p>
            <a:pPr marL="0" indent="0">
              <a:buNone/>
            </a:pPr>
            <a:r>
              <a:rPr lang="en-US" dirty="0">
                <a:latin typeface="Avenir Light"/>
              </a:rPr>
              <a:t>Probability-native consensus protocols</a:t>
            </a:r>
          </a:p>
          <a:p>
            <a:pPr marL="0" indent="0">
              <a:buNone/>
            </a:pPr>
            <a:r>
              <a:rPr lang="en-US" sz="2400" dirty="0">
                <a:latin typeface="Avenir Light"/>
              </a:rPr>
              <a:t> More </a:t>
            </a:r>
            <a:r>
              <a:rPr lang="en-US" sz="2400" dirty="0">
                <a:latin typeface="Avenir Book"/>
              </a:rPr>
              <a:t>efficient, cost-effective, and sustainable, and reliable</a:t>
            </a:r>
            <a:endParaRPr lang="en-US" sz="2400" dirty="0">
              <a:latin typeface="Avenir Light" panose="020B0402020203020204" pitchFamily="34" charset="77"/>
            </a:endParaRPr>
          </a:p>
          <a:p>
            <a:pPr marL="0" indent="0">
              <a:buNone/>
            </a:pPr>
            <a:endParaRPr lang="en-US" dirty="0">
              <a:latin typeface="Avenir Light" panose="020B0402020203020204" pitchFamily="34" charset="77"/>
            </a:endParaRPr>
          </a:p>
        </p:txBody>
      </p:sp>
      <p:pic>
        <p:nvPicPr>
          <p:cNvPr id="6" name="Picture 5" descr="A qr code on a white background&#10;&#10;AI-generated content may be incorrect.">
            <a:extLst>
              <a:ext uri="{FF2B5EF4-FFF2-40B4-BE49-F238E27FC236}">
                <a16:creationId xmlns:a16="http://schemas.microsoft.com/office/drawing/2014/main" id="{923D9F5F-3EA2-4BFB-5DBB-F201269F2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055" y="1422799"/>
            <a:ext cx="2392680" cy="2224927"/>
          </a:xfrm>
          <a:prstGeom prst="rect">
            <a:avLst/>
          </a:prstGeom>
        </p:spPr>
      </p:pic>
      <p:grpSp>
        <p:nvGrpSpPr>
          <p:cNvPr id="8" name="Group 7">
            <a:extLst>
              <a:ext uri="{FF2B5EF4-FFF2-40B4-BE49-F238E27FC236}">
                <a16:creationId xmlns:a16="http://schemas.microsoft.com/office/drawing/2014/main" id="{18DF0E80-7C15-0A11-1252-632B4ECB975B}"/>
              </a:ext>
            </a:extLst>
          </p:cNvPr>
          <p:cNvGrpSpPr/>
          <p:nvPr/>
        </p:nvGrpSpPr>
        <p:grpSpPr>
          <a:xfrm>
            <a:off x="9394424" y="3708814"/>
            <a:ext cx="2567941" cy="2603086"/>
            <a:chOff x="9394423" y="3781400"/>
            <a:chExt cx="2567941" cy="2603086"/>
          </a:xfrm>
        </p:grpSpPr>
        <p:pic>
          <p:nvPicPr>
            <p:cNvPr id="5" name="Picture 2" descr="Profile photo for Soujanya">
              <a:extLst>
                <a:ext uri="{FF2B5EF4-FFF2-40B4-BE49-F238E27FC236}">
                  <a16:creationId xmlns:a16="http://schemas.microsoft.com/office/drawing/2014/main" id="{20EADD16-E09F-92C0-F848-964BD9988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50" y="3781400"/>
              <a:ext cx="2261889" cy="22618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6A9837-FEA5-1E69-53DE-2A181DDE88AA}"/>
                </a:ext>
              </a:extLst>
            </p:cNvPr>
            <p:cNvSpPr txBox="1"/>
            <p:nvPr/>
          </p:nvSpPr>
          <p:spPr>
            <a:xfrm>
              <a:off x="9394423" y="6015154"/>
              <a:ext cx="2567941" cy="369332"/>
            </a:xfrm>
            <a:prstGeom prst="rect">
              <a:avLst/>
            </a:prstGeom>
            <a:noFill/>
          </p:spPr>
          <p:txBody>
            <a:bodyPr wrap="square" rtlCol="0">
              <a:spAutoFit/>
            </a:bodyPr>
            <a:lstStyle/>
            <a:p>
              <a:pPr algn="ctr"/>
              <a:r>
                <a:rPr lang="en-US" dirty="0" err="1">
                  <a:solidFill>
                    <a:schemeClr val="tx1">
                      <a:lumMod val="75000"/>
                      <a:lumOff val="25000"/>
                    </a:schemeClr>
                  </a:solidFill>
                  <a:latin typeface="Avenir Book" panose="02000503020000020003" pitchFamily="2" charset="0"/>
                </a:rPr>
                <a:t>soujanya@berkeley.edu</a:t>
              </a:r>
              <a:endParaRPr lang="en-US" dirty="0">
                <a:solidFill>
                  <a:schemeClr val="tx1">
                    <a:lumMod val="75000"/>
                    <a:lumOff val="25000"/>
                  </a:schemeClr>
                </a:solidFill>
                <a:latin typeface="Avenir Book" panose="02000503020000020003" pitchFamily="2" charset="0"/>
              </a:endParaRPr>
            </a:p>
          </p:txBody>
        </p:sp>
      </p:grpSp>
      <p:sp>
        <p:nvSpPr>
          <p:cNvPr id="9" name="TextBox 8">
            <a:extLst>
              <a:ext uri="{FF2B5EF4-FFF2-40B4-BE49-F238E27FC236}">
                <a16:creationId xmlns:a16="http://schemas.microsoft.com/office/drawing/2014/main" id="{F7F529C6-7CE9-C00E-F469-C48AE029A5C6}"/>
              </a:ext>
            </a:extLst>
          </p:cNvPr>
          <p:cNvSpPr txBox="1"/>
          <p:nvPr/>
        </p:nvSpPr>
        <p:spPr>
          <a:xfrm>
            <a:off x="8939511" y="6323598"/>
            <a:ext cx="2935224" cy="338554"/>
          </a:xfrm>
          <a:prstGeom prst="rect">
            <a:avLst/>
          </a:prstGeom>
          <a:noFill/>
        </p:spPr>
        <p:txBody>
          <a:bodyPr wrap="square" rtlCol="0">
            <a:spAutoFit/>
          </a:bodyPr>
          <a:lstStyle/>
          <a:p>
            <a:pPr algn="ctr"/>
            <a:r>
              <a:rPr lang="en-US" sz="1600" dirty="0">
                <a:solidFill>
                  <a:schemeClr val="tx1">
                    <a:lumMod val="75000"/>
                    <a:lumOff val="25000"/>
                  </a:schemeClr>
                </a:solidFill>
                <a:latin typeface="Avenir Book" panose="02000503020000020003" pitchFamily="2" charset="0"/>
              </a:rPr>
              <a:t>reginaldfrank77@berkeley.edu</a:t>
            </a:r>
          </a:p>
        </p:txBody>
      </p:sp>
    </p:spTree>
    <p:extLst>
      <p:ext uri="{BB962C8B-B14F-4D97-AF65-F5344CB8AC3E}">
        <p14:creationId xmlns:p14="http://schemas.microsoft.com/office/powerpoint/2010/main" val="33089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
                                        <p:tgtEl>
                                          <p:spTgt spid="3">
                                            <p:txEl>
                                              <p:pRg st="2" end="2"/>
                                            </p:txEl>
                                          </p:spTgt>
                                        </p:tgtEl>
                                      </p:cBhvr>
                                    </p:animEffect>
                                    <p:anim calcmode="lin" valueType="num">
                                      <p:cBhvr>
                                        <p:cTn id="1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50"/>
                                        <p:tgtEl>
                                          <p:spTgt spid="3">
                                            <p:txEl>
                                              <p:pRg st="4" end="4"/>
                                            </p:txEl>
                                          </p:spTgt>
                                        </p:tgtEl>
                                      </p:cBhvr>
                                    </p:animEffect>
                                    <p:anim calcmode="lin" valueType="num">
                                      <p:cBhvr>
                                        <p:cTn id="22"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50"/>
                                        <p:tgtEl>
                                          <p:spTgt spid="3">
                                            <p:txEl>
                                              <p:pRg st="6" end="6"/>
                                            </p:txEl>
                                          </p:spTgt>
                                        </p:tgtEl>
                                      </p:cBhvr>
                                    </p:animEffect>
                                    <p:anim calcmode="lin" valueType="num">
                                      <p:cBhvr>
                                        <p:cTn id="29"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250"/>
                                        <p:tgtEl>
                                          <p:spTgt spid="3">
                                            <p:txEl>
                                              <p:pRg st="7" end="7"/>
                                            </p:txEl>
                                          </p:spTgt>
                                        </p:tgtEl>
                                      </p:cBhvr>
                                    </p:animEffect>
                                    <p:anim calcmode="lin" valueType="num">
                                      <p:cBhvr>
                                        <p:cTn id="34"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5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46DAB2-26AC-66A9-6792-6C73DEB8CD6A}"/>
            </a:ext>
          </a:extLst>
        </p:cNvPr>
        <p:cNvGrpSpPr/>
        <p:nvPr/>
      </p:nvGrpSpPr>
      <p:grpSpPr>
        <a:xfrm>
          <a:off x="0" y="0"/>
          <a:ext cx="0" cy="0"/>
          <a:chOff x="0" y="0"/>
          <a:chExt cx="0" cy="0"/>
        </a:xfrm>
      </p:grpSpPr>
      <p:sp>
        <p:nvSpPr>
          <p:cNvPr id="1631" name="Linear Size Quorums are Overkill">
            <a:extLst>
              <a:ext uri="{FF2B5EF4-FFF2-40B4-BE49-F238E27FC236}">
                <a16:creationId xmlns:a16="http://schemas.microsoft.com/office/drawing/2014/main" id="{6CE26718-0A2C-6084-9549-95A25E6E8F10}"/>
              </a:ext>
            </a:extLst>
          </p:cNvPr>
          <p:cNvSpPr txBox="1">
            <a:spLocks noGrp="1"/>
          </p:cNvSpPr>
          <p:nvPr>
            <p:ph type="title"/>
          </p:nvPr>
        </p:nvSpPr>
        <p:spPr>
          <a:prstGeom prst="rect">
            <a:avLst/>
          </a:prstGeom>
        </p:spPr>
        <p:txBody>
          <a:bodyPr/>
          <a:lstStyle/>
          <a:p>
            <a:r>
              <a:rPr lang="en-US">
                <a:latin typeface="Avenir Light" panose="020B0402020203020204" pitchFamily="34" charset="77"/>
              </a:rPr>
              <a:t>3. Exploring constant size quorums</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674281AE-F3D4-3A8A-0248-AEBF4D7F40BA}"/>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42</a:t>
            </a:fld>
            <a:endParaRPr>
              <a:latin typeface="Avenir Light" panose="020B0402020203020204" pitchFamily="34" charset="77"/>
            </a:endParaRPr>
          </a:p>
        </p:txBody>
      </p:sp>
      <p:sp>
        <p:nvSpPr>
          <p:cNvPr id="13" name="Oval 12">
            <a:extLst>
              <a:ext uri="{FF2B5EF4-FFF2-40B4-BE49-F238E27FC236}">
                <a16:creationId xmlns:a16="http://schemas.microsoft.com/office/drawing/2014/main" id="{90853E83-0940-36BA-18B5-FA5F04B74231}"/>
              </a:ext>
            </a:extLst>
          </p:cNvPr>
          <p:cNvSpPr/>
          <p:nvPr/>
        </p:nvSpPr>
        <p:spPr>
          <a:xfrm>
            <a:off x="1533446"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4" name="Oval 13">
            <a:extLst>
              <a:ext uri="{FF2B5EF4-FFF2-40B4-BE49-F238E27FC236}">
                <a16:creationId xmlns:a16="http://schemas.microsoft.com/office/drawing/2014/main" id="{C49653A7-0B39-6A8C-A9B6-88BBEBBF1AAC}"/>
              </a:ext>
            </a:extLst>
          </p:cNvPr>
          <p:cNvSpPr/>
          <p:nvPr/>
        </p:nvSpPr>
        <p:spPr>
          <a:xfrm>
            <a:off x="1533446"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 name="Oval 14">
            <a:extLst>
              <a:ext uri="{FF2B5EF4-FFF2-40B4-BE49-F238E27FC236}">
                <a16:creationId xmlns:a16="http://schemas.microsoft.com/office/drawing/2014/main" id="{9FAB6576-1C2C-F5D8-8F51-C50A837F3109}"/>
              </a:ext>
            </a:extLst>
          </p:cNvPr>
          <p:cNvSpPr/>
          <p:nvPr/>
        </p:nvSpPr>
        <p:spPr>
          <a:xfrm>
            <a:off x="1533446"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 name="Oval 15">
            <a:extLst>
              <a:ext uri="{FF2B5EF4-FFF2-40B4-BE49-F238E27FC236}">
                <a16:creationId xmlns:a16="http://schemas.microsoft.com/office/drawing/2014/main" id="{1BC05A45-7950-BE85-7B2D-46B283B2304C}"/>
              </a:ext>
            </a:extLst>
          </p:cNvPr>
          <p:cNvSpPr/>
          <p:nvPr/>
        </p:nvSpPr>
        <p:spPr>
          <a:xfrm>
            <a:off x="1524000"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7" name="Oval 16">
            <a:extLst>
              <a:ext uri="{FF2B5EF4-FFF2-40B4-BE49-F238E27FC236}">
                <a16:creationId xmlns:a16="http://schemas.microsoft.com/office/drawing/2014/main" id="{9A414B58-F463-DA13-FD38-9719048EF516}"/>
              </a:ext>
            </a:extLst>
          </p:cNvPr>
          <p:cNvSpPr/>
          <p:nvPr/>
        </p:nvSpPr>
        <p:spPr>
          <a:xfrm>
            <a:off x="1533447"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Oval 17">
            <a:extLst>
              <a:ext uri="{FF2B5EF4-FFF2-40B4-BE49-F238E27FC236}">
                <a16:creationId xmlns:a16="http://schemas.microsoft.com/office/drawing/2014/main" id="{D1D3E3A0-CF58-0933-BC6C-583A9413BA7A}"/>
              </a:ext>
            </a:extLst>
          </p:cNvPr>
          <p:cNvSpPr/>
          <p:nvPr/>
        </p:nvSpPr>
        <p:spPr>
          <a:xfrm>
            <a:off x="1986836"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9" name="Oval 18">
            <a:extLst>
              <a:ext uri="{FF2B5EF4-FFF2-40B4-BE49-F238E27FC236}">
                <a16:creationId xmlns:a16="http://schemas.microsoft.com/office/drawing/2014/main" id="{B8B28205-170A-ED1D-3EA1-2BFF9DE7332A}"/>
              </a:ext>
            </a:extLst>
          </p:cNvPr>
          <p:cNvSpPr/>
          <p:nvPr/>
        </p:nvSpPr>
        <p:spPr>
          <a:xfrm>
            <a:off x="1986836" y="2140919"/>
            <a:ext cx="453390" cy="450231"/>
          </a:xfrm>
          <a:prstGeom prst="ellipse">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Oval 19">
            <a:extLst>
              <a:ext uri="{FF2B5EF4-FFF2-40B4-BE49-F238E27FC236}">
                <a16:creationId xmlns:a16="http://schemas.microsoft.com/office/drawing/2014/main" id="{F3B93228-9D26-FE89-9D9B-F34EB3E1A3F6}"/>
              </a:ext>
            </a:extLst>
          </p:cNvPr>
          <p:cNvSpPr/>
          <p:nvPr/>
        </p:nvSpPr>
        <p:spPr>
          <a:xfrm>
            <a:off x="1986836"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 name="Oval 20">
            <a:extLst>
              <a:ext uri="{FF2B5EF4-FFF2-40B4-BE49-F238E27FC236}">
                <a16:creationId xmlns:a16="http://schemas.microsoft.com/office/drawing/2014/main" id="{7CC6789C-8D32-F3C4-7C26-C130A314B44A}"/>
              </a:ext>
            </a:extLst>
          </p:cNvPr>
          <p:cNvSpPr/>
          <p:nvPr/>
        </p:nvSpPr>
        <p:spPr>
          <a:xfrm>
            <a:off x="1977391"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2" name="Oval 21">
            <a:extLst>
              <a:ext uri="{FF2B5EF4-FFF2-40B4-BE49-F238E27FC236}">
                <a16:creationId xmlns:a16="http://schemas.microsoft.com/office/drawing/2014/main" id="{AD4C1822-F96A-F3DA-6BCB-1CAFB7C324BB}"/>
              </a:ext>
            </a:extLst>
          </p:cNvPr>
          <p:cNvSpPr/>
          <p:nvPr/>
        </p:nvSpPr>
        <p:spPr>
          <a:xfrm>
            <a:off x="1986836"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3" name="Oval 22">
            <a:extLst>
              <a:ext uri="{FF2B5EF4-FFF2-40B4-BE49-F238E27FC236}">
                <a16:creationId xmlns:a16="http://schemas.microsoft.com/office/drawing/2014/main" id="{71C4A516-C8EA-9DD9-96C9-E531B72EC891}"/>
              </a:ext>
            </a:extLst>
          </p:cNvPr>
          <p:cNvSpPr/>
          <p:nvPr/>
        </p:nvSpPr>
        <p:spPr>
          <a:xfrm>
            <a:off x="2449671"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4" name="Oval 23">
            <a:extLst>
              <a:ext uri="{FF2B5EF4-FFF2-40B4-BE49-F238E27FC236}">
                <a16:creationId xmlns:a16="http://schemas.microsoft.com/office/drawing/2014/main" id="{224886E7-D530-40BB-EA7E-A07EAB8D0B09}"/>
              </a:ext>
            </a:extLst>
          </p:cNvPr>
          <p:cNvSpPr/>
          <p:nvPr/>
        </p:nvSpPr>
        <p:spPr>
          <a:xfrm>
            <a:off x="2449671"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5" name="Oval 24">
            <a:extLst>
              <a:ext uri="{FF2B5EF4-FFF2-40B4-BE49-F238E27FC236}">
                <a16:creationId xmlns:a16="http://schemas.microsoft.com/office/drawing/2014/main" id="{B483512E-3E5F-CFC2-92E2-EE981D57F7B3}"/>
              </a:ext>
            </a:extLst>
          </p:cNvPr>
          <p:cNvSpPr/>
          <p:nvPr/>
        </p:nvSpPr>
        <p:spPr>
          <a:xfrm>
            <a:off x="2449671"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6" name="Oval 25">
            <a:extLst>
              <a:ext uri="{FF2B5EF4-FFF2-40B4-BE49-F238E27FC236}">
                <a16:creationId xmlns:a16="http://schemas.microsoft.com/office/drawing/2014/main" id="{9DEE233D-7F1B-178E-95B2-C22CD57E87BC}"/>
              </a:ext>
            </a:extLst>
          </p:cNvPr>
          <p:cNvSpPr/>
          <p:nvPr/>
        </p:nvSpPr>
        <p:spPr>
          <a:xfrm>
            <a:off x="2440226"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7" name="Oval 26">
            <a:extLst>
              <a:ext uri="{FF2B5EF4-FFF2-40B4-BE49-F238E27FC236}">
                <a16:creationId xmlns:a16="http://schemas.microsoft.com/office/drawing/2014/main" id="{29B81F06-83D4-E6B3-2DA7-9B7CA9AD7EB4}"/>
              </a:ext>
            </a:extLst>
          </p:cNvPr>
          <p:cNvSpPr/>
          <p:nvPr/>
        </p:nvSpPr>
        <p:spPr>
          <a:xfrm>
            <a:off x="2449671"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8" name="Oval 27">
            <a:extLst>
              <a:ext uri="{FF2B5EF4-FFF2-40B4-BE49-F238E27FC236}">
                <a16:creationId xmlns:a16="http://schemas.microsoft.com/office/drawing/2014/main" id="{7F78EBB8-B7D2-9C67-2755-8373ED5A6999}"/>
              </a:ext>
            </a:extLst>
          </p:cNvPr>
          <p:cNvSpPr/>
          <p:nvPr/>
        </p:nvSpPr>
        <p:spPr>
          <a:xfrm>
            <a:off x="2903061"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9" name="Oval 28">
            <a:extLst>
              <a:ext uri="{FF2B5EF4-FFF2-40B4-BE49-F238E27FC236}">
                <a16:creationId xmlns:a16="http://schemas.microsoft.com/office/drawing/2014/main" id="{1787EC9E-D998-3AE4-9EEF-032C8D13D355}"/>
              </a:ext>
            </a:extLst>
          </p:cNvPr>
          <p:cNvSpPr/>
          <p:nvPr/>
        </p:nvSpPr>
        <p:spPr>
          <a:xfrm>
            <a:off x="2903061"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0" name="Oval 29">
            <a:extLst>
              <a:ext uri="{FF2B5EF4-FFF2-40B4-BE49-F238E27FC236}">
                <a16:creationId xmlns:a16="http://schemas.microsoft.com/office/drawing/2014/main" id="{2EFDED78-B773-D50B-7549-C0EAD2685562}"/>
              </a:ext>
            </a:extLst>
          </p:cNvPr>
          <p:cNvSpPr/>
          <p:nvPr/>
        </p:nvSpPr>
        <p:spPr>
          <a:xfrm>
            <a:off x="2903061"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1" name="Oval 30">
            <a:extLst>
              <a:ext uri="{FF2B5EF4-FFF2-40B4-BE49-F238E27FC236}">
                <a16:creationId xmlns:a16="http://schemas.microsoft.com/office/drawing/2014/main" id="{E1A8EB65-4CAD-1D19-9DDD-6A03D76F8352}"/>
              </a:ext>
            </a:extLst>
          </p:cNvPr>
          <p:cNvSpPr/>
          <p:nvPr/>
        </p:nvSpPr>
        <p:spPr>
          <a:xfrm>
            <a:off x="2893615"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2" name="Oval 31">
            <a:extLst>
              <a:ext uri="{FF2B5EF4-FFF2-40B4-BE49-F238E27FC236}">
                <a16:creationId xmlns:a16="http://schemas.microsoft.com/office/drawing/2014/main" id="{340B1577-D629-B15F-DFD7-7E9103D7D874}"/>
              </a:ext>
            </a:extLst>
          </p:cNvPr>
          <p:cNvSpPr/>
          <p:nvPr/>
        </p:nvSpPr>
        <p:spPr>
          <a:xfrm>
            <a:off x="2903061"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3" name="Oval 32">
            <a:extLst>
              <a:ext uri="{FF2B5EF4-FFF2-40B4-BE49-F238E27FC236}">
                <a16:creationId xmlns:a16="http://schemas.microsoft.com/office/drawing/2014/main" id="{5DC6B630-BD44-5B1E-B30A-57F5A3395B0B}"/>
              </a:ext>
            </a:extLst>
          </p:cNvPr>
          <p:cNvSpPr/>
          <p:nvPr/>
        </p:nvSpPr>
        <p:spPr>
          <a:xfrm>
            <a:off x="3356451"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4" name="Oval 33">
            <a:extLst>
              <a:ext uri="{FF2B5EF4-FFF2-40B4-BE49-F238E27FC236}">
                <a16:creationId xmlns:a16="http://schemas.microsoft.com/office/drawing/2014/main" id="{D1114A4E-3874-C029-5C9E-985C9D55F015}"/>
              </a:ext>
            </a:extLst>
          </p:cNvPr>
          <p:cNvSpPr/>
          <p:nvPr/>
        </p:nvSpPr>
        <p:spPr>
          <a:xfrm>
            <a:off x="3356451"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5" name="Oval 34">
            <a:extLst>
              <a:ext uri="{FF2B5EF4-FFF2-40B4-BE49-F238E27FC236}">
                <a16:creationId xmlns:a16="http://schemas.microsoft.com/office/drawing/2014/main" id="{5EBAF6BC-687D-0173-47C8-03567CF6BD77}"/>
              </a:ext>
            </a:extLst>
          </p:cNvPr>
          <p:cNvSpPr/>
          <p:nvPr/>
        </p:nvSpPr>
        <p:spPr>
          <a:xfrm>
            <a:off x="3356451"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6" name="Oval 35">
            <a:extLst>
              <a:ext uri="{FF2B5EF4-FFF2-40B4-BE49-F238E27FC236}">
                <a16:creationId xmlns:a16="http://schemas.microsoft.com/office/drawing/2014/main" id="{3786E40F-2356-7F71-CEFB-F2A558E279D7}"/>
              </a:ext>
            </a:extLst>
          </p:cNvPr>
          <p:cNvSpPr/>
          <p:nvPr/>
        </p:nvSpPr>
        <p:spPr>
          <a:xfrm>
            <a:off x="3347005"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7" name="Oval 36">
            <a:extLst>
              <a:ext uri="{FF2B5EF4-FFF2-40B4-BE49-F238E27FC236}">
                <a16:creationId xmlns:a16="http://schemas.microsoft.com/office/drawing/2014/main" id="{854707F4-7AAC-516D-2DC2-9CFA94C91D38}"/>
              </a:ext>
            </a:extLst>
          </p:cNvPr>
          <p:cNvSpPr/>
          <p:nvPr/>
        </p:nvSpPr>
        <p:spPr>
          <a:xfrm>
            <a:off x="3356451"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3" name="Oval 42">
            <a:extLst>
              <a:ext uri="{FF2B5EF4-FFF2-40B4-BE49-F238E27FC236}">
                <a16:creationId xmlns:a16="http://schemas.microsoft.com/office/drawing/2014/main" id="{B6CA265A-44FC-ECF7-B9CF-D56A905948E0}"/>
              </a:ext>
            </a:extLst>
          </p:cNvPr>
          <p:cNvSpPr/>
          <p:nvPr/>
        </p:nvSpPr>
        <p:spPr>
          <a:xfrm>
            <a:off x="3819606"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4" name="Oval 43">
            <a:extLst>
              <a:ext uri="{FF2B5EF4-FFF2-40B4-BE49-F238E27FC236}">
                <a16:creationId xmlns:a16="http://schemas.microsoft.com/office/drawing/2014/main" id="{01FDCD82-A330-99DB-4072-6945797C81D9}"/>
              </a:ext>
            </a:extLst>
          </p:cNvPr>
          <p:cNvSpPr/>
          <p:nvPr/>
        </p:nvSpPr>
        <p:spPr>
          <a:xfrm>
            <a:off x="3819606"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5" name="Oval 44">
            <a:extLst>
              <a:ext uri="{FF2B5EF4-FFF2-40B4-BE49-F238E27FC236}">
                <a16:creationId xmlns:a16="http://schemas.microsoft.com/office/drawing/2014/main" id="{4DE7B3E7-D1FF-C84E-CEEC-35AA51751F10}"/>
              </a:ext>
            </a:extLst>
          </p:cNvPr>
          <p:cNvSpPr/>
          <p:nvPr/>
        </p:nvSpPr>
        <p:spPr>
          <a:xfrm>
            <a:off x="3819606"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6" name="Oval 45">
            <a:extLst>
              <a:ext uri="{FF2B5EF4-FFF2-40B4-BE49-F238E27FC236}">
                <a16:creationId xmlns:a16="http://schemas.microsoft.com/office/drawing/2014/main" id="{80F1F156-55FE-9BE2-51AC-5851CB972133}"/>
              </a:ext>
            </a:extLst>
          </p:cNvPr>
          <p:cNvSpPr/>
          <p:nvPr/>
        </p:nvSpPr>
        <p:spPr>
          <a:xfrm>
            <a:off x="3810161"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Oval 46">
            <a:extLst>
              <a:ext uri="{FF2B5EF4-FFF2-40B4-BE49-F238E27FC236}">
                <a16:creationId xmlns:a16="http://schemas.microsoft.com/office/drawing/2014/main" id="{19DF6538-4014-C679-C51B-C5E015AC2AD9}"/>
              </a:ext>
            </a:extLst>
          </p:cNvPr>
          <p:cNvSpPr/>
          <p:nvPr/>
        </p:nvSpPr>
        <p:spPr>
          <a:xfrm>
            <a:off x="3819606"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8" name="Oval 47">
            <a:extLst>
              <a:ext uri="{FF2B5EF4-FFF2-40B4-BE49-F238E27FC236}">
                <a16:creationId xmlns:a16="http://schemas.microsoft.com/office/drawing/2014/main" id="{11FEF81D-EAE5-D0AC-762E-CF3303D205CA}"/>
              </a:ext>
            </a:extLst>
          </p:cNvPr>
          <p:cNvSpPr/>
          <p:nvPr/>
        </p:nvSpPr>
        <p:spPr>
          <a:xfrm>
            <a:off x="4272996"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9" name="Oval 48">
            <a:extLst>
              <a:ext uri="{FF2B5EF4-FFF2-40B4-BE49-F238E27FC236}">
                <a16:creationId xmlns:a16="http://schemas.microsoft.com/office/drawing/2014/main" id="{B2351D5F-1BE2-2867-98E2-45028A0928C1}"/>
              </a:ext>
            </a:extLst>
          </p:cNvPr>
          <p:cNvSpPr/>
          <p:nvPr/>
        </p:nvSpPr>
        <p:spPr>
          <a:xfrm>
            <a:off x="4272996"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0" name="Oval 49">
            <a:extLst>
              <a:ext uri="{FF2B5EF4-FFF2-40B4-BE49-F238E27FC236}">
                <a16:creationId xmlns:a16="http://schemas.microsoft.com/office/drawing/2014/main" id="{E3A5328D-1C8F-B6C1-A4B6-45862D36AFCD}"/>
              </a:ext>
            </a:extLst>
          </p:cNvPr>
          <p:cNvSpPr/>
          <p:nvPr/>
        </p:nvSpPr>
        <p:spPr>
          <a:xfrm>
            <a:off x="4272996"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1" name="Oval 50">
            <a:extLst>
              <a:ext uri="{FF2B5EF4-FFF2-40B4-BE49-F238E27FC236}">
                <a16:creationId xmlns:a16="http://schemas.microsoft.com/office/drawing/2014/main" id="{49EA6666-1367-6EC8-E97C-FEC0C35F7094}"/>
              </a:ext>
            </a:extLst>
          </p:cNvPr>
          <p:cNvSpPr/>
          <p:nvPr/>
        </p:nvSpPr>
        <p:spPr>
          <a:xfrm>
            <a:off x="4263550"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2" name="Oval 51">
            <a:extLst>
              <a:ext uri="{FF2B5EF4-FFF2-40B4-BE49-F238E27FC236}">
                <a16:creationId xmlns:a16="http://schemas.microsoft.com/office/drawing/2014/main" id="{EB8E1312-B9F5-40B3-17A0-0759B8767922}"/>
              </a:ext>
            </a:extLst>
          </p:cNvPr>
          <p:cNvSpPr/>
          <p:nvPr/>
        </p:nvSpPr>
        <p:spPr>
          <a:xfrm>
            <a:off x="4272996"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3" name="Oval 52">
            <a:extLst>
              <a:ext uri="{FF2B5EF4-FFF2-40B4-BE49-F238E27FC236}">
                <a16:creationId xmlns:a16="http://schemas.microsoft.com/office/drawing/2014/main" id="{9A99A18B-C2AB-1298-D14A-824EA556FF8E}"/>
              </a:ext>
            </a:extLst>
          </p:cNvPr>
          <p:cNvSpPr/>
          <p:nvPr/>
        </p:nvSpPr>
        <p:spPr>
          <a:xfrm>
            <a:off x="4735831"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4" name="Oval 53">
            <a:extLst>
              <a:ext uri="{FF2B5EF4-FFF2-40B4-BE49-F238E27FC236}">
                <a16:creationId xmlns:a16="http://schemas.microsoft.com/office/drawing/2014/main" id="{201E24B5-C8AE-0C13-4C9F-37CC5C33AC7C}"/>
              </a:ext>
            </a:extLst>
          </p:cNvPr>
          <p:cNvSpPr/>
          <p:nvPr/>
        </p:nvSpPr>
        <p:spPr>
          <a:xfrm>
            <a:off x="4735831"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5" name="Oval 54">
            <a:extLst>
              <a:ext uri="{FF2B5EF4-FFF2-40B4-BE49-F238E27FC236}">
                <a16:creationId xmlns:a16="http://schemas.microsoft.com/office/drawing/2014/main" id="{7643EBD7-D0EA-9D50-ACC3-D34FE16276BF}"/>
              </a:ext>
            </a:extLst>
          </p:cNvPr>
          <p:cNvSpPr/>
          <p:nvPr/>
        </p:nvSpPr>
        <p:spPr>
          <a:xfrm>
            <a:off x="4735831"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6" name="Oval 55">
            <a:extLst>
              <a:ext uri="{FF2B5EF4-FFF2-40B4-BE49-F238E27FC236}">
                <a16:creationId xmlns:a16="http://schemas.microsoft.com/office/drawing/2014/main" id="{4302DB36-E7F8-D9F6-4257-3AA5A5EEC094}"/>
              </a:ext>
            </a:extLst>
          </p:cNvPr>
          <p:cNvSpPr/>
          <p:nvPr/>
        </p:nvSpPr>
        <p:spPr>
          <a:xfrm>
            <a:off x="4726386"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7" name="Oval 56">
            <a:extLst>
              <a:ext uri="{FF2B5EF4-FFF2-40B4-BE49-F238E27FC236}">
                <a16:creationId xmlns:a16="http://schemas.microsoft.com/office/drawing/2014/main" id="{12634BE0-3E2B-6FC1-4DDB-AA40A924BD03}"/>
              </a:ext>
            </a:extLst>
          </p:cNvPr>
          <p:cNvSpPr/>
          <p:nvPr/>
        </p:nvSpPr>
        <p:spPr>
          <a:xfrm>
            <a:off x="4735831"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8" name="Oval 57">
            <a:extLst>
              <a:ext uri="{FF2B5EF4-FFF2-40B4-BE49-F238E27FC236}">
                <a16:creationId xmlns:a16="http://schemas.microsoft.com/office/drawing/2014/main" id="{E2925A32-6213-A4C8-936B-E7245532EFC3}"/>
              </a:ext>
            </a:extLst>
          </p:cNvPr>
          <p:cNvSpPr/>
          <p:nvPr/>
        </p:nvSpPr>
        <p:spPr>
          <a:xfrm>
            <a:off x="5189221"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59" name="Oval 58">
            <a:extLst>
              <a:ext uri="{FF2B5EF4-FFF2-40B4-BE49-F238E27FC236}">
                <a16:creationId xmlns:a16="http://schemas.microsoft.com/office/drawing/2014/main" id="{11AFF276-38BC-AEEB-484E-6D12B40D0337}"/>
              </a:ext>
            </a:extLst>
          </p:cNvPr>
          <p:cNvSpPr/>
          <p:nvPr/>
        </p:nvSpPr>
        <p:spPr>
          <a:xfrm>
            <a:off x="5189221"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0" name="Oval 59">
            <a:extLst>
              <a:ext uri="{FF2B5EF4-FFF2-40B4-BE49-F238E27FC236}">
                <a16:creationId xmlns:a16="http://schemas.microsoft.com/office/drawing/2014/main" id="{B07AF0FD-A84F-1010-8CC6-3FB4A04D8B7E}"/>
              </a:ext>
            </a:extLst>
          </p:cNvPr>
          <p:cNvSpPr/>
          <p:nvPr/>
        </p:nvSpPr>
        <p:spPr>
          <a:xfrm>
            <a:off x="5189221" y="2591149"/>
            <a:ext cx="453390" cy="450231"/>
          </a:xfrm>
          <a:prstGeom prst="ellipse">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1" name="Oval 60">
            <a:extLst>
              <a:ext uri="{FF2B5EF4-FFF2-40B4-BE49-F238E27FC236}">
                <a16:creationId xmlns:a16="http://schemas.microsoft.com/office/drawing/2014/main" id="{20F3F9C8-5072-CC80-A219-3553B4F8FAFE}"/>
              </a:ext>
            </a:extLst>
          </p:cNvPr>
          <p:cNvSpPr/>
          <p:nvPr/>
        </p:nvSpPr>
        <p:spPr>
          <a:xfrm>
            <a:off x="5179775"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2" name="Oval 61">
            <a:extLst>
              <a:ext uri="{FF2B5EF4-FFF2-40B4-BE49-F238E27FC236}">
                <a16:creationId xmlns:a16="http://schemas.microsoft.com/office/drawing/2014/main" id="{DD5940E0-F01A-6045-0858-4122FFDE263E}"/>
              </a:ext>
            </a:extLst>
          </p:cNvPr>
          <p:cNvSpPr/>
          <p:nvPr/>
        </p:nvSpPr>
        <p:spPr>
          <a:xfrm>
            <a:off x="5189221"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3" name="Oval 62">
            <a:extLst>
              <a:ext uri="{FF2B5EF4-FFF2-40B4-BE49-F238E27FC236}">
                <a16:creationId xmlns:a16="http://schemas.microsoft.com/office/drawing/2014/main" id="{7F6D7400-90F6-5312-9CE6-FDFB6C822CAE}"/>
              </a:ext>
            </a:extLst>
          </p:cNvPr>
          <p:cNvSpPr/>
          <p:nvPr/>
        </p:nvSpPr>
        <p:spPr>
          <a:xfrm>
            <a:off x="5642610" y="1690688"/>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0" name="Oval 1599">
            <a:extLst>
              <a:ext uri="{FF2B5EF4-FFF2-40B4-BE49-F238E27FC236}">
                <a16:creationId xmlns:a16="http://schemas.microsoft.com/office/drawing/2014/main" id="{B43E8EE3-04EF-D3DE-18E7-16B2BD514E50}"/>
              </a:ext>
            </a:extLst>
          </p:cNvPr>
          <p:cNvSpPr/>
          <p:nvPr/>
        </p:nvSpPr>
        <p:spPr>
          <a:xfrm>
            <a:off x="5642610" y="214091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1" name="Oval 1600">
            <a:extLst>
              <a:ext uri="{FF2B5EF4-FFF2-40B4-BE49-F238E27FC236}">
                <a16:creationId xmlns:a16="http://schemas.microsoft.com/office/drawing/2014/main" id="{5F0F747C-0FDF-B28E-EBC2-13B23FD24F5D}"/>
              </a:ext>
            </a:extLst>
          </p:cNvPr>
          <p:cNvSpPr/>
          <p:nvPr/>
        </p:nvSpPr>
        <p:spPr>
          <a:xfrm>
            <a:off x="5642610" y="259114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2" name="Oval 1601">
            <a:extLst>
              <a:ext uri="{FF2B5EF4-FFF2-40B4-BE49-F238E27FC236}">
                <a16:creationId xmlns:a16="http://schemas.microsoft.com/office/drawing/2014/main" id="{8611130A-6618-30A7-BE03-4BF5AEE120D0}"/>
              </a:ext>
            </a:extLst>
          </p:cNvPr>
          <p:cNvSpPr/>
          <p:nvPr/>
        </p:nvSpPr>
        <p:spPr>
          <a:xfrm>
            <a:off x="5633165" y="3054464"/>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3" name="Oval 1602">
            <a:extLst>
              <a:ext uri="{FF2B5EF4-FFF2-40B4-BE49-F238E27FC236}">
                <a16:creationId xmlns:a16="http://schemas.microsoft.com/office/drawing/2014/main" id="{29D9FA52-8682-3F10-08B6-631D4716CA28}"/>
              </a:ext>
            </a:extLst>
          </p:cNvPr>
          <p:cNvSpPr/>
          <p:nvPr/>
        </p:nvSpPr>
        <p:spPr>
          <a:xfrm>
            <a:off x="5642610" y="351777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5" name="Oval 1604">
            <a:extLst>
              <a:ext uri="{FF2B5EF4-FFF2-40B4-BE49-F238E27FC236}">
                <a16:creationId xmlns:a16="http://schemas.microsoft.com/office/drawing/2014/main" id="{2712C089-23F8-B285-2684-EC869F2144DD}"/>
              </a:ext>
            </a:extLst>
          </p:cNvPr>
          <p:cNvSpPr/>
          <p:nvPr/>
        </p:nvSpPr>
        <p:spPr>
          <a:xfrm>
            <a:off x="1533446"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6" name="Oval 1605">
            <a:extLst>
              <a:ext uri="{FF2B5EF4-FFF2-40B4-BE49-F238E27FC236}">
                <a16:creationId xmlns:a16="http://schemas.microsoft.com/office/drawing/2014/main" id="{1857F3D5-2E88-812A-F710-D1C05DA0FFBC}"/>
              </a:ext>
            </a:extLst>
          </p:cNvPr>
          <p:cNvSpPr/>
          <p:nvPr/>
        </p:nvSpPr>
        <p:spPr>
          <a:xfrm>
            <a:off x="1533446"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7" name="Oval 1606">
            <a:extLst>
              <a:ext uri="{FF2B5EF4-FFF2-40B4-BE49-F238E27FC236}">
                <a16:creationId xmlns:a16="http://schemas.microsoft.com/office/drawing/2014/main" id="{A3D59D27-19D4-FAE6-77A2-931E07735450}"/>
              </a:ext>
            </a:extLst>
          </p:cNvPr>
          <p:cNvSpPr/>
          <p:nvPr/>
        </p:nvSpPr>
        <p:spPr>
          <a:xfrm>
            <a:off x="1533446"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8" name="Oval 1607">
            <a:extLst>
              <a:ext uri="{FF2B5EF4-FFF2-40B4-BE49-F238E27FC236}">
                <a16:creationId xmlns:a16="http://schemas.microsoft.com/office/drawing/2014/main" id="{7EF8C2D7-686D-4207-642B-E490251277A8}"/>
              </a:ext>
            </a:extLst>
          </p:cNvPr>
          <p:cNvSpPr/>
          <p:nvPr/>
        </p:nvSpPr>
        <p:spPr>
          <a:xfrm>
            <a:off x="1524000"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09" name="Oval 1608">
            <a:extLst>
              <a:ext uri="{FF2B5EF4-FFF2-40B4-BE49-F238E27FC236}">
                <a16:creationId xmlns:a16="http://schemas.microsoft.com/office/drawing/2014/main" id="{4D76A3E7-76BA-1014-3A33-4E625BF87E3B}"/>
              </a:ext>
            </a:extLst>
          </p:cNvPr>
          <p:cNvSpPr/>
          <p:nvPr/>
        </p:nvSpPr>
        <p:spPr>
          <a:xfrm>
            <a:off x="1533447"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0" name="Oval 1609">
            <a:extLst>
              <a:ext uri="{FF2B5EF4-FFF2-40B4-BE49-F238E27FC236}">
                <a16:creationId xmlns:a16="http://schemas.microsoft.com/office/drawing/2014/main" id="{F11225D9-B28C-0575-DE9A-BE6A5201B370}"/>
              </a:ext>
            </a:extLst>
          </p:cNvPr>
          <p:cNvSpPr/>
          <p:nvPr/>
        </p:nvSpPr>
        <p:spPr>
          <a:xfrm>
            <a:off x="1986836"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1" name="Oval 1610">
            <a:extLst>
              <a:ext uri="{FF2B5EF4-FFF2-40B4-BE49-F238E27FC236}">
                <a16:creationId xmlns:a16="http://schemas.microsoft.com/office/drawing/2014/main" id="{C244A2DA-BE27-263C-D9AE-884DAA1B3491}"/>
              </a:ext>
            </a:extLst>
          </p:cNvPr>
          <p:cNvSpPr/>
          <p:nvPr/>
        </p:nvSpPr>
        <p:spPr>
          <a:xfrm>
            <a:off x="1986836"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2" name="Oval 1611">
            <a:extLst>
              <a:ext uri="{FF2B5EF4-FFF2-40B4-BE49-F238E27FC236}">
                <a16:creationId xmlns:a16="http://schemas.microsoft.com/office/drawing/2014/main" id="{AAF97FD9-E43D-7D1B-8B57-464DCD15FC78}"/>
              </a:ext>
            </a:extLst>
          </p:cNvPr>
          <p:cNvSpPr/>
          <p:nvPr/>
        </p:nvSpPr>
        <p:spPr>
          <a:xfrm>
            <a:off x="1986836"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3" name="Oval 1612">
            <a:extLst>
              <a:ext uri="{FF2B5EF4-FFF2-40B4-BE49-F238E27FC236}">
                <a16:creationId xmlns:a16="http://schemas.microsoft.com/office/drawing/2014/main" id="{1A0BE897-D15F-F03B-3DFB-C2568180E72C}"/>
              </a:ext>
            </a:extLst>
          </p:cNvPr>
          <p:cNvSpPr/>
          <p:nvPr/>
        </p:nvSpPr>
        <p:spPr>
          <a:xfrm>
            <a:off x="1977391"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4" name="Oval 1613">
            <a:extLst>
              <a:ext uri="{FF2B5EF4-FFF2-40B4-BE49-F238E27FC236}">
                <a16:creationId xmlns:a16="http://schemas.microsoft.com/office/drawing/2014/main" id="{CD7A6A5E-A6F6-0603-F30B-2B52B8738082}"/>
              </a:ext>
            </a:extLst>
          </p:cNvPr>
          <p:cNvSpPr/>
          <p:nvPr/>
        </p:nvSpPr>
        <p:spPr>
          <a:xfrm>
            <a:off x="1986836"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5" name="Oval 1614">
            <a:extLst>
              <a:ext uri="{FF2B5EF4-FFF2-40B4-BE49-F238E27FC236}">
                <a16:creationId xmlns:a16="http://schemas.microsoft.com/office/drawing/2014/main" id="{C3782B86-69EF-6AC1-2C58-136C6F2E0C84}"/>
              </a:ext>
            </a:extLst>
          </p:cNvPr>
          <p:cNvSpPr/>
          <p:nvPr/>
        </p:nvSpPr>
        <p:spPr>
          <a:xfrm>
            <a:off x="2449671" y="3985367"/>
            <a:ext cx="453390" cy="450231"/>
          </a:xfrm>
          <a:prstGeom prst="ellipse">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6" name="Oval 1615">
            <a:extLst>
              <a:ext uri="{FF2B5EF4-FFF2-40B4-BE49-F238E27FC236}">
                <a16:creationId xmlns:a16="http://schemas.microsoft.com/office/drawing/2014/main" id="{93549AFB-088E-AD48-AAFA-E5F8081716CA}"/>
              </a:ext>
            </a:extLst>
          </p:cNvPr>
          <p:cNvSpPr/>
          <p:nvPr/>
        </p:nvSpPr>
        <p:spPr>
          <a:xfrm>
            <a:off x="2449671"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7" name="Oval 1616">
            <a:extLst>
              <a:ext uri="{FF2B5EF4-FFF2-40B4-BE49-F238E27FC236}">
                <a16:creationId xmlns:a16="http://schemas.microsoft.com/office/drawing/2014/main" id="{BC58169E-F596-C828-24BC-2C3206FABDE3}"/>
              </a:ext>
            </a:extLst>
          </p:cNvPr>
          <p:cNvSpPr/>
          <p:nvPr/>
        </p:nvSpPr>
        <p:spPr>
          <a:xfrm>
            <a:off x="2449671"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8" name="Oval 1617">
            <a:extLst>
              <a:ext uri="{FF2B5EF4-FFF2-40B4-BE49-F238E27FC236}">
                <a16:creationId xmlns:a16="http://schemas.microsoft.com/office/drawing/2014/main" id="{89B30D51-ED33-58AB-3F1E-D8A3DBD6C615}"/>
              </a:ext>
            </a:extLst>
          </p:cNvPr>
          <p:cNvSpPr/>
          <p:nvPr/>
        </p:nvSpPr>
        <p:spPr>
          <a:xfrm>
            <a:off x="2440226"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19" name="Oval 1618">
            <a:extLst>
              <a:ext uri="{FF2B5EF4-FFF2-40B4-BE49-F238E27FC236}">
                <a16:creationId xmlns:a16="http://schemas.microsoft.com/office/drawing/2014/main" id="{36374DC2-CA25-2D4B-7FB2-6516F08ED5E5}"/>
              </a:ext>
            </a:extLst>
          </p:cNvPr>
          <p:cNvSpPr/>
          <p:nvPr/>
        </p:nvSpPr>
        <p:spPr>
          <a:xfrm>
            <a:off x="2449671"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0" name="Oval 1619">
            <a:extLst>
              <a:ext uri="{FF2B5EF4-FFF2-40B4-BE49-F238E27FC236}">
                <a16:creationId xmlns:a16="http://schemas.microsoft.com/office/drawing/2014/main" id="{C00F1344-9C59-F7D3-C1C0-8DE9A1860FDA}"/>
              </a:ext>
            </a:extLst>
          </p:cNvPr>
          <p:cNvSpPr/>
          <p:nvPr/>
        </p:nvSpPr>
        <p:spPr>
          <a:xfrm>
            <a:off x="2903061"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1" name="Oval 1620">
            <a:extLst>
              <a:ext uri="{FF2B5EF4-FFF2-40B4-BE49-F238E27FC236}">
                <a16:creationId xmlns:a16="http://schemas.microsoft.com/office/drawing/2014/main" id="{56B259C5-C83C-84BC-F52B-D5050FF1A366}"/>
              </a:ext>
            </a:extLst>
          </p:cNvPr>
          <p:cNvSpPr/>
          <p:nvPr/>
        </p:nvSpPr>
        <p:spPr>
          <a:xfrm>
            <a:off x="2903061"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2" name="Oval 1621">
            <a:extLst>
              <a:ext uri="{FF2B5EF4-FFF2-40B4-BE49-F238E27FC236}">
                <a16:creationId xmlns:a16="http://schemas.microsoft.com/office/drawing/2014/main" id="{728CD8AC-C0E6-C1E0-608D-9CC0220AD535}"/>
              </a:ext>
            </a:extLst>
          </p:cNvPr>
          <p:cNvSpPr/>
          <p:nvPr/>
        </p:nvSpPr>
        <p:spPr>
          <a:xfrm>
            <a:off x="2903061"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3" name="Oval 1622">
            <a:extLst>
              <a:ext uri="{FF2B5EF4-FFF2-40B4-BE49-F238E27FC236}">
                <a16:creationId xmlns:a16="http://schemas.microsoft.com/office/drawing/2014/main" id="{C914358F-9E24-A7E2-F480-DC6BF7BADB9C}"/>
              </a:ext>
            </a:extLst>
          </p:cNvPr>
          <p:cNvSpPr/>
          <p:nvPr/>
        </p:nvSpPr>
        <p:spPr>
          <a:xfrm>
            <a:off x="2893615"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4" name="Oval 1623">
            <a:extLst>
              <a:ext uri="{FF2B5EF4-FFF2-40B4-BE49-F238E27FC236}">
                <a16:creationId xmlns:a16="http://schemas.microsoft.com/office/drawing/2014/main" id="{04B470F7-22ED-E30D-2294-1882C20141CA}"/>
              </a:ext>
            </a:extLst>
          </p:cNvPr>
          <p:cNvSpPr/>
          <p:nvPr/>
        </p:nvSpPr>
        <p:spPr>
          <a:xfrm>
            <a:off x="2903061"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5" name="Oval 1624">
            <a:extLst>
              <a:ext uri="{FF2B5EF4-FFF2-40B4-BE49-F238E27FC236}">
                <a16:creationId xmlns:a16="http://schemas.microsoft.com/office/drawing/2014/main" id="{4C5D3E9D-AA10-AC70-F36A-D689B2626F91}"/>
              </a:ext>
            </a:extLst>
          </p:cNvPr>
          <p:cNvSpPr/>
          <p:nvPr/>
        </p:nvSpPr>
        <p:spPr>
          <a:xfrm>
            <a:off x="3356451"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6" name="Oval 1625">
            <a:extLst>
              <a:ext uri="{FF2B5EF4-FFF2-40B4-BE49-F238E27FC236}">
                <a16:creationId xmlns:a16="http://schemas.microsoft.com/office/drawing/2014/main" id="{38A2E6BF-9EB1-00A4-68F7-804616A68C54}"/>
              </a:ext>
            </a:extLst>
          </p:cNvPr>
          <p:cNvSpPr/>
          <p:nvPr/>
        </p:nvSpPr>
        <p:spPr>
          <a:xfrm>
            <a:off x="3356451"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7" name="Oval 1626">
            <a:extLst>
              <a:ext uri="{FF2B5EF4-FFF2-40B4-BE49-F238E27FC236}">
                <a16:creationId xmlns:a16="http://schemas.microsoft.com/office/drawing/2014/main" id="{02777686-6B31-E489-0389-B7466E8175EA}"/>
              </a:ext>
            </a:extLst>
          </p:cNvPr>
          <p:cNvSpPr/>
          <p:nvPr/>
        </p:nvSpPr>
        <p:spPr>
          <a:xfrm>
            <a:off x="3356451" y="4885829"/>
            <a:ext cx="453390" cy="450231"/>
          </a:xfrm>
          <a:prstGeom prst="ellipse">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8" name="Oval 1627">
            <a:extLst>
              <a:ext uri="{FF2B5EF4-FFF2-40B4-BE49-F238E27FC236}">
                <a16:creationId xmlns:a16="http://schemas.microsoft.com/office/drawing/2014/main" id="{734E0C88-4C6D-54C1-6A1C-A26214176C09}"/>
              </a:ext>
            </a:extLst>
          </p:cNvPr>
          <p:cNvSpPr/>
          <p:nvPr/>
        </p:nvSpPr>
        <p:spPr>
          <a:xfrm>
            <a:off x="3347005"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29" name="Oval 1628">
            <a:extLst>
              <a:ext uri="{FF2B5EF4-FFF2-40B4-BE49-F238E27FC236}">
                <a16:creationId xmlns:a16="http://schemas.microsoft.com/office/drawing/2014/main" id="{F257C1B3-9B2D-804B-161C-646985EAD484}"/>
              </a:ext>
            </a:extLst>
          </p:cNvPr>
          <p:cNvSpPr/>
          <p:nvPr/>
        </p:nvSpPr>
        <p:spPr>
          <a:xfrm>
            <a:off x="3356451"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0" name="Oval 1629">
            <a:extLst>
              <a:ext uri="{FF2B5EF4-FFF2-40B4-BE49-F238E27FC236}">
                <a16:creationId xmlns:a16="http://schemas.microsoft.com/office/drawing/2014/main" id="{E5507B57-A333-EE57-918E-52B5D7B28EBB}"/>
              </a:ext>
            </a:extLst>
          </p:cNvPr>
          <p:cNvSpPr/>
          <p:nvPr/>
        </p:nvSpPr>
        <p:spPr>
          <a:xfrm>
            <a:off x="3819606"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2" name="Oval 1631">
            <a:extLst>
              <a:ext uri="{FF2B5EF4-FFF2-40B4-BE49-F238E27FC236}">
                <a16:creationId xmlns:a16="http://schemas.microsoft.com/office/drawing/2014/main" id="{217DE256-7160-83EA-0765-D1C71C6AD31B}"/>
              </a:ext>
            </a:extLst>
          </p:cNvPr>
          <p:cNvSpPr/>
          <p:nvPr/>
        </p:nvSpPr>
        <p:spPr>
          <a:xfrm>
            <a:off x="3819606"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4" name="Oval 1633">
            <a:extLst>
              <a:ext uri="{FF2B5EF4-FFF2-40B4-BE49-F238E27FC236}">
                <a16:creationId xmlns:a16="http://schemas.microsoft.com/office/drawing/2014/main" id="{FF4A9080-1808-22D1-62ED-79D4764A9FA2}"/>
              </a:ext>
            </a:extLst>
          </p:cNvPr>
          <p:cNvSpPr/>
          <p:nvPr/>
        </p:nvSpPr>
        <p:spPr>
          <a:xfrm>
            <a:off x="3819606"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5" name="Oval 1634">
            <a:extLst>
              <a:ext uri="{FF2B5EF4-FFF2-40B4-BE49-F238E27FC236}">
                <a16:creationId xmlns:a16="http://schemas.microsoft.com/office/drawing/2014/main" id="{AE38FDFC-F7F5-7114-4BBA-FE747CF76DD0}"/>
              </a:ext>
            </a:extLst>
          </p:cNvPr>
          <p:cNvSpPr/>
          <p:nvPr/>
        </p:nvSpPr>
        <p:spPr>
          <a:xfrm>
            <a:off x="3810161"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6" name="Oval 1635">
            <a:extLst>
              <a:ext uri="{FF2B5EF4-FFF2-40B4-BE49-F238E27FC236}">
                <a16:creationId xmlns:a16="http://schemas.microsoft.com/office/drawing/2014/main" id="{D41B95EB-5AC3-AD63-9EFE-1F9BE1EF4B96}"/>
              </a:ext>
            </a:extLst>
          </p:cNvPr>
          <p:cNvSpPr/>
          <p:nvPr/>
        </p:nvSpPr>
        <p:spPr>
          <a:xfrm>
            <a:off x="3819606"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7" name="Oval 1636">
            <a:extLst>
              <a:ext uri="{FF2B5EF4-FFF2-40B4-BE49-F238E27FC236}">
                <a16:creationId xmlns:a16="http://schemas.microsoft.com/office/drawing/2014/main" id="{D3BEB807-B31D-85DC-50DB-3CB410F7529E}"/>
              </a:ext>
            </a:extLst>
          </p:cNvPr>
          <p:cNvSpPr/>
          <p:nvPr/>
        </p:nvSpPr>
        <p:spPr>
          <a:xfrm>
            <a:off x="4272996"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8" name="Oval 1637">
            <a:extLst>
              <a:ext uri="{FF2B5EF4-FFF2-40B4-BE49-F238E27FC236}">
                <a16:creationId xmlns:a16="http://schemas.microsoft.com/office/drawing/2014/main" id="{FF9BF87A-B5F8-2416-A068-E14BF4378AE9}"/>
              </a:ext>
            </a:extLst>
          </p:cNvPr>
          <p:cNvSpPr/>
          <p:nvPr/>
        </p:nvSpPr>
        <p:spPr>
          <a:xfrm>
            <a:off x="4272996"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39" name="Oval 1638">
            <a:extLst>
              <a:ext uri="{FF2B5EF4-FFF2-40B4-BE49-F238E27FC236}">
                <a16:creationId xmlns:a16="http://schemas.microsoft.com/office/drawing/2014/main" id="{9A64B986-25F0-B6CE-E2B8-83FA3D82B802}"/>
              </a:ext>
            </a:extLst>
          </p:cNvPr>
          <p:cNvSpPr/>
          <p:nvPr/>
        </p:nvSpPr>
        <p:spPr>
          <a:xfrm>
            <a:off x="4272996"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0" name="Oval 1639">
            <a:extLst>
              <a:ext uri="{FF2B5EF4-FFF2-40B4-BE49-F238E27FC236}">
                <a16:creationId xmlns:a16="http://schemas.microsoft.com/office/drawing/2014/main" id="{80168910-F856-CAEC-8DA5-26D9F63E6671}"/>
              </a:ext>
            </a:extLst>
          </p:cNvPr>
          <p:cNvSpPr/>
          <p:nvPr/>
        </p:nvSpPr>
        <p:spPr>
          <a:xfrm>
            <a:off x="4263550"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1" name="Oval 1640">
            <a:extLst>
              <a:ext uri="{FF2B5EF4-FFF2-40B4-BE49-F238E27FC236}">
                <a16:creationId xmlns:a16="http://schemas.microsoft.com/office/drawing/2014/main" id="{8B960FE1-AF5D-9315-0937-D50D2F14E81D}"/>
              </a:ext>
            </a:extLst>
          </p:cNvPr>
          <p:cNvSpPr/>
          <p:nvPr/>
        </p:nvSpPr>
        <p:spPr>
          <a:xfrm>
            <a:off x="4272996"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2" name="Oval 1641">
            <a:extLst>
              <a:ext uri="{FF2B5EF4-FFF2-40B4-BE49-F238E27FC236}">
                <a16:creationId xmlns:a16="http://schemas.microsoft.com/office/drawing/2014/main" id="{236FA972-AD01-C89E-EF0B-AF2EEB646491}"/>
              </a:ext>
            </a:extLst>
          </p:cNvPr>
          <p:cNvSpPr/>
          <p:nvPr/>
        </p:nvSpPr>
        <p:spPr>
          <a:xfrm>
            <a:off x="4735831"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3" name="Oval 1642">
            <a:extLst>
              <a:ext uri="{FF2B5EF4-FFF2-40B4-BE49-F238E27FC236}">
                <a16:creationId xmlns:a16="http://schemas.microsoft.com/office/drawing/2014/main" id="{303BD9A8-9DBD-1356-8829-62D60A5EA549}"/>
              </a:ext>
            </a:extLst>
          </p:cNvPr>
          <p:cNvSpPr/>
          <p:nvPr/>
        </p:nvSpPr>
        <p:spPr>
          <a:xfrm>
            <a:off x="4735831"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4" name="Oval 1643">
            <a:extLst>
              <a:ext uri="{FF2B5EF4-FFF2-40B4-BE49-F238E27FC236}">
                <a16:creationId xmlns:a16="http://schemas.microsoft.com/office/drawing/2014/main" id="{FD1EBB89-143D-9698-9B22-AF84C281A835}"/>
              </a:ext>
            </a:extLst>
          </p:cNvPr>
          <p:cNvSpPr/>
          <p:nvPr/>
        </p:nvSpPr>
        <p:spPr>
          <a:xfrm>
            <a:off x="4735831"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5" name="Oval 1644">
            <a:extLst>
              <a:ext uri="{FF2B5EF4-FFF2-40B4-BE49-F238E27FC236}">
                <a16:creationId xmlns:a16="http://schemas.microsoft.com/office/drawing/2014/main" id="{9EBEACBC-65C8-9A88-5D75-6313AB7F016D}"/>
              </a:ext>
            </a:extLst>
          </p:cNvPr>
          <p:cNvSpPr/>
          <p:nvPr/>
        </p:nvSpPr>
        <p:spPr>
          <a:xfrm>
            <a:off x="4726386"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6" name="Oval 1645">
            <a:extLst>
              <a:ext uri="{FF2B5EF4-FFF2-40B4-BE49-F238E27FC236}">
                <a16:creationId xmlns:a16="http://schemas.microsoft.com/office/drawing/2014/main" id="{D50E63C3-9D2E-A4A0-2E3A-9C1A8AA3759F}"/>
              </a:ext>
            </a:extLst>
          </p:cNvPr>
          <p:cNvSpPr/>
          <p:nvPr/>
        </p:nvSpPr>
        <p:spPr>
          <a:xfrm>
            <a:off x="4735831"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7" name="Oval 1646">
            <a:extLst>
              <a:ext uri="{FF2B5EF4-FFF2-40B4-BE49-F238E27FC236}">
                <a16:creationId xmlns:a16="http://schemas.microsoft.com/office/drawing/2014/main" id="{AB0C93B1-A067-F791-DFAA-1EF162336091}"/>
              </a:ext>
            </a:extLst>
          </p:cNvPr>
          <p:cNvSpPr/>
          <p:nvPr/>
        </p:nvSpPr>
        <p:spPr>
          <a:xfrm>
            <a:off x="5189221"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8" name="Oval 1647">
            <a:extLst>
              <a:ext uri="{FF2B5EF4-FFF2-40B4-BE49-F238E27FC236}">
                <a16:creationId xmlns:a16="http://schemas.microsoft.com/office/drawing/2014/main" id="{A25E23BC-6021-E607-88AE-03512851BD07}"/>
              </a:ext>
            </a:extLst>
          </p:cNvPr>
          <p:cNvSpPr/>
          <p:nvPr/>
        </p:nvSpPr>
        <p:spPr>
          <a:xfrm>
            <a:off x="5189221"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49" name="Oval 1648">
            <a:extLst>
              <a:ext uri="{FF2B5EF4-FFF2-40B4-BE49-F238E27FC236}">
                <a16:creationId xmlns:a16="http://schemas.microsoft.com/office/drawing/2014/main" id="{8BD1E11D-D266-5412-01A3-7CF8FA4C55CE}"/>
              </a:ext>
            </a:extLst>
          </p:cNvPr>
          <p:cNvSpPr/>
          <p:nvPr/>
        </p:nvSpPr>
        <p:spPr>
          <a:xfrm>
            <a:off x="5189221"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0" name="Oval 1649">
            <a:extLst>
              <a:ext uri="{FF2B5EF4-FFF2-40B4-BE49-F238E27FC236}">
                <a16:creationId xmlns:a16="http://schemas.microsoft.com/office/drawing/2014/main" id="{11CF595B-F846-0C97-4F73-8C613C86346D}"/>
              </a:ext>
            </a:extLst>
          </p:cNvPr>
          <p:cNvSpPr/>
          <p:nvPr/>
        </p:nvSpPr>
        <p:spPr>
          <a:xfrm>
            <a:off x="5179775" y="5349143"/>
            <a:ext cx="453390" cy="450231"/>
          </a:xfrm>
          <a:prstGeom prst="ellipse">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1" name="Oval 1650">
            <a:extLst>
              <a:ext uri="{FF2B5EF4-FFF2-40B4-BE49-F238E27FC236}">
                <a16:creationId xmlns:a16="http://schemas.microsoft.com/office/drawing/2014/main" id="{99F565B1-EA16-E836-5D24-33070153B719}"/>
              </a:ext>
            </a:extLst>
          </p:cNvPr>
          <p:cNvSpPr/>
          <p:nvPr/>
        </p:nvSpPr>
        <p:spPr>
          <a:xfrm>
            <a:off x="5189221"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2" name="Oval 1651">
            <a:extLst>
              <a:ext uri="{FF2B5EF4-FFF2-40B4-BE49-F238E27FC236}">
                <a16:creationId xmlns:a16="http://schemas.microsoft.com/office/drawing/2014/main" id="{449B22B5-0596-AA9F-6BA2-3793D626AB68}"/>
              </a:ext>
            </a:extLst>
          </p:cNvPr>
          <p:cNvSpPr/>
          <p:nvPr/>
        </p:nvSpPr>
        <p:spPr>
          <a:xfrm>
            <a:off x="5642610" y="398536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3" name="Oval 1652">
            <a:extLst>
              <a:ext uri="{FF2B5EF4-FFF2-40B4-BE49-F238E27FC236}">
                <a16:creationId xmlns:a16="http://schemas.microsoft.com/office/drawing/2014/main" id="{CEC87940-DEC3-DB63-327D-EECC4489EDE2}"/>
              </a:ext>
            </a:extLst>
          </p:cNvPr>
          <p:cNvSpPr/>
          <p:nvPr/>
        </p:nvSpPr>
        <p:spPr>
          <a:xfrm>
            <a:off x="5642610" y="443559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4" name="Oval 1653">
            <a:extLst>
              <a:ext uri="{FF2B5EF4-FFF2-40B4-BE49-F238E27FC236}">
                <a16:creationId xmlns:a16="http://schemas.microsoft.com/office/drawing/2014/main" id="{C0768A59-7F2C-EE36-F5E4-23112593C1C5}"/>
              </a:ext>
            </a:extLst>
          </p:cNvPr>
          <p:cNvSpPr/>
          <p:nvPr/>
        </p:nvSpPr>
        <p:spPr>
          <a:xfrm>
            <a:off x="5642610" y="4885829"/>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5" name="Oval 1654">
            <a:extLst>
              <a:ext uri="{FF2B5EF4-FFF2-40B4-BE49-F238E27FC236}">
                <a16:creationId xmlns:a16="http://schemas.microsoft.com/office/drawing/2014/main" id="{ADCEAD23-6A2F-DBD1-E612-89810E29D9F2}"/>
              </a:ext>
            </a:extLst>
          </p:cNvPr>
          <p:cNvSpPr/>
          <p:nvPr/>
        </p:nvSpPr>
        <p:spPr>
          <a:xfrm>
            <a:off x="5633165" y="5349143"/>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656" name="Oval 1655">
            <a:extLst>
              <a:ext uri="{FF2B5EF4-FFF2-40B4-BE49-F238E27FC236}">
                <a16:creationId xmlns:a16="http://schemas.microsoft.com/office/drawing/2014/main" id="{659438F6-0229-0B6F-070F-5BA18CF1FD12}"/>
              </a:ext>
            </a:extLst>
          </p:cNvPr>
          <p:cNvSpPr/>
          <p:nvPr/>
        </p:nvSpPr>
        <p:spPr>
          <a:xfrm>
            <a:off x="5642610" y="5812457"/>
            <a:ext cx="453390" cy="450231"/>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mc:AlternateContent xmlns:mc="http://schemas.openxmlformats.org/markup-compatibility/2006">
        <mc:Choice xmlns:a14="http://schemas.microsoft.com/office/drawing/2010/main" Requires="a14">
          <p:sp>
            <p:nvSpPr>
              <p:cNvPr id="1759" name="Content Placeholder 2">
                <a:extLst>
                  <a:ext uri="{FF2B5EF4-FFF2-40B4-BE49-F238E27FC236}">
                    <a16:creationId xmlns:a16="http://schemas.microsoft.com/office/drawing/2014/main" id="{7828995D-A21E-2681-1361-3DF1A529A69D}"/>
                  </a:ext>
                </a:extLst>
              </p:cNvPr>
              <p:cNvSpPr txBox="1">
                <a:spLocks/>
              </p:cNvSpPr>
              <p:nvPr/>
            </p:nvSpPr>
            <p:spPr>
              <a:xfrm>
                <a:off x="9250907" y="40416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𝑁</m:t>
                      </m:r>
                      <m:r>
                        <a:rPr lang="en-US" sz="4000" i="1" dirty="0" smtClean="0">
                          <a:latin typeface="Cambria Math" panose="02040503050406030204" pitchFamily="18" charset="0"/>
                        </a:rPr>
                        <m:t>=100</m:t>
                      </m:r>
                    </m:oMath>
                  </m:oMathPara>
                </a14:m>
                <a:endParaRPr lang="en-US" sz="4000">
                  <a:latin typeface="Avenir Light" panose="020B0402020203020204" pitchFamily="34" charset="77"/>
                </a:endParaRPr>
              </a:p>
            </p:txBody>
          </p:sp>
        </mc:Choice>
        <mc:Fallback>
          <p:sp>
            <p:nvSpPr>
              <p:cNvPr id="1759" name="Content Placeholder 2">
                <a:extLst>
                  <a:ext uri="{FF2B5EF4-FFF2-40B4-BE49-F238E27FC236}">
                    <a16:creationId xmlns:a16="http://schemas.microsoft.com/office/drawing/2014/main" id="{7828995D-A21E-2681-1361-3DF1A529A69D}"/>
                  </a:ext>
                </a:extLst>
              </p:cNvPr>
              <p:cNvSpPr txBox="1">
                <a:spLocks noRot="1" noChangeAspect="1" noMove="1" noResize="1" noEditPoints="1" noAdjustHandles="1" noChangeArrowheads="1" noChangeShapeType="1" noTextEdit="1"/>
              </p:cNvSpPr>
              <p:nvPr/>
            </p:nvSpPr>
            <p:spPr>
              <a:xfrm>
                <a:off x="9250907" y="4041648"/>
                <a:ext cx="2102893" cy="533400"/>
              </a:xfrm>
              <a:prstGeom prst="rect">
                <a:avLst/>
              </a:prstGeom>
              <a:blipFill>
                <a:blip r:embed="rId3"/>
                <a:stretch>
                  <a:fillRect l="-3593" r="-2994" b="-16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60" name="Content Placeholder 2">
                <a:extLst>
                  <a:ext uri="{FF2B5EF4-FFF2-40B4-BE49-F238E27FC236}">
                    <a16:creationId xmlns:a16="http://schemas.microsoft.com/office/drawing/2014/main" id="{799CB958-7911-3ACB-7B4C-CA97F43D6F6A}"/>
                  </a:ext>
                </a:extLst>
              </p:cNvPr>
              <p:cNvSpPr txBox="1">
                <a:spLocks/>
              </p:cNvSpPr>
              <p:nvPr/>
            </p:nvSpPr>
            <p:spPr>
              <a:xfrm>
                <a:off x="9161454" y="45750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𝑓</m:t>
                      </m:r>
                      <m:r>
                        <a:rPr lang="en-US" sz="4000" i="1" dirty="0" smtClean="0">
                          <a:latin typeface="Cambria Math" panose="02040503050406030204" pitchFamily="18" charset="0"/>
                        </a:rPr>
                        <m:t>=33</m:t>
                      </m:r>
                    </m:oMath>
                  </m:oMathPara>
                </a14:m>
                <a:endParaRPr lang="en-US" sz="4000">
                  <a:latin typeface="Avenir Light" panose="020B0402020203020204" pitchFamily="34" charset="77"/>
                </a:endParaRPr>
              </a:p>
            </p:txBody>
          </p:sp>
        </mc:Choice>
        <mc:Fallback>
          <p:sp>
            <p:nvSpPr>
              <p:cNvPr id="1760" name="Content Placeholder 2">
                <a:extLst>
                  <a:ext uri="{FF2B5EF4-FFF2-40B4-BE49-F238E27FC236}">
                    <a16:creationId xmlns:a16="http://schemas.microsoft.com/office/drawing/2014/main" id="{799CB958-7911-3ACB-7B4C-CA97F43D6F6A}"/>
                  </a:ext>
                </a:extLst>
              </p:cNvPr>
              <p:cNvSpPr txBox="1">
                <a:spLocks noRot="1" noChangeAspect="1" noMove="1" noResize="1" noEditPoints="1" noAdjustHandles="1" noChangeArrowheads="1" noChangeShapeType="1" noTextEdit="1"/>
              </p:cNvSpPr>
              <p:nvPr/>
            </p:nvSpPr>
            <p:spPr>
              <a:xfrm>
                <a:off x="9161454" y="4575048"/>
                <a:ext cx="2102893" cy="533400"/>
              </a:xfrm>
              <a:prstGeom prst="rect">
                <a:avLst/>
              </a:prstGeom>
              <a:blipFill>
                <a:blip r:embed="rId4"/>
                <a:stretch>
                  <a:fillRect t="-4651" b="-48837"/>
                </a:stretch>
              </a:blipFill>
            </p:spPr>
            <p:txBody>
              <a:bodyPr/>
              <a:lstStyle/>
              <a:p>
                <a:r>
                  <a:rPr lang="en-US">
                    <a:noFill/>
                  </a:rPr>
                  <a:t> </a:t>
                </a:r>
              </a:p>
            </p:txBody>
          </p:sp>
        </mc:Fallback>
      </mc:AlternateContent>
      <p:cxnSp>
        <p:nvCxnSpPr>
          <p:cNvPr id="1762" name="Straight Connector 1761">
            <a:extLst>
              <a:ext uri="{FF2B5EF4-FFF2-40B4-BE49-F238E27FC236}">
                <a16:creationId xmlns:a16="http://schemas.microsoft.com/office/drawing/2014/main" id="{8AFC01FB-4D2B-E214-3369-C8BDCC0D44A7}"/>
              </a:ext>
            </a:extLst>
          </p:cNvPr>
          <p:cNvCxnSpPr/>
          <p:nvPr/>
        </p:nvCxnSpPr>
        <p:spPr>
          <a:xfrm>
            <a:off x="8817407" y="5269132"/>
            <a:ext cx="2872409" cy="0"/>
          </a:xfrm>
          <a:prstGeom prst="line">
            <a:avLst/>
          </a:prstGeom>
          <a:ln w="38100">
            <a:solidFill>
              <a:schemeClr val="tx1">
                <a:lumMod val="65000"/>
                <a:lumOff val="35000"/>
              </a:schemeClr>
            </a:solidFill>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2" name="Content Placeholder 2">
                <a:extLst>
                  <a:ext uri="{FF2B5EF4-FFF2-40B4-BE49-F238E27FC236}">
                    <a16:creationId xmlns:a16="http://schemas.microsoft.com/office/drawing/2014/main" id="{A66FA075-80A4-A39E-DF4E-E9F8A626D0F7}"/>
                  </a:ext>
                </a:extLst>
              </p:cNvPr>
              <p:cNvSpPr txBox="1">
                <a:spLocks/>
              </p:cNvSpPr>
              <p:nvPr/>
            </p:nvSpPr>
            <p:spPr>
              <a:xfrm>
                <a:off x="9030329" y="524925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60000"/>
                              <a:lumOff val="40000"/>
                            </a:schemeClr>
                          </a:solidFill>
                          <a:latin typeface="Cambria Math" panose="02040503050406030204" pitchFamily="18" charset="0"/>
                        </a:rPr>
                        <m:t>𝑄</m:t>
                      </m:r>
                      <m:r>
                        <a:rPr lang="en-US" sz="4000" i="1" dirty="0" smtClean="0">
                          <a:solidFill>
                            <a:schemeClr val="accent6">
                              <a:lumMod val="60000"/>
                              <a:lumOff val="40000"/>
                            </a:schemeClr>
                          </a:solidFill>
                          <a:latin typeface="Cambria Math" panose="02040503050406030204" pitchFamily="18" charset="0"/>
                        </a:rPr>
                        <m:t>=</m:t>
                      </m:r>
                      <m:r>
                        <a:rPr lang="en-US" sz="4000" b="0" i="1" dirty="0" smtClean="0">
                          <a:solidFill>
                            <a:schemeClr val="accent6">
                              <a:lumMod val="60000"/>
                              <a:lumOff val="40000"/>
                            </a:schemeClr>
                          </a:solidFill>
                          <a:latin typeface="Cambria Math" panose="02040503050406030204" pitchFamily="18" charset="0"/>
                        </a:rPr>
                        <m:t>5</m:t>
                      </m:r>
                    </m:oMath>
                  </m:oMathPara>
                </a14:m>
                <a:endParaRPr lang="en-US" sz="4000">
                  <a:solidFill>
                    <a:schemeClr val="accent6">
                      <a:lumMod val="60000"/>
                      <a:lumOff val="40000"/>
                    </a:schemeClr>
                  </a:solidFill>
                  <a:latin typeface="Avenir Light" panose="020B0402020203020204" pitchFamily="34" charset="77"/>
                </a:endParaRPr>
              </a:p>
            </p:txBody>
          </p:sp>
        </mc:Choice>
        <mc:Fallback>
          <p:sp>
            <p:nvSpPr>
              <p:cNvPr id="2" name="Content Placeholder 2">
                <a:extLst>
                  <a:ext uri="{FF2B5EF4-FFF2-40B4-BE49-F238E27FC236}">
                    <a16:creationId xmlns:a16="http://schemas.microsoft.com/office/drawing/2014/main" id="{A66FA075-80A4-A39E-DF4E-E9F8A626D0F7}"/>
                  </a:ext>
                </a:extLst>
              </p:cNvPr>
              <p:cNvSpPr txBox="1">
                <a:spLocks noRot="1" noChangeAspect="1" noMove="1" noResize="1" noEditPoints="1" noAdjustHandles="1" noChangeArrowheads="1" noChangeShapeType="1" noTextEdit="1"/>
              </p:cNvSpPr>
              <p:nvPr/>
            </p:nvSpPr>
            <p:spPr>
              <a:xfrm>
                <a:off x="9030329" y="5249252"/>
                <a:ext cx="2102893" cy="533400"/>
              </a:xfrm>
              <a:prstGeom prst="rect">
                <a:avLst/>
              </a:prstGeom>
              <a:blipFill>
                <a:blip r:embed="rId5"/>
                <a:stretch>
                  <a:fillRect b="-41860"/>
                </a:stretch>
              </a:blipFill>
            </p:spPr>
            <p:txBody>
              <a:bodyPr/>
              <a:lstStyle/>
              <a:p>
                <a:r>
                  <a:rPr lang="en-US">
                    <a:noFill/>
                  </a:rPr>
                  <a:t> </a:t>
                </a:r>
              </a:p>
            </p:txBody>
          </p:sp>
        </mc:Fallback>
      </mc:AlternateContent>
    </p:spTree>
    <p:extLst>
      <p:ext uri="{BB962C8B-B14F-4D97-AF65-F5344CB8AC3E}">
        <p14:creationId xmlns:p14="http://schemas.microsoft.com/office/powerpoint/2010/main" val="25603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anim calcmode="lin" valueType="num">
                                      <p:cBhvr>
                                        <p:cTn id="8" dur="350" fill="hold"/>
                                        <p:tgtEl>
                                          <p:spTgt spid="2"/>
                                        </p:tgtEl>
                                        <p:attrNameLst>
                                          <p:attrName>ppt_x</p:attrName>
                                        </p:attrNameLst>
                                      </p:cBhvr>
                                      <p:tavLst>
                                        <p:tav tm="0">
                                          <p:val>
                                            <p:strVal val="#ppt_x"/>
                                          </p:val>
                                        </p:tav>
                                        <p:tav tm="100000">
                                          <p:val>
                                            <p:strVal val="#ppt_x"/>
                                          </p:val>
                                        </p:tav>
                                      </p:tavLst>
                                    </p:anim>
                                    <p:anim calcmode="lin" valueType="num">
                                      <p:cBhvr>
                                        <p:cTn id="9" dur="3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8" name="Title 1"/>
          <p:cNvSpPr txBox="1">
            <a:spLocks noGrp="1"/>
          </p:cNvSpPr>
          <p:nvPr>
            <p:ph type="title"/>
          </p:nvPr>
        </p:nvSpPr>
        <p:spPr>
          <a:prstGeom prst="rect">
            <a:avLst/>
          </a:prstGeom>
        </p:spPr>
        <p:txBody>
          <a:bodyPr/>
          <a:lstStyle>
            <a:lvl1pPr>
              <a:defRPr>
                <a:solidFill>
                  <a:srgbClr val="002060"/>
                </a:solidFill>
              </a:defRPr>
            </a:lvl1pPr>
          </a:lstStyle>
          <a:p>
            <a:r>
              <a:rPr>
                <a:latin typeface="Avenir Light" panose="020B0402020203020204" pitchFamily="34" charset="77"/>
              </a:rPr>
              <a:t>Consensus in the Real World</a:t>
            </a:r>
          </a:p>
        </p:txBody>
      </p:sp>
      <p:sp>
        <p:nvSpPr>
          <p:cNvPr id="1499"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41</a:t>
            </a:fld>
            <a:endParaRPr>
              <a:latin typeface="Avenir Light" panose="020B0402020203020204" pitchFamily="34" charset="77"/>
            </a:endParaRPr>
          </a:p>
        </p:txBody>
      </p:sp>
      <p:sp>
        <p:nvSpPr>
          <p:cNvPr id="1500" name="Group"/>
          <p:cNvSpPr/>
          <p:nvPr/>
        </p:nvSpPr>
        <p:spPr>
          <a:xfrm>
            <a:off x="9565919" y="1911664"/>
            <a:ext cx="1525754" cy="1034884"/>
          </a:xfrm>
          <a:prstGeom prst="rect">
            <a:avLst/>
          </a:prstGeom>
          <a:solidFill>
            <a:srgbClr val="93368F"/>
          </a:solidFill>
          <a:ln w="12700">
            <a:miter lim="400000"/>
          </a:ln>
        </p:spPr>
        <p:txBody>
          <a:bodyPr lIns="45719" rIns="45719" anchor="ct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1501" name="TextBox 12"/>
          <p:cNvSpPr txBox="1"/>
          <p:nvPr/>
        </p:nvSpPr>
        <p:spPr>
          <a:xfrm>
            <a:off x="8866826" y="1262076"/>
            <a:ext cx="2885799"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3600">
                <a:latin typeface="+mn-lt"/>
                <a:ea typeface="+mn-ea"/>
                <a:cs typeface="+mn-cs"/>
                <a:sym typeface="Avenir Book"/>
              </a:defRPr>
            </a:lvl1pPr>
          </a:lstStyle>
          <a:p>
            <a:r>
              <a:rPr>
                <a:latin typeface="Avenir Light" panose="020B0402020203020204" pitchFamily="34" charset="77"/>
              </a:rPr>
              <a:t>Fault Model</a:t>
            </a:r>
          </a:p>
        </p:txBody>
      </p:sp>
      <p:pic>
        <p:nvPicPr>
          <p:cNvPr id="1502" name="Graphic 48" descr="Graphic 48"/>
          <p:cNvPicPr>
            <a:picLocks noChangeAspect="1"/>
          </p:cNvPicPr>
          <p:nvPr/>
        </p:nvPicPr>
        <p:blipFill>
          <a:blip r:embed="rId3"/>
          <a:stretch>
            <a:fillRect/>
          </a:stretch>
        </p:blipFill>
        <p:spPr>
          <a:xfrm>
            <a:off x="9722313" y="1842989"/>
            <a:ext cx="1187083" cy="1187083"/>
          </a:xfrm>
          <a:prstGeom prst="rect">
            <a:avLst/>
          </a:prstGeom>
          <a:ln w="12700">
            <a:miter lim="400000"/>
          </a:ln>
        </p:spPr>
      </p:pic>
      <p:pic>
        <p:nvPicPr>
          <p:cNvPr id="1503" name="Graphic 57" descr="Graphic 57"/>
          <p:cNvPicPr>
            <a:picLocks noChangeAspect="1"/>
          </p:cNvPicPr>
          <p:nvPr/>
        </p:nvPicPr>
        <p:blipFill>
          <a:blip r:embed="rId4"/>
          <a:stretch>
            <a:fillRect/>
          </a:stretch>
        </p:blipFill>
        <p:spPr>
          <a:xfrm>
            <a:off x="9725823" y="1828140"/>
            <a:ext cx="1187083" cy="1187083"/>
          </a:xfrm>
          <a:prstGeom prst="rect">
            <a:avLst/>
          </a:prstGeom>
          <a:ln w="12700">
            <a:miter lim="400000"/>
          </a:ln>
        </p:spPr>
      </p:pic>
      <p:sp>
        <p:nvSpPr>
          <p:cNvPr id="1504" name="Write (k1, v1)"/>
          <p:cNvSpPr/>
          <p:nvPr/>
        </p:nvSpPr>
        <p:spPr>
          <a:xfrm>
            <a:off x="1704696" y="2717060"/>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(k1, v1)</a:t>
            </a:r>
          </a:p>
        </p:txBody>
      </p:sp>
      <p:sp>
        <p:nvSpPr>
          <p:cNvPr id="1505" name="Write (k2, v2)"/>
          <p:cNvSpPr/>
          <p:nvPr/>
        </p:nvSpPr>
        <p:spPr>
          <a:xfrm>
            <a:off x="3822281" y="2717060"/>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(k2, v2)</a:t>
            </a:r>
          </a:p>
        </p:txBody>
      </p:sp>
      <mc:AlternateContent xmlns:mc="http://schemas.openxmlformats.org/markup-compatibility/2006">
        <mc:Choice xmlns:a14="http://schemas.microsoft.com/office/drawing/2010/main" Requires="a14">
          <p:sp>
            <p:nvSpPr>
              <p:cNvPr id="1506" name="Content Placeholder 2"/>
              <p:cNvSpPr txBox="1"/>
              <p:nvPr/>
            </p:nvSpPr>
            <p:spPr>
              <a:xfrm>
                <a:off x="9485470" y="3041707"/>
                <a:ext cx="1599516" cy="515390"/>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nchor="ctr">
                <a:normAutofit/>
              </a:bodyPr>
              <a:lstStyle>
                <a:lvl1pPr algn="ctr" defTabSz="832104">
                  <a:lnSpc>
                    <a:spcPct val="90000"/>
                  </a:lnSpc>
                  <a:spcBef>
                    <a:spcPts val="900"/>
                  </a:spcBef>
                  <a:defRPr sz="2548">
                    <a:solidFill>
                      <a:srgbClr val="7A2170"/>
                    </a:solidFill>
                    <a:latin typeface="+mn-lt"/>
                    <a:ea typeface="+mn-ea"/>
                    <a:cs typeface="+mn-cs"/>
                    <a:sym typeface="Avenir Book"/>
                  </a:defRPr>
                </a:lvl1pPr>
              </a:lstStyle>
              <a:p>
                <a:pPr/>
                <a14:m>
                  <m:oMathPara xmlns:m="http://schemas.openxmlformats.org/officeDocument/2006/math">
                    <m:oMathParaPr>
                      <m:jc m:val="center"/>
                    </m:oMathParaPr>
                    <m:oMath xmlns:m="http://schemas.openxmlformats.org/officeDocument/2006/math">
                      <m:r>
                        <m:rPr>
                          <m:sty m:val="p"/>
                        </m:rPr>
                        <a:rPr sz="2450" b="0" i="0">
                          <a:solidFill>
                            <a:srgbClr val="79206F"/>
                          </a:solidFill>
                          <a:latin typeface="Cambria Math" panose="02040503050406030204" pitchFamily="18" charset="0"/>
                        </a:rPr>
                        <m:t>f</m:t>
                      </m:r>
                      <m:r>
                        <a:rPr sz="2450" b="0" i="0">
                          <a:solidFill>
                            <a:srgbClr val="79206F"/>
                          </a:solidFill>
                          <a:latin typeface="Cambria Math" panose="02040503050406030204" pitchFamily="18" charset="0"/>
                        </a:rPr>
                        <m:t>=0</m:t>
                      </m:r>
                    </m:oMath>
                  </m:oMathPara>
                </a14:m>
                <a:endParaRPr sz="2800">
                  <a:latin typeface="Avenir Light" panose="020B0402020203020204" pitchFamily="34" charset="77"/>
                </a:endParaRPr>
              </a:p>
            </p:txBody>
          </p:sp>
        </mc:Choice>
        <mc:Fallback>
          <p:sp>
            <p:nvSpPr>
              <p:cNvPr id="1506" name="Content Placeholder 2"/>
              <p:cNvSpPr txBox="1">
                <a:spLocks noRot="1" noChangeAspect="1" noMove="1" noResize="1" noEditPoints="1" noAdjustHandles="1" noChangeArrowheads="1" noChangeShapeType="1" noTextEdit="1"/>
              </p:cNvSpPr>
              <p:nvPr/>
            </p:nvSpPr>
            <p:spPr>
              <a:xfrm>
                <a:off x="9485470" y="3041707"/>
                <a:ext cx="1599516" cy="515390"/>
              </a:xfrm>
              <a:prstGeom prst="rect">
                <a:avLst/>
              </a:prstGeom>
              <a:blipFill>
                <a:blip r:embed="rId5"/>
                <a:stretch>
                  <a:fillRect/>
                </a:stretch>
              </a:blipFill>
              <a:ln w="12700">
                <a:miter lim="400000"/>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pic>
        <p:nvPicPr>
          <p:cNvPr id="1507" name="Graphic 145" descr="Graphic 145"/>
          <p:cNvPicPr>
            <a:picLocks noChangeAspect="1"/>
          </p:cNvPicPr>
          <p:nvPr/>
        </p:nvPicPr>
        <p:blipFill>
          <a:blip r:embed="rId6"/>
          <a:stretch>
            <a:fillRect/>
          </a:stretch>
        </p:blipFill>
        <p:spPr>
          <a:xfrm>
            <a:off x="838200" y="2606418"/>
            <a:ext cx="818185" cy="818185"/>
          </a:xfrm>
          <a:prstGeom prst="rect">
            <a:avLst/>
          </a:prstGeom>
          <a:ln w="12700">
            <a:miter lim="400000"/>
          </a:ln>
        </p:spPr>
      </p:pic>
    </p:spTree>
    <p:extLst>
      <p:ext uri="{BB962C8B-B14F-4D97-AF65-F5344CB8AC3E}">
        <p14:creationId xmlns:p14="http://schemas.microsoft.com/office/powerpoint/2010/main" val="12559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0" name="Rectangle"/>
          <p:cNvSpPr/>
          <p:nvPr/>
        </p:nvSpPr>
        <p:spPr>
          <a:xfrm>
            <a:off x="919670" y="3474695"/>
            <a:ext cx="4785712" cy="814695"/>
          </a:xfrm>
          <a:prstGeom prst="rect">
            <a:avLst/>
          </a:prstGeom>
          <a:solidFill>
            <a:srgbClr val="B02318"/>
          </a:solidFill>
          <a:ln w="12700">
            <a:miter lim="400000"/>
          </a:ln>
        </p:spPr>
        <p:txBody>
          <a:bodyPr lIns="45719" rIns="45719" anchor="ct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1511" name="Title 1"/>
          <p:cNvSpPr txBox="1">
            <a:spLocks noGrp="1"/>
          </p:cNvSpPr>
          <p:nvPr>
            <p:ph type="title"/>
          </p:nvPr>
        </p:nvSpPr>
        <p:spPr>
          <a:prstGeom prst="rect">
            <a:avLst/>
          </a:prstGeom>
        </p:spPr>
        <p:txBody>
          <a:bodyPr/>
          <a:lstStyle>
            <a:lvl1pPr>
              <a:defRPr>
                <a:solidFill>
                  <a:srgbClr val="002060"/>
                </a:solidFill>
              </a:defRPr>
            </a:lvl1pPr>
          </a:lstStyle>
          <a:p>
            <a:r>
              <a:rPr>
                <a:latin typeface="Avenir Light" panose="020B0402020203020204" pitchFamily="34" charset="77"/>
              </a:rPr>
              <a:t>Consensus in the Real World</a:t>
            </a:r>
          </a:p>
        </p:txBody>
      </p:sp>
      <p:sp>
        <p:nvSpPr>
          <p:cNvPr id="1512"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44</a:t>
            </a:fld>
            <a:endParaRPr>
              <a:latin typeface="Avenir Light" panose="020B0402020203020204" pitchFamily="34" charset="77"/>
            </a:endParaRPr>
          </a:p>
        </p:txBody>
      </p:sp>
      <p:sp>
        <p:nvSpPr>
          <p:cNvPr id="1513" name="Group"/>
          <p:cNvSpPr/>
          <p:nvPr/>
        </p:nvSpPr>
        <p:spPr>
          <a:xfrm>
            <a:off x="9565919" y="1911664"/>
            <a:ext cx="1525754" cy="1034884"/>
          </a:xfrm>
          <a:prstGeom prst="rect">
            <a:avLst/>
          </a:prstGeom>
          <a:solidFill>
            <a:srgbClr val="93368F"/>
          </a:solidFill>
          <a:ln w="12700">
            <a:miter lim="400000"/>
          </a:ln>
        </p:spPr>
        <p:txBody>
          <a:bodyPr lIns="45719" rIns="45719" anchor="ct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1514" name="TextBox 12"/>
          <p:cNvSpPr txBox="1"/>
          <p:nvPr/>
        </p:nvSpPr>
        <p:spPr>
          <a:xfrm>
            <a:off x="8866826" y="1262076"/>
            <a:ext cx="2885799"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3600">
                <a:latin typeface="+mn-lt"/>
                <a:ea typeface="+mn-ea"/>
                <a:cs typeface="+mn-cs"/>
                <a:sym typeface="Avenir Book"/>
              </a:defRPr>
            </a:lvl1pPr>
          </a:lstStyle>
          <a:p>
            <a:r>
              <a:rPr>
                <a:latin typeface="Avenir Light" panose="020B0402020203020204" pitchFamily="34" charset="77"/>
              </a:rPr>
              <a:t>Fault Model</a:t>
            </a:r>
          </a:p>
        </p:txBody>
      </p:sp>
      <p:pic>
        <p:nvPicPr>
          <p:cNvPr id="1515" name="Graphic 48" descr="Graphic 48"/>
          <p:cNvPicPr>
            <a:picLocks noChangeAspect="1"/>
          </p:cNvPicPr>
          <p:nvPr/>
        </p:nvPicPr>
        <p:blipFill>
          <a:blip r:embed="rId4"/>
          <a:stretch>
            <a:fillRect/>
          </a:stretch>
        </p:blipFill>
        <p:spPr>
          <a:xfrm>
            <a:off x="9722313" y="1842989"/>
            <a:ext cx="1187083" cy="1187083"/>
          </a:xfrm>
          <a:prstGeom prst="rect">
            <a:avLst/>
          </a:prstGeom>
          <a:ln w="12700">
            <a:miter lim="400000"/>
          </a:ln>
        </p:spPr>
      </p:pic>
      <p:pic>
        <p:nvPicPr>
          <p:cNvPr id="1516" name="Graphic 57" descr="Graphic 57"/>
          <p:cNvPicPr>
            <a:picLocks noChangeAspect="1"/>
          </p:cNvPicPr>
          <p:nvPr/>
        </p:nvPicPr>
        <p:blipFill>
          <a:blip r:embed="rId5"/>
          <a:stretch>
            <a:fillRect/>
          </a:stretch>
        </p:blipFill>
        <p:spPr>
          <a:xfrm>
            <a:off x="9725823" y="1828140"/>
            <a:ext cx="1187083" cy="1187083"/>
          </a:xfrm>
          <a:prstGeom prst="rect">
            <a:avLst/>
          </a:prstGeom>
          <a:ln w="12700">
            <a:miter lim="400000"/>
          </a:ln>
        </p:spPr>
      </p:pic>
      <p:pic>
        <p:nvPicPr>
          <p:cNvPr id="1517" name="Graphic 144" descr="Graphic 144"/>
          <p:cNvPicPr>
            <a:picLocks noChangeAspect="1"/>
          </p:cNvPicPr>
          <p:nvPr/>
        </p:nvPicPr>
        <p:blipFill>
          <a:blip r:embed="rId6"/>
          <a:stretch>
            <a:fillRect/>
          </a:stretch>
        </p:blipFill>
        <p:spPr>
          <a:xfrm>
            <a:off x="838200" y="1741631"/>
            <a:ext cx="814694" cy="814695"/>
          </a:xfrm>
          <a:prstGeom prst="rect">
            <a:avLst/>
          </a:prstGeom>
          <a:ln w="12700">
            <a:miter lim="400000"/>
          </a:ln>
        </p:spPr>
      </p:pic>
      <p:pic>
        <p:nvPicPr>
          <p:cNvPr id="1518" name="Graphic 145" descr="Graphic 145"/>
          <p:cNvPicPr>
            <a:picLocks noChangeAspect="1"/>
          </p:cNvPicPr>
          <p:nvPr/>
        </p:nvPicPr>
        <p:blipFill>
          <a:blip r:embed="rId6"/>
          <a:stretch>
            <a:fillRect/>
          </a:stretch>
        </p:blipFill>
        <p:spPr>
          <a:xfrm>
            <a:off x="838200" y="2606418"/>
            <a:ext cx="818185" cy="818185"/>
          </a:xfrm>
          <a:prstGeom prst="rect">
            <a:avLst/>
          </a:prstGeom>
          <a:ln w="12700">
            <a:miter lim="400000"/>
          </a:ln>
        </p:spPr>
      </p:pic>
      <p:pic>
        <p:nvPicPr>
          <p:cNvPr id="1519" name="Graphic 146" descr="Graphic 146"/>
          <p:cNvPicPr>
            <a:picLocks noChangeAspect="1"/>
          </p:cNvPicPr>
          <p:nvPr/>
        </p:nvPicPr>
        <p:blipFill>
          <a:blip r:embed="rId6"/>
          <a:stretch>
            <a:fillRect/>
          </a:stretch>
        </p:blipFill>
        <p:spPr>
          <a:xfrm>
            <a:off x="838200" y="3474695"/>
            <a:ext cx="814694" cy="814695"/>
          </a:xfrm>
          <a:prstGeom prst="rect">
            <a:avLst/>
          </a:prstGeom>
          <a:ln w="12700">
            <a:miter lim="400000"/>
          </a:ln>
        </p:spPr>
      </p:pic>
      <p:sp>
        <p:nvSpPr>
          <p:cNvPr id="1520" name="Write (k1, v1)"/>
          <p:cNvSpPr/>
          <p:nvPr/>
        </p:nvSpPr>
        <p:spPr>
          <a:xfrm>
            <a:off x="1704696" y="2717060"/>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(k1, v1)</a:t>
            </a:r>
          </a:p>
        </p:txBody>
      </p:sp>
      <p:sp>
        <p:nvSpPr>
          <p:cNvPr id="1521" name="Write (k2, v2)"/>
          <p:cNvSpPr/>
          <p:nvPr/>
        </p:nvSpPr>
        <p:spPr>
          <a:xfrm>
            <a:off x="3822281" y="2717060"/>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(k2, v2)</a:t>
            </a:r>
          </a:p>
        </p:txBody>
      </p:sp>
      <mc:AlternateContent xmlns:mc="http://schemas.openxmlformats.org/markup-compatibility/2006">
        <mc:Choice xmlns:a14="http://schemas.microsoft.com/office/drawing/2010/main" Requires="a14">
          <p:sp>
            <p:nvSpPr>
              <p:cNvPr id="1523" name="Content Placeholder 2"/>
              <p:cNvSpPr txBox="1"/>
              <p:nvPr/>
            </p:nvSpPr>
            <p:spPr>
              <a:xfrm>
                <a:off x="919670" y="4580434"/>
                <a:ext cx="1686651" cy="1034885"/>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nchor="ctr">
                <a:normAutofit/>
              </a:bodyPr>
              <a:lstStyle/>
              <a:p>
                <a:pPr defTabSz="896111">
                  <a:lnSpc>
                    <a:spcPct val="90000"/>
                  </a:lnSpc>
                  <a:spcBef>
                    <a:spcPts val="900"/>
                  </a:spcBef>
                  <a:defRPr sz="2744">
                    <a:solidFill>
                      <a:srgbClr val="7A2170"/>
                    </a:solidFill>
                    <a:latin typeface="+mn-lt"/>
                    <a:ea typeface="+mn-ea"/>
                    <a:cs typeface="+mn-cs"/>
                    <a:sym typeface="Avenir Book"/>
                  </a:defRPr>
                </a:pPr>
                <a14:m>
                  <m:oMathPara xmlns:m="http://schemas.openxmlformats.org/officeDocument/2006/math">
                    <m:oMathParaPr>
                      <m:jc m:val="centerGroup"/>
                    </m:oMathParaPr>
                    <m:oMath xmlns:m="http://schemas.openxmlformats.org/officeDocument/2006/math">
                      <m:r>
                        <a:rPr lang="en-US" sz="3000" b="0" i="0" smtClean="0">
                          <a:solidFill>
                            <a:srgbClr val="79206F"/>
                          </a:solidFill>
                          <a:latin typeface="Cambria Math" panose="02040503050406030204" pitchFamily="18" charset="0"/>
                        </a:rPr>
                        <m:t>2</m:t>
                      </m:r>
                      <m:r>
                        <m:rPr>
                          <m:sty m:val="p"/>
                        </m:rPr>
                        <a:rPr lang="en-US" sz="3000" b="0" i="0" smtClean="0">
                          <a:solidFill>
                            <a:srgbClr val="79206F"/>
                          </a:solidFill>
                          <a:latin typeface="Cambria Math" panose="02040503050406030204" pitchFamily="18" charset="0"/>
                        </a:rPr>
                        <m:t>f</m:t>
                      </m:r>
                      <m:r>
                        <a:rPr lang="en-US" sz="3000" b="0" i="0" smtClean="0">
                          <a:solidFill>
                            <a:srgbClr val="79206F"/>
                          </a:solidFill>
                          <a:latin typeface="Cambria Math" panose="02040503050406030204" pitchFamily="18" charset="0"/>
                        </a:rPr>
                        <m:t>+1</m:t>
                      </m:r>
                    </m:oMath>
                  </m:oMathPara>
                </a14:m>
                <a:br>
                  <a:rPr>
                    <a:latin typeface="Avenir Light" panose="020B0402020203020204" pitchFamily="34" charset="77"/>
                  </a:rPr>
                </a:br>
                <a:r>
                  <a:rPr>
                    <a:latin typeface="Avenir Light" panose="020B0402020203020204" pitchFamily="34" charset="77"/>
                  </a:rPr>
                  <a:t>Replicas</a:t>
                </a:r>
                <a:endParaRPr sz="2800">
                  <a:latin typeface="Avenir Light" panose="020B0402020203020204" pitchFamily="34" charset="77"/>
                </a:endParaRPr>
              </a:p>
            </p:txBody>
          </p:sp>
        </mc:Choice>
        <mc:Fallback>
          <p:sp>
            <p:nvSpPr>
              <p:cNvPr id="1523" name="Content Placeholder 2"/>
              <p:cNvSpPr txBox="1">
                <a:spLocks noRot="1" noChangeAspect="1" noMove="1" noResize="1" noEditPoints="1" noAdjustHandles="1" noChangeArrowheads="1" noChangeShapeType="1" noTextEdit="1"/>
              </p:cNvSpPr>
              <p:nvPr/>
            </p:nvSpPr>
            <p:spPr>
              <a:xfrm>
                <a:off x="919670" y="4580434"/>
                <a:ext cx="1686651" cy="1034885"/>
              </a:xfrm>
              <a:prstGeom prst="rect">
                <a:avLst/>
              </a:prstGeom>
              <a:blipFill>
                <a:blip r:embed="rId7"/>
                <a:stretch>
                  <a:fillRect l="-9701" b="-14458"/>
                </a:stretch>
              </a:blipFill>
              <a:ln w="12700">
                <a:miter lim="400000"/>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25" name="Content Placeholder 2"/>
              <p:cNvSpPr txBox="1"/>
              <p:nvPr/>
            </p:nvSpPr>
            <p:spPr>
              <a:xfrm>
                <a:off x="9485470" y="3041707"/>
                <a:ext cx="1599516" cy="515390"/>
              </a:xfrm>
              <a:prstGeom prst="rect">
                <a:avLst/>
              </a:prstGeom>
              <a:ln w="25400">
                <a:solidFill>
                  <a:srgbClr val="000000"/>
                </a:solidFill>
              </a:ln>
              <a:extLst>
                <a:ext uri="{C572A759-6A51-4108-AA02-DFA0A04FC94B}">
                  <ma14:wrappingTextBoxFlag xmlns="" xmlns:ma14="http://schemas.microsoft.com/office/mac/drawingml/2011/main" xmlns:m="http://schemas.openxmlformats.org/officeDocument/2006/math" val="1"/>
                </a:ext>
              </a:extLst>
            </p:spPr>
            <p:txBody>
              <a:bodyPr lIns="45719" rIns="45719" anchor="ctr">
                <a:normAutofit/>
              </a:bodyPr>
              <a:lstStyle>
                <a:lvl1pPr algn="ctr" defTabSz="758951">
                  <a:lnSpc>
                    <a:spcPct val="90000"/>
                  </a:lnSpc>
                  <a:spcBef>
                    <a:spcPts val="800"/>
                  </a:spcBef>
                  <a:defRPr sz="2324">
                    <a:solidFill>
                      <a:srgbClr val="7A2170"/>
                    </a:solidFill>
                    <a:latin typeface="+mn-lt"/>
                    <a:ea typeface="+mn-ea"/>
                    <a:cs typeface="+mn-cs"/>
                    <a:sym typeface="Avenir Book"/>
                  </a:defRPr>
                </a:lvl1pPr>
              </a:lstStyle>
              <a:p>
                <a:pPr/>
                <a14:m>
                  <m:oMathPara xmlns:m="http://schemas.openxmlformats.org/officeDocument/2006/math">
                    <m:oMathParaPr>
                      <m:jc m:val="center"/>
                    </m:oMathParaPr>
                    <m:oMath xmlns:m="http://schemas.openxmlformats.org/officeDocument/2006/math">
                      <m:r>
                        <m:rPr>
                          <m:sty m:val="p"/>
                        </m:rPr>
                        <a:rPr lang="en-US" sz="2300" b="0" i="0" smtClean="0">
                          <a:solidFill>
                            <a:srgbClr val="79206F"/>
                          </a:solidFill>
                          <a:latin typeface="Cambria Math" panose="02040503050406030204" pitchFamily="18" charset="0"/>
                        </a:rPr>
                        <m:t>f</m:t>
                      </m:r>
                      <m:r>
                        <a:rPr lang="en-US" sz="2300" b="0" i="0" smtClean="0">
                          <a:solidFill>
                            <a:srgbClr val="79206F"/>
                          </a:solidFill>
                          <a:latin typeface="Cambria Math" panose="02040503050406030204" pitchFamily="18" charset="0"/>
                        </a:rPr>
                        <m:t>=1</m:t>
                      </m:r>
                    </m:oMath>
                  </m:oMathPara>
                </a14:m>
                <a:endParaRPr sz="2800">
                  <a:latin typeface="Avenir Light" panose="020B0402020203020204" pitchFamily="34" charset="77"/>
                </a:endParaRPr>
              </a:p>
            </p:txBody>
          </p:sp>
        </mc:Choice>
        <mc:Fallback>
          <p:sp>
            <p:nvSpPr>
              <p:cNvPr id="1525" name="Content Placeholder 2"/>
              <p:cNvSpPr txBox="1">
                <a:spLocks noRot="1" noChangeAspect="1" noMove="1" noResize="1" noEditPoints="1" noAdjustHandles="1" noChangeArrowheads="1" noChangeShapeType="1" noTextEdit="1"/>
              </p:cNvSpPr>
              <p:nvPr/>
            </p:nvSpPr>
            <p:spPr>
              <a:xfrm>
                <a:off x="9485470" y="3041707"/>
                <a:ext cx="1599516" cy="515390"/>
              </a:xfrm>
              <a:prstGeom prst="rect">
                <a:avLst/>
              </a:prstGeom>
              <a:blipFill>
                <a:blip r:embed="rId8"/>
                <a:stretch>
                  <a:fillRect/>
                </a:stretch>
              </a:blipFill>
              <a:ln w="25400">
                <a:solidFill>
                  <a:srgbClr val="000000"/>
                </a:solidFill>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sp>
        <p:nvSpPr>
          <p:cNvPr id="1526" name="Write (k1, v1)"/>
          <p:cNvSpPr/>
          <p:nvPr/>
        </p:nvSpPr>
        <p:spPr>
          <a:xfrm>
            <a:off x="1704696" y="1850528"/>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(k1, v1)</a:t>
            </a:r>
          </a:p>
        </p:txBody>
      </p:sp>
      <p:sp>
        <p:nvSpPr>
          <p:cNvPr id="1527" name="Write (k2, v2)"/>
          <p:cNvSpPr/>
          <p:nvPr/>
        </p:nvSpPr>
        <p:spPr>
          <a:xfrm>
            <a:off x="3822281" y="1850528"/>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(k2, v2)</a:t>
            </a:r>
          </a:p>
        </p:txBody>
      </p:sp>
      <p:sp>
        <p:nvSpPr>
          <p:cNvPr id="1529" name="Write (k1, v1)"/>
          <p:cNvSpPr/>
          <p:nvPr/>
        </p:nvSpPr>
        <p:spPr>
          <a:xfrm>
            <a:off x="1704696" y="3583592"/>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(k1, v1)</a:t>
            </a:r>
          </a:p>
        </p:txBody>
      </p:sp>
      <p:sp>
        <p:nvSpPr>
          <p:cNvPr id="1530" name="Write (k2, v2)"/>
          <p:cNvSpPr/>
          <p:nvPr/>
        </p:nvSpPr>
        <p:spPr>
          <a:xfrm>
            <a:off x="3822281" y="3583592"/>
            <a:ext cx="1810711" cy="596901"/>
          </a:xfrm>
          <a:prstGeom prst="roundRect">
            <a:avLst>
              <a:gd name="adj" fmla="val 16270"/>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lvl1pPr>
          </a:lstStyle>
          <a:p>
            <a:r>
              <a:rPr>
                <a:latin typeface="Avenir Light" panose="020B0402020203020204" pitchFamily="34" charset="77"/>
              </a:rPr>
              <a:t>Write (k2, v2)</a:t>
            </a:r>
          </a:p>
        </p:txBody>
      </p:sp>
      <p:pic>
        <p:nvPicPr>
          <p:cNvPr id="1531" name="Graphic 146" descr="Graphic 146"/>
          <p:cNvPicPr>
            <a:picLocks noChangeAspect="1"/>
          </p:cNvPicPr>
          <p:nvPr/>
        </p:nvPicPr>
        <p:blipFill>
          <a:blip r:embed="rId9"/>
          <a:stretch>
            <a:fillRect/>
          </a:stretch>
        </p:blipFill>
        <p:spPr>
          <a:xfrm>
            <a:off x="838154" y="3474604"/>
            <a:ext cx="814695" cy="814695"/>
          </a:xfrm>
          <a:prstGeom prst="rect">
            <a:avLst/>
          </a:prstGeom>
          <a:ln w="12700">
            <a:miter lim="400000"/>
          </a:ln>
        </p:spPr>
      </p:pic>
      <p:pic>
        <p:nvPicPr>
          <p:cNvPr id="1532" name="Graphic 57" descr="Graphic 57"/>
          <p:cNvPicPr>
            <a:picLocks noChangeAspect="1"/>
          </p:cNvPicPr>
          <p:nvPr/>
        </p:nvPicPr>
        <p:blipFill>
          <a:blip r:embed="rId5"/>
          <a:stretch>
            <a:fillRect/>
          </a:stretch>
        </p:blipFill>
        <p:spPr>
          <a:xfrm>
            <a:off x="897090" y="3570892"/>
            <a:ext cx="697098" cy="697098"/>
          </a:xfrm>
          <a:prstGeom prst="rect">
            <a:avLst/>
          </a:prstGeom>
          <a:ln w="12700">
            <a:miter lim="400000"/>
          </a:ln>
        </p:spPr>
      </p:pic>
      <p:sp>
        <p:nvSpPr>
          <p:cNvPr id="1533" name="Write (k1, v1)"/>
          <p:cNvSpPr/>
          <p:nvPr/>
        </p:nvSpPr>
        <p:spPr>
          <a:xfrm>
            <a:off x="1704696" y="3583592"/>
            <a:ext cx="1810711" cy="596901"/>
          </a:xfrm>
          <a:prstGeom prst="roundRect">
            <a:avLst>
              <a:gd name="adj" fmla="val 16270"/>
            </a:avLst>
          </a:prstGeom>
          <a:solidFill>
            <a:srgbClr val="A7A7A7"/>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FFFFFF"/>
                </a:solidFill>
              </a:defRPr>
            </a:lvl1pPr>
          </a:lstStyle>
          <a:p>
            <a:r>
              <a:rPr>
                <a:latin typeface="Avenir Light" panose="020B0402020203020204" pitchFamily="34" charset="77"/>
              </a:rPr>
              <a:t>Write (k1, v1)</a:t>
            </a:r>
          </a:p>
        </p:txBody>
      </p:sp>
      <p:sp>
        <p:nvSpPr>
          <p:cNvPr id="1534" name="Write (k2, v2)"/>
          <p:cNvSpPr/>
          <p:nvPr/>
        </p:nvSpPr>
        <p:spPr>
          <a:xfrm>
            <a:off x="3822281" y="3583592"/>
            <a:ext cx="1810711" cy="596901"/>
          </a:xfrm>
          <a:prstGeom prst="roundRect">
            <a:avLst>
              <a:gd name="adj" fmla="val 16270"/>
            </a:avLst>
          </a:prstGeom>
          <a:solidFill>
            <a:srgbClr val="A7A7A7"/>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FFFFFF"/>
                </a:solidFill>
              </a:defRPr>
            </a:lvl1pPr>
          </a:lstStyle>
          <a:p>
            <a:r>
              <a:rPr>
                <a:latin typeface="Avenir Light" panose="020B0402020203020204" pitchFamily="34" charset="77"/>
              </a:rPr>
              <a:t>Write (k2, v2)</a:t>
            </a:r>
          </a:p>
        </p:txBody>
      </p:sp>
    </p:spTree>
    <p:extLst>
      <p:ext uri="{BB962C8B-B14F-4D97-AF65-F5344CB8AC3E}">
        <p14:creationId xmlns:p14="http://schemas.microsoft.com/office/powerpoint/2010/main" val="129018932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7"/>
                                        </p:tgtEl>
                                        <p:attrNameLst>
                                          <p:attrName>style.visibility</p:attrName>
                                        </p:attrNameLst>
                                      </p:cBhvr>
                                      <p:to>
                                        <p:strVal val="visible"/>
                                      </p:to>
                                    </p:set>
                                    <p:animEffect transition="in" filter="fade">
                                      <p:cBhvr>
                                        <p:cTn id="7" dur="250"/>
                                        <p:tgtEl>
                                          <p:spTgt spid="151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19"/>
                                        </p:tgtEl>
                                        <p:attrNameLst>
                                          <p:attrName>style.visibility</p:attrName>
                                        </p:attrNameLst>
                                      </p:cBhvr>
                                      <p:to>
                                        <p:strVal val="visible"/>
                                      </p:to>
                                    </p:set>
                                    <p:animEffect transition="in" filter="fade">
                                      <p:cBhvr>
                                        <p:cTn id="11" dur="250"/>
                                        <p:tgtEl>
                                          <p:spTgt spid="15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26"/>
                                        </p:tgtEl>
                                        <p:attrNameLst>
                                          <p:attrName>style.visibility</p:attrName>
                                        </p:attrNameLst>
                                      </p:cBhvr>
                                      <p:to>
                                        <p:strVal val="visible"/>
                                      </p:to>
                                    </p:set>
                                    <p:animEffect transition="in" filter="fade">
                                      <p:cBhvr>
                                        <p:cTn id="16" dur="250"/>
                                        <p:tgtEl>
                                          <p:spTgt spid="1526"/>
                                        </p:tgtEl>
                                      </p:cBhvr>
                                    </p:animEffect>
                                  </p:childTnLst>
                                </p:cTn>
                              </p:par>
                            </p:childTnLst>
                          </p:cTn>
                        </p:par>
                        <p:par>
                          <p:cTn id="17" fill="hold">
                            <p:stCondLst>
                              <p:cond delay="250"/>
                            </p:stCondLst>
                            <p:childTnLst>
                              <p:par>
                                <p:cTn id="18" presetID="10" presetClass="entr" presetSubtype="0" fill="hold" grpId="0" nodeType="afterEffect">
                                  <p:stCondLst>
                                    <p:cond delay="0"/>
                                  </p:stCondLst>
                                  <p:childTnLst>
                                    <p:set>
                                      <p:cBhvr>
                                        <p:cTn id="19" dur="1" fill="hold">
                                          <p:stCondLst>
                                            <p:cond delay="0"/>
                                          </p:stCondLst>
                                        </p:cTn>
                                        <p:tgtEl>
                                          <p:spTgt spid="1529"/>
                                        </p:tgtEl>
                                        <p:attrNameLst>
                                          <p:attrName>style.visibility</p:attrName>
                                        </p:attrNameLst>
                                      </p:cBhvr>
                                      <p:to>
                                        <p:strVal val="visible"/>
                                      </p:to>
                                    </p:set>
                                    <p:animEffect transition="in" filter="fade">
                                      <p:cBhvr>
                                        <p:cTn id="20" dur="250"/>
                                        <p:tgtEl>
                                          <p:spTgt spid="152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27"/>
                                        </p:tgtEl>
                                        <p:attrNameLst>
                                          <p:attrName>style.visibility</p:attrName>
                                        </p:attrNameLst>
                                      </p:cBhvr>
                                      <p:to>
                                        <p:strVal val="visible"/>
                                      </p:to>
                                    </p:set>
                                    <p:animEffect transition="in" filter="fade">
                                      <p:cBhvr>
                                        <p:cTn id="24" dur="250"/>
                                        <p:tgtEl>
                                          <p:spTgt spid="1527"/>
                                        </p:tgtEl>
                                      </p:cBhvr>
                                    </p:animEffect>
                                  </p:childTnLst>
                                </p:cTn>
                              </p:par>
                            </p:childTnLst>
                          </p:cTn>
                        </p:par>
                        <p:par>
                          <p:cTn id="25" fill="hold">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1530"/>
                                        </p:tgtEl>
                                        <p:attrNameLst>
                                          <p:attrName>style.visibility</p:attrName>
                                        </p:attrNameLst>
                                      </p:cBhvr>
                                      <p:to>
                                        <p:strVal val="visible"/>
                                      </p:to>
                                    </p:set>
                                    <p:animEffect transition="in" filter="fade">
                                      <p:cBhvr>
                                        <p:cTn id="28" dur="250"/>
                                        <p:tgtEl>
                                          <p:spTgt spid="15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10"/>
                                        </p:tgtEl>
                                        <p:attrNameLst>
                                          <p:attrName>style.visibility</p:attrName>
                                        </p:attrNameLst>
                                      </p:cBhvr>
                                      <p:to>
                                        <p:strVal val="visible"/>
                                      </p:to>
                                    </p:set>
                                    <p:animEffect transition="in" filter="fade">
                                      <p:cBhvr>
                                        <p:cTn id="33" dur="250"/>
                                        <p:tgtEl>
                                          <p:spTgt spid="1510"/>
                                        </p:tgtEl>
                                      </p:cBhvr>
                                    </p:animEffect>
                                  </p:childTnLst>
                                </p:cTn>
                              </p:par>
                            </p:childTnLst>
                          </p:cTn>
                        </p:par>
                        <p:par>
                          <p:cTn id="34" fill="hold">
                            <p:stCondLst>
                              <p:cond delay="250"/>
                            </p:stCondLst>
                            <p:childTnLst>
                              <p:par>
                                <p:cTn id="35" presetID="1" presetClass="exit" presetSubtype="0" fill="hold" grpId="1" nodeType="afterEffect">
                                  <p:stCondLst>
                                    <p:cond delay="0"/>
                                  </p:stCondLst>
                                  <p:iterate>
                                    <p:tmAbs val="0"/>
                                  </p:iterate>
                                  <p:childTnLst>
                                    <p:set>
                                      <p:cBhvr>
                                        <p:cTn id="36" fill="hold">
                                          <p:stCondLst>
                                            <p:cond delay="0"/>
                                          </p:stCondLst>
                                        </p:cTn>
                                        <p:tgtEl>
                                          <p:spTgt spid="1519"/>
                                        </p:tgtEl>
                                        <p:attrNameLst>
                                          <p:attrName>style.visibility</p:attrName>
                                        </p:attrNameLst>
                                      </p:cBhvr>
                                      <p:to>
                                        <p:strVal val="hidden"/>
                                      </p:to>
                                    </p:set>
                                  </p:childTnLst>
                                </p:cTn>
                              </p:par>
                            </p:childTnLst>
                          </p:cTn>
                        </p:par>
                        <p:par>
                          <p:cTn id="37" fill="hold">
                            <p:stCondLst>
                              <p:cond delay="250"/>
                            </p:stCondLst>
                            <p:childTnLst>
                              <p:par>
                                <p:cTn id="38" presetID="10" presetClass="entr" presetSubtype="0" fill="hold" grpId="0" nodeType="afterEffect">
                                  <p:stCondLst>
                                    <p:cond delay="0"/>
                                  </p:stCondLst>
                                  <p:childTnLst>
                                    <p:set>
                                      <p:cBhvr>
                                        <p:cTn id="39" dur="1" fill="hold">
                                          <p:stCondLst>
                                            <p:cond delay="0"/>
                                          </p:stCondLst>
                                        </p:cTn>
                                        <p:tgtEl>
                                          <p:spTgt spid="1532"/>
                                        </p:tgtEl>
                                        <p:attrNameLst>
                                          <p:attrName>style.visibility</p:attrName>
                                        </p:attrNameLst>
                                      </p:cBhvr>
                                      <p:to>
                                        <p:strVal val="visible"/>
                                      </p:to>
                                    </p:set>
                                    <p:animEffect transition="in" filter="fade">
                                      <p:cBhvr>
                                        <p:cTn id="40" dur="250"/>
                                        <p:tgtEl>
                                          <p:spTgt spid="153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531"/>
                                        </p:tgtEl>
                                        <p:attrNameLst>
                                          <p:attrName>style.visibility</p:attrName>
                                        </p:attrNameLst>
                                      </p:cBhvr>
                                      <p:to>
                                        <p:strVal val="visible"/>
                                      </p:to>
                                    </p:set>
                                    <p:animEffect transition="in" filter="fade">
                                      <p:cBhvr>
                                        <p:cTn id="44" dur="250"/>
                                        <p:tgtEl>
                                          <p:spTgt spid="1531"/>
                                        </p:tgtEl>
                                      </p:cBhvr>
                                    </p:animEffect>
                                  </p:childTnLst>
                                </p:cTn>
                              </p:par>
                            </p:childTnLst>
                          </p:cTn>
                        </p:par>
                        <p:par>
                          <p:cTn id="45" fill="hold">
                            <p:stCondLst>
                              <p:cond delay="750"/>
                            </p:stCondLst>
                            <p:childTnLst>
                              <p:par>
                                <p:cTn id="46" presetID="10" presetClass="entr" presetSubtype="0" fill="hold" grpId="0" nodeType="afterEffect">
                                  <p:stCondLst>
                                    <p:cond delay="0"/>
                                  </p:stCondLst>
                                  <p:childTnLst>
                                    <p:set>
                                      <p:cBhvr>
                                        <p:cTn id="47" dur="1" fill="hold">
                                          <p:stCondLst>
                                            <p:cond delay="0"/>
                                          </p:stCondLst>
                                        </p:cTn>
                                        <p:tgtEl>
                                          <p:spTgt spid="1533"/>
                                        </p:tgtEl>
                                        <p:attrNameLst>
                                          <p:attrName>style.visibility</p:attrName>
                                        </p:attrNameLst>
                                      </p:cBhvr>
                                      <p:to>
                                        <p:strVal val="visible"/>
                                      </p:to>
                                    </p:set>
                                    <p:animEffect transition="in" filter="fade">
                                      <p:cBhvr>
                                        <p:cTn id="48" dur="250"/>
                                        <p:tgtEl>
                                          <p:spTgt spid="1533"/>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534"/>
                                        </p:tgtEl>
                                        <p:attrNameLst>
                                          <p:attrName>style.visibility</p:attrName>
                                        </p:attrNameLst>
                                      </p:cBhvr>
                                      <p:to>
                                        <p:strVal val="visible"/>
                                      </p:to>
                                    </p:set>
                                    <p:animEffect transition="in" filter="fade">
                                      <p:cBhvr>
                                        <p:cTn id="52" dur="250"/>
                                        <p:tgtEl>
                                          <p:spTgt spid="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 grpId="0" animBg="1" advAuto="0"/>
      <p:bldP spid="1517" grpId="0" animBg="1" advAuto="0"/>
      <p:bldP spid="1519" grpId="0" animBg="1" advAuto="0"/>
      <p:bldP spid="1519" grpId="1" animBg="1" advAuto="0"/>
      <p:bldP spid="1526" grpId="0" animBg="1" advAuto="0"/>
      <p:bldP spid="1527" grpId="0" animBg="1" advAuto="0"/>
      <p:bldP spid="1529" grpId="0" animBg="1" advAuto="0"/>
      <p:bldP spid="1530" grpId="0" animBg="1" advAuto="0"/>
      <p:bldP spid="1531" grpId="0" animBg="1" advAuto="0"/>
      <p:bldP spid="1532" grpId="0" animBg="1" advAuto="0"/>
      <p:bldP spid="1533" grpId="0" animBg="1" advAuto="0"/>
      <p:bldP spid="1534" grpId="0" animBg="1" advAuto="0"/>
    </p:bldLst>
  </p:timing>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2" name="Title 1"/>
          <p:cNvSpPr txBox="1">
            <a:spLocks noGrp="1"/>
          </p:cNvSpPr>
          <p:nvPr>
            <p:ph type="title"/>
          </p:nvPr>
        </p:nvSpPr>
        <p:spPr>
          <a:prstGeom prst="rect">
            <a:avLst/>
          </a:prstGeom>
        </p:spPr>
        <p:txBody>
          <a:bodyPr/>
          <a:lstStyle>
            <a:lvl1pPr>
              <a:defRPr>
                <a:solidFill>
                  <a:srgbClr val="002060"/>
                </a:solidFill>
              </a:defRPr>
            </a:lvl1pPr>
          </a:lstStyle>
          <a:p>
            <a:r>
              <a:rPr>
                <a:latin typeface="Avenir Light" panose="020B0402020203020204" pitchFamily="34" charset="77"/>
              </a:rPr>
              <a:t>Consensus in the Real World</a:t>
            </a:r>
          </a:p>
        </p:txBody>
      </p:sp>
      <p:sp>
        <p:nvSpPr>
          <p:cNvPr id="1543"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45</a:t>
            </a:fld>
            <a:endParaRPr>
              <a:latin typeface="Avenir Light" panose="020B0402020203020204" pitchFamily="34" charset="77"/>
            </a:endParaRPr>
          </a:p>
        </p:txBody>
      </p:sp>
      <p:pic>
        <p:nvPicPr>
          <p:cNvPr id="1544" name="Graphic 144" descr="Graphic 144"/>
          <p:cNvPicPr>
            <a:picLocks noChangeAspect="1"/>
          </p:cNvPicPr>
          <p:nvPr/>
        </p:nvPicPr>
        <p:blipFill>
          <a:blip r:embed="rId3"/>
          <a:stretch>
            <a:fillRect/>
          </a:stretch>
        </p:blipFill>
        <p:spPr>
          <a:xfrm>
            <a:off x="838200" y="1741631"/>
            <a:ext cx="814694" cy="814695"/>
          </a:xfrm>
          <a:prstGeom prst="rect">
            <a:avLst/>
          </a:prstGeom>
          <a:ln w="12700">
            <a:miter lim="400000"/>
          </a:ln>
        </p:spPr>
      </p:pic>
      <p:pic>
        <p:nvPicPr>
          <p:cNvPr id="1545" name="Graphic 145" descr="Graphic 145"/>
          <p:cNvPicPr>
            <a:picLocks noChangeAspect="1"/>
          </p:cNvPicPr>
          <p:nvPr/>
        </p:nvPicPr>
        <p:blipFill>
          <a:blip r:embed="rId3"/>
          <a:stretch>
            <a:fillRect/>
          </a:stretch>
        </p:blipFill>
        <p:spPr>
          <a:xfrm>
            <a:off x="838200" y="2606418"/>
            <a:ext cx="818185" cy="818185"/>
          </a:xfrm>
          <a:prstGeom prst="rect">
            <a:avLst/>
          </a:prstGeom>
          <a:ln w="12700">
            <a:miter lim="400000"/>
          </a:ln>
        </p:spPr>
      </p:pic>
      <p:pic>
        <p:nvPicPr>
          <p:cNvPr id="1546" name="Graphic 146" descr="Graphic 146"/>
          <p:cNvPicPr>
            <a:picLocks noChangeAspect="1"/>
          </p:cNvPicPr>
          <p:nvPr/>
        </p:nvPicPr>
        <p:blipFill>
          <a:blip r:embed="rId3"/>
          <a:stretch>
            <a:fillRect/>
          </a:stretch>
        </p:blipFill>
        <p:spPr>
          <a:xfrm>
            <a:off x="838200" y="3474695"/>
            <a:ext cx="814694" cy="814695"/>
          </a:xfrm>
          <a:prstGeom prst="rect">
            <a:avLst/>
          </a:prstGeom>
          <a:ln w="12700">
            <a:miter lim="400000"/>
          </a:ln>
        </p:spPr>
      </p:pic>
      <p:sp>
        <p:nvSpPr>
          <p:cNvPr id="1547" name="Write (k1, v1)"/>
          <p:cNvSpPr/>
          <p:nvPr/>
        </p:nvSpPr>
        <p:spPr>
          <a:xfrm>
            <a:off x="1704696" y="2717060"/>
            <a:ext cx="1810711" cy="596901"/>
          </a:xfrm>
          <a:prstGeom prst="roundRect">
            <a:avLst>
              <a:gd name="adj" fmla="val 16270"/>
            </a:avLst>
          </a:prstGeom>
          <a:solidFill>
            <a:srgbClr val="DDDDDD"/>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A7A7A7"/>
                </a:solidFill>
              </a:defRPr>
            </a:lvl1pPr>
          </a:lstStyle>
          <a:p>
            <a:r>
              <a:rPr>
                <a:latin typeface="Avenir Light" panose="020B0402020203020204" pitchFamily="34" charset="77"/>
              </a:rPr>
              <a:t>Write (k1, v1)</a:t>
            </a:r>
          </a:p>
        </p:txBody>
      </p:sp>
      <p:sp>
        <p:nvSpPr>
          <p:cNvPr id="1548" name="Write (k2, v2)"/>
          <p:cNvSpPr/>
          <p:nvPr/>
        </p:nvSpPr>
        <p:spPr>
          <a:xfrm>
            <a:off x="3822281" y="2717060"/>
            <a:ext cx="1810711" cy="596901"/>
          </a:xfrm>
          <a:prstGeom prst="roundRect">
            <a:avLst>
              <a:gd name="adj" fmla="val 16270"/>
            </a:avLst>
          </a:prstGeom>
          <a:solidFill>
            <a:srgbClr val="DDDDDD"/>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A7A7A7"/>
                </a:solidFill>
              </a:defRPr>
            </a:lvl1pPr>
          </a:lstStyle>
          <a:p>
            <a:r>
              <a:rPr>
                <a:latin typeface="Avenir Light" panose="020B0402020203020204" pitchFamily="34" charset="77"/>
              </a:rPr>
              <a:t>Write (k2, v2)</a:t>
            </a:r>
          </a:p>
        </p:txBody>
      </p:sp>
      <mc:AlternateContent xmlns:mc="http://schemas.openxmlformats.org/markup-compatibility/2006">
        <mc:Choice xmlns:a14="http://schemas.microsoft.com/office/drawing/2010/main" Requires="a14">
          <p:sp>
            <p:nvSpPr>
              <p:cNvPr id="1550" name="-Threshold Fault Model…"/>
              <p:cNvSpPr txBox="1"/>
              <p:nvPr/>
            </p:nvSpPr>
            <p:spPr>
              <a:xfrm>
                <a:off x="565578" y="4852854"/>
                <a:ext cx="4162058" cy="505010"/>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spAutoFit/>
              </a:bodyPr>
              <a:lstStyle/>
              <a:p>
                <a:pPr algn="ctr" defTabSz="914400">
                  <a:lnSpc>
                    <a:spcPct val="90000"/>
                  </a:lnSpc>
                  <a:spcBef>
                    <a:spcPts val="1000"/>
                  </a:spcBef>
                  <a:defRPr sz="2800">
                    <a:solidFill>
                      <a:srgbClr val="7A2170"/>
                    </a:solidFill>
                    <a:latin typeface="+mn-lt"/>
                    <a:ea typeface="+mn-ea"/>
                    <a:cs typeface="+mn-cs"/>
                    <a:sym typeface="Avenir Book"/>
                  </a:defRPr>
                </a:pPr>
                <a14:m>
                  <m:oMath xmlns:m="http://schemas.openxmlformats.org/officeDocument/2006/math">
                    <m:r>
                      <m:rPr>
                        <m:sty m:val="p"/>
                      </m:rPr>
                      <a:rPr sz="3050" b="0" i="0">
                        <a:solidFill>
                          <a:srgbClr val="79206F"/>
                        </a:solidFill>
                        <a:latin typeface="Cambria Math" panose="02040503050406030204" pitchFamily="18" charset="0"/>
                      </a:rPr>
                      <m:t>f</m:t>
                    </m:r>
                  </m:oMath>
                </a14:m>
                <a:r>
                  <a:rPr>
                    <a:latin typeface="Avenir Light" panose="020B0402020203020204" pitchFamily="34" charset="77"/>
                  </a:rPr>
                  <a:t>-Threshold Fault Model</a:t>
                </a:r>
              </a:p>
            </p:txBody>
          </p:sp>
        </mc:Choice>
        <mc:Fallback>
          <p:sp>
            <p:nvSpPr>
              <p:cNvPr id="1550" name="-Threshold Fault Model…"/>
              <p:cNvSpPr txBox="1">
                <a:spLocks noRot="1" noChangeAspect="1" noMove="1" noResize="1" noEditPoints="1" noAdjustHandles="1" noChangeArrowheads="1" noChangeShapeType="1" noTextEdit="1"/>
              </p:cNvSpPr>
              <p:nvPr/>
            </p:nvSpPr>
            <p:spPr>
              <a:xfrm>
                <a:off x="565578" y="4852854"/>
                <a:ext cx="4162058" cy="505010"/>
              </a:xfrm>
              <a:prstGeom prst="rect">
                <a:avLst/>
              </a:prstGeom>
              <a:blipFill>
                <a:blip r:embed="rId4"/>
                <a:stretch>
                  <a:fillRect t="-17500" r="-912" b="-32500"/>
                </a:stretch>
              </a:blipFill>
              <a:ln w="12700">
                <a:miter lim="400000"/>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sp>
        <p:nvSpPr>
          <p:cNvPr id="1551" name="Write (k1, v1)"/>
          <p:cNvSpPr/>
          <p:nvPr/>
        </p:nvSpPr>
        <p:spPr>
          <a:xfrm>
            <a:off x="1704696" y="1850528"/>
            <a:ext cx="1810711" cy="596901"/>
          </a:xfrm>
          <a:prstGeom prst="roundRect">
            <a:avLst>
              <a:gd name="adj" fmla="val 16270"/>
            </a:avLst>
          </a:prstGeom>
          <a:solidFill>
            <a:srgbClr val="DDDDDD"/>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A7A7A7"/>
                </a:solidFill>
              </a:defRPr>
            </a:lvl1pPr>
          </a:lstStyle>
          <a:p>
            <a:r>
              <a:rPr>
                <a:latin typeface="Avenir Light" panose="020B0402020203020204" pitchFamily="34" charset="77"/>
              </a:rPr>
              <a:t>Write (k1, v1)</a:t>
            </a:r>
          </a:p>
        </p:txBody>
      </p:sp>
      <p:sp>
        <p:nvSpPr>
          <p:cNvPr id="1552" name="Write (k2, v2)"/>
          <p:cNvSpPr/>
          <p:nvPr/>
        </p:nvSpPr>
        <p:spPr>
          <a:xfrm>
            <a:off x="3822281" y="1850528"/>
            <a:ext cx="1810711" cy="596901"/>
          </a:xfrm>
          <a:prstGeom prst="roundRect">
            <a:avLst>
              <a:gd name="adj" fmla="val 16270"/>
            </a:avLst>
          </a:prstGeom>
          <a:solidFill>
            <a:srgbClr val="DDDDDD"/>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A7A7A7"/>
                </a:solidFill>
              </a:defRPr>
            </a:lvl1pPr>
          </a:lstStyle>
          <a:p>
            <a:r>
              <a:rPr>
                <a:latin typeface="Avenir Light" panose="020B0402020203020204" pitchFamily="34" charset="77"/>
              </a:rPr>
              <a:t>Write (k2, v2)</a:t>
            </a:r>
          </a:p>
        </p:txBody>
      </p:sp>
      <p:sp>
        <p:nvSpPr>
          <p:cNvPr id="1554" name="Write (k1, v1)"/>
          <p:cNvSpPr/>
          <p:nvPr/>
        </p:nvSpPr>
        <p:spPr>
          <a:xfrm>
            <a:off x="1704696" y="3583592"/>
            <a:ext cx="1810711" cy="596901"/>
          </a:xfrm>
          <a:prstGeom prst="roundRect">
            <a:avLst>
              <a:gd name="adj" fmla="val 16270"/>
            </a:avLst>
          </a:prstGeom>
          <a:solidFill>
            <a:srgbClr val="DDDDDD"/>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A7A7A7"/>
                </a:solidFill>
              </a:defRPr>
            </a:lvl1pPr>
          </a:lstStyle>
          <a:p>
            <a:r>
              <a:rPr>
                <a:latin typeface="Avenir Light" panose="020B0402020203020204" pitchFamily="34" charset="77"/>
              </a:rPr>
              <a:t>Write (k1, v1)</a:t>
            </a:r>
          </a:p>
        </p:txBody>
      </p:sp>
      <p:sp>
        <p:nvSpPr>
          <p:cNvPr id="1555" name="Write (k2, v2)"/>
          <p:cNvSpPr/>
          <p:nvPr/>
        </p:nvSpPr>
        <p:spPr>
          <a:xfrm>
            <a:off x="3822281" y="3583592"/>
            <a:ext cx="1810711" cy="596901"/>
          </a:xfrm>
          <a:prstGeom prst="roundRect">
            <a:avLst>
              <a:gd name="adj" fmla="val 16270"/>
            </a:avLst>
          </a:prstGeom>
          <a:solidFill>
            <a:srgbClr val="DDDDDD"/>
          </a:solidFill>
          <a:ln w="25400">
            <a:solidFill>
              <a:srgbClr val="A7A7A7"/>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lvl1pPr algn="ctr">
              <a:defRPr sz="2100">
                <a:solidFill>
                  <a:srgbClr val="A7A7A7"/>
                </a:solidFill>
              </a:defRPr>
            </a:lvl1pPr>
          </a:lstStyle>
          <a:p>
            <a:r>
              <a:rPr>
                <a:latin typeface="Avenir Light" panose="020B0402020203020204" pitchFamily="34" charset="77"/>
              </a:rPr>
              <a:t>Write (k2, v2)</a:t>
            </a:r>
          </a:p>
        </p:txBody>
      </p:sp>
      <mc:AlternateContent xmlns:mc="http://schemas.openxmlformats.org/markup-compatibility/2006">
        <mc:Choice xmlns:a14="http://schemas.microsoft.com/office/drawing/2010/main" Requires="a14">
          <p:sp>
            <p:nvSpPr>
              <p:cNvPr id="1562" name="Consensus Guarantees when failures"/>
              <p:cNvSpPr txBox="1"/>
              <p:nvPr/>
            </p:nvSpPr>
            <p:spPr>
              <a:xfrm>
                <a:off x="7264984" y="4651389"/>
                <a:ext cx="4162058" cy="907941"/>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spAutoFit/>
              </a:bodyPr>
              <a:lstStyle/>
              <a:p>
                <a:pPr algn="ctr" defTabSz="914400">
                  <a:lnSpc>
                    <a:spcPct val="90000"/>
                  </a:lnSpc>
                  <a:spcBef>
                    <a:spcPts val="1000"/>
                  </a:spcBef>
                  <a:defRPr sz="2800">
                    <a:solidFill>
                      <a:srgbClr val="34692E"/>
                    </a:solidFill>
                    <a:latin typeface="+mn-lt"/>
                    <a:ea typeface="+mn-ea"/>
                    <a:cs typeface="+mn-cs"/>
                    <a:sym typeface="Avenir Book"/>
                  </a:defRPr>
                </a:pPr>
                <a:r>
                  <a:rPr>
                    <a:latin typeface="Avenir Light" panose="020B0402020203020204" pitchFamily="34" charset="77"/>
                  </a:rPr>
                  <a:t>Consensus Guarantees</a:t>
                </a:r>
                <a:br>
                  <a:rPr>
                    <a:latin typeface="Avenir Light" panose="020B0402020203020204" pitchFamily="34" charset="77"/>
                  </a:rPr>
                </a:br>
                <a:r>
                  <a:rPr>
                    <a:latin typeface="Avenir Light" panose="020B0402020203020204" pitchFamily="34" charset="77"/>
                  </a:rPr>
                  <a:t>when failures</a:t>
                </a:r>
                <a14:m>
                  <m:oMath xmlns:m="http://schemas.openxmlformats.org/officeDocument/2006/math">
                    <m:r>
                      <a:rPr sz="3050" b="0" i="0">
                        <a:solidFill>
                          <a:srgbClr val="33682D"/>
                        </a:solidFill>
                        <a:latin typeface="Cambria Math" panose="02040503050406030204" pitchFamily="18" charset="0"/>
                      </a:rPr>
                      <m:t>≤</m:t>
                    </m:r>
                    <m:r>
                      <m:rPr>
                        <m:sty m:val="p"/>
                      </m:rPr>
                      <a:rPr sz="3050" b="0" i="0">
                        <a:solidFill>
                          <a:srgbClr val="33682D"/>
                        </a:solidFill>
                        <a:latin typeface="Cambria Math" panose="02040503050406030204" pitchFamily="18" charset="0"/>
                      </a:rPr>
                      <m:t>f</m:t>
                    </m:r>
                  </m:oMath>
                </a14:m>
                <a:endParaRPr>
                  <a:latin typeface="Avenir Light" panose="020B0402020203020204" pitchFamily="34" charset="77"/>
                </a:endParaRPr>
              </a:p>
            </p:txBody>
          </p:sp>
        </mc:Choice>
        <mc:Fallback>
          <p:sp>
            <p:nvSpPr>
              <p:cNvPr id="1562" name="Consensus Guarantees when failures"/>
              <p:cNvSpPr txBox="1">
                <a:spLocks noRot="1" noChangeAspect="1" noMove="1" noResize="1" noEditPoints="1" noAdjustHandles="1" noChangeArrowheads="1" noChangeShapeType="1" noTextEdit="1"/>
              </p:cNvSpPr>
              <p:nvPr/>
            </p:nvSpPr>
            <p:spPr>
              <a:xfrm>
                <a:off x="7264984" y="4651389"/>
                <a:ext cx="4162058" cy="907941"/>
              </a:xfrm>
              <a:prstGeom prst="rect">
                <a:avLst/>
              </a:prstGeom>
              <a:blipFill>
                <a:blip r:embed="rId5"/>
                <a:stretch>
                  <a:fillRect t="-9722" b="-18056"/>
                </a:stretch>
              </a:blipFill>
              <a:ln w="12700">
                <a:miter lim="400000"/>
              </a:ln>
              <a:extLst>
                <a:ext uri="{C572A759-6A51-4108-AA02-DFA0A04FC94B}">
                  <ma14:wrappingTextBoxFlag xmlns="" xmlns:ma14="http://schemas.microsoft.com/office/mac/drawingml/2011/main" xmlns:m="http://schemas.openxmlformats.org/officeDocument/2006/math"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1288152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0" grpId="0" animBg="1" advAuto="0"/>
      <p:bldP spid="1562"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 name="Title 1"/>
          <p:cNvSpPr txBox="1">
            <a:spLocks noGrp="1"/>
          </p:cNvSpPr>
          <p:nvPr>
            <p:ph type="title"/>
          </p:nvPr>
        </p:nvSpPr>
        <p:spPr>
          <a:prstGeom prst="rect">
            <a:avLst/>
          </a:prstGeom>
        </p:spPr>
        <p:txBody>
          <a:bodyPr/>
          <a:lstStyle>
            <a:lvl1pPr>
              <a:defRPr>
                <a:solidFill>
                  <a:srgbClr val="002060"/>
                </a:solidFill>
              </a:defRPr>
            </a:lvl1pPr>
          </a:lstStyle>
          <a:p>
            <a:r>
              <a:rPr>
                <a:latin typeface="Avenir Light" panose="020B0402020203020204" pitchFamily="34" charset="77"/>
              </a:rPr>
              <a:t>Accurate Fault Curves</a:t>
            </a:r>
          </a:p>
        </p:txBody>
      </p:sp>
      <p:sp>
        <p:nvSpPr>
          <p:cNvPr id="1639" name="Content Placeholder 2"/>
          <p:cNvSpPr txBox="1">
            <a:spLocks noGrp="1"/>
          </p:cNvSpPr>
          <p:nvPr>
            <p:ph type="body" idx="1"/>
          </p:nvPr>
        </p:nvSpPr>
        <p:spPr>
          <a:prstGeom prst="rect">
            <a:avLst/>
          </a:prstGeom>
        </p:spPr>
        <p:txBody>
          <a:bodyPr vert="horz" lIns="91440" tIns="45720" rIns="91440" bIns="45720" rtlCol="0" anchor="t">
            <a:normAutofit/>
          </a:bodyPr>
          <a:lstStyle/>
          <a:p>
            <a:pPr marL="0" indent="0">
              <a:buNone/>
            </a:pPr>
            <a:r>
              <a:rPr lang="en-US">
                <a:latin typeface="Avenir Light"/>
              </a:rPr>
              <a:t>Encapsulate </a:t>
            </a:r>
            <a:r>
              <a:rPr lang="en-US" b="1">
                <a:latin typeface="Avenir Light"/>
              </a:rPr>
              <a:t>all potential sources</a:t>
            </a:r>
            <a:r>
              <a:rPr lang="en-US">
                <a:latin typeface="Avenir Light"/>
              </a:rPr>
              <a:t> of failure a node may encounter</a:t>
            </a:r>
          </a:p>
          <a:p>
            <a:pPr marL="0" indent="0">
              <a:buNone/>
            </a:pPr>
            <a:endParaRPr lang="en-US">
              <a:latin typeface="Avenir Light" panose="020B0402020203020204" pitchFamily="34" charset="77"/>
            </a:endParaRPr>
          </a:p>
          <a:p>
            <a:pPr marL="0" indent="0">
              <a:buNone/>
            </a:pPr>
            <a:r>
              <a:rPr lang="en-US">
                <a:latin typeface="Avenir Light"/>
              </a:rPr>
              <a:t>Time variable as sources of failure change over time</a:t>
            </a:r>
          </a:p>
          <a:p>
            <a:pPr marL="0" indent="0">
              <a:buNone/>
            </a:pPr>
            <a:endParaRPr lang="en-US">
              <a:latin typeface="Avenir Light" panose="020B0402020203020204" pitchFamily="34" charset="77"/>
            </a:endParaRPr>
          </a:p>
          <a:p>
            <a:pPr marL="0" indent="0">
              <a:buNone/>
            </a:pPr>
            <a:r>
              <a:rPr lang="en-US">
                <a:latin typeface="Avenir Light"/>
              </a:rPr>
              <a:t>We collect this information already! Let's use this for consensus</a:t>
            </a:r>
            <a:endParaRPr lang="en-US">
              <a:latin typeface="Avenir Light" panose="020B0402020203020204" pitchFamily="34" charset="77"/>
            </a:endParaRPr>
          </a:p>
        </p:txBody>
      </p:sp>
      <p:sp>
        <p:nvSpPr>
          <p:cNvPr id="1640"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46</a:t>
            </a:fld>
            <a:endParaRPr>
              <a:latin typeface="Avenir Light" panose="020B0402020203020204" pitchFamily="34" charset="77"/>
            </a:endParaRPr>
          </a:p>
        </p:txBody>
      </p:sp>
    </p:spTree>
    <p:extLst>
      <p:ext uri="{BB962C8B-B14F-4D97-AF65-F5344CB8AC3E}">
        <p14:creationId xmlns:p14="http://schemas.microsoft.com/office/powerpoint/2010/main" val="22606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
                                            <p:txEl>
                                              <p:pRg st="0" end="0"/>
                                            </p:txEl>
                                          </p:spTgt>
                                        </p:tgtEl>
                                        <p:attrNameLst>
                                          <p:attrName>style.visibility</p:attrName>
                                        </p:attrNameLst>
                                      </p:cBhvr>
                                      <p:to>
                                        <p:strVal val="visible"/>
                                      </p:to>
                                    </p:set>
                                    <p:animEffect transition="in" filter="fade">
                                      <p:cBhvr>
                                        <p:cTn id="7" dur="250"/>
                                        <p:tgtEl>
                                          <p:spTgt spid="16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
                                            <p:txEl>
                                              <p:pRg st="4" end="4"/>
                                            </p:txEl>
                                          </p:spTgt>
                                        </p:tgtEl>
                                        <p:attrNameLst>
                                          <p:attrName>style.visibility</p:attrName>
                                        </p:attrNameLst>
                                      </p:cBhvr>
                                      <p:to>
                                        <p:strVal val="visible"/>
                                      </p:to>
                                    </p:set>
                                    <p:animEffect transition="in" filter="fade">
                                      <p:cBhvr>
                                        <p:cTn id="12" dur="250"/>
                                        <p:tgtEl>
                                          <p:spTgt spid="16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 grpId="0" build="p"/>
    </p:bldLst>
  </p:timing>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9" name="Title 1"/>
          <p:cNvSpPr txBox="1">
            <a:spLocks noGrp="1"/>
          </p:cNvSpPr>
          <p:nvPr>
            <p:ph type="title"/>
          </p:nvPr>
        </p:nvSpPr>
        <p:spPr>
          <a:prstGeom prst="rect">
            <a:avLst/>
          </a:prstGeom>
        </p:spPr>
        <p:txBody>
          <a:bodyPr/>
          <a:lstStyle>
            <a:lvl1pPr defTabSz="859536">
              <a:defRPr sz="4136">
                <a:solidFill>
                  <a:srgbClr val="002060"/>
                </a:solidFill>
              </a:defRPr>
            </a:lvl1pPr>
          </a:lstStyle>
          <a:p>
            <a:r>
              <a:rPr lang="en-US">
                <a:latin typeface="Avenir Light" panose="020B0402020203020204" pitchFamily="34" charset="77"/>
              </a:rPr>
              <a:t>1. Protocols can better utilize reliable nodes</a:t>
            </a:r>
            <a:endParaRPr>
              <a:latin typeface="Avenir Light" panose="020B0402020203020204" pitchFamily="34" charset="77"/>
            </a:endParaRPr>
          </a:p>
        </p:txBody>
      </p:sp>
      <p:sp>
        <p:nvSpPr>
          <p:cNvPr id="1620" name="Content Placeholder 2"/>
          <p:cNvSpPr txBox="1">
            <a:spLocks noGrp="1"/>
          </p:cNvSpPr>
          <p:nvPr>
            <p:ph type="body" idx="1"/>
          </p:nvPr>
        </p:nvSpPr>
        <p:spPr>
          <a:prstGeom prst="rect">
            <a:avLst/>
          </a:prstGeom>
        </p:spPr>
        <p:txBody>
          <a:bodyPr vert="horz" lIns="91440" tIns="45720" rIns="91440" bIns="45720" rtlCol="0" anchor="t">
            <a:normAutofit/>
          </a:bodyPr>
          <a:lstStyle/>
          <a:p>
            <a:pPr marL="0" indent="0">
              <a:buNone/>
              <a:defRPr sz="3000"/>
            </a:pPr>
            <a:r>
              <a:rPr lang="en-US">
                <a:latin typeface="Avenir Light" panose="020B0402020203020204" pitchFamily="34" charset="77"/>
              </a:rPr>
              <a:t>RAFT and PBFT underutilize reliable nodes</a:t>
            </a:r>
          </a:p>
          <a:p>
            <a:pPr marL="0" indent="0">
              <a:buNone/>
              <a:defRPr sz="3000"/>
            </a:pPr>
            <a:endParaRPr lang="en-US">
              <a:latin typeface="Avenir Light"/>
            </a:endParaRPr>
          </a:p>
          <a:p>
            <a:pPr marL="0" indent="0">
              <a:buNone/>
              <a:defRPr sz="3000"/>
            </a:pPr>
            <a:r>
              <a:rPr lang="en-US">
                <a:latin typeface="Avenir Light" panose="020B0402020203020204" pitchFamily="34" charset="77"/>
              </a:rPr>
              <a:t>Replacing 3 of 7 nodes with more reliable ones (1% instead of 8% fault rate); safety improves from 99.88% only to 99.98%.</a:t>
            </a:r>
          </a:p>
        </p:txBody>
      </p:sp>
      <p:sp>
        <p:nvSpPr>
          <p:cNvPr id="1621"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45</a:t>
            </a:fld>
            <a:endParaRPr>
              <a:latin typeface="Avenir Light" panose="020B0402020203020204" pitchFamily="34" charset="77"/>
            </a:endParaRPr>
          </a:p>
        </p:txBody>
      </p:sp>
    </p:spTree>
    <p:extLst>
      <p:ext uri="{BB962C8B-B14F-4D97-AF65-F5344CB8AC3E}">
        <p14:creationId xmlns:p14="http://schemas.microsoft.com/office/powerpoint/2010/main" val="969512651"/>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4F8ADA8-BA94-2B21-791C-BCD601392D31}"/>
            </a:ext>
          </a:extLst>
        </p:cNvPr>
        <p:cNvGrpSpPr/>
        <p:nvPr/>
      </p:nvGrpSpPr>
      <p:grpSpPr>
        <a:xfrm>
          <a:off x="0" y="0"/>
          <a:ext cx="0" cy="0"/>
          <a:chOff x="0" y="0"/>
          <a:chExt cx="0" cy="0"/>
        </a:xfrm>
      </p:grpSpPr>
      <p:sp>
        <p:nvSpPr>
          <p:cNvPr id="1619" name="Title 1">
            <a:extLst>
              <a:ext uri="{FF2B5EF4-FFF2-40B4-BE49-F238E27FC236}">
                <a16:creationId xmlns:a16="http://schemas.microsoft.com/office/drawing/2014/main" id="{482FFAB4-11E4-050F-4267-A4CABED730BA}"/>
              </a:ext>
            </a:extLst>
          </p:cNvPr>
          <p:cNvSpPr txBox="1">
            <a:spLocks noGrp="1"/>
          </p:cNvSpPr>
          <p:nvPr>
            <p:ph type="title"/>
          </p:nvPr>
        </p:nvSpPr>
        <p:spPr>
          <a:prstGeom prst="rect">
            <a:avLst/>
          </a:prstGeom>
        </p:spPr>
        <p:txBody>
          <a:bodyPr/>
          <a:lstStyle>
            <a:lvl1pPr defTabSz="859536">
              <a:defRPr sz="4136">
                <a:solidFill>
                  <a:srgbClr val="002060"/>
                </a:solidFill>
              </a:defRPr>
            </a:lvl1pPr>
          </a:lstStyle>
          <a:p>
            <a:r>
              <a:rPr lang="en-US">
                <a:latin typeface="Avenir Light" panose="020B0402020203020204" pitchFamily="34" charset="77"/>
              </a:rPr>
              <a:t>1. Protocols can better utilize reliable nodes</a:t>
            </a:r>
            <a:endParaRPr>
              <a:latin typeface="Avenir Light" panose="020B0402020203020204" pitchFamily="34" charset="77"/>
            </a:endParaRPr>
          </a:p>
        </p:txBody>
      </p:sp>
      <p:sp>
        <p:nvSpPr>
          <p:cNvPr id="1620" name="Content Placeholder 2">
            <a:extLst>
              <a:ext uri="{FF2B5EF4-FFF2-40B4-BE49-F238E27FC236}">
                <a16:creationId xmlns:a16="http://schemas.microsoft.com/office/drawing/2014/main" id="{B70DCD64-D771-B61B-AC92-3F1534AD103D}"/>
              </a:ext>
            </a:extLst>
          </p:cNvPr>
          <p:cNvSpPr txBox="1">
            <a:spLocks noGrp="1"/>
          </p:cNvSpPr>
          <p:nvPr>
            <p:ph type="body" idx="1"/>
          </p:nvPr>
        </p:nvSpPr>
        <p:spPr>
          <a:prstGeom prst="rect">
            <a:avLst/>
          </a:prstGeom>
        </p:spPr>
        <p:txBody>
          <a:bodyPr vert="horz" lIns="91440" tIns="45720" rIns="91440" bIns="45720" rtlCol="0" anchor="t">
            <a:normAutofit/>
          </a:bodyPr>
          <a:lstStyle/>
          <a:p>
            <a:pPr marL="0" indent="0">
              <a:buNone/>
              <a:defRPr sz="3000"/>
            </a:pPr>
            <a:r>
              <a:rPr lang="en-US">
                <a:latin typeface="Avenir Light" panose="020B0402020203020204" pitchFamily="34" charset="77"/>
              </a:rPr>
              <a:t>RAFT and PBFT underutilize reliable nodes</a:t>
            </a:r>
          </a:p>
          <a:p>
            <a:pPr marL="0" indent="0">
              <a:buNone/>
              <a:defRPr sz="3000"/>
            </a:pPr>
            <a:endParaRPr lang="en-US">
              <a:latin typeface="Avenir Light"/>
            </a:endParaRPr>
          </a:p>
          <a:p>
            <a:pPr marL="0" indent="0">
              <a:buNone/>
              <a:defRPr sz="3000"/>
            </a:pPr>
            <a:r>
              <a:rPr lang="en-US">
                <a:latin typeface="Avenir Light" panose="020B0402020203020204" pitchFamily="34" charset="77"/>
              </a:rPr>
              <a:t>Replacing 3 of 7 nodes with more reliable ones (1% instead of 8% fault rate); safety improves from 99.88% only to 99.98%.</a:t>
            </a:r>
          </a:p>
        </p:txBody>
      </p:sp>
      <p:sp>
        <p:nvSpPr>
          <p:cNvPr id="1621" name="Slide Number Placeholder 3">
            <a:extLst>
              <a:ext uri="{FF2B5EF4-FFF2-40B4-BE49-F238E27FC236}">
                <a16:creationId xmlns:a16="http://schemas.microsoft.com/office/drawing/2014/main" id="{A6CDAAE9-E980-281B-58ED-1E8A067347B3}"/>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46</a:t>
            </a:fld>
            <a:endParaRPr>
              <a:latin typeface="Avenir Light" panose="020B0402020203020204" pitchFamily="34" charset="77"/>
            </a:endParaRPr>
          </a:p>
        </p:txBody>
      </p:sp>
    </p:spTree>
    <p:extLst>
      <p:ext uri="{BB962C8B-B14F-4D97-AF65-F5344CB8AC3E}">
        <p14:creationId xmlns:p14="http://schemas.microsoft.com/office/powerpoint/2010/main" val="2050046350"/>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2" name="Title 1"/>
          <p:cNvSpPr txBox="1">
            <a:spLocks noGrp="1"/>
          </p:cNvSpPr>
          <p:nvPr>
            <p:ph type="title"/>
          </p:nvPr>
        </p:nvSpPr>
        <p:spPr>
          <a:prstGeom prst="rect">
            <a:avLst/>
          </a:prstGeom>
        </p:spPr>
        <p:txBody>
          <a:bodyPr/>
          <a:lstStyle>
            <a:lvl1pPr>
              <a:defRPr>
                <a:solidFill>
                  <a:srgbClr val="002060"/>
                </a:solidFill>
              </a:defRPr>
            </a:lvl1pPr>
          </a:lstStyle>
          <a:p>
            <a:r>
              <a:rPr>
                <a:latin typeface="Avenir Light" panose="020B0402020203020204" pitchFamily="34" charset="77"/>
              </a:rPr>
              <a:t>Probability-Native Consensus</a:t>
            </a:r>
          </a:p>
        </p:txBody>
      </p:sp>
      <p:sp>
        <p:nvSpPr>
          <p:cNvPr id="1643" name="Content Placeholder 2"/>
          <p:cNvSpPr txBox="1">
            <a:spLocks noGrp="1"/>
          </p:cNvSpPr>
          <p:nvPr>
            <p:ph type="body" idx="1"/>
          </p:nvPr>
        </p:nvSpPr>
        <p:spPr>
          <a:prstGeom prst="rect">
            <a:avLst/>
          </a:prstGeom>
        </p:spPr>
        <p:txBody>
          <a:bodyPr vert="horz" lIns="91440" tIns="45720" rIns="91440" bIns="45720" rtlCol="0" anchor="t">
            <a:normAutofit/>
          </a:bodyPr>
          <a:lstStyle/>
          <a:p>
            <a:pPr marL="0" indent="0">
              <a:buNone/>
            </a:pPr>
            <a:r>
              <a:rPr lang="en-US">
                <a:latin typeface="Avenir Light"/>
              </a:rPr>
              <a:t>Low cost passive backups may improve durability without hurting system performance</a:t>
            </a:r>
          </a:p>
          <a:p>
            <a:pPr marL="0" indent="0">
              <a:buNone/>
            </a:pPr>
            <a:endParaRPr>
              <a:latin typeface="Avenir Light" panose="020B0402020203020204" pitchFamily="34" charset="77"/>
            </a:endParaRPr>
          </a:p>
          <a:p>
            <a:pPr marL="0" indent="0">
              <a:buNone/>
            </a:pPr>
            <a:r>
              <a:rPr lang="en-US">
                <a:latin typeface="Avenir Light" panose="020B0402020203020204" pitchFamily="34" charset="77"/>
              </a:rPr>
              <a:t>Replacing hardware as it ages becomes a key protocol consideration</a:t>
            </a:r>
          </a:p>
          <a:p>
            <a:pPr marL="0" indent="0">
              <a:buNone/>
            </a:pPr>
            <a:endParaRPr lang="en-US">
              <a:latin typeface="Avenir Light" panose="020B0402020203020204" pitchFamily="34" charset="77"/>
            </a:endParaRPr>
          </a:p>
          <a:p>
            <a:pPr marL="0" indent="0">
              <a:buNone/>
            </a:pPr>
            <a:r>
              <a:rPr lang="en-US">
                <a:latin typeface="Avenir Light" panose="020B0402020203020204" pitchFamily="34" charset="77"/>
              </a:rPr>
              <a:t>How durable must an operation be before replying to users?</a:t>
            </a:r>
          </a:p>
        </p:txBody>
      </p:sp>
      <p:sp>
        <p:nvSpPr>
          <p:cNvPr id="1644"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49</a:t>
            </a:fld>
            <a:endParaRPr>
              <a:latin typeface="Avenir Light" panose="020B0402020203020204" pitchFamily="34" charset="77"/>
            </a:endParaRPr>
          </a:p>
        </p:txBody>
      </p:sp>
    </p:spTree>
    <p:extLst>
      <p:ext uri="{BB962C8B-B14F-4D97-AF65-F5344CB8AC3E}">
        <p14:creationId xmlns:p14="http://schemas.microsoft.com/office/powerpoint/2010/main" val="32527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43">
                                            <p:txEl>
                                              <p:pRg st="0" end="0"/>
                                            </p:txEl>
                                          </p:spTgt>
                                        </p:tgtEl>
                                        <p:attrNameLst>
                                          <p:attrName>style.visibility</p:attrName>
                                        </p:attrNameLst>
                                      </p:cBhvr>
                                      <p:to>
                                        <p:strVal val="visible"/>
                                      </p:to>
                                    </p:set>
                                    <p:animEffect transition="in" filter="fade">
                                      <p:cBhvr>
                                        <p:cTn id="7" dur="250"/>
                                        <p:tgtEl>
                                          <p:spTgt spid="1643">
                                            <p:txEl>
                                              <p:pRg st="0" end="0"/>
                                            </p:txEl>
                                          </p:spTgt>
                                        </p:tgtEl>
                                      </p:cBhvr>
                                    </p:animEffect>
                                    <p:anim calcmode="lin" valueType="num">
                                      <p:cBhvr>
                                        <p:cTn id="8" dur="250" fill="hold"/>
                                        <p:tgtEl>
                                          <p:spTgt spid="164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43">
                                            <p:txEl>
                                              <p:pRg st="2" end="2"/>
                                            </p:txEl>
                                          </p:spTgt>
                                        </p:tgtEl>
                                        <p:attrNameLst>
                                          <p:attrName>style.visibility</p:attrName>
                                        </p:attrNameLst>
                                      </p:cBhvr>
                                      <p:to>
                                        <p:strVal val="visible"/>
                                      </p:to>
                                    </p:set>
                                    <p:animEffect transition="in" filter="fade">
                                      <p:cBhvr>
                                        <p:cTn id="14" dur="250"/>
                                        <p:tgtEl>
                                          <p:spTgt spid="1643">
                                            <p:txEl>
                                              <p:pRg st="2" end="2"/>
                                            </p:txEl>
                                          </p:spTgt>
                                        </p:tgtEl>
                                      </p:cBhvr>
                                    </p:animEffect>
                                    <p:anim calcmode="lin" valueType="num">
                                      <p:cBhvr>
                                        <p:cTn id="15" dur="250" fill="hold"/>
                                        <p:tgtEl>
                                          <p:spTgt spid="1643">
                                            <p:txEl>
                                              <p:pRg st="2" end="2"/>
                                            </p:txEl>
                                          </p:spTgt>
                                        </p:tgtEl>
                                        <p:attrNameLst>
                                          <p:attrName>ppt_x</p:attrName>
                                        </p:attrNameLst>
                                      </p:cBhvr>
                                      <p:tavLst>
                                        <p:tav tm="0">
                                          <p:val>
                                            <p:strVal val="#ppt_x"/>
                                          </p:val>
                                        </p:tav>
                                        <p:tav tm="100000">
                                          <p:val>
                                            <p:strVal val="#ppt_x"/>
                                          </p:val>
                                        </p:tav>
                                      </p:tavLst>
                                    </p:anim>
                                    <p:anim calcmode="lin" valueType="num">
                                      <p:cBhvr>
                                        <p:cTn id="16" dur="250" fill="hold"/>
                                        <p:tgtEl>
                                          <p:spTgt spid="16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43">
                                            <p:txEl>
                                              <p:pRg st="4" end="4"/>
                                            </p:txEl>
                                          </p:spTgt>
                                        </p:tgtEl>
                                        <p:attrNameLst>
                                          <p:attrName>style.visibility</p:attrName>
                                        </p:attrNameLst>
                                      </p:cBhvr>
                                      <p:to>
                                        <p:strVal val="visible"/>
                                      </p:to>
                                    </p:set>
                                    <p:animEffect transition="in" filter="fade">
                                      <p:cBhvr>
                                        <p:cTn id="21" dur="250"/>
                                        <p:tgtEl>
                                          <p:spTgt spid="1643">
                                            <p:txEl>
                                              <p:pRg st="4" end="4"/>
                                            </p:txEl>
                                          </p:spTgt>
                                        </p:tgtEl>
                                      </p:cBhvr>
                                    </p:animEffect>
                                    <p:anim calcmode="lin" valueType="num">
                                      <p:cBhvr>
                                        <p:cTn id="22" dur="250" fill="hold"/>
                                        <p:tgtEl>
                                          <p:spTgt spid="1643">
                                            <p:txEl>
                                              <p:pRg st="4" end="4"/>
                                            </p:txEl>
                                          </p:spTgt>
                                        </p:tgtEl>
                                        <p:attrNameLst>
                                          <p:attrName>ppt_x</p:attrName>
                                        </p:attrNameLst>
                                      </p:cBhvr>
                                      <p:tavLst>
                                        <p:tav tm="0">
                                          <p:val>
                                            <p:strVal val="#ppt_x"/>
                                          </p:val>
                                        </p:tav>
                                        <p:tav tm="100000">
                                          <p:val>
                                            <p:strVal val="#ppt_x"/>
                                          </p:val>
                                        </p:tav>
                                      </p:tavLst>
                                    </p:anim>
                                    <p:anim calcmode="lin" valueType="num">
                                      <p:cBhvr>
                                        <p:cTn id="23" dur="250" fill="hold"/>
                                        <p:tgtEl>
                                          <p:spTgt spid="16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2" name="Group"/>
          <p:cNvGrpSpPr/>
          <p:nvPr/>
        </p:nvGrpSpPr>
        <p:grpSpPr>
          <a:xfrm>
            <a:off x="838200" y="1982498"/>
            <a:ext cx="2917335" cy="4138733"/>
            <a:chOff x="0" y="0"/>
            <a:chExt cx="2917334" cy="4138732"/>
          </a:xfrm>
        </p:grpSpPr>
        <p:grpSp>
          <p:nvGrpSpPr>
            <p:cNvPr id="1190" name="Content Placeholder 38"/>
            <p:cNvGrpSpPr/>
            <p:nvPr/>
          </p:nvGrpSpPr>
          <p:grpSpPr>
            <a:xfrm>
              <a:off x="0" y="0"/>
              <a:ext cx="2917334" cy="4138732"/>
              <a:chOff x="0" y="0"/>
              <a:chExt cx="2917333" cy="4138731"/>
            </a:xfrm>
          </p:grpSpPr>
          <p:sp>
            <p:nvSpPr>
              <p:cNvPr id="1188" name="Rectangle"/>
              <p:cNvSpPr/>
              <p:nvPr/>
            </p:nvSpPr>
            <p:spPr>
              <a:xfrm>
                <a:off x="0" y="0"/>
                <a:ext cx="2917333" cy="1166933"/>
              </a:xfrm>
              <a:prstGeom prst="rect">
                <a:avLst/>
              </a:prstGeom>
              <a:solidFill>
                <a:srgbClr val="A02B93"/>
              </a:solidFill>
              <a:ln w="19050" cap="flat">
                <a:solidFill>
                  <a:srgbClr val="A02B93"/>
                </a:solidFill>
                <a:prstDash val="solid"/>
                <a:miter lim="800000"/>
              </a:ln>
              <a:effectLst/>
            </p:spPr>
            <p:txBody>
              <a:bodyPr wrap="square" lIns="45719" tIns="45719" rIns="45719" bIns="45719" numCol="1" anchor="ctr">
                <a:noAutofit/>
              </a:bodyPr>
              <a:lstStyle/>
              <a:p>
                <a:pPr algn="ctr" defTabSz="2711450">
                  <a:lnSpc>
                    <a:spcPct val="90000"/>
                  </a:lnSpc>
                  <a:spcBef>
                    <a:spcPts val="1100"/>
                  </a:spcBef>
                  <a:defRPr sz="6100">
                    <a:solidFill>
                      <a:srgbClr val="FFFFFF"/>
                    </a:solidFill>
                    <a:latin typeface="+mn-lt"/>
                    <a:ea typeface="+mn-ea"/>
                    <a:cs typeface="+mn-cs"/>
                    <a:sym typeface="Avenir Book"/>
                  </a:defRPr>
                </a:pPr>
                <a:endParaRPr>
                  <a:latin typeface="Avenir Book" panose="02000503020000020003" pitchFamily="2" charset="0"/>
                </a:endParaRPr>
              </a:p>
            </p:txBody>
          </p:sp>
          <p:sp>
            <p:nvSpPr>
              <p:cNvPr id="1189" name="Rectangle"/>
              <p:cNvSpPr/>
              <p:nvPr/>
            </p:nvSpPr>
            <p:spPr>
              <a:xfrm>
                <a:off x="0" y="1166933"/>
                <a:ext cx="2917333" cy="2971798"/>
              </a:xfrm>
              <a:prstGeom prst="rect">
                <a:avLst/>
              </a:prstGeom>
              <a:solidFill>
                <a:srgbClr val="DFCBDB">
                  <a:alpha val="90000"/>
                </a:srgbClr>
              </a:solidFill>
              <a:ln w="19050" cap="flat">
                <a:solidFill>
                  <a:srgbClr val="DFCBDB">
                    <a:alpha val="90000"/>
                  </a:srgbClr>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latin typeface="+mn-lt"/>
                    <a:ea typeface="+mn-ea"/>
                    <a:cs typeface="+mn-cs"/>
                    <a:sym typeface="Avenir Book"/>
                  </a:defRPr>
                </a:pPr>
                <a:endParaRPr>
                  <a:latin typeface="Avenir Book" panose="02000503020000020003" pitchFamily="2" charset="0"/>
                </a:endParaRPr>
              </a:p>
            </p:txBody>
          </p:sp>
        </p:grpSp>
        <p:pic>
          <p:nvPicPr>
            <p:cNvPr id="1191" name="Graphic 131" descr="Graphic 131"/>
            <p:cNvPicPr>
              <a:picLocks noChangeAspect="1"/>
            </p:cNvPicPr>
            <p:nvPr/>
          </p:nvPicPr>
          <p:blipFill>
            <a:blip r:embed="rId5"/>
            <a:srcRect t="8724" b="8724"/>
            <a:stretch>
              <a:fillRect/>
            </a:stretch>
          </p:blipFill>
          <p:spPr>
            <a:xfrm>
              <a:off x="793900" y="74652"/>
              <a:ext cx="1329724" cy="1092269"/>
            </a:xfrm>
            <a:prstGeom prst="rect">
              <a:avLst/>
            </a:prstGeom>
            <a:ln w="12700" cap="flat">
              <a:noFill/>
              <a:miter lim="400000"/>
            </a:ln>
            <a:effectLst/>
          </p:spPr>
        </p:pic>
      </p:grpSp>
      <p:grpSp>
        <p:nvGrpSpPr>
          <p:cNvPr id="1197" name="Group"/>
          <p:cNvGrpSpPr/>
          <p:nvPr/>
        </p:nvGrpSpPr>
        <p:grpSpPr>
          <a:xfrm>
            <a:off x="5178135" y="1985582"/>
            <a:ext cx="2917335" cy="4139910"/>
            <a:chOff x="0" y="0"/>
            <a:chExt cx="2917334" cy="4135740"/>
          </a:xfrm>
        </p:grpSpPr>
        <p:grpSp>
          <p:nvGrpSpPr>
            <p:cNvPr id="1195" name="Content Placeholder 38"/>
            <p:cNvGrpSpPr/>
            <p:nvPr/>
          </p:nvGrpSpPr>
          <p:grpSpPr>
            <a:xfrm>
              <a:off x="0" y="0"/>
              <a:ext cx="2917334" cy="4135740"/>
              <a:chOff x="0" y="0"/>
              <a:chExt cx="2917333" cy="4135739"/>
            </a:xfrm>
          </p:grpSpPr>
          <p:sp>
            <p:nvSpPr>
              <p:cNvPr id="1193" name="Rectangle"/>
              <p:cNvSpPr/>
              <p:nvPr/>
            </p:nvSpPr>
            <p:spPr>
              <a:xfrm>
                <a:off x="0" y="0"/>
                <a:ext cx="2917333" cy="1166933"/>
              </a:xfrm>
              <a:prstGeom prst="rect">
                <a:avLst/>
              </a:prstGeom>
              <a:solidFill>
                <a:srgbClr val="0F9ED5"/>
              </a:solidFill>
              <a:ln w="19050" cap="flat">
                <a:solidFill>
                  <a:srgbClr val="0F9ED5"/>
                </a:solidFill>
                <a:prstDash val="solid"/>
                <a:miter lim="800000"/>
              </a:ln>
              <a:effectLst/>
            </p:spPr>
            <p:txBody>
              <a:bodyPr wrap="square" lIns="45719" tIns="45719" rIns="45719" bIns="45719" numCol="1" anchor="ctr">
                <a:noAutofit/>
              </a:bodyPr>
              <a:lstStyle/>
              <a:p>
                <a:pPr algn="ctr" defTabSz="2711450">
                  <a:lnSpc>
                    <a:spcPct val="90000"/>
                  </a:lnSpc>
                  <a:spcBef>
                    <a:spcPts val="700"/>
                  </a:spcBef>
                  <a:defRPr sz="6100">
                    <a:solidFill>
                      <a:srgbClr val="FFFFFF"/>
                    </a:solidFill>
                    <a:latin typeface="+mn-lt"/>
                    <a:ea typeface="+mn-ea"/>
                    <a:cs typeface="+mn-cs"/>
                    <a:sym typeface="Avenir Book"/>
                  </a:defRPr>
                </a:pPr>
                <a:endParaRPr>
                  <a:latin typeface="Avenir Book" panose="02000503020000020003" pitchFamily="2" charset="0"/>
                </a:endParaRPr>
              </a:p>
            </p:txBody>
          </p:sp>
          <p:sp>
            <p:nvSpPr>
              <p:cNvPr id="1194" name="Rectangle"/>
              <p:cNvSpPr/>
              <p:nvPr/>
            </p:nvSpPr>
            <p:spPr>
              <a:xfrm>
                <a:off x="0" y="1166933"/>
                <a:ext cx="2917333" cy="2968806"/>
              </a:xfrm>
              <a:prstGeom prst="rect">
                <a:avLst/>
              </a:prstGeom>
              <a:solidFill>
                <a:srgbClr val="CADEEF">
                  <a:alpha val="90000"/>
                </a:srgbClr>
              </a:solidFill>
              <a:ln w="19050" cap="flat">
                <a:solidFill>
                  <a:srgbClr val="CADEEF">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Book" panose="02000503020000020003" pitchFamily="2" charset="0"/>
                </a:endParaRPr>
              </a:p>
            </p:txBody>
          </p:sp>
        </p:grpSp>
        <p:pic>
          <p:nvPicPr>
            <p:cNvPr id="1196" name="Graphic 161" descr="Graphic 161"/>
            <p:cNvPicPr>
              <a:picLocks noChangeAspect="1"/>
            </p:cNvPicPr>
            <p:nvPr/>
          </p:nvPicPr>
          <p:blipFill>
            <a:blip r:embed="rId6"/>
            <a:srcRect t="10626" b="10626"/>
            <a:stretch>
              <a:fillRect/>
            </a:stretch>
          </p:blipFill>
          <p:spPr>
            <a:xfrm>
              <a:off x="751037" y="32692"/>
              <a:ext cx="1415102" cy="1135048"/>
            </a:xfrm>
            <a:prstGeom prst="rect">
              <a:avLst/>
            </a:prstGeom>
            <a:ln w="12700" cap="flat">
              <a:noFill/>
              <a:miter lim="400000"/>
            </a:ln>
            <a:effectLst/>
          </p:spPr>
        </p:pic>
      </p:grpSp>
      <p:grpSp>
        <p:nvGrpSpPr>
          <p:cNvPr id="1202" name="Group"/>
          <p:cNvGrpSpPr/>
          <p:nvPr/>
        </p:nvGrpSpPr>
        <p:grpSpPr>
          <a:xfrm>
            <a:off x="8439726" y="1982498"/>
            <a:ext cx="2917335" cy="4139909"/>
            <a:chOff x="0" y="0"/>
            <a:chExt cx="2917334" cy="4135740"/>
          </a:xfrm>
        </p:grpSpPr>
        <p:grpSp>
          <p:nvGrpSpPr>
            <p:cNvPr id="1200" name="Content Placeholder 38"/>
            <p:cNvGrpSpPr/>
            <p:nvPr/>
          </p:nvGrpSpPr>
          <p:grpSpPr>
            <a:xfrm>
              <a:off x="0" y="0"/>
              <a:ext cx="2917334" cy="4135740"/>
              <a:chOff x="0" y="0"/>
              <a:chExt cx="2917333" cy="4135739"/>
            </a:xfrm>
          </p:grpSpPr>
          <p:sp>
            <p:nvSpPr>
              <p:cNvPr id="1198" name="Rectangle"/>
              <p:cNvSpPr/>
              <p:nvPr/>
            </p:nvSpPr>
            <p:spPr>
              <a:xfrm>
                <a:off x="0" y="0"/>
                <a:ext cx="2917333" cy="1166933"/>
              </a:xfrm>
              <a:prstGeom prst="rect">
                <a:avLst/>
              </a:prstGeom>
              <a:solidFill>
                <a:srgbClr val="196B24"/>
              </a:solidFill>
              <a:ln w="19050" cap="flat">
                <a:solidFill>
                  <a:srgbClr val="196B24"/>
                </a:solidFill>
                <a:prstDash val="solid"/>
                <a:miter lim="800000"/>
              </a:ln>
              <a:effectLst/>
            </p:spPr>
            <p:txBody>
              <a:bodyPr wrap="square" lIns="45719" tIns="45719" rIns="45719" bIns="45719" numCol="1" anchor="ctr">
                <a:noAutofit/>
              </a:bodyPr>
              <a:lstStyle/>
              <a:p>
                <a:pPr algn="ctr" defTabSz="2711450">
                  <a:lnSpc>
                    <a:spcPct val="90000"/>
                  </a:lnSpc>
                  <a:spcBef>
                    <a:spcPts val="700"/>
                  </a:spcBef>
                  <a:defRPr sz="6100">
                    <a:solidFill>
                      <a:srgbClr val="FFFFFF"/>
                    </a:solidFill>
                    <a:latin typeface="+mn-lt"/>
                    <a:ea typeface="+mn-ea"/>
                    <a:cs typeface="+mn-cs"/>
                    <a:sym typeface="Avenir Book"/>
                  </a:defRPr>
                </a:pPr>
                <a:endParaRPr>
                  <a:latin typeface="Avenir Book" panose="02000503020000020003" pitchFamily="2" charset="0"/>
                </a:endParaRPr>
              </a:p>
            </p:txBody>
          </p:sp>
          <p:sp>
            <p:nvSpPr>
              <p:cNvPr id="1199" name="Rectangle"/>
              <p:cNvSpPr/>
              <p:nvPr/>
            </p:nvSpPr>
            <p:spPr>
              <a:xfrm>
                <a:off x="0" y="1166933"/>
                <a:ext cx="2917333" cy="2968806"/>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Book" panose="02000503020000020003" pitchFamily="2" charset="0"/>
                </a:endParaRPr>
              </a:p>
            </p:txBody>
          </p:sp>
        </p:grpSp>
        <p:pic>
          <p:nvPicPr>
            <p:cNvPr id="1201" name="Graphic 177" descr="Graphic 177"/>
            <p:cNvPicPr>
              <a:picLocks noChangeAspect="1"/>
            </p:cNvPicPr>
            <p:nvPr/>
          </p:nvPicPr>
          <p:blipFill>
            <a:blip r:embed="rId7"/>
            <a:srcRect l="13709" r="13709"/>
            <a:stretch>
              <a:fillRect/>
            </a:stretch>
          </p:blipFill>
          <p:spPr>
            <a:xfrm>
              <a:off x="983381" y="24839"/>
              <a:ext cx="829537" cy="1142919"/>
            </a:xfrm>
            <a:prstGeom prst="rect">
              <a:avLst/>
            </a:prstGeom>
            <a:ln w="12700" cap="flat">
              <a:noFill/>
              <a:miter lim="400000"/>
            </a:ln>
            <a:effectLst/>
          </p:spPr>
        </p:pic>
      </p:grpSp>
      <p:sp>
        <p:nvSpPr>
          <p:cNvPr id="1204" name="Slide Number Placeholder 3"/>
          <p:cNvSpPr txBox="1">
            <a:spLocks noGrp="1"/>
          </p:cNvSpPr>
          <p:nvPr>
            <p:ph type="sldNum" sz="quarter" idx="4294967295"/>
          </p:nvPr>
        </p:nvSpPr>
        <p:spPr>
          <a:xfrm>
            <a:off x="11176510" y="6400413"/>
            <a:ext cx="17729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Book" panose="02000503020000020003" pitchFamily="2" charset="0"/>
              </a:rPr>
              <a:pPr/>
              <a:t>5</a:t>
            </a:fld>
            <a:endParaRPr>
              <a:latin typeface="Avenir Book" panose="02000503020000020003" pitchFamily="2" charset="0"/>
            </a:endParaRPr>
          </a:p>
        </p:txBody>
      </p:sp>
      <p:grpSp>
        <p:nvGrpSpPr>
          <p:cNvPr id="1207" name="Group"/>
          <p:cNvGrpSpPr/>
          <p:nvPr/>
        </p:nvGrpSpPr>
        <p:grpSpPr>
          <a:xfrm>
            <a:off x="5164564" y="3481658"/>
            <a:ext cx="2944475" cy="1061535"/>
            <a:chOff x="0" y="0"/>
            <a:chExt cx="2944473" cy="1061534"/>
          </a:xfrm>
        </p:grpSpPr>
        <p:sp>
          <p:nvSpPr>
            <p:cNvPr id="1205" name="Rectangle: Rounded Corners 24"/>
            <p:cNvSpPr/>
            <p:nvPr/>
          </p:nvSpPr>
          <p:spPr>
            <a:xfrm>
              <a:off x="0" y="0"/>
              <a:ext cx="2944474" cy="1061535"/>
            </a:xfrm>
            <a:prstGeom prst="rect">
              <a:avLst/>
            </a:prstGeom>
            <a:solidFill>
              <a:srgbClr val="0D9ED5"/>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Book" panose="02000503020000020003" pitchFamily="2" charset="0"/>
              </a:endParaRPr>
            </a:p>
          </p:txBody>
        </p:sp>
        <p:pic>
          <p:nvPicPr>
            <p:cNvPr id="1206" name="Graphic 30" descr="Graphic 30"/>
            <p:cNvPicPr>
              <a:picLocks noChangeAspect="1"/>
            </p:cNvPicPr>
            <p:nvPr/>
          </p:nvPicPr>
          <p:blipFill>
            <a:blip r:embed="rId8"/>
            <a:stretch>
              <a:fillRect/>
            </a:stretch>
          </p:blipFill>
          <p:spPr>
            <a:xfrm>
              <a:off x="886500" y="10151"/>
              <a:ext cx="1062090" cy="1049467"/>
            </a:xfrm>
            <a:prstGeom prst="rect">
              <a:avLst/>
            </a:prstGeom>
            <a:ln w="12700" cap="flat">
              <a:noFill/>
              <a:miter lim="400000"/>
            </a:ln>
            <a:effectLst/>
          </p:spPr>
        </p:pic>
      </p:grpSp>
      <p:grpSp>
        <p:nvGrpSpPr>
          <p:cNvPr id="1212" name="Group"/>
          <p:cNvGrpSpPr/>
          <p:nvPr/>
        </p:nvGrpSpPr>
        <p:grpSpPr>
          <a:xfrm>
            <a:off x="845907" y="3468460"/>
            <a:ext cx="2917333" cy="1087931"/>
            <a:chOff x="0" y="0"/>
            <a:chExt cx="2917332" cy="1087930"/>
          </a:xfrm>
        </p:grpSpPr>
        <p:sp>
          <p:nvSpPr>
            <p:cNvPr id="1208" name="Rectangle: Rounded Corners 22"/>
            <p:cNvSpPr/>
            <p:nvPr/>
          </p:nvSpPr>
          <p:spPr>
            <a:xfrm>
              <a:off x="0" y="0"/>
              <a:ext cx="2917333" cy="1034884"/>
            </a:xfrm>
            <a:prstGeom prst="rect">
              <a:avLst/>
            </a:prstGeom>
            <a:solidFill>
              <a:srgbClr val="A02B93"/>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Book" panose="02000503020000020003" pitchFamily="2" charset="0"/>
              </a:endParaRPr>
            </a:p>
          </p:txBody>
        </p:sp>
        <p:pic>
          <p:nvPicPr>
            <p:cNvPr id="1209" name="Graphic 28" descr="Graphic 28"/>
            <p:cNvPicPr>
              <a:picLocks noChangeAspect="1"/>
            </p:cNvPicPr>
            <p:nvPr/>
          </p:nvPicPr>
          <p:blipFill>
            <a:blip r:embed="rId9"/>
            <a:stretch>
              <a:fillRect/>
            </a:stretch>
          </p:blipFill>
          <p:spPr>
            <a:xfrm>
              <a:off x="1872016" y="93090"/>
              <a:ext cx="800356" cy="813532"/>
            </a:xfrm>
            <a:prstGeom prst="rect">
              <a:avLst/>
            </a:prstGeom>
            <a:ln w="12700" cap="flat">
              <a:noFill/>
              <a:miter lim="400000"/>
            </a:ln>
            <a:effectLst/>
          </p:spPr>
        </p:pic>
        <p:pic>
          <p:nvPicPr>
            <p:cNvPr id="1210" name="Graphic 32" descr="Graphic 32"/>
            <p:cNvPicPr>
              <a:picLocks noChangeAspect="1"/>
            </p:cNvPicPr>
            <p:nvPr/>
          </p:nvPicPr>
          <p:blipFill>
            <a:blip r:embed="rId10"/>
            <a:stretch>
              <a:fillRect/>
            </a:stretch>
          </p:blipFill>
          <p:spPr>
            <a:xfrm>
              <a:off x="201449" y="175420"/>
              <a:ext cx="603521" cy="594454"/>
            </a:xfrm>
            <a:prstGeom prst="rect">
              <a:avLst/>
            </a:prstGeom>
            <a:ln w="12700" cap="flat">
              <a:noFill/>
              <a:miter lim="400000"/>
            </a:ln>
            <a:effectLst/>
          </p:spPr>
        </p:pic>
        <p:pic>
          <p:nvPicPr>
            <p:cNvPr id="1211" name="Graphic 36" descr="Graphic 36"/>
            <p:cNvPicPr>
              <a:picLocks noChangeAspect="1"/>
            </p:cNvPicPr>
            <p:nvPr/>
          </p:nvPicPr>
          <p:blipFill>
            <a:blip r:embed="rId11"/>
            <a:stretch>
              <a:fillRect/>
            </a:stretch>
          </p:blipFill>
          <p:spPr>
            <a:xfrm>
              <a:off x="493663" y="97147"/>
              <a:ext cx="967171" cy="990784"/>
            </a:xfrm>
            <a:prstGeom prst="rect">
              <a:avLst/>
            </a:prstGeom>
            <a:ln w="12700" cap="flat">
              <a:noFill/>
              <a:miter lim="400000"/>
            </a:ln>
            <a:effectLst/>
          </p:spPr>
        </p:pic>
      </p:grpSp>
      <p:grpSp>
        <p:nvGrpSpPr>
          <p:cNvPr id="1215" name="Group"/>
          <p:cNvGrpSpPr/>
          <p:nvPr/>
        </p:nvGrpSpPr>
        <p:grpSpPr>
          <a:xfrm>
            <a:off x="8419808" y="3494856"/>
            <a:ext cx="2944475" cy="1061535"/>
            <a:chOff x="0" y="0"/>
            <a:chExt cx="2944473" cy="1061534"/>
          </a:xfrm>
        </p:grpSpPr>
        <p:sp>
          <p:nvSpPr>
            <p:cNvPr id="1213" name="Rectangle: Rounded Corners 26"/>
            <p:cNvSpPr/>
            <p:nvPr/>
          </p:nvSpPr>
          <p:spPr>
            <a:xfrm>
              <a:off x="0" y="0"/>
              <a:ext cx="2944474" cy="1061535"/>
            </a:xfrm>
            <a:prstGeom prst="rect">
              <a:avLst/>
            </a:prstGeom>
            <a:solidFill>
              <a:srgbClr val="196B24"/>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Book" panose="02000503020000020003" pitchFamily="2" charset="0"/>
              </a:endParaRPr>
            </a:p>
          </p:txBody>
        </p:sp>
        <p:sp>
          <p:nvSpPr>
            <p:cNvPr id="1214" name="Shape"/>
            <p:cNvSpPr/>
            <p:nvPr/>
          </p:nvSpPr>
          <p:spPr>
            <a:xfrm>
              <a:off x="1082727" y="141258"/>
              <a:ext cx="779019" cy="779018"/>
            </a:xfrm>
            <a:custGeom>
              <a:avLst/>
              <a:gdLst/>
              <a:ahLst/>
              <a:cxnLst>
                <a:cxn ang="0">
                  <a:pos x="wd2" y="hd2"/>
                </a:cxn>
                <a:cxn ang="5400000">
                  <a:pos x="wd2" y="hd2"/>
                </a:cxn>
                <a:cxn ang="10800000">
                  <a:pos x="wd2" y="hd2"/>
                </a:cxn>
                <a:cxn ang="16200000">
                  <a:pos x="wd2" y="hd2"/>
                </a:cxn>
              </a:cxnLst>
              <a:rect l="0" t="0" r="r" b="b"/>
              <a:pathLst>
                <a:path w="21600" h="21600" extrusionOk="0">
                  <a:moveTo>
                    <a:pt x="2408" y="0"/>
                  </a:moveTo>
                  <a:cubicBezTo>
                    <a:pt x="1744" y="0"/>
                    <a:pt x="1142" y="270"/>
                    <a:pt x="706" y="706"/>
                  </a:cubicBezTo>
                  <a:cubicBezTo>
                    <a:pt x="270" y="1142"/>
                    <a:pt x="0" y="1744"/>
                    <a:pt x="0" y="2408"/>
                  </a:cubicBezTo>
                  <a:lnTo>
                    <a:pt x="0" y="19192"/>
                  </a:lnTo>
                  <a:cubicBezTo>
                    <a:pt x="0" y="19856"/>
                    <a:pt x="270" y="20458"/>
                    <a:pt x="706" y="20894"/>
                  </a:cubicBezTo>
                  <a:cubicBezTo>
                    <a:pt x="1142" y="21330"/>
                    <a:pt x="1744" y="21600"/>
                    <a:pt x="2408" y="21600"/>
                  </a:cubicBezTo>
                  <a:lnTo>
                    <a:pt x="19192" y="21600"/>
                  </a:lnTo>
                  <a:cubicBezTo>
                    <a:pt x="19856" y="21600"/>
                    <a:pt x="20458" y="21330"/>
                    <a:pt x="20894" y="20894"/>
                  </a:cubicBezTo>
                  <a:cubicBezTo>
                    <a:pt x="21330" y="20458"/>
                    <a:pt x="21600" y="19856"/>
                    <a:pt x="21600" y="19192"/>
                  </a:cubicBezTo>
                  <a:lnTo>
                    <a:pt x="21600" y="2408"/>
                  </a:lnTo>
                  <a:cubicBezTo>
                    <a:pt x="21600" y="1744"/>
                    <a:pt x="21330" y="1142"/>
                    <a:pt x="20894" y="706"/>
                  </a:cubicBezTo>
                  <a:cubicBezTo>
                    <a:pt x="20458" y="270"/>
                    <a:pt x="19856" y="0"/>
                    <a:pt x="19192" y="0"/>
                  </a:cubicBezTo>
                  <a:lnTo>
                    <a:pt x="2408" y="0"/>
                  </a:lnTo>
                  <a:close/>
                  <a:moveTo>
                    <a:pt x="2408" y="913"/>
                  </a:moveTo>
                  <a:lnTo>
                    <a:pt x="19192" y="913"/>
                  </a:lnTo>
                  <a:cubicBezTo>
                    <a:pt x="19605" y="913"/>
                    <a:pt x="19979" y="1080"/>
                    <a:pt x="20249" y="1351"/>
                  </a:cubicBezTo>
                  <a:cubicBezTo>
                    <a:pt x="20520" y="1621"/>
                    <a:pt x="20687" y="1995"/>
                    <a:pt x="20687" y="2408"/>
                  </a:cubicBezTo>
                  <a:lnTo>
                    <a:pt x="20687" y="19192"/>
                  </a:lnTo>
                  <a:cubicBezTo>
                    <a:pt x="20687" y="19605"/>
                    <a:pt x="20520" y="19979"/>
                    <a:pt x="20249" y="20249"/>
                  </a:cubicBezTo>
                  <a:cubicBezTo>
                    <a:pt x="19979" y="20520"/>
                    <a:pt x="19605" y="20687"/>
                    <a:pt x="19192" y="20687"/>
                  </a:cubicBezTo>
                  <a:lnTo>
                    <a:pt x="2408" y="20687"/>
                  </a:lnTo>
                  <a:cubicBezTo>
                    <a:pt x="1995" y="20687"/>
                    <a:pt x="1621" y="20520"/>
                    <a:pt x="1351" y="20249"/>
                  </a:cubicBezTo>
                  <a:cubicBezTo>
                    <a:pt x="1080" y="19979"/>
                    <a:pt x="913" y="19605"/>
                    <a:pt x="913" y="19192"/>
                  </a:cubicBezTo>
                  <a:lnTo>
                    <a:pt x="913" y="2408"/>
                  </a:lnTo>
                  <a:cubicBezTo>
                    <a:pt x="913" y="1995"/>
                    <a:pt x="1080" y="1621"/>
                    <a:pt x="1351" y="1351"/>
                  </a:cubicBezTo>
                  <a:cubicBezTo>
                    <a:pt x="1621" y="1080"/>
                    <a:pt x="1995" y="913"/>
                    <a:pt x="2408" y="913"/>
                  </a:cubicBezTo>
                  <a:close/>
                  <a:moveTo>
                    <a:pt x="10800" y="1971"/>
                  </a:moveTo>
                  <a:cubicBezTo>
                    <a:pt x="5924" y="1971"/>
                    <a:pt x="1971" y="5924"/>
                    <a:pt x="1971" y="10800"/>
                  </a:cubicBezTo>
                  <a:cubicBezTo>
                    <a:pt x="1971" y="15676"/>
                    <a:pt x="5924" y="19629"/>
                    <a:pt x="10800" y="19629"/>
                  </a:cubicBezTo>
                  <a:cubicBezTo>
                    <a:pt x="15676" y="19629"/>
                    <a:pt x="19629" y="15676"/>
                    <a:pt x="19629" y="10800"/>
                  </a:cubicBezTo>
                  <a:cubicBezTo>
                    <a:pt x="19629" y="5924"/>
                    <a:pt x="15676" y="1971"/>
                    <a:pt x="10800" y="1971"/>
                  </a:cubicBezTo>
                  <a:close/>
                  <a:moveTo>
                    <a:pt x="4379" y="9477"/>
                  </a:moveTo>
                  <a:lnTo>
                    <a:pt x="17221" y="9477"/>
                  </a:lnTo>
                  <a:lnTo>
                    <a:pt x="17221" y="12123"/>
                  </a:lnTo>
                  <a:lnTo>
                    <a:pt x="4379" y="12123"/>
                  </a:lnTo>
                  <a:lnTo>
                    <a:pt x="4379" y="9477"/>
                  </a:lnTo>
                  <a:close/>
                </a:path>
              </a:pathLst>
            </a:custGeom>
            <a:solidFill>
              <a:srgbClr val="FFFFFF"/>
            </a:solidFill>
            <a:ln w="25400" cap="flat">
              <a:solidFill>
                <a:srgbClr val="FFFFFF"/>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Book" panose="02000503020000020003" pitchFamily="2" charset="0"/>
              </a:endParaRPr>
            </a:p>
          </p:txBody>
        </p:sp>
      </p:grpSp>
      <p:grpSp>
        <p:nvGrpSpPr>
          <p:cNvPr id="4" name="Group 3">
            <a:extLst>
              <a:ext uri="{FF2B5EF4-FFF2-40B4-BE49-F238E27FC236}">
                <a16:creationId xmlns:a16="http://schemas.microsoft.com/office/drawing/2014/main" id="{53544A1D-0207-940A-4595-5B2049BDEC25}"/>
              </a:ext>
            </a:extLst>
          </p:cNvPr>
          <p:cNvGrpSpPr/>
          <p:nvPr/>
        </p:nvGrpSpPr>
        <p:grpSpPr>
          <a:xfrm>
            <a:off x="8393252" y="3083312"/>
            <a:ext cx="3010282" cy="1858226"/>
            <a:chOff x="8393252" y="3083312"/>
            <a:chExt cx="3010282" cy="1858226"/>
          </a:xfrm>
        </p:grpSpPr>
        <p:sp>
          <p:nvSpPr>
            <p:cNvPr id="1216" name="Rectangle: Rounded Corners 26"/>
            <p:cNvSpPr/>
            <p:nvPr/>
          </p:nvSpPr>
          <p:spPr>
            <a:xfrm rot="795176">
              <a:off x="8505946" y="3484587"/>
              <a:ext cx="2784895" cy="1055678"/>
            </a:xfrm>
            <a:prstGeom prst="rect">
              <a:avLst/>
            </a:prstGeom>
            <a:solidFill>
              <a:srgbClr val="C00000"/>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Book" panose="02000503020000020003" pitchFamily="2" charset="0"/>
              </a:endParaRPr>
            </a:p>
          </p:txBody>
        </p:sp>
        <p:grpSp>
          <p:nvGrpSpPr>
            <p:cNvPr id="1221" name="Group 6"/>
            <p:cNvGrpSpPr/>
            <p:nvPr/>
          </p:nvGrpSpPr>
          <p:grpSpPr>
            <a:xfrm>
              <a:off x="8393252" y="3083312"/>
              <a:ext cx="3010282" cy="1858226"/>
              <a:chOff x="0" y="0"/>
              <a:chExt cx="3010278" cy="1858222"/>
            </a:xfrm>
          </p:grpSpPr>
          <p:pic>
            <p:nvPicPr>
              <p:cNvPr id="1217" name="Graphic 139" descr="Graphic 139"/>
              <p:cNvPicPr>
                <a:picLocks noChangeAspect="1"/>
              </p:cNvPicPr>
              <p:nvPr/>
            </p:nvPicPr>
            <p:blipFill>
              <a:blip r:embed="rId12"/>
              <a:stretch>
                <a:fillRect/>
              </a:stretch>
            </p:blipFill>
            <p:spPr>
              <a:xfrm rot="795176">
                <a:off x="1901092" y="597936"/>
                <a:ext cx="1003280" cy="1040503"/>
              </a:xfrm>
              <a:prstGeom prst="rect">
                <a:avLst/>
              </a:prstGeom>
              <a:ln w="12700" cap="flat">
                <a:noFill/>
                <a:miter lim="400000"/>
              </a:ln>
              <a:effectLst/>
            </p:spPr>
          </p:pic>
          <p:pic>
            <p:nvPicPr>
              <p:cNvPr id="1218" name="Graphic 8" descr="Graphic 8"/>
              <p:cNvPicPr>
                <a:picLocks noChangeAspect="1"/>
              </p:cNvPicPr>
              <p:nvPr/>
            </p:nvPicPr>
            <p:blipFill>
              <a:blip r:embed="rId13"/>
              <a:stretch>
                <a:fillRect/>
              </a:stretch>
            </p:blipFill>
            <p:spPr>
              <a:xfrm rot="795176">
                <a:off x="882315" y="145965"/>
                <a:ext cx="1455382" cy="1566291"/>
              </a:xfrm>
              <a:prstGeom prst="rect">
                <a:avLst/>
              </a:prstGeom>
              <a:ln w="12700" cap="flat">
                <a:noFill/>
                <a:miter lim="400000"/>
              </a:ln>
              <a:effectLst/>
            </p:spPr>
          </p:pic>
          <p:pic>
            <p:nvPicPr>
              <p:cNvPr id="1219" name="Graphic 9" descr="Graphic 9"/>
              <p:cNvPicPr>
                <a:picLocks noChangeAspect="1"/>
              </p:cNvPicPr>
              <p:nvPr/>
            </p:nvPicPr>
            <p:blipFill>
              <a:blip r:embed="rId14"/>
              <a:stretch>
                <a:fillRect/>
              </a:stretch>
            </p:blipFill>
            <p:spPr>
              <a:xfrm rot="795176">
                <a:off x="102473" y="153135"/>
                <a:ext cx="906196" cy="999264"/>
              </a:xfrm>
              <a:prstGeom prst="rect">
                <a:avLst/>
              </a:prstGeom>
              <a:ln w="12700" cap="flat">
                <a:noFill/>
                <a:miter lim="400000"/>
              </a:ln>
              <a:effectLst/>
            </p:spPr>
          </p:pic>
          <p:pic>
            <p:nvPicPr>
              <p:cNvPr id="1220" name="Graphic 10" descr="Graphic 10"/>
              <p:cNvPicPr>
                <a:picLocks noChangeAspect="1"/>
              </p:cNvPicPr>
              <p:nvPr/>
            </p:nvPicPr>
            <p:blipFill>
              <a:blip r:embed="rId14"/>
              <a:stretch>
                <a:fillRect/>
              </a:stretch>
            </p:blipFill>
            <p:spPr>
              <a:xfrm rot="795176">
                <a:off x="302269" y="200191"/>
                <a:ext cx="906196" cy="999264"/>
              </a:xfrm>
              <a:prstGeom prst="rect">
                <a:avLst/>
              </a:prstGeom>
              <a:ln w="12700" cap="flat">
                <a:noFill/>
                <a:miter lim="400000"/>
              </a:ln>
              <a:effectLst/>
            </p:spPr>
          </p:pic>
        </p:grpSp>
      </p:grpSp>
      <p:sp>
        <p:nvSpPr>
          <p:cNvPr id="8" name="Title 7">
            <a:extLst>
              <a:ext uri="{FF2B5EF4-FFF2-40B4-BE49-F238E27FC236}">
                <a16:creationId xmlns:a16="http://schemas.microsoft.com/office/drawing/2014/main" id="{340D7A3B-BB5A-9116-FD78-38D64285D32D}"/>
              </a:ext>
            </a:extLst>
          </p:cNvPr>
          <p:cNvSpPr>
            <a:spLocks noGrp="1"/>
          </p:cNvSpPr>
          <p:nvPr>
            <p:ph type="title"/>
          </p:nvPr>
        </p:nvSpPr>
        <p:spPr/>
        <p:txBody>
          <a:bodyPr/>
          <a:lstStyle/>
          <a:p>
            <a:r>
              <a:rPr lang="en-US">
                <a:latin typeface="Avenir Light" panose="020B0402020203020204" pitchFamily="34" charset="77"/>
              </a:rPr>
              <a:t>Car Insurance Policies</a:t>
            </a:r>
            <a:endParaRPr lang="en-US"/>
          </a:p>
        </p:txBody>
      </p:sp>
      <p:sp>
        <p:nvSpPr>
          <p:cNvPr id="9" name="Title 1">
            <a:extLst>
              <a:ext uri="{FF2B5EF4-FFF2-40B4-BE49-F238E27FC236}">
                <a16:creationId xmlns:a16="http://schemas.microsoft.com/office/drawing/2014/main" id="{BCDDC26A-3901-D2BA-47BD-D80FCA0F2133}"/>
              </a:ext>
            </a:extLst>
          </p:cNvPr>
          <p:cNvSpPr txBox="1">
            <a:spLocks/>
          </p:cNvSpPr>
          <p:nvPr/>
        </p:nvSpPr>
        <p:spPr>
          <a:xfrm>
            <a:off x="279825" y="9171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Avenir Book" panose="02000503020000020003" pitchFamily="2" charset="0"/>
                <a:ea typeface="+mj-ea"/>
                <a:cs typeface="+mj-cs"/>
              </a:defRPr>
            </a:lvl1pPr>
          </a:lstStyle>
          <a:p>
            <a:endParaRPr lang="en-US">
              <a:latin typeface="Avenir Light" panose="020B0402020203020204" pitchFamily="34" charset="77"/>
            </a:endParaRPr>
          </a:p>
        </p:txBody>
      </p:sp>
      <p:cxnSp>
        <p:nvCxnSpPr>
          <p:cNvPr id="3" name="Straight Connector 2">
            <a:extLst>
              <a:ext uri="{FF2B5EF4-FFF2-40B4-BE49-F238E27FC236}">
                <a16:creationId xmlns:a16="http://schemas.microsoft.com/office/drawing/2014/main" id="{630F203F-B3E0-284E-348F-ADBAFDB1DDFB}"/>
              </a:ext>
            </a:extLst>
          </p:cNvPr>
          <p:cNvCxnSpPr>
            <a:cxnSpLocks/>
          </p:cNvCxnSpPr>
          <p:nvPr/>
        </p:nvCxnSpPr>
        <p:spPr>
          <a:xfrm>
            <a:off x="4462272" y="2105918"/>
            <a:ext cx="0" cy="3931920"/>
          </a:xfrm>
          <a:prstGeom prst="line">
            <a:avLst/>
          </a:prstGeom>
          <a:ln w="2857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212"/>
                                        </p:tgtEl>
                                        <p:attrNameLst>
                                          <p:attrName>style.visibility</p:attrName>
                                        </p:attrNameLst>
                                      </p:cBhvr>
                                      <p:to>
                                        <p:strVal val="visible"/>
                                      </p:to>
                                    </p:set>
                                    <p:animEffect transition="in" filter="fade">
                                      <p:cBhvr>
                                        <p:cTn id="7" dur="250"/>
                                        <p:tgtEl>
                                          <p:spTgt spid="1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207"/>
                                        </p:tgtEl>
                                        <p:attrNameLst>
                                          <p:attrName>style.visibility</p:attrName>
                                        </p:attrNameLst>
                                      </p:cBhvr>
                                      <p:to>
                                        <p:strVal val="visible"/>
                                      </p:to>
                                    </p:set>
                                    <p:animEffect transition="in" filter="fade">
                                      <p:cBhvr>
                                        <p:cTn id="12" dur="250"/>
                                        <p:tgtEl>
                                          <p:spTgt spid="12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215"/>
                                        </p:tgtEl>
                                        <p:attrNameLst>
                                          <p:attrName>style.visibility</p:attrName>
                                        </p:attrNameLst>
                                      </p:cBhvr>
                                      <p:to>
                                        <p:strVal val="visible"/>
                                      </p:to>
                                    </p:set>
                                    <p:animEffect transition="in" filter="fade">
                                      <p:cBhvr>
                                        <p:cTn id="17" dur="250"/>
                                        <p:tgtEl>
                                          <p:spTgt spid="1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 grpId="0" animBg="1" advAuto="0"/>
      <p:bldP spid="1212" grpId="0" animBg="1" advAuto="0"/>
      <p:bldP spid="1215" grpId="0" animBg="1" advAuto="0"/>
    </p:bldLst>
  </p:timing>
  <p:extLst>
    <p:ext uri="{6950BFC3-D8DA-4A85-94F7-54DA5524770B}">
      <p188:commentRel xmlns:p188="http://schemas.microsoft.com/office/powerpoint/2018/8/main" r:id="rId4"/>
    </p:ext>
  </p:extLs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6" name="Title 1"/>
          <p:cNvSpPr txBox="1">
            <a:spLocks noGrp="1"/>
          </p:cNvSpPr>
          <p:nvPr>
            <p:ph type="title"/>
          </p:nvPr>
        </p:nvSpPr>
        <p:spPr>
          <a:prstGeom prst="rect">
            <a:avLst/>
          </a:prstGeom>
        </p:spPr>
        <p:txBody>
          <a:bodyPr/>
          <a:lstStyle>
            <a:lvl1pPr>
              <a:defRPr>
                <a:solidFill>
                  <a:srgbClr val="002060"/>
                </a:solidFill>
              </a:defRPr>
            </a:lvl1pPr>
          </a:lstStyle>
          <a:p>
            <a:r>
              <a:rPr lang="en-US">
                <a:latin typeface="Avenir Light"/>
              </a:rPr>
              <a:t>End-to-End Probabilistic </a:t>
            </a:r>
            <a:r>
              <a:rPr>
                <a:latin typeface="Avenir Light"/>
              </a:rPr>
              <a:t>Guarantees</a:t>
            </a:r>
          </a:p>
        </p:txBody>
      </p:sp>
      <p:sp>
        <p:nvSpPr>
          <p:cNvPr id="1647" name="Content Placeholder 2"/>
          <p:cNvSpPr txBox="1">
            <a:spLocks noGrp="1"/>
          </p:cNvSpPr>
          <p:nvPr>
            <p:ph type="body" idx="1"/>
          </p:nvPr>
        </p:nvSpPr>
        <p:spPr>
          <a:prstGeom prst="rect">
            <a:avLst/>
          </a:prstGeom>
        </p:spPr>
        <p:txBody>
          <a:bodyPr vert="horz" lIns="91440" tIns="45720" rIns="91440" bIns="45720" rtlCol="0" anchor="t">
            <a:normAutofit/>
          </a:bodyPr>
          <a:lstStyle/>
          <a:p>
            <a:pPr marL="0" indent="0">
              <a:buNone/>
            </a:pPr>
            <a:r>
              <a:rPr lang="en-US">
                <a:latin typeface="Avenir Light" panose="020B0402020203020204" pitchFamily="34" charset="77"/>
              </a:rPr>
              <a:t>Understandable Guarantees</a:t>
            </a:r>
            <a:endParaRPr lang="en-US"/>
          </a:p>
          <a:p>
            <a:pPr marL="457200" lvl="1" indent="0">
              <a:buNone/>
            </a:pPr>
            <a:r>
              <a:rPr lang="en-US">
                <a:latin typeface="Avenir Light" panose="020B0402020203020204" pitchFamily="34" charset="77"/>
              </a:rPr>
              <a:t>X% safe, live, durable, available</a:t>
            </a:r>
          </a:p>
          <a:p>
            <a:pPr marL="0" indent="0">
              <a:buNone/>
            </a:pPr>
            <a:endParaRPr lang="en-US">
              <a:latin typeface="Avenir Light" panose="020B0402020203020204" pitchFamily="34" charset="77"/>
            </a:endParaRPr>
          </a:p>
          <a:p>
            <a:pPr marL="0" indent="0">
              <a:buNone/>
            </a:pPr>
            <a:r>
              <a:rPr lang="en-US">
                <a:latin typeface="Avenir Light" panose="020B0402020203020204" pitchFamily="34" charset="77"/>
              </a:rPr>
              <a:t>Solvers which can optimize and balance throughput/latency with durability and availability</a:t>
            </a:r>
          </a:p>
        </p:txBody>
      </p:sp>
      <p:sp>
        <p:nvSpPr>
          <p:cNvPr id="1648"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48</a:t>
            </a:fld>
            <a:endParaRPr>
              <a:latin typeface="Avenir Light" panose="020B0402020203020204" pitchFamily="34" charset="77"/>
            </a:endParaRPr>
          </a:p>
        </p:txBody>
      </p:sp>
    </p:spTree>
    <p:extLst>
      <p:ext uri="{BB962C8B-B14F-4D97-AF65-F5344CB8AC3E}">
        <p14:creationId xmlns:p14="http://schemas.microsoft.com/office/powerpoint/2010/main" val="3390998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4677E5F-91CE-9CDB-DEB0-9D1F705FB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119FF-7474-503C-CE73-85FD7167D804}"/>
              </a:ext>
            </a:extLst>
          </p:cNvPr>
          <p:cNvSpPr>
            <a:spLocks noGrp="1"/>
          </p:cNvSpPr>
          <p:nvPr>
            <p:ph type="title"/>
          </p:nvPr>
        </p:nvSpPr>
        <p:spPr/>
        <p:txBody>
          <a:bodyPr/>
          <a:lstStyle/>
          <a:p>
            <a:r>
              <a:rPr lang="en-US">
                <a:latin typeface="Avenir Light" panose="020B0402020203020204" pitchFamily="34" charset="77"/>
              </a:rPr>
              <a:t>(a) Faults are not uniform</a:t>
            </a:r>
          </a:p>
        </p:txBody>
      </p:sp>
      <p:sp>
        <p:nvSpPr>
          <p:cNvPr id="7" name="Slide Number Placeholder 6">
            <a:extLst>
              <a:ext uri="{FF2B5EF4-FFF2-40B4-BE49-F238E27FC236}">
                <a16:creationId xmlns:a16="http://schemas.microsoft.com/office/drawing/2014/main" id="{7C7BB394-2925-FD88-88D6-B86F0B76A470}"/>
              </a:ext>
            </a:extLst>
          </p:cNvPr>
          <p:cNvSpPr>
            <a:spLocks noGrp="1"/>
          </p:cNvSpPr>
          <p:nvPr>
            <p:ph type="sldNum" sz="quarter" idx="12"/>
          </p:nvPr>
        </p:nvSpPr>
        <p:spPr/>
        <p:txBody>
          <a:bodyPr/>
          <a:lstStyle/>
          <a:p>
            <a:fld id="{E759DE4A-BCCB-F845-96F6-7482EC11793A}" type="slidenum">
              <a:rPr lang="en-US" smtClean="0">
                <a:latin typeface="Avenir Light" panose="020B0402020203020204" pitchFamily="34" charset="77"/>
              </a:rPr>
              <a:t>51</a:t>
            </a:fld>
            <a:endParaRPr lang="en-US">
              <a:latin typeface="Avenir Light" panose="020B0402020203020204" pitchFamily="34" charset="77"/>
            </a:endParaRPr>
          </a:p>
        </p:txBody>
      </p:sp>
      <p:sp>
        <p:nvSpPr>
          <p:cNvPr id="10" name="Text Placeholder 2">
            <a:extLst>
              <a:ext uri="{FF2B5EF4-FFF2-40B4-BE49-F238E27FC236}">
                <a16:creationId xmlns:a16="http://schemas.microsoft.com/office/drawing/2014/main" id="{627A6C81-4F22-B47E-1C07-B3A19E74FE34}"/>
              </a:ext>
            </a:extLst>
          </p:cNvPr>
          <p:cNvSpPr txBox="1">
            <a:spLocks/>
          </p:cNvSpPr>
          <p:nvPr/>
        </p:nvSpPr>
        <p:spPr>
          <a:xfrm>
            <a:off x="6194427" y="2505075"/>
            <a:ext cx="5157787" cy="823912"/>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latin typeface="Avenir Light" panose="020B0402020203020204" pitchFamily="34" charset="77"/>
            </a:endParaRPr>
          </a:p>
        </p:txBody>
      </p:sp>
      <p:sp>
        <p:nvSpPr>
          <p:cNvPr id="3" name="TextBox 2">
            <a:extLst>
              <a:ext uri="{FF2B5EF4-FFF2-40B4-BE49-F238E27FC236}">
                <a16:creationId xmlns:a16="http://schemas.microsoft.com/office/drawing/2014/main" id="{F07147FF-58AD-4D54-4D6F-32B7C4502A75}"/>
              </a:ext>
            </a:extLst>
          </p:cNvPr>
          <p:cNvSpPr txBox="1"/>
          <p:nvPr/>
        </p:nvSpPr>
        <p:spPr>
          <a:xfrm>
            <a:off x="838200" y="5584777"/>
            <a:ext cx="10514014" cy="646331"/>
          </a:xfrm>
          <a:prstGeom prst="rect">
            <a:avLst/>
          </a:prstGeom>
          <a:noFill/>
        </p:spPr>
        <p:txBody>
          <a:bodyPr wrap="square">
            <a:spAutoFit/>
          </a:bodyPr>
          <a:lstStyle/>
          <a:p>
            <a:r>
              <a:rPr lang="en-US">
                <a:latin typeface="Avenir Book" panose="02000503020000020003" pitchFamily="2" charset="0"/>
              </a:rPr>
              <a:t>[1] Snape: Reliable and Low-Cost Computing with Mixture of Spot and On-Demand VMs, ASPLOS’23</a:t>
            </a:r>
            <a:br>
              <a:rPr lang="en-US">
                <a:latin typeface="Avenir Book" panose="02000503020000020003" pitchFamily="2" charset="0"/>
              </a:rPr>
            </a:br>
            <a:r>
              <a:rPr lang="en-US">
                <a:latin typeface="Avenir Book" panose="02000503020000020003" pitchFamily="2" charset="0"/>
              </a:rPr>
              <a:t>[2] Memory-Harvesting VMs in Cloud Platforms, ASPLOS’22</a:t>
            </a:r>
          </a:p>
        </p:txBody>
      </p:sp>
      <p:pic>
        <p:nvPicPr>
          <p:cNvPr id="2054" name="Picture 6" descr="Looking for the x-factor in data center efficiency - Uptime Institute Blog">
            <a:extLst>
              <a:ext uri="{FF2B5EF4-FFF2-40B4-BE49-F238E27FC236}">
                <a16:creationId xmlns:a16="http://schemas.microsoft.com/office/drawing/2014/main" id="{C6D93F2A-60BD-9189-5536-4977D91515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90"/>
          <a:stretch/>
        </p:blipFill>
        <p:spPr bwMode="auto">
          <a:xfrm>
            <a:off x="965115" y="1642059"/>
            <a:ext cx="5780052" cy="37621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oof of History, Proof of Stake, Proof of Work - Explained">
            <a:extLst>
              <a:ext uri="{FF2B5EF4-FFF2-40B4-BE49-F238E27FC236}">
                <a16:creationId xmlns:a16="http://schemas.microsoft.com/office/drawing/2014/main" id="{F6E18EDF-0B53-C4BC-C38E-BD3E4CEB7A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18" r="70625" b="2061"/>
          <a:stretch/>
        </p:blipFill>
        <p:spPr bwMode="auto">
          <a:xfrm>
            <a:off x="8410458" y="1225360"/>
            <a:ext cx="2633547" cy="4053173"/>
          </a:xfrm>
          <a:prstGeom prst="rect">
            <a:avLst/>
          </a:prstGeom>
          <a:solidFill>
            <a:schemeClr val="bg1"/>
          </a:solidFill>
        </p:spPr>
      </p:pic>
      <p:pic>
        <p:nvPicPr>
          <p:cNvPr id="4" name="Picture 3" descr="A graph of a service&#10;&#10;AI-generated content may be incorrect.">
            <a:extLst>
              <a:ext uri="{FF2B5EF4-FFF2-40B4-BE49-F238E27FC236}">
                <a16:creationId xmlns:a16="http://schemas.microsoft.com/office/drawing/2014/main" id="{9C365217-F19D-6B56-12E4-76C33D431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6616" y="3466235"/>
            <a:ext cx="3860269" cy="2069913"/>
          </a:xfrm>
          <a:prstGeom prst="rect">
            <a:avLst/>
          </a:prstGeom>
        </p:spPr>
      </p:pic>
    </p:spTree>
    <p:extLst>
      <p:ext uri="{BB962C8B-B14F-4D97-AF65-F5344CB8AC3E}">
        <p14:creationId xmlns:p14="http://schemas.microsoft.com/office/powerpoint/2010/main" val="9179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8BFBE67-62B1-FC3F-AAB7-3F66536AA82F}"/>
            </a:ext>
          </a:extLst>
        </p:cNvPr>
        <p:cNvGrpSpPr/>
        <p:nvPr/>
      </p:nvGrpSpPr>
      <p:grpSpPr>
        <a:xfrm>
          <a:off x="0" y="0"/>
          <a:ext cx="0" cy="0"/>
          <a:chOff x="0" y="0"/>
          <a:chExt cx="0" cy="0"/>
        </a:xfrm>
      </p:grpSpPr>
      <p:sp>
        <p:nvSpPr>
          <p:cNvPr id="1600" name="Title 1">
            <a:extLst>
              <a:ext uri="{FF2B5EF4-FFF2-40B4-BE49-F238E27FC236}">
                <a16:creationId xmlns:a16="http://schemas.microsoft.com/office/drawing/2014/main" id="{99CB06BB-10CC-493D-1AF7-4E5BF63C1315}"/>
              </a:ext>
            </a:extLst>
          </p:cNvPr>
          <p:cNvSpPr txBox="1">
            <a:spLocks noGrp="1"/>
          </p:cNvSpPr>
          <p:nvPr>
            <p:ph type="title"/>
          </p:nvPr>
        </p:nvSpPr>
        <p:spPr>
          <a:prstGeom prst="rect">
            <a:avLst/>
          </a:prstGeom>
        </p:spPr>
        <p:txBody>
          <a:bodyPr>
            <a:normAutofit/>
          </a:bodyPr>
          <a:lstStyle>
            <a:lvl1pPr>
              <a:defRPr>
                <a:solidFill>
                  <a:srgbClr val="002060"/>
                </a:solidFill>
              </a:defRPr>
            </a:lvl1pPr>
          </a:lstStyle>
          <a:p>
            <a:r>
              <a:rPr lang="en-US">
                <a:latin typeface="Avenir Light" panose="020B0402020203020204" pitchFamily="34" charset="77"/>
              </a:rPr>
              <a:t>Consensus </a:t>
            </a:r>
            <a:r>
              <a:rPr>
                <a:latin typeface="Avenir Light" panose="020B0402020203020204" pitchFamily="34" charset="77"/>
              </a:rPr>
              <a:t>Guarantees are a </a:t>
            </a:r>
            <a:r>
              <a:rPr lang="en-US">
                <a:latin typeface="Avenir Light" panose="020B0402020203020204" pitchFamily="34" charset="77"/>
              </a:rPr>
              <a:t>M</a:t>
            </a:r>
            <a:r>
              <a:rPr>
                <a:latin typeface="Avenir Light" panose="020B0402020203020204" pitchFamily="34" charset="77"/>
              </a:rPr>
              <a:t>ismatch</a:t>
            </a:r>
          </a:p>
        </p:txBody>
      </p:sp>
      <p:sp>
        <p:nvSpPr>
          <p:cNvPr id="5" name="Text Placeholder 4">
            <a:extLst>
              <a:ext uri="{FF2B5EF4-FFF2-40B4-BE49-F238E27FC236}">
                <a16:creationId xmlns:a16="http://schemas.microsoft.com/office/drawing/2014/main" id="{58695988-53C7-EDB0-D330-20DB8B0DD4E4}"/>
              </a:ext>
            </a:extLst>
          </p:cNvPr>
          <p:cNvSpPr>
            <a:spLocks noGrp="1"/>
          </p:cNvSpPr>
          <p:nvPr>
            <p:ph type="body" idx="1"/>
          </p:nvPr>
        </p:nvSpPr>
        <p:spPr>
          <a:solidFill>
            <a:schemeClr val="bg1">
              <a:lumMod val="85000"/>
            </a:schemeClr>
          </a:solidFill>
          <a:ln w="38100">
            <a:solidFill>
              <a:schemeClr val="bg1"/>
            </a:solidFill>
          </a:ln>
        </p:spPr>
        <p:txBody>
          <a:bodyPr>
            <a:normAutofit/>
          </a:bodyPr>
          <a:lstStyle/>
          <a:p>
            <a:r>
              <a:rPr lang="en-US" sz="3200" b="0">
                <a:latin typeface="Avenir Light" panose="020B0402020203020204" pitchFamily="34" charset="77"/>
              </a:rPr>
              <a:t>All-or-nothing guarantees</a:t>
            </a:r>
          </a:p>
        </p:txBody>
      </p:sp>
      <mc:AlternateContent xmlns:mc="http://schemas.openxmlformats.org/markup-compatibility/2006">
        <mc:Choice xmlns:a14="http://schemas.microsoft.com/office/drawing/2010/main" Requires="a14">
          <p:sp>
            <p:nvSpPr>
              <p:cNvPr id="7" name="Text Placeholder 6">
                <a:extLst>
                  <a:ext uri="{FF2B5EF4-FFF2-40B4-BE49-F238E27FC236}">
                    <a16:creationId xmlns:a16="http://schemas.microsoft.com/office/drawing/2014/main" id="{EDD36290-2478-87C6-755F-CEC9740F9624}"/>
                  </a:ext>
                </a:extLst>
              </p:cNvPr>
              <p:cNvSpPr>
                <a:spLocks noGrp="1"/>
              </p:cNvSpPr>
              <p:nvPr>
                <p:ph type="body" sz="quarter" idx="3"/>
              </p:nvPr>
            </p:nvSpPr>
            <p:spPr>
              <a:solidFill>
                <a:schemeClr val="accent6">
                  <a:lumMod val="20000"/>
                  <a:lumOff val="80000"/>
                </a:schemeClr>
              </a:solidFill>
              <a:ln w="38100">
                <a:solidFill>
                  <a:schemeClr val="bg1"/>
                </a:solidFill>
              </a:ln>
            </p:spPr>
            <p:txBody>
              <a:bodyPr>
                <a:normAutofit/>
              </a:bodyPr>
              <a:lstStyle/>
              <a:p>
                <a:r>
                  <a:rPr lang="en-US" sz="3200" b="0">
                    <a:latin typeface="Avenir Light" panose="020B0402020203020204" pitchFamily="34" charset="77"/>
                  </a:rPr>
                  <a:t>100% - </a:t>
                </a:r>
                <a14:m>
                  <m:oMath xmlns:m="http://schemas.openxmlformats.org/officeDocument/2006/math">
                    <m:r>
                      <m:rPr>
                        <m:sty m:val="p"/>
                      </m:rPr>
                      <a:rPr lang="en-US" sz="3200" b="0" i="0" smtClean="0">
                        <a:latin typeface="Cambria Math" panose="02040503050406030204" pitchFamily="18" charset="0"/>
                        <a:ea typeface="Cambria Math" panose="02040503050406030204" pitchFamily="18" charset="0"/>
                      </a:rPr>
                      <m:t>ε</m:t>
                    </m:r>
                  </m:oMath>
                </a14:m>
                <a:r>
                  <a:rPr lang="en-US" sz="3200" b="0">
                    <a:latin typeface="Avenir Light" panose="020B0402020203020204" pitchFamily="34" charset="77"/>
                  </a:rPr>
                  <a:t> guarantees </a:t>
                </a:r>
              </a:p>
            </p:txBody>
          </p:sp>
        </mc:Choice>
        <mc:Fallback>
          <p:sp>
            <p:nvSpPr>
              <p:cNvPr id="7" name="Text Placeholder 6">
                <a:extLst>
                  <a:ext uri="{FF2B5EF4-FFF2-40B4-BE49-F238E27FC236}">
                    <a16:creationId xmlns:a16="http://schemas.microsoft.com/office/drawing/2014/main" id="{EDD36290-2478-87C6-755F-CEC9740F9624}"/>
                  </a:ext>
                </a:extLst>
              </p:cNvPr>
              <p:cNvSpPr>
                <a:spLocks noGrp="1" noRot="1" noChangeAspect="1" noMove="1" noResize="1" noEditPoints="1" noAdjustHandles="1" noChangeArrowheads="1" noChangeShapeType="1" noTextEdit="1"/>
              </p:cNvSpPr>
              <p:nvPr>
                <p:ph type="body" sz="quarter" idx="3"/>
              </p:nvPr>
            </p:nvSpPr>
            <p:spPr>
              <a:blipFill>
                <a:blip r:embed="rId3"/>
                <a:stretch>
                  <a:fillRect l="-2670" b="-4412"/>
                </a:stretch>
              </a:blipFill>
              <a:ln w="38100">
                <a:solidFill>
                  <a:schemeClr val="bg1"/>
                </a:solidFill>
              </a:ln>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FFA5191C-812D-DE1E-E742-19B0C5960D38}"/>
              </a:ext>
            </a:extLst>
          </p:cNvPr>
          <p:cNvSpPr>
            <a:spLocks noGrp="1"/>
          </p:cNvSpPr>
          <p:nvPr>
            <p:ph sz="quarter" idx="4"/>
          </p:nvPr>
        </p:nvSpPr>
        <p:spPr>
          <a:xfrm>
            <a:off x="6172200" y="2505075"/>
            <a:ext cx="5183188" cy="3196478"/>
          </a:xfrm>
          <a:solidFill>
            <a:schemeClr val="accent6">
              <a:lumMod val="20000"/>
              <a:lumOff val="80000"/>
            </a:schemeClr>
          </a:solidFill>
          <a:ln w="38100">
            <a:solidFill>
              <a:schemeClr val="bg1"/>
            </a:solidFill>
          </a:ln>
        </p:spPr>
        <p:txBody>
          <a:bodyPr/>
          <a:lstStyle/>
          <a:p>
            <a:endParaRPr lang="en-US">
              <a:latin typeface="Avenir Light" panose="020B0402020203020204" pitchFamily="34" charset="77"/>
            </a:endParaRPr>
          </a:p>
          <a:p>
            <a:pPr marL="0" indent="0">
              <a:buNone/>
            </a:pPr>
            <a:r>
              <a:rPr lang="en-US">
                <a:latin typeface="Avenir Light" panose="020B0402020203020204" pitchFamily="34" charset="77"/>
              </a:rPr>
              <a:t>Live vs Available: System that is live could also be 0% available</a:t>
            </a:r>
          </a:p>
          <a:p>
            <a:pPr marL="0" indent="0">
              <a:buNone/>
            </a:pPr>
            <a:endParaRPr lang="en-US">
              <a:latin typeface="Avenir Light" panose="020B0402020203020204" pitchFamily="34" charset="77"/>
            </a:endParaRPr>
          </a:p>
          <a:p>
            <a:pPr marL="0" indent="0">
              <a:buNone/>
            </a:pPr>
            <a:r>
              <a:rPr lang="en-US">
                <a:latin typeface="Avenir Light" panose="020B0402020203020204" pitchFamily="34" charset="77"/>
              </a:rPr>
              <a:t>Live is only eventual; availability bounds system downtime!</a:t>
            </a:r>
          </a:p>
        </p:txBody>
      </p:sp>
      <p:sp>
        <p:nvSpPr>
          <p:cNvPr id="1602" name="Slide Number Placeholder 3">
            <a:extLst>
              <a:ext uri="{FF2B5EF4-FFF2-40B4-BE49-F238E27FC236}">
                <a16:creationId xmlns:a16="http://schemas.microsoft.com/office/drawing/2014/main" id="{D943DE68-D91B-64AA-EFF2-D4EA4F7E1F8F}"/>
              </a:ext>
            </a:extLst>
          </p:cNvPr>
          <p:cNvSpPr txBox="1">
            <a:spLocks noGrp="1"/>
          </p:cNvSpPr>
          <p:nvPr>
            <p:ph type="sldNum" sz="quarter" idx="12"/>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52</a:t>
            </a:fld>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0" name="Content Placeholder 5">
                <a:extLst>
                  <a:ext uri="{FF2B5EF4-FFF2-40B4-BE49-F238E27FC236}">
                    <a16:creationId xmlns:a16="http://schemas.microsoft.com/office/drawing/2014/main" id="{340DC1D0-ADDA-3A7C-6EA6-74A3BC117815}"/>
                  </a:ext>
                </a:extLst>
              </p:cNvPr>
              <p:cNvSpPr>
                <a:spLocks noGrp="1"/>
              </p:cNvSpPr>
              <p:nvPr>
                <p:ph sz="half" idx="2"/>
              </p:nvPr>
            </p:nvSpPr>
            <p:spPr>
              <a:xfrm>
                <a:off x="839788" y="2505075"/>
                <a:ext cx="5157787" cy="3196478"/>
              </a:xfrm>
              <a:solidFill>
                <a:schemeClr val="bg1">
                  <a:lumMod val="85000"/>
                </a:schemeClr>
              </a:solidFill>
              <a:ln w="38100">
                <a:solidFill>
                  <a:schemeClr val="bg1"/>
                </a:solidFill>
              </a:ln>
            </p:spPr>
            <p:txBody>
              <a:bodyPr/>
              <a:lstStyle/>
              <a:p>
                <a:endParaRPr lang="en-US">
                  <a:solidFill>
                    <a:schemeClr val="tx1"/>
                  </a:solidFill>
                  <a:latin typeface="Avenir Light" panose="020B0402020203020204" pitchFamily="34" charset="77"/>
                </a:endParaRPr>
              </a:p>
              <a:p>
                <a:pPr marL="0" indent="0">
                  <a:buNone/>
                </a:pPr>
                <a:r>
                  <a:rPr lang="en-US">
                    <a:solidFill>
                      <a:schemeClr val="tx1"/>
                    </a:solidFill>
                    <a:latin typeface="Avenir Light" panose="020B0402020203020204" pitchFamily="34" charset="77"/>
                  </a:rPr>
                  <a:t>Safe and Live</a:t>
                </a:r>
                <a:br>
                  <a:rPr lang="en-US">
                    <a:solidFill>
                      <a:schemeClr val="tx1"/>
                    </a:solidFill>
                    <a:latin typeface="Avenir Light" panose="020B0402020203020204" pitchFamily="34" charset="77"/>
                  </a:rPr>
                </a:br>
                <a:r>
                  <a:rPr lang="en-US">
                    <a:solidFill>
                      <a:schemeClr val="tx1"/>
                    </a:solidFill>
                    <a:latin typeface="Avenir Light" panose="020B0402020203020204" pitchFamily="34" charset="77"/>
                  </a:rPr>
                  <a:t>when failures</a:t>
                </a:r>
                <a14:m>
                  <m:oMath xmlns:m="http://schemas.openxmlformats.org/officeDocument/2006/math">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f</m:t>
                    </m:r>
                  </m:oMath>
                </a14:m>
                <a:endParaRPr lang="en-US">
                  <a:solidFill>
                    <a:schemeClr val="tx1"/>
                  </a:solidFill>
                  <a:latin typeface="Avenir Light" panose="020B0402020203020204" pitchFamily="34" charset="77"/>
                </a:endParaRPr>
              </a:p>
              <a:p>
                <a:pPr marL="0" indent="0">
                  <a:buNone/>
                </a:pPr>
                <a:endParaRPr lang="en-US">
                  <a:solidFill>
                    <a:schemeClr val="tx1"/>
                  </a:solidFill>
                  <a:latin typeface="Avenir Light" panose="020B0402020203020204" pitchFamily="34" charset="77"/>
                </a:endParaRPr>
              </a:p>
              <a:p>
                <a:pPr marL="0" indent="0">
                  <a:buNone/>
                </a:pPr>
                <a:r>
                  <a:rPr lang="en-US">
                    <a:solidFill>
                      <a:schemeClr val="tx1"/>
                    </a:solidFill>
                    <a:latin typeface="Avenir Light" panose="020B0402020203020204" pitchFamily="34" charset="77"/>
                  </a:rPr>
                  <a:t>Undefined guarantees</a:t>
                </a:r>
                <a:br>
                  <a:rPr lang="en-US">
                    <a:solidFill>
                      <a:schemeClr val="tx1"/>
                    </a:solidFill>
                    <a:latin typeface="Avenir Light" panose="020B0402020203020204" pitchFamily="34" charset="77"/>
                  </a:rPr>
                </a:br>
                <a:r>
                  <a:rPr lang="en-US">
                    <a:solidFill>
                      <a:schemeClr val="tx1"/>
                    </a:solidFill>
                    <a:latin typeface="Avenir Light" panose="020B0402020203020204" pitchFamily="34" charset="77"/>
                  </a:rPr>
                  <a:t>if failures</a:t>
                </a:r>
                <a14:m>
                  <m:oMath xmlns:m="http://schemas.openxmlformats.org/officeDocument/2006/math">
                    <m:r>
                      <a:rPr lang="en-US" sz="3200" b="0" i="0" smtClean="0">
                        <a:solidFill>
                          <a:schemeClr val="tx1"/>
                        </a:solidFill>
                        <a:latin typeface="Cambria Math" panose="02040503050406030204" pitchFamily="18" charset="0"/>
                      </a:rPr>
                      <m:t> &gt;</m:t>
                    </m:r>
                    <m:r>
                      <m:rPr>
                        <m:sty m:val="p"/>
                      </m:rPr>
                      <a:rPr lang="en-US" sz="3200" b="0" i="0" smtClean="0">
                        <a:solidFill>
                          <a:schemeClr val="tx1"/>
                        </a:solidFill>
                        <a:latin typeface="Cambria Math" panose="02040503050406030204" pitchFamily="18" charset="0"/>
                      </a:rPr>
                      <m:t>f</m:t>
                    </m:r>
                  </m:oMath>
                </a14:m>
                <a:endParaRPr lang="en-US">
                  <a:solidFill>
                    <a:schemeClr val="tx1"/>
                  </a:solidFill>
                  <a:latin typeface="Avenir Light" panose="020B0402020203020204" pitchFamily="34" charset="77"/>
                </a:endParaRPr>
              </a:p>
            </p:txBody>
          </p:sp>
        </mc:Choice>
        <mc:Fallback>
          <p:sp>
            <p:nvSpPr>
              <p:cNvPr id="10" name="Content Placeholder 5">
                <a:extLst>
                  <a:ext uri="{FF2B5EF4-FFF2-40B4-BE49-F238E27FC236}">
                    <a16:creationId xmlns:a16="http://schemas.microsoft.com/office/drawing/2014/main" id="{340DC1D0-ADDA-3A7C-6EA6-74A3BC117815}"/>
                  </a:ext>
                </a:extLst>
              </p:cNvPr>
              <p:cNvSpPr>
                <a:spLocks noGrp="1" noRot="1" noChangeAspect="1" noMove="1" noResize="1" noEditPoints="1" noAdjustHandles="1" noChangeArrowheads="1" noChangeShapeType="1" noTextEdit="1"/>
              </p:cNvSpPr>
              <p:nvPr>
                <p:ph sz="half" idx="2"/>
              </p:nvPr>
            </p:nvSpPr>
            <p:spPr>
              <a:xfrm>
                <a:off x="839788" y="2505075"/>
                <a:ext cx="5157787" cy="3196478"/>
              </a:xfrm>
              <a:blipFill>
                <a:blip r:embed="rId4"/>
                <a:stretch>
                  <a:fillRect l="-1951"/>
                </a:stretch>
              </a:blipFill>
              <a:ln w="38100">
                <a:solidFill>
                  <a:schemeClr val="bg1"/>
                </a:solidFill>
              </a:ln>
            </p:spPr>
            <p:txBody>
              <a:bodyPr/>
              <a:lstStyle/>
              <a:p>
                <a:r>
                  <a:rPr lang="en-US">
                    <a:noFill/>
                  </a:rPr>
                  <a:t> </a:t>
                </a:r>
              </a:p>
            </p:txBody>
          </p:sp>
        </mc:Fallback>
      </mc:AlternateContent>
      <p:sp>
        <p:nvSpPr>
          <p:cNvPr id="11" name="Protocols can only offer probabilistic guarantees">
            <a:extLst>
              <a:ext uri="{FF2B5EF4-FFF2-40B4-BE49-F238E27FC236}">
                <a16:creationId xmlns:a16="http://schemas.microsoft.com/office/drawing/2014/main" id="{837ED014-E4AD-2359-C1D3-D64A130F0D90}"/>
              </a:ext>
            </a:extLst>
          </p:cNvPr>
          <p:cNvSpPr txBox="1"/>
          <p:nvPr/>
        </p:nvSpPr>
        <p:spPr>
          <a:xfrm>
            <a:off x="632311" y="5704254"/>
            <a:ext cx="10927378" cy="584775"/>
          </a:xfrm>
          <a:prstGeom prst="rect">
            <a:avLst/>
          </a:prstGeom>
          <a:solidFill>
            <a:srgbClr val="0C257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lvl1pPr algn="ctr">
              <a:defRPr sz="4000">
                <a:solidFill>
                  <a:srgbClr val="F5BC44"/>
                </a:solidFill>
                <a:latin typeface="Avenir Heavy"/>
                <a:ea typeface="Avenir Heavy"/>
                <a:cs typeface="Avenir Heavy"/>
                <a:sym typeface="Avenir Heavy"/>
              </a:defRPr>
            </a:lvl1pPr>
          </a:lstStyle>
          <a:p>
            <a:r>
              <a:rPr lang="en-US" sz="3200">
                <a:latin typeface="Avenir Light" panose="020B0402020203020204" pitchFamily="34" charset="77"/>
              </a:rPr>
              <a:t>Probabilistic guarantees better match application demands!</a:t>
            </a:r>
            <a:endParaRPr sz="3200">
              <a:latin typeface="Avenir Light" panose="020B0402020203020204" pitchFamily="34" charset="77"/>
            </a:endParaRPr>
          </a:p>
        </p:txBody>
      </p:sp>
    </p:spTree>
    <p:extLst>
      <p:ext uri="{BB962C8B-B14F-4D97-AF65-F5344CB8AC3E}">
        <p14:creationId xmlns:p14="http://schemas.microsoft.com/office/powerpoint/2010/main" val="18003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 name="Consensus is Probabilistic — Like it or not"/>
          <p:cNvSpPr txBox="1">
            <a:spLocks noGrp="1"/>
          </p:cNvSpPr>
          <p:nvPr>
            <p:ph type="ctrTitle"/>
          </p:nvPr>
        </p:nvSpPr>
        <p:spPr>
          <a:prstGeom prst="rect">
            <a:avLst/>
          </a:prstGeom>
        </p:spPr>
        <p:txBody>
          <a:bodyPr>
            <a:normAutofit/>
          </a:bodyPr>
          <a:lstStyle/>
          <a:p>
            <a:r>
              <a:rPr sz="4800">
                <a:latin typeface="Avenir Light" panose="020B0402020203020204" pitchFamily="34" charset="77"/>
              </a:rPr>
              <a:t>Consensus is </a:t>
            </a:r>
            <a:r>
              <a:rPr lang="en-US" sz="4800">
                <a:latin typeface="Avenir Light" panose="020B0402020203020204" pitchFamily="34" charset="77"/>
              </a:rPr>
              <a:t>also </a:t>
            </a:r>
            <a:r>
              <a:rPr sz="4800">
                <a:latin typeface="Avenir Light" panose="020B0402020203020204" pitchFamily="34" charset="77"/>
              </a:rPr>
              <a:t>Probabilistic — Like it or no</a:t>
            </a:r>
            <a:r>
              <a:rPr lang="en-US" sz="4800">
                <a:latin typeface="Avenir Light" panose="020B0402020203020204" pitchFamily="34" charset="77"/>
              </a:rPr>
              <a:t>t!</a:t>
            </a:r>
            <a:endParaRPr sz="4800">
              <a:latin typeface="Avenir Light" panose="020B0402020203020204" pitchFamily="34" charset="77"/>
            </a:endParaRPr>
          </a:p>
        </p:txBody>
      </p:sp>
      <p:sp>
        <p:nvSpPr>
          <p:cNvPr id="1608" name="Storage systems and 3 nines of availability and 7 nines of durability (Amazon S3, ) —- add observation #1…"/>
          <p:cNvSpPr txBox="1">
            <a:spLocks noGrp="1"/>
          </p:cNvSpPr>
          <p:nvPr>
            <p:ph type="subTitle" idx="1"/>
          </p:nvPr>
        </p:nvSpPr>
        <p:spPr>
          <a:xfrm>
            <a:off x="1524000" y="3882452"/>
            <a:ext cx="9144000" cy="1375348"/>
          </a:xfrm>
          <a:prstGeom prst="rect">
            <a:avLst/>
          </a:prstGeom>
        </p:spPr>
        <p:txBody>
          <a:bodyPr>
            <a:normAutofit/>
          </a:bodyPr>
          <a:lstStyle/>
          <a:p>
            <a:pPr>
              <a:defRPr sz="3200"/>
            </a:pPr>
            <a:r>
              <a:rPr lang="en-US" sz="2800">
                <a:latin typeface="Avenir Light" panose="020B0402020203020204" pitchFamily="34" charset="77"/>
              </a:rPr>
              <a:t>Raft is only 99.97% safe and live in three-node deployments where nodes have a 1% failure rate! </a:t>
            </a:r>
          </a:p>
          <a:p>
            <a:pPr marL="0" indent="0">
              <a:buSzTx/>
              <a:buNone/>
              <a:defRPr sz="3200"/>
            </a:pPr>
            <a:endParaRPr sz="2800">
              <a:latin typeface="Avenir Light" panose="020B0402020203020204" pitchFamily="34" charset="77"/>
            </a:endParaRPr>
          </a:p>
        </p:txBody>
      </p:sp>
      <p:sp>
        <p:nvSpPr>
          <p:cNvPr id="1609" name="Slide Number"/>
          <p:cNvSpPr txBox="1">
            <a:spLocks noGrp="1"/>
          </p:cNvSpPr>
          <p:nvPr>
            <p:ph type="sldNum" sz="quarter" idx="12"/>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51</a:t>
            </a:fld>
            <a:endParaRPr>
              <a:latin typeface="Avenir Light" panose="020B0402020203020204" pitchFamily="34" charset="77"/>
            </a:endParaRPr>
          </a:p>
        </p:txBody>
      </p:sp>
    </p:spTree>
    <p:extLst>
      <p:ext uri="{BB962C8B-B14F-4D97-AF65-F5344CB8AC3E}">
        <p14:creationId xmlns:p14="http://schemas.microsoft.com/office/powerpoint/2010/main" val="3824640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0" name="Simple Abstractions for Probabilistic Consensus"/>
          <p:cNvSpPr txBox="1">
            <a:spLocks noGrp="1"/>
          </p:cNvSpPr>
          <p:nvPr>
            <p:ph type="title"/>
          </p:nvPr>
        </p:nvSpPr>
        <p:spPr>
          <a:prstGeom prst="rect">
            <a:avLst/>
          </a:prstGeom>
        </p:spPr>
        <p:txBody>
          <a:bodyPr/>
          <a:lstStyle>
            <a:lvl1pPr defTabSz="804672">
              <a:defRPr sz="3872"/>
            </a:lvl1pPr>
          </a:lstStyle>
          <a:p>
            <a:r>
              <a:rPr lang="en-US">
                <a:latin typeface="Avenir Light" panose="020B0402020203020204" pitchFamily="34" charset="77"/>
              </a:rPr>
              <a:t>Key challenge: Simple abstractions</a:t>
            </a:r>
            <a:endParaRPr>
              <a:latin typeface="Avenir Light" panose="020B0402020203020204" pitchFamily="34" charset="77"/>
            </a:endParaRPr>
          </a:p>
        </p:txBody>
      </p:sp>
      <p:sp>
        <p:nvSpPr>
          <p:cNvPr id="1651" name="Traditional Consensus…"/>
          <p:cNvSpPr txBox="1">
            <a:spLocks noGrp="1"/>
          </p:cNvSpPr>
          <p:nvPr>
            <p:ph type="body" idx="1"/>
          </p:nvPr>
        </p:nvSpPr>
        <p:spPr>
          <a:prstGeom prst="rect">
            <a:avLst/>
          </a:prstGeom>
        </p:spPr>
        <p:txBody>
          <a:bodyPr/>
          <a:lstStyle/>
          <a:p>
            <a:pPr marL="0" indent="0">
              <a:buSzTx/>
              <a:buFontTx/>
              <a:buNone/>
            </a:pPr>
            <a:r>
              <a:rPr>
                <a:latin typeface="Avenir Light" panose="020B0402020203020204" pitchFamily="34" charset="77"/>
              </a:rPr>
              <a:t>Traditional Consensus</a:t>
            </a:r>
          </a:p>
          <a:p>
            <a:pPr marL="0" indent="0">
              <a:buSzTx/>
              <a:buFontTx/>
              <a:buNone/>
            </a:pPr>
            <a:r>
              <a:rPr>
                <a:latin typeface="Avenir Light" panose="020B0402020203020204" pitchFamily="34" charset="77"/>
              </a:rPr>
              <a:t>Single parameter to decide number of replicas</a:t>
            </a:r>
          </a:p>
          <a:p>
            <a:pPr marL="0" indent="0">
              <a:buSzTx/>
              <a:buFontTx/>
              <a:buNone/>
            </a:pPr>
            <a:r>
              <a:rPr>
                <a:latin typeface="Avenir Light" panose="020B0402020203020204" pitchFamily="34" charset="77"/>
              </a:rPr>
              <a:t>Traditional safety and liveness guarantees</a:t>
            </a:r>
          </a:p>
          <a:p>
            <a:pPr marL="0" indent="0">
              <a:buSzTx/>
              <a:buFontTx/>
              <a:buNone/>
            </a:pPr>
            <a:endParaRPr>
              <a:latin typeface="Avenir Light" panose="020B0402020203020204" pitchFamily="34" charset="77"/>
            </a:endParaRPr>
          </a:p>
          <a:p>
            <a:pPr marL="0" indent="0">
              <a:buSzTx/>
              <a:buFontTx/>
              <a:buNone/>
            </a:pPr>
            <a:r>
              <a:rPr>
                <a:latin typeface="Avenir Light" panose="020B0402020203020204" pitchFamily="34" charset="77"/>
              </a:rPr>
              <a:t>Probabilistic consensus doesn’t mean complex!</a:t>
            </a:r>
            <a:br>
              <a:rPr>
                <a:latin typeface="Avenir Light" panose="020B0402020203020204" pitchFamily="34" charset="77"/>
              </a:rPr>
            </a:br>
            <a:r>
              <a:rPr>
                <a:latin typeface="Avenir Light" panose="020B0402020203020204" pitchFamily="34" charset="77"/>
              </a:rPr>
              <a:t>(a) Accurate fault curves</a:t>
            </a:r>
            <a:br>
              <a:rPr>
                <a:latin typeface="Avenir Light" panose="020B0402020203020204" pitchFamily="34" charset="77"/>
              </a:rPr>
            </a:br>
            <a:r>
              <a:rPr>
                <a:latin typeface="Avenir Light" panose="020B0402020203020204" pitchFamily="34" charset="77"/>
              </a:rPr>
              <a:t>(b) Probability-native consensus</a:t>
            </a:r>
            <a:br>
              <a:rPr>
                <a:latin typeface="Avenir Light" panose="020B0402020203020204" pitchFamily="34" charset="77"/>
              </a:rPr>
            </a:br>
            <a:r>
              <a:rPr>
                <a:latin typeface="Avenir Light" panose="020B0402020203020204" pitchFamily="34" charset="77"/>
              </a:rPr>
              <a:t>(c) Probabilistic guarantees</a:t>
            </a:r>
          </a:p>
        </p:txBody>
      </p:sp>
      <p:sp>
        <p:nvSpPr>
          <p:cNvPr id="1652" name="Slide Numbe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52</a:t>
            </a:fld>
            <a:endParaRPr>
              <a:latin typeface="Avenir Light" panose="020B0402020203020204" pitchFamily="34" charset="77"/>
            </a:endParaRPr>
          </a:p>
        </p:txBody>
      </p:sp>
    </p:spTree>
    <p:extLst>
      <p:ext uri="{BB962C8B-B14F-4D97-AF65-F5344CB8AC3E}">
        <p14:creationId xmlns:p14="http://schemas.microsoft.com/office/powerpoint/2010/main" val="2048781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5" name="Title 1"/>
          <p:cNvSpPr txBox="1">
            <a:spLocks noGrp="1"/>
          </p:cNvSpPr>
          <p:nvPr>
            <p:ph type="title"/>
          </p:nvPr>
        </p:nvSpPr>
        <p:spPr>
          <a:prstGeom prst="rect">
            <a:avLst/>
          </a:prstGeom>
        </p:spPr>
        <p:txBody>
          <a:bodyPr/>
          <a:lstStyle>
            <a:lvl1pPr defTabSz="877823">
              <a:defRPr sz="3839">
                <a:solidFill>
                  <a:srgbClr val="002060"/>
                </a:solidFill>
              </a:defRPr>
            </a:lvl1pPr>
          </a:lstStyle>
          <a:p>
            <a:r>
              <a:rPr lang="en-US">
                <a:latin typeface="Avenir Light" panose="020B0402020203020204" pitchFamily="34" charset="77"/>
              </a:rPr>
              <a:t>Larger clusters of less reliable nodes can help</a:t>
            </a: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626" name="Content Placeholder 2"/>
              <p:cNvSpPr txBox="1">
                <a:spLocks noGrp="1"/>
              </p:cNvSpPr>
              <p:nvPr>
                <p:ph type="body" idx="1"/>
              </p:nvPr>
            </p:nvSpPr>
            <p:spPr>
              <a:prstGeom prst="rect">
                <a:avLst/>
              </a:prstGeom>
            </p:spPr>
            <p:txBody>
              <a:bodyPr/>
              <a:lstStyle/>
              <a:p>
                <a:pPr marL="0" indent="0">
                  <a:buSzTx/>
                  <a:buNone/>
                  <a:defRPr sz="3200"/>
                </a:pPr>
                <a:r>
                  <a:rPr lang="en-US">
                    <a:latin typeface="Avenir Light" panose="020B0402020203020204" pitchFamily="34" charset="77"/>
                  </a:rPr>
                  <a:t>Cluster sizes have been standard </a:t>
                </a:r>
                <a14:m>
                  <m:oMath xmlns:m="http://schemas.openxmlformats.org/officeDocument/2006/math">
                    <m:r>
                      <a:rPr lang="en-US" b="0" i="0" smtClean="0">
                        <a:latin typeface="Cambria Math" panose="02040503050406030204" pitchFamily="18" charset="0"/>
                      </a:rPr>
                      <m:t>(2</m:t>
                    </m:r>
                    <m:r>
                      <m:rPr>
                        <m:sty m:val="p"/>
                      </m:rPr>
                      <a:rPr lang="en-US" b="0" i="0" smtClean="0">
                        <a:latin typeface="Cambria Math" panose="02040503050406030204" pitchFamily="18" charset="0"/>
                      </a:rPr>
                      <m:t>f</m:t>
                    </m:r>
                    <m:r>
                      <a:rPr lang="en-US" b="0" i="0" smtClean="0">
                        <a:latin typeface="Cambria Math" panose="02040503050406030204" pitchFamily="18" charset="0"/>
                      </a:rPr>
                      <m:t>+1, 3</m:t>
                    </m:r>
                    <m:r>
                      <m:rPr>
                        <m:sty m:val="p"/>
                      </m:rPr>
                      <a:rPr lang="en-US" b="0" i="0" smtClean="0">
                        <a:latin typeface="Cambria Math" panose="02040503050406030204" pitchFamily="18" charset="0"/>
                      </a:rPr>
                      <m:t>f</m:t>
                    </m:r>
                    <m:r>
                      <a:rPr lang="en-US" b="0" i="0" smtClean="0">
                        <a:latin typeface="Cambria Math" panose="02040503050406030204" pitchFamily="18" charset="0"/>
                      </a:rPr>
                      <m:t>+1</m:t>
                    </m:r>
                  </m:oMath>
                </a14:m>
                <a:r>
                  <a:rPr lang="en-US">
                    <a:latin typeface="Avenir Light" panose="020B0402020203020204" pitchFamily="34" charset="77"/>
                  </a:rPr>
                  <a:t>)</a:t>
                </a:r>
              </a:p>
              <a:p>
                <a:pPr marL="0" indent="0">
                  <a:buSzTx/>
                  <a:buNone/>
                  <a:defRPr sz="3200"/>
                </a:pPr>
                <a:endParaRPr lang="en-US">
                  <a:latin typeface="Avenir Light" panose="020B0402020203020204" pitchFamily="34" charset="77"/>
                </a:endParaRPr>
              </a:p>
              <a:p>
                <a:pPr marL="0" indent="0">
                  <a:buSzTx/>
                  <a:buNone/>
                  <a:defRPr sz="3200"/>
                </a:pPr>
                <a:r>
                  <a:rPr lang="en-US">
                    <a:latin typeface="Avenir Light" panose="020B0402020203020204" pitchFamily="34" charset="77"/>
                  </a:rPr>
                  <a:t>Acknowledging the heterogeneity of faults in servers</a:t>
                </a:r>
              </a:p>
              <a:p>
                <a:pPr marL="0" indent="0">
                  <a:buSzTx/>
                  <a:buNone/>
                  <a:defRPr sz="3200"/>
                </a:pPr>
                <a:endParaRPr lang="en-US">
                  <a:latin typeface="Avenir Light" panose="020B0402020203020204" pitchFamily="34" charset="77"/>
                </a:endParaRPr>
              </a:p>
              <a:p>
                <a:pPr marL="0" indent="0">
                  <a:buSzTx/>
                  <a:buNone/>
                  <a:defRPr sz="3200"/>
                </a:pPr>
                <a:r>
                  <a:rPr lang="en-US">
                    <a:latin typeface="Avenir Light" panose="020B0402020203020204" pitchFamily="34" charset="77"/>
                  </a:rPr>
                  <a:t>Large clusters with less reliable nodes for better probabilistic guarantees</a:t>
                </a:r>
              </a:p>
              <a:p>
                <a:pPr marL="0" indent="0">
                  <a:buSzTx/>
                  <a:buNone/>
                  <a:defRPr sz="3200"/>
                </a:pPr>
                <a:r>
                  <a:rPr lang="en-US">
                    <a:latin typeface="Avenir Light" panose="020B0402020203020204" pitchFamily="34" charset="77"/>
                  </a:rPr>
                  <a:t>* energy-efficiency: concrete example!</a:t>
                </a:r>
                <a:endParaRPr>
                  <a:latin typeface="Avenir Light" panose="020B0402020203020204" pitchFamily="34" charset="77"/>
                </a:endParaRPr>
              </a:p>
            </p:txBody>
          </p:sp>
        </mc:Choice>
        <mc:Fallback>
          <p:sp>
            <p:nvSpPr>
              <p:cNvPr id="1626" name="Content Placeholder 2"/>
              <p:cNvSpPr txBox="1">
                <a:spLocks noGrp="1" noRot="1" noChangeAspect="1" noMove="1" noResize="1" noEditPoints="1" noAdjustHandles="1" noChangeArrowheads="1" noChangeShapeType="1" noTextEdit="1"/>
              </p:cNvSpPr>
              <p:nvPr>
                <p:ph type="body" idx="1"/>
              </p:nvPr>
            </p:nvSpPr>
            <p:spPr>
              <a:prstGeom prst="rect">
                <a:avLst/>
              </a:prstGeom>
              <a:blipFill>
                <a:blip r:embed="rId3"/>
                <a:stretch>
                  <a:fillRect l="-1568" t="-2616"/>
                </a:stretch>
              </a:blipFill>
            </p:spPr>
            <p:txBody>
              <a:bodyPr/>
              <a:lstStyle/>
              <a:p>
                <a:r>
                  <a:rPr lang="en-US">
                    <a:noFill/>
                  </a:rPr>
                  <a:t> </a:t>
                </a:r>
              </a:p>
            </p:txBody>
          </p:sp>
        </mc:Fallback>
      </mc:AlternateContent>
      <p:sp>
        <p:nvSpPr>
          <p:cNvPr id="1627" name="Slide Number Placeholder 3"/>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53</a:t>
            </a:fld>
            <a:endParaRPr>
              <a:latin typeface="Avenir Light" panose="020B0402020203020204" pitchFamily="34" charset="77"/>
            </a:endParaRPr>
          </a:p>
        </p:txBody>
      </p:sp>
    </p:spTree>
    <p:extLst>
      <p:ext uri="{BB962C8B-B14F-4D97-AF65-F5344CB8AC3E}">
        <p14:creationId xmlns:p14="http://schemas.microsoft.com/office/powerpoint/2010/main" val="2899670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7013-F859-01C1-0062-7FF55B7D744D}"/>
              </a:ext>
            </a:extLst>
          </p:cNvPr>
          <p:cNvSpPr>
            <a:spLocks noGrp="1"/>
          </p:cNvSpPr>
          <p:nvPr>
            <p:ph type="title"/>
          </p:nvPr>
        </p:nvSpPr>
        <p:spPr/>
        <p:txBody>
          <a:bodyPr>
            <a:normAutofit/>
          </a:bodyPr>
          <a:lstStyle/>
          <a:p>
            <a:r>
              <a:rPr lang="en-US" sz="4000">
                <a:latin typeface="Avenir Light" panose="020B0402020203020204" pitchFamily="34" charset="77"/>
              </a:rPr>
              <a:t>Larger clusters of less reliable nodes can help</a:t>
            </a:r>
          </a:p>
        </p:txBody>
      </p:sp>
      <p:sp>
        <p:nvSpPr>
          <p:cNvPr id="3" name="Content Placeholder 2">
            <a:extLst>
              <a:ext uri="{FF2B5EF4-FFF2-40B4-BE49-F238E27FC236}">
                <a16:creationId xmlns:a16="http://schemas.microsoft.com/office/drawing/2014/main" id="{A05F5BA9-CFE7-33E8-232F-1297B1ED0521}"/>
              </a:ext>
            </a:extLst>
          </p:cNvPr>
          <p:cNvSpPr>
            <a:spLocks noGrp="1"/>
          </p:cNvSpPr>
          <p:nvPr>
            <p:ph idx="1"/>
          </p:nvPr>
        </p:nvSpPr>
        <p:spPr/>
        <p:txBody>
          <a:bodyPr/>
          <a:lstStyle/>
          <a:p>
            <a:pPr marL="0" indent="0">
              <a:buNone/>
            </a:pPr>
            <a:r>
              <a:rPr lang="en-US">
                <a:latin typeface="Avenir Light" panose="020B0402020203020204" pitchFamily="34" charset="77"/>
              </a:rPr>
              <a:t>Shout out to research that already utilizes these ideas~</a:t>
            </a:r>
          </a:p>
          <a:p>
            <a:pPr marL="0" indent="0">
              <a:buNone/>
            </a:pPr>
            <a:endParaRPr lang="en-US">
              <a:latin typeface="Avenir Light" panose="020B0402020203020204" pitchFamily="34" charset="77"/>
            </a:endParaRPr>
          </a:p>
          <a:p>
            <a:pPr marL="0" indent="0">
              <a:buNone/>
            </a:pPr>
            <a:r>
              <a:rPr lang="en-US">
                <a:latin typeface="Avenir Light" panose="020B0402020203020204" pitchFamily="34" charset="77"/>
              </a:rPr>
              <a:t>What is our delta novelty-wise? </a:t>
            </a:r>
          </a:p>
          <a:p>
            <a:endParaRPr lang="en-US">
              <a:latin typeface="Avenir Light" panose="020B0402020203020204" pitchFamily="34" charset="77"/>
            </a:endParaRPr>
          </a:p>
        </p:txBody>
      </p:sp>
      <p:sp>
        <p:nvSpPr>
          <p:cNvPr id="4" name="Slide Number Placeholder 3">
            <a:extLst>
              <a:ext uri="{FF2B5EF4-FFF2-40B4-BE49-F238E27FC236}">
                <a16:creationId xmlns:a16="http://schemas.microsoft.com/office/drawing/2014/main" id="{4A4D2E39-9B9E-82DA-6712-FF6B372CBE8B}"/>
              </a:ext>
            </a:extLst>
          </p:cNvPr>
          <p:cNvSpPr>
            <a:spLocks noGrp="1"/>
          </p:cNvSpPr>
          <p:nvPr>
            <p:ph type="sldNum" sz="quarter" idx="4294967295"/>
          </p:nvPr>
        </p:nvSpPr>
        <p:spPr>
          <a:xfrm>
            <a:off x="8610600" y="6356350"/>
            <a:ext cx="2743200" cy="365125"/>
          </a:xfrm>
        </p:spPr>
        <p:txBody>
          <a:bodyPr/>
          <a:lstStyle/>
          <a:p>
            <a:fld id="{E759DE4A-BCCB-F845-96F6-7482EC11793A}" type="slidenum">
              <a:rPr lang="en-US" smtClean="0">
                <a:latin typeface="Avenir Light" panose="020B0402020203020204" pitchFamily="34" charset="77"/>
              </a:rPr>
              <a:t>56</a:t>
            </a:fld>
            <a:endParaRPr lang="en-US">
              <a:latin typeface="Avenir Light" panose="020B0402020203020204" pitchFamily="34" charset="77"/>
            </a:endParaRPr>
          </a:p>
        </p:txBody>
      </p:sp>
    </p:spTree>
    <p:extLst>
      <p:ext uri="{BB962C8B-B14F-4D97-AF65-F5344CB8AC3E}">
        <p14:creationId xmlns:p14="http://schemas.microsoft.com/office/powerpoint/2010/main" val="3428941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B702-A008-98EE-727F-F0648BA5A6F0}"/>
              </a:ext>
            </a:extLst>
          </p:cNvPr>
          <p:cNvSpPr>
            <a:spLocks noGrp="1"/>
          </p:cNvSpPr>
          <p:nvPr>
            <p:ph type="title"/>
          </p:nvPr>
        </p:nvSpPr>
        <p:spPr/>
        <p:txBody>
          <a:bodyPr>
            <a:normAutofit/>
          </a:bodyPr>
          <a:lstStyle/>
          <a:p>
            <a:r>
              <a:rPr lang="en-US" sz="4000">
                <a:latin typeface="Avenir Light" panose="020B0402020203020204" pitchFamily="34" charset="77"/>
              </a:rPr>
              <a:t>1. Protocols can better utilize reliable nodes</a:t>
            </a:r>
          </a:p>
        </p:txBody>
      </p:sp>
      <p:sp>
        <p:nvSpPr>
          <p:cNvPr id="3" name="Content Placeholder 2">
            <a:extLst>
              <a:ext uri="{FF2B5EF4-FFF2-40B4-BE49-F238E27FC236}">
                <a16:creationId xmlns:a16="http://schemas.microsoft.com/office/drawing/2014/main" id="{EEB15319-4C4D-3DF3-033E-831847319775}"/>
              </a:ext>
            </a:extLst>
          </p:cNvPr>
          <p:cNvSpPr>
            <a:spLocks noGrp="1"/>
          </p:cNvSpPr>
          <p:nvPr>
            <p:ph idx="1"/>
          </p:nvPr>
        </p:nvSpPr>
        <p:spPr/>
        <p:txBody>
          <a:bodyPr/>
          <a:lstStyle/>
          <a:p>
            <a:pPr marL="0" indent="0">
              <a:buNone/>
            </a:pPr>
            <a:r>
              <a:rPr lang="en-US">
                <a:latin typeface="Avenir Light" panose="020B0402020203020204" pitchFamily="34" charset="77"/>
              </a:rPr>
              <a:t>Protocols can avoid less reliable nodes for leaders!</a:t>
            </a:r>
          </a:p>
          <a:p>
            <a:pPr marL="0" indent="0">
              <a:buNone/>
            </a:pPr>
            <a:r>
              <a:rPr lang="en-US">
                <a:latin typeface="Avenir Light" panose="020B0402020203020204" pitchFamily="34" charset="77"/>
              </a:rPr>
              <a:t>(There are works that take this approach for leader-election)</a:t>
            </a:r>
          </a:p>
          <a:p>
            <a:pPr marL="0" indent="0">
              <a:buNone/>
            </a:pPr>
            <a:endParaRPr lang="en-US">
              <a:latin typeface="Avenir Light" panose="020B0402020203020204" pitchFamily="34" charset="77"/>
            </a:endParaRPr>
          </a:p>
          <a:p>
            <a:pPr marL="0" indent="0">
              <a:buSzTx/>
              <a:buNone/>
              <a:defRPr sz="3000"/>
            </a:pPr>
            <a:r>
              <a:rPr lang="en-US">
                <a:latin typeface="Avenir Light" panose="020B0402020203020204" pitchFamily="34" charset="77"/>
              </a:rPr>
              <a:t>In addition, leveraging the knowledge of fault curves, quorums can be required to have more reliable nodes, which increases data durability to 99.994%</a:t>
            </a:r>
          </a:p>
        </p:txBody>
      </p:sp>
      <p:sp>
        <p:nvSpPr>
          <p:cNvPr id="4" name="Slide Number Placeholder 3">
            <a:extLst>
              <a:ext uri="{FF2B5EF4-FFF2-40B4-BE49-F238E27FC236}">
                <a16:creationId xmlns:a16="http://schemas.microsoft.com/office/drawing/2014/main" id="{6CF77F79-B54C-386E-2D39-6DC8D6EF63E9}"/>
              </a:ext>
            </a:extLst>
          </p:cNvPr>
          <p:cNvSpPr>
            <a:spLocks noGrp="1"/>
          </p:cNvSpPr>
          <p:nvPr>
            <p:ph type="sldNum" sz="quarter" idx="4294967295"/>
          </p:nvPr>
        </p:nvSpPr>
        <p:spPr>
          <a:xfrm>
            <a:off x="8610600" y="6356350"/>
            <a:ext cx="2743200" cy="365125"/>
          </a:xfrm>
        </p:spPr>
        <p:txBody>
          <a:bodyPr/>
          <a:lstStyle/>
          <a:p>
            <a:fld id="{E759DE4A-BCCB-F845-96F6-7482EC11793A}" type="slidenum">
              <a:rPr lang="en-US" smtClean="0">
                <a:latin typeface="Avenir Light" panose="020B0402020203020204" pitchFamily="34" charset="77"/>
              </a:rPr>
              <a:t>57</a:t>
            </a:fld>
            <a:endParaRPr lang="en-US">
              <a:latin typeface="Avenir Light" panose="020B0402020203020204" pitchFamily="34" charset="77"/>
            </a:endParaRPr>
          </a:p>
        </p:txBody>
      </p:sp>
    </p:spTree>
    <p:extLst>
      <p:ext uri="{BB962C8B-B14F-4D97-AF65-F5344CB8AC3E}">
        <p14:creationId xmlns:p14="http://schemas.microsoft.com/office/powerpoint/2010/main" val="1789826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9BDF321-144D-4F32-D79D-DD5A7A33A96F}"/>
            </a:ext>
          </a:extLst>
        </p:cNvPr>
        <p:cNvGrpSpPr/>
        <p:nvPr/>
      </p:nvGrpSpPr>
      <p:grpSpPr>
        <a:xfrm>
          <a:off x="0" y="0"/>
          <a:ext cx="0" cy="0"/>
          <a:chOff x="0" y="0"/>
          <a:chExt cx="0" cy="0"/>
        </a:xfrm>
      </p:grpSpPr>
      <p:sp>
        <p:nvSpPr>
          <p:cNvPr id="1631" name="Linear Size Quorums are Overkill">
            <a:extLst>
              <a:ext uri="{FF2B5EF4-FFF2-40B4-BE49-F238E27FC236}">
                <a16:creationId xmlns:a16="http://schemas.microsoft.com/office/drawing/2014/main" id="{49E24DE6-6C96-5F24-B496-0429321B0322}"/>
              </a:ext>
            </a:extLst>
          </p:cNvPr>
          <p:cNvSpPr txBox="1">
            <a:spLocks noGrp="1"/>
          </p:cNvSpPr>
          <p:nvPr>
            <p:ph type="title"/>
          </p:nvPr>
        </p:nvSpPr>
        <p:spPr>
          <a:prstGeom prst="rect">
            <a:avLst/>
          </a:prstGeom>
        </p:spPr>
        <p:txBody>
          <a:bodyPr/>
          <a:lstStyle/>
          <a:p>
            <a:r>
              <a:rPr lang="en-US">
                <a:latin typeface="Avenir Light" panose="020B0402020203020204" pitchFamily="34" charset="77"/>
              </a:rPr>
              <a:t>2. Linear size quorums can be overkill</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D649AB0E-BF0A-7EFB-AF76-605ACA3EC19F}"/>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58</a:t>
            </a:fld>
            <a:endParaRPr>
              <a:latin typeface="Avenir Light" panose="020B0402020203020204" pitchFamily="34" charset="77"/>
            </a:endParaRPr>
          </a:p>
        </p:txBody>
      </p:sp>
      <p:sp>
        <p:nvSpPr>
          <p:cNvPr id="4" name="Rectangle">
            <a:extLst>
              <a:ext uri="{FF2B5EF4-FFF2-40B4-BE49-F238E27FC236}">
                <a16:creationId xmlns:a16="http://schemas.microsoft.com/office/drawing/2014/main" id="{67D832CA-A068-E290-F499-29D2CE953142}"/>
              </a:ext>
            </a:extLst>
          </p:cNvPr>
          <p:cNvSpPr/>
          <p:nvPr/>
        </p:nvSpPr>
        <p:spPr>
          <a:xfrm flipV="1">
            <a:off x="3761064" y="1755648"/>
            <a:ext cx="4572000" cy="4572000"/>
          </a:xfrm>
          <a:prstGeom prst="rect">
            <a:avLst/>
          </a:prstGeom>
          <a:solidFill>
            <a:schemeClr val="bg1">
              <a:lumMod val="50000"/>
            </a:schemeClr>
          </a:solidFill>
          <a:ln w="38100" cap="flat">
            <a:solidFill>
              <a:schemeClr val="tx1"/>
            </a:solid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2" name="Rectangle 1">
            <a:extLst>
              <a:ext uri="{FF2B5EF4-FFF2-40B4-BE49-F238E27FC236}">
                <a16:creationId xmlns:a16="http://schemas.microsoft.com/office/drawing/2014/main" id="{D7E9954F-22F2-5FD5-67B6-192E879A4443}"/>
              </a:ext>
            </a:extLst>
          </p:cNvPr>
          <p:cNvSpPr/>
          <p:nvPr/>
        </p:nvSpPr>
        <p:spPr>
          <a:xfrm>
            <a:off x="3780097" y="3639233"/>
            <a:ext cx="2670048" cy="2670048"/>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a:extLst>
              <a:ext uri="{FF2B5EF4-FFF2-40B4-BE49-F238E27FC236}">
                <a16:creationId xmlns:a16="http://schemas.microsoft.com/office/drawing/2014/main" id="{5D84DAE2-3682-E345-3D23-512E6DC084DF}"/>
              </a:ext>
            </a:extLst>
          </p:cNvPr>
          <p:cNvSpPr/>
          <p:nvPr/>
        </p:nvSpPr>
        <p:spPr>
          <a:xfrm>
            <a:off x="3780095" y="4479217"/>
            <a:ext cx="1828800" cy="1828800"/>
          </a:xfrm>
          <a:prstGeom prst="rect">
            <a:avLst/>
          </a:prstGeom>
          <a:solidFill>
            <a:schemeClr val="accent6">
              <a:lumMod val="60000"/>
              <a:lumOff val="40000"/>
            </a:schemeClr>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5" name="Rectangle 4">
            <a:extLst>
              <a:ext uri="{FF2B5EF4-FFF2-40B4-BE49-F238E27FC236}">
                <a16:creationId xmlns:a16="http://schemas.microsoft.com/office/drawing/2014/main" id="{BF936DE7-F308-86DD-21FD-C494C91C43B7}"/>
              </a:ext>
            </a:extLst>
          </p:cNvPr>
          <p:cNvSpPr/>
          <p:nvPr/>
        </p:nvSpPr>
        <p:spPr>
          <a:xfrm>
            <a:off x="3780094" y="5284521"/>
            <a:ext cx="1024128" cy="102412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D58E677B-6043-12AB-5F60-BBC1B8D61611}"/>
                  </a:ext>
                </a:extLst>
              </p:cNvPr>
              <p:cNvSpPr txBox="1">
                <a:spLocks/>
              </p:cNvSpPr>
              <p:nvPr/>
            </p:nvSpPr>
            <p:spPr>
              <a:xfrm>
                <a:off x="9250907" y="40416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𝑁</m:t>
                      </m:r>
                      <m:r>
                        <a:rPr lang="en-US" sz="4000" i="1" dirty="0" smtClean="0">
                          <a:latin typeface="Cambria Math" panose="02040503050406030204" pitchFamily="18" charset="0"/>
                        </a:rPr>
                        <m:t>=100</m:t>
                      </m:r>
                    </m:oMath>
                  </m:oMathPara>
                </a14:m>
                <a:endParaRPr lang="en-US" sz="4000">
                  <a:latin typeface="Avenir Light" panose="020B0402020203020204" pitchFamily="34" charset="77"/>
                </a:endParaRPr>
              </a:p>
            </p:txBody>
          </p:sp>
        </mc:Choice>
        <mc:Fallback>
          <p:sp>
            <p:nvSpPr>
              <p:cNvPr id="6" name="Content Placeholder 2">
                <a:extLst>
                  <a:ext uri="{FF2B5EF4-FFF2-40B4-BE49-F238E27FC236}">
                    <a16:creationId xmlns:a16="http://schemas.microsoft.com/office/drawing/2014/main" id="{D58E677B-6043-12AB-5F60-BBC1B8D61611}"/>
                  </a:ext>
                </a:extLst>
              </p:cNvPr>
              <p:cNvSpPr txBox="1">
                <a:spLocks noRot="1" noChangeAspect="1" noMove="1" noResize="1" noEditPoints="1" noAdjustHandles="1" noChangeArrowheads="1" noChangeShapeType="1" noTextEdit="1"/>
              </p:cNvSpPr>
              <p:nvPr/>
            </p:nvSpPr>
            <p:spPr>
              <a:xfrm>
                <a:off x="9250907" y="4041648"/>
                <a:ext cx="2102893" cy="533400"/>
              </a:xfrm>
              <a:prstGeom prst="rect">
                <a:avLst/>
              </a:prstGeom>
              <a:blipFill>
                <a:blip r:embed="rId4"/>
                <a:stretch>
                  <a:fillRect l="-3593" r="-2994" b="-16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E8AE109-C228-3BD5-2095-D4FBC8EB305A}"/>
                  </a:ext>
                </a:extLst>
              </p:cNvPr>
              <p:cNvSpPr txBox="1">
                <a:spLocks/>
              </p:cNvSpPr>
              <p:nvPr/>
            </p:nvSpPr>
            <p:spPr>
              <a:xfrm>
                <a:off x="9161454" y="4575048"/>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𝑓</m:t>
                      </m:r>
                      <m:r>
                        <a:rPr lang="en-US" sz="4000" i="1" dirty="0" smtClean="0">
                          <a:latin typeface="Cambria Math" panose="02040503050406030204" pitchFamily="18" charset="0"/>
                        </a:rPr>
                        <m:t>=33</m:t>
                      </m:r>
                    </m:oMath>
                  </m:oMathPara>
                </a14:m>
                <a:endParaRPr lang="en-US" sz="4000">
                  <a:latin typeface="Avenir Light" panose="020B0402020203020204" pitchFamily="34" charset="77"/>
                </a:endParaRPr>
              </a:p>
            </p:txBody>
          </p:sp>
        </mc:Choice>
        <mc:Fallback>
          <p:sp>
            <p:nvSpPr>
              <p:cNvPr id="7" name="Content Placeholder 2">
                <a:extLst>
                  <a:ext uri="{FF2B5EF4-FFF2-40B4-BE49-F238E27FC236}">
                    <a16:creationId xmlns:a16="http://schemas.microsoft.com/office/drawing/2014/main" id="{4E8AE109-C228-3BD5-2095-D4FBC8EB305A}"/>
                  </a:ext>
                </a:extLst>
              </p:cNvPr>
              <p:cNvSpPr txBox="1">
                <a:spLocks noRot="1" noChangeAspect="1" noMove="1" noResize="1" noEditPoints="1" noAdjustHandles="1" noChangeArrowheads="1" noChangeShapeType="1" noTextEdit="1"/>
              </p:cNvSpPr>
              <p:nvPr/>
            </p:nvSpPr>
            <p:spPr>
              <a:xfrm>
                <a:off x="9161454" y="4575048"/>
                <a:ext cx="2102893" cy="533400"/>
              </a:xfrm>
              <a:prstGeom prst="rect">
                <a:avLst/>
              </a:prstGeom>
              <a:blipFill>
                <a:blip r:embed="rId5"/>
                <a:stretch>
                  <a:fillRect t="-4651" b="-488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052EDF14-922C-B7AA-9D51-78AD0912A1D8}"/>
                  </a:ext>
                </a:extLst>
              </p:cNvPr>
              <p:cNvSpPr txBox="1">
                <a:spLocks/>
              </p:cNvSpPr>
              <p:nvPr/>
            </p:nvSpPr>
            <p:spPr>
              <a:xfrm>
                <a:off x="9161454" y="525919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50000"/>
                            </a:schemeClr>
                          </a:solidFill>
                          <a:latin typeface="Cambria Math" panose="02040503050406030204" pitchFamily="18" charset="0"/>
                        </a:rPr>
                        <m:t>𝑄</m:t>
                      </m:r>
                      <m:r>
                        <a:rPr lang="en-US" sz="4000" i="1" dirty="0" smtClean="0">
                          <a:solidFill>
                            <a:schemeClr val="accent6">
                              <a:lumMod val="50000"/>
                            </a:schemeClr>
                          </a:solidFill>
                          <a:latin typeface="Cambria Math" panose="02040503050406030204" pitchFamily="18" charset="0"/>
                        </a:rPr>
                        <m:t>=</m:t>
                      </m:r>
                      <m:r>
                        <a:rPr lang="en-US" sz="4000" b="0" i="1" dirty="0" smtClean="0">
                          <a:solidFill>
                            <a:schemeClr val="accent6">
                              <a:lumMod val="50000"/>
                            </a:schemeClr>
                          </a:solidFill>
                          <a:latin typeface="Cambria Math" panose="02040503050406030204" pitchFamily="18" charset="0"/>
                        </a:rPr>
                        <m:t>34</m:t>
                      </m:r>
                    </m:oMath>
                  </m:oMathPara>
                </a14:m>
                <a:endParaRPr lang="en-US" sz="4000">
                  <a:solidFill>
                    <a:schemeClr val="accent6">
                      <a:lumMod val="50000"/>
                    </a:schemeClr>
                  </a:solidFill>
                  <a:latin typeface="Avenir Light" panose="020B0402020203020204" pitchFamily="34" charset="77"/>
                </a:endParaRPr>
              </a:p>
            </p:txBody>
          </p:sp>
        </mc:Choice>
        <mc:Fallback>
          <p:sp>
            <p:nvSpPr>
              <p:cNvPr id="8" name="Content Placeholder 2">
                <a:extLst>
                  <a:ext uri="{FF2B5EF4-FFF2-40B4-BE49-F238E27FC236}">
                    <a16:creationId xmlns:a16="http://schemas.microsoft.com/office/drawing/2014/main" id="{052EDF14-922C-B7AA-9D51-78AD0912A1D8}"/>
                  </a:ext>
                </a:extLst>
              </p:cNvPr>
              <p:cNvSpPr txBox="1">
                <a:spLocks noRot="1" noChangeAspect="1" noMove="1" noResize="1" noEditPoints="1" noAdjustHandles="1" noChangeArrowheads="1" noChangeShapeType="1" noTextEdit="1"/>
              </p:cNvSpPr>
              <p:nvPr/>
            </p:nvSpPr>
            <p:spPr>
              <a:xfrm>
                <a:off x="9161454" y="5259192"/>
                <a:ext cx="2102893" cy="533400"/>
              </a:xfrm>
              <a:prstGeom prst="rect">
                <a:avLst/>
              </a:prstGeom>
              <a:blipFill>
                <a:blip r:embed="rId6"/>
                <a:stretch>
                  <a:fillRect t="-2326" b="-39535"/>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3B1512E3-EFF9-DF01-1E05-BB1B8C896A20}"/>
              </a:ext>
            </a:extLst>
          </p:cNvPr>
          <p:cNvCxnSpPr/>
          <p:nvPr/>
        </p:nvCxnSpPr>
        <p:spPr>
          <a:xfrm>
            <a:off x="8817407" y="5269132"/>
            <a:ext cx="2872409" cy="0"/>
          </a:xfrm>
          <a:prstGeom prst="line">
            <a:avLst/>
          </a:prstGeom>
          <a:ln w="38100">
            <a:solidFill>
              <a:schemeClr val="tx1">
                <a:lumMod val="65000"/>
                <a:lumOff val="35000"/>
              </a:schemeClr>
            </a:solidFill>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CDA74E2D-86EF-E8B3-0867-DD5794FD1ECA}"/>
                  </a:ext>
                </a:extLst>
              </p:cNvPr>
              <p:cNvSpPr txBox="1">
                <a:spLocks/>
              </p:cNvSpPr>
              <p:nvPr/>
            </p:nvSpPr>
            <p:spPr>
              <a:xfrm>
                <a:off x="9161453" y="526913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75000"/>
                            </a:schemeClr>
                          </a:solidFill>
                          <a:latin typeface="Cambria Math" panose="02040503050406030204" pitchFamily="18" charset="0"/>
                        </a:rPr>
                        <m:t>𝑄</m:t>
                      </m:r>
                      <m:r>
                        <a:rPr lang="en-US" sz="4000" i="1" dirty="0" smtClean="0">
                          <a:solidFill>
                            <a:schemeClr val="accent6">
                              <a:lumMod val="75000"/>
                            </a:schemeClr>
                          </a:solidFill>
                          <a:latin typeface="Cambria Math" panose="02040503050406030204" pitchFamily="18" charset="0"/>
                        </a:rPr>
                        <m:t>=</m:t>
                      </m:r>
                      <m:r>
                        <a:rPr lang="en-US" sz="4000" b="0" i="1" dirty="0" smtClean="0">
                          <a:solidFill>
                            <a:schemeClr val="accent6">
                              <a:lumMod val="75000"/>
                            </a:schemeClr>
                          </a:solidFill>
                          <a:latin typeface="Cambria Math" panose="02040503050406030204" pitchFamily="18" charset="0"/>
                        </a:rPr>
                        <m:t>16</m:t>
                      </m:r>
                    </m:oMath>
                  </m:oMathPara>
                </a14:m>
                <a:endParaRPr lang="en-US" sz="4000" b="0">
                  <a:solidFill>
                    <a:schemeClr val="accent6">
                      <a:lumMod val="75000"/>
                    </a:schemeClr>
                  </a:solidFill>
                  <a:latin typeface="Avenir Light" panose="020B0402020203020204" pitchFamily="34" charset="77"/>
                </a:endParaRPr>
              </a:p>
            </p:txBody>
          </p:sp>
        </mc:Choice>
        <mc:Fallback>
          <p:sp>
            <p:nvSpPr>
              <p:cNvPr id="11" name="Content Placeholder 2">
                <a:extLst>
                  <a:ext uri="{FF2B5EF4-FFF2-40B4-BE49-F238E27FC236}">
                    <a16:creationId xmlns:a16="http://schemas.microsoft.com/office/drawing/2014/main" id="{CDA74E2D-86EF-E8B3-0867-DD5794FD1ECA}"/>
                  </a:ext>
                </a:extLst>
              </p:cNvPr>
              <p:cNvSpPr txBox="1">
                <a:spLocks noRot="1" noChangeAspect="1" noMove="1" noResize="1" noEditPoints="1" noAdjustHandles="1" noChangeArrowheads="1" noChangeShapeType="1" noTextEdit="1"/>
              </p:cNvSpPr>
              <p:nvPr/>
            </p:nvSpPr>
            <p:spPr>
              <a:xfrm>
                <a:off x="9161453" y="5269132"/>
                <a:ext cx="2102893" cy="533400"/>
              </a:xfrm>
              <a:prstGeom prst="rect">
                <a:avLst/>
              </a:prstGeom>
              <a:blipFill>
                <a:blip r:embed="rId7"/>
                <a:stretch>
                  <a:fillRect b="-418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9373DB0D-9874-4A03-74CA-C229D4165A7A}"/>
                  </a:ext>
                </a:extLst>
              </p:cNvPr>
              <p:cNvSpPr txBox="1">
                <a:spLocks/>
              </p:cNvSpPr>
              <p:nvPr/>
            </p:nvSpPr>
            <p:spPr>
              <a:xfrm>
                <a:off x="9030329" y="5249252"/>
                <a:ext cx="2102893" cy="533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dirty="0" smtClean="0">
                          <a:solidFill>
                            <a:schemeClr val="accent6">
                              <a:lumMod val="60000"/>
                              <a:lumOff val="40000"/>
                            </a:schemeClr>
                          </a:solidFill>
                          <a:latin typeface="Cambria Math" panose="02040503050406030204" pitchFamily="18" charset="0"/>
                        </a:rPr>
                        <m:t>𝑄</m:t>
                      </m:r>
                      <m:r>
                        <a:rPr lang="en-US" sz="4000" i="1" dirty="0" smtClean="0">
                          <a:solidFill>
                            <a:schemeClr val="accent6">
                              <a:lumMod val="60000"/>
                              <a:lumOff val="40000"/>
                            </a:schemeClr>
                          </a:solidFill>
                          <a:latin typeface="Cambria Math" panose="02040503050406030204" pitchFamily="18" charset="0"/>
                        </a:rPr>
                        <m:t>=</m:t>
                      </m:r>
                      <m:r>
                        <a:rPr lang="en-US" sz="4000" b="0" i="1" dirty="0" smtClean="0">
                          <a:solidFill>
                            <a:schemeClr val="accent6">
                              <a:lumMod val="60000"/>
                              <a:lumOff val="40000"/>
                            </a:schemeClr>
                          </a:solidFill>
                          <a:latin typeface="Cambria Math" panose="02040503050406030204" pitchFamily="18" charset="0"/>
                        </a:rPr>
                        <m:t>5</m:t>
                      </m:r>
                    </m:oMath>
                  </m:oMathPara>
                </a14:m>
                <a:endParaRPr lang="en-US" sz="4000">
                  <a:solidFill>
                    <a:schemeClr val="accent6">
                      <a:lumMod val="60000"/>
                      <a:lumOff val="40000"/>
                    </a:schemeClr>
                  </a:solidFill>
                  <a:latin typeface="Avenir Light" panose="020B0402020203020204" pitchFamily="34" charset="77"/>
                </a:endParaRPr>
              </a:p>
            </p:txBody>
          </p:sp>
        </mc:Choice>
        <mc:Fallback>
          <p:sp>
            <p:nvSpPr>
              <p:cNvPr id="12" name="Content Placeholder 2">
                <a:extLst>
                  <a:ext uri="{FF2B5EF4-FFF2-40B4-BE49-F238E27FC236}">
                    <a16:creationId xmlns:a16="http://schemas.microsoft.com/office/drawing/2014/main" id="{9373DB0D-9874-4A03-74CA-C229D4165A7A}"/>
                  </a:ext>
                </a:extLst>
              </p:cNvPr>
              <p:cNvSpPr txBox="1">
                <a:spLocks noRot="1" noChangeAspect="1" noMove="1" noResize="1" noEditPoints="1" noAdjustHandles="1" noChangeArrowheads="1" noChangeShapeType="1" noTextEdit="1"/>
              </p:cNvSpPr>
              <p:nvPr/>
            </p:nvSpPr>
            <p:spPr>
              <a:xfrm>
                <a:off x="9030329" y="5249252"/>
                <a:ext cx="2102893" cy="533400"/>
              </a:xfrm>
              <a:prstGeom prst="rect">
                <a:avLst/>
              </a:prstGeom>
              <a:blipFill>
                <a:blip r:embed="rId8"/>
                <a:stretch>
                  <a:fillRect b="-41860"/>
                </a:stretch>
              </a:blipFill>
            </p:spPr>
            <p:txBody>
              <a:bodyPr/>
              <a:lstStyle/>
              <a:p>
                <a:r>
                  <a:rPr lang="en-US">
                    <a:noFill/>
                  </a:rPr>
                  <a:t> </a:t>
                </a:r>
              </a:p>
            </p:txBody>
          </p:sp>
        </mc:Fallback>
      </mc:AlternateContent>
    </p:spTree>
    <p:extLst>
      <p:ext uri="{BB962C8B-B14F-4D97-AF65-F5344CB8AC3E}">
        <p14:creationId xmlns:p14="http://schemas.microsoft.com/office/powerpoint/2010/main" val="204163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1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50"/>
                                        <p:tgtEl>
                                          <p:spTgt spid="6"/>
                                        </p:tgtEl>
                                      </p:cBhvr>
                                    </p:animEffect>
                                    <p:anim calcmode="lin" valueType="num">
                                      <p:cBhvr>
                                        <p:cTn id="12" dur="350" fill="hold"/>
                                        <p:tgtEl>
                                          <p:spTgt spid="6"/>
                                        </p:tgtEl>
                                        <p:attrNameLst>
                                          <p:attrName>ppt_x</p:attrName>
                                        </p:attrNameLst>
                                      </p:cBhvr>
                                      <p:tavLst>
                                        <p:tav tm="0">
                                          <p:val>
                                            <p:strVal val="#ppt_x"/>
                                          </p:val>
                                        </p:tav>
                                        <p:tav tm="100000">
                                          <p:val>
                                            <p:strVal val="#ppt_x"/>
                                          </p:val>
                                        </p:tav>
                                      </p:tavLst>
                                    </p:anim>
                                    <p:anim calcmode="lin" valueType="num">
                                      <p:cBhvr>
                                        <p:cTn id="13" dur="35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50"/>
                                        <p:tgtEl>
                                          <p:spTgt spid="7"/>
                                        </p:tgtEl>
                                      </p:cBhvr>
                                    </p:animEffect>
                                    <p:anim calcmode="lin" valueType="num">
                                      <p:cBhvr>
                                        <p:cTn id="17" dur="350" fill="hold"/>
                                        <p:tgtEl>
                                          <p:spTgt spid="7"/>
                                        </p:tgtEl>
                                        <p:attrNameLst>
                                          <p:attrName>ppt_x</p:attrName>
                                        </p:attrNameLst>
                                      </p:cBhvr>
                                      <p:tavLst>
                                        <p:tav tm="0">
                                          <p:val>
                                            <p:strVal val="#ppt_x"/>
                                          </p:val>
                                        </p:tav>
                                        <p:tav tm="100000">
                                          <p:val>
                                            <p:strVal val="#ppt_x"/>
                                          </p:val>
                                        </p:tav>
                                      </p:tavLst>
                                    </p:anim>
                                    <p:anim calcmode="lin" valueType="num">
                                      <p:cBhvr>
                                        <p:cTn id="18" dur="3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53" presetClass="entr" presetSubtype="16" fill="hold" nodeType="withEffect">
                                  <p:stCondLst>
                                    <p:cond delay="150"/>
                                  </p:stCondLst>
                                  <p:childTnLst>
                                    <p:set>
                                      <p:cBhvr>
                                        <p:cTn id="25" dur="1" fill="hold">
                                          <p:stCondLst>
                                            <p:cond delay="0"/>
                                          </p:stCondLst>
                                        </p:cTn>
                                        <p:tgtEl>
                                          <p:spTgt spid="10"/>
                                        </p:tgtEl>
                                        <p:attrNameLst>
                                          <p:attrName>style.visibility</p:attrName>
                                        </p:attrNameLst>
                                      </p:cBhvr>
                                      <p:to>
                                        <p:strVal val="visible"/>
                                      </p:to>
                                    </p:set>
                                    <p:anim calcmode="lin" valueType="num">
                                      <p:cBhvr>
                                        <p:cTn id="26" dur="350" fill="hold"/>
                                        <p:tgtEl>
                                          <p:spTgt spid="10"/>
                                        </p:tgtEl>
                                        <p:attrNameLst>
                                          <p:attrName>ppt_w</p:attrName>
                                        </p:attrNameLst>
                                      </p:cBhvr>
                                      <p:tavLst>
                                        <p:tav tm="0">
                                          <p:val>
                                            <p:fltVal val="0"/>
                                          </p:val>
                                        </p:tav>
                                        <p:tav tm="100000">
                                          <p:val>
                                            <p:strVal val="#ppt_w"/>
                                          </p:val>
                                        </p:tav>
                                      </p:tavLst>
                                    </p:anim>
                                    <p:anim calcmode="lin" valueType="num">
                                      <p:cBhvr>
                                        <p:cTn id="27" dur="350" fill="hold"/>
                                        <p:tgtEl>
                                          <p:spTgt spid="10"/>
                                        </p:tgtEl>
                                        <p:attrNameLst>
                                          <p:attrName>ppt_h</p:attrName>
                                        </p:attrNameLst>
                                      </p:cBhvr>
                                      <p:tavLst>
                                        <p:tav tm="0">
                                          <p:val>
                                            <p:fltVal val="0"/>
                                          </p:val>
                                        </p:tav>
                                        <p:tav tm="100000">
                                          <p:val>
                                            <p:strVal val="#ppt_h"/>
                                          </p:val>
                                        </p:tav>
                                      </p:tavLst>
                                    </p:anim>
                                    <p:animEffect transition="in" filter="fade">
                                      <p:cBhvr>
                                        <p:cTn id="28" dur="350"/>
                                        <p:tgtEl>
                                          <p:spTgt spid="10"/>
                                        </p:tgtEl>
                                      </p:cBhvr>
                                    </p:animEffect>
                                  </p:childTnLst>
                                </p:cTn>
                              </p:par>
                              <p:par>
                                <p:cTn id="29" presetID="42" presetClass="entr" presetSubtype="0" fill="hold" grpId="1" nodeType="withEffect">
                                  <p:stCondLst>
                                    <p:cond delay="1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50"/>
                                        <p:tgtEl>
                                          <p:spTgt spid="8"/>
                                        </p:tgtEl>
                                      </p:cBhvr>
                                    </p:animEffect>
                                    <p:anim calcmode="lin" valueType="num">
                                      <p:cBhvr>
                                        <p:cTn id="32" dur="350" fill="hold"/>
                                        <p:tgtEl>
                                          <p:spTgt spid="8"/>
                                        </p:tgtEl>
                                        <p:attrNameLst>
                                          <p:attrName>ppt_x</p:attrName>
                                        </p:attrNameLst>
                                      </p:cBhvr>
                                      <p:tavLst>
                                        <p:tav tm="0">
                                          <p:val>
                                            <p:strVal val="#ppt_x"/>
                                          </p:val>
                                        </p:tav>
                                        <p:tav tm="100000">
                                          <p:val>
                                            <p:strVal val="#ppt_x"/>
                                          </p:val>
                                        </p:tav>
                                      </p:tavLst>
                                    </p:anim>
                                    <p:anim calcmode="lin" valueType="num">
                                      <p:cBhvr>
                                        <p:cTn id="33" dur="3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50"/>
                                        <p:tgtEl>
                                          <p:spTgt spid="3"/>
                                        </p:tgtEl>
                                      </p:cBhvr>
                                    </p:animEffect>
                                  </p:childTnLst>
                                </p:cTn>
                              </p:par>
                              <p:par>
                                <p:cTn id="39" presetID="42" presetClass="entr" presetSubtype="0" fill="hold" grpId="0" nodeType="withEffect">
                                  <p:stCondLst>
                                    <p:cond delay="15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350"/>
                                        <p:tgtEl>
                                          <p:spTgt spid="11"/>
                                        </p:tgtEl>
                                      </p:cBhvr>
                                    </p:animEffect>
                                    <p:anim calcmode="lin" valueType="num">
                                      <p:cBhvr>
                                        <p:cTn id="42" dur="350" fill="hold"/>
                                        <p:tgtEl>
                                          <p:spTgt spid="11"/>
                                        </p:tgtEl>
                                        <p:attrNameLst>
                                          <p:attrName>ppt_x</p:attrName>
                                        </p:attrNameLst>
                                      </p:cBhvr>
                                      <p:tavLst>
                                        <p:tav tm="0">
                                          <p:val>
                                            <p:strVal val="#ppt_x"/>
                                          </p:val>
                                        </p:tav>
                                        <p:tav tm="100000">
                                          <p:val>
                                            <p:strVal val="#ppt_x"/>
                                          </p:val>
                                        </p:tav>
                                      </p:tavLst>
                                    </p:anim>
                                    <p:anim calcmode="lin" valueType="num">
                                      <p:cBhvr>
                                        <p:cTn id="43" dur="350" fill="hold"/>
                                        <p:tgtEl>
                                          <p:spTgt spid="11"/>
                                        </p:tgtEl>
                                        <p:attrNameLst>
                                          <p:attrName>ppt_y</p:attrName>
                                        </p:attrNameLst>
                                      </p:cBhvr>
                                      <p:tavLst>
                                        <p:tav tm="0">
                                          <p:val>
                                            <p:strVal val="#ppt_y+.1"/>
                                          </p:val>
                                        </p:tav>
                                        <p:tav tm="100000">
                                          <p:val>
                                            <p:strVal val="#ppt_y"/>
                                          </p:val>
                                        </p:tav>
                                      </p:tavLst>
                                    </p:anim>
                                  </p:childTnLst>
                                </p:cTn>
                              </p:par>
                              <p:par>
                                <p:cTn id="44" presetID="47" presetClass="exit" presetSubtype="0" fill="hold" grpId="0" nodeType="withEffect">
                                  <p:stCondLst>
                                    <p:cond delay="150"/>
                                  </p:stCondLst>
                                  <p:childTnLst>
                                    <p:animEffect transition="out" filter="fade">
                                      <p:cBhvr>
                                        <p:cTn id="45" dur="350"/>
                                        <p:tgtEl>
                                          <p:spTgt spid="8"/>
                                        </p:tgtEl>
                                      </p:cBhvr>
                                    </p:animEffect>
                                    <p:anim calcmode="lin" valueType="num">
                                      <p:cBhvr>
                                        <p:cTn id="46" dur="350"/>
                                        <p:tgtEl>
                                          <p:spTgt spid="8"/>
                                        </p:tgtEl>
                                        <p:attrNameLst>
                                          <p:attrName>ppt_x</p:attrName>
                                        </p:attrNameLst>
                                      </p:cBhvr>
                                      <p:tavLst>
                                        <p:tav tm="0">
                                          <p:val>
                                            <p:strVal val="ppt_x"/>
                                          </p:val>
                                        </p:tav>
                                        <p:tav tm="100000">
                                          <p:val>
                                            <p:strVal val="ppt_x"/>
                                          </p:val>
                                        </p:tav>
                                      </p:tavLst>
                                    </p:anim>
                                    <p:anim calcmode="lin" valueType="num">
                                      <p:cBhvr>
                                        <p:cTn id="47" dur="350"/>
                                        <p:tgtEl>
                                          <p:spTgt spid="8"/>
                                        </p:tgtEl>
                                        <p:attrNameLst>
                                          <p:attrName>ppt_y</p:attrName>
                                        </p:attrNameLst>
                                      </p:cBhvr>
                                      <p:tavLst>
                                        <p:tav tm="0">
                                          <p:val>
                                            <p:strVal val="ppt_y"/>
                                          </p:val>
                                        </p:tav>
                                        <p:tav tm="100000">
                                          <p:val>
                                            <p:strVal val="ppt_y-.1"/>
                                          </p:val>
                                        </p:tav>
                                      </p:tavLst>
                                    </p:anim>
                                    <p:set>
                                      <p:cBhvr>
                                        <p:cTn id="48" dur="1" fill="hold">
                                          <p:stCondLst>
                                            <p:cond delay="34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par>
                                <p:cTn id="54" presetID="47" presetClass="exit" presetSubtype="0" fill="hold" grpId="1" nodeType="withEffect">
                                  <p:stCondLst>
                                    <p:cond delay="0"/>
                                  </p:stCondLst>
                                  <p:childTnLst>
                                    <p:animEffect transition="out" filter="fade">
                                      <p:cBhvr>
                                        <p:cTn id="55" dur="350"/>
                                        <p:tgtEl>
                                          <p:spTgt spid="11"/>
                                        </p:tgtEl>
                                      </p:cBhvr>
                                    </p:animEffect>
                                    <p:anim calcmode="lin" valueType="num">
                                      <p:cBhvr>
                                        <p:cTn id="56" dur="350"/>
                                        <p:tgtEl>
                                          <p:spTgt spid="11"/>
                                        </p:tgtEl>
                                        <p:attrNameLst>
                                          <p:attrName>ppt_x</p:attrName>
                                        </p:attrNameLst>
                                      </p:cBhvr>
                                      <p:tavLst>
                                        <p:tav tm="0">
                                          <p:val>
                                            <p:strVal val="ppt_x"/>
                                          </p:val>
                                        </p:tav>
                                        <p:tav tm="100000">
                                          <p:val>
                                            <p:strVal val="ppt_x"/>
                                          </p:val>
                                        </p:tav>
                                      </p:tavLst>
                                    </p:anim>
                                    <p:anim calcmode="lin" valueType="num">
                                      <p:cBhvr>
                                        <p:cTn id="57" dur="350"/>
                                        <p:tgtEl>
                                          <p:spTgt spid="11"/>
                                        </p:tgtEl>
                                        <p:attrNameLst>
                                          <p:attrName>ppt_y</p:attrName>
                                        </p:attrNameLst>
                                      </p:cBhvr>
                                      <p:tavLst>
                                        <p:tav tm="0">
                                          <p:val>
                                            <p:strVal val="ppt_y"/>
                                          </p:val>
                                        </p:tav>
                                        <p:tav tm="100000">
                                          <p:val>
                                            <p:strVal val="ppt_y-.1"/>
                                          </p:val>
                                        </p:tav>
                                      </p:tavLst>
                                    </p:anim>
                                    <p:set>
                                      <p:cBhvr>
                                        <p:cTn id="58" dur="1" fill="hold">
                                          <p:stCondLst>
                                            <p:cond delay="349"/>
                                          </p:stCondLst>
                                        </p:cTn>
                                        <p:tgtEl>
                                          <p:spTgt spid="11"/>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350"/>
                                        <p:tgtEl>
                                          <p:spTgt spid="12"/>
                                        </p:tgtEl>
                                      </p:cBhvr>
                                    </p:animEffect>
                                    <p:anim calcmode="lin" valueType="num">
                                      <p:cBhvr>
                                        <p:cTn id="62" dur="350" fill="hold"/>
                                        <p:tgtEl>
                                          <p:spTgt spid="12"/>
                                        </p:tgtEl>
                                        <p:attrNameLst>
                                          <p:attrName>ppt_x</p:attrName>
                                        </p:attrNameLst>
                                      </p:cBhvr>
                                      <p:tavLst>
                                        <p:tav tm="0">
                                          <p:val>
                                            <p:strVal val="#ppt_x"/>
                                          </p:val>
                                        </p:tav>
                                        <p:tav tm="100000">
                                          <p:val>
                                            <p:strVal val="#ppt_x"/>
                                          </p:val>
                                        </p:tav>
                                      </p:tavLst>
                                    </p:anim>
                                    <p:anim calcmode="lin" valueType="num">
                                      <p:cBhvr>
                                        <p:cTn id="63" dur="3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p:bldP spid="7" grpId="0"/>
      <p:bldP spid="8" grpId="0"/>
      <p:bldP spid="8" grpId="1"/>
      <p:bldP spid="11" grpId="0"/>
      <p:bldP spid="11" grpId="1"/>
      <p:bldP spid="12" grpId="0"/>
    </p:bldLst>
  </p:timing>
  <p:extLst>
    <p:ext uri="{6950BFC3-D8DA-4A85-94F7-54DA5524770B}">
      <p188:commentRel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1" name="Linear Size Quorums are Overkill"/>
          <p:cNvSpPr txBox="1">
            <a:spLocks noGrp="1"/>
          </p:cNvSpPr>
          <p:nvPr>
            <p:ph type="title"/>
          </p:nvPr>
        </p:nvSpPr>
        <p:spPr>
          <a:prstGeom prst="rect">
            <a:avLst/>
          </a:prstGeom>
        </p:spPr>
        <p:txBody>
          <a:bodyPr/>
          <a:lstStyle/>
          <a:p>
            <a:r>
              <a:rPr lang="en-US">
                <a:latin typeface="Avenir Light" panose="020B0402020203020204" pitchFamily="34" charset="77"/>
              </a:rPr>
              <a:t>2. Linear size quorums can be overkill</a:t>
            </a:r>
            <a:endParaRPr>
              <a:latin typeface="Avenir Light" panose="020B0402020203020204" pitchFamily="34" charset="77"/>
            </a:endParaRPr>
          </a:p>
        </p:txBody>
      </p:sp>
      <p:sp>
        <p:nvSpPr>
          <p:cNvPr id="1632" name="Random Sampling…"/>
          <p:cNvSpPr txBox="1">
            <a:spLocks noGrp="1"/>
          </p:cNvSpPr>
          <p:nvPr>
            <p:ph type="body" idx="1"/>
          </p:nvPr>
        </p:nvSpPr>
        <p:spPr>
          <a:prstGeom prst="rect">
            <a:avLst/>
          </a:prstGeom>
        </p:spPr>
        <p:txBody>
          <a:bodyPr vert="horz" lIns="91440" tIns="45720" rIns="91440" bIns="45720" rtlCol="0" anchor="t">
            <a:normAutofit/>
          </a:bodyPr>
          <a:lstStyle/>
          <a:p>
            <a:pPr marL="0" indent="0">
              <a:buNone/>
            </a:pPr>
            <a:r>
              <a:rPr lang="en-US">
                <a:latin typeface="Avenir Book"/>
              </a:rPr>
              <a:t>Quorums in PBFT and Raft (§3.1) grow linearly with the network size.</a:t>
            </a:r>
            <a:endParaRPr lang="en-US"/>
          </a:p>
          <a:p>
            <a:pPr marL="0" indent="0">
              <a:buNone/>
            </a:pPr>
            <a:endParaRPr lang="en-US">
              <a:latin typeface="Avenir Book"/>
            </a:endParaRPr>
          </a:p>
          <a:p>
            <a:pPr marL="0" indent="0">
              <a:buNone/>
            </a:pPr>
            <a:r>
              <a:rPr lang="en-US">
                <a:latin typeface="Avenir Book"/>
              </a:rPr>
              <a:t>For example, quorum in PBFT is at linear in size of f+1 nodes; in a cluster of 100 nodes, it is 34 nodes!</a:t>
            </a:r>
          </a:p>
          <a:p>
            <a:pPr marL="0" indent="0">
              <a:buNone/>
            </a:pPr>
            <a:endParaRPr lang="en-US">
              <a:latin typeface="Avenir Book"/>
            </a:endParaRPr>
          </a:p>
          <a:p>
            <a:pPr marL="0" indent="0">
              <a:buNone/>
            </a:pPr>
            <a:r>
              <a:rPr lang="en-US">
                <a:latin typeface="Avenir Book"/>
              </a:rPr>
              <a:t>This is an overkill!</a:t>
            </a:r>
          </a:p>
          <a:p>
            <a:endParaRPr lang="en-US">
              <a:latin typeface="Avenir Light"/>
            </a:endParaRPr>
          </a:p>
        </p:txBody>
      </p:sp>
      <p:sp>
        <p:nvSpPr>
          <p:cNvPr id="1633" name="Slide Numbe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57</a:t>
            </a:fld>
            <a:endParaRPr>
              <a:latin typeface="Avenir Light" panose="020B0402020203020204" pitchFamily="34" charset="77"/>
            </a:endParaRPr>
          </a:p>
        </p:txBody>
      </p:sp>
    </p:spTree>
    <p:extLst>
      <p:ext uri="{BB962C8B-B14F-4D97-AF65-F5344CB8AC3E}">
        <p14:creationId xmlns:p14="http://schemas.microsoft.com/office/powerpoint/2010/main" val="415143591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3" name="Group"/>
          <p:cNvGrpSpPr/>
          <p:nvPr/>
        </p:nvGrpSpPr>
        <p:grpSpPr>
          <a:xfrm>
            <a:off x="838200" y="1982498"/>
            <a:ext cx="2917335" cy="4139979"/>
            <a:chOff x="0" y="0"/>
            <a:chExt cx="2917334" cy="4139978"/>
          </a:xfrm>
        </p:grpSpPr>
        <p:grpSp>
          <p:nvGrpSpPr>
            <p:cNvPr id="1231" name="Content Placeholder 38"/>
            <p:cNvGrpSpPr/>
            <p:nvPr/>
          </p:nvGrpSpPr>
          <p:grpSpPr>
            <a:xfrm>
              <a:off x="0" y="0"/>
              <a:ext cx="2917334" cy="4139978"/>
              <a:chOff x="0" y="0"/>
              <a:chExt cx="2917333" cy="4139977"/>
            </a:xfrm>
          </p:grpSpPr>
          <p:sp>
            <p:nvSpPr>
              <p:cNvPr id="1229" name="Rectangle"/>
              <p:cNvSpPr/>
              <p:nvPr/>
            </p:nvSpPr>
            <p:spPr>
              <a:xfrm>
                <a:off x="0" y="0"/>
                <a:ext cx="2917333" cy="1166933"/>
              </a:xfrm>
              <a:prstGeom prst="rect">
                <a:avLst/>
              </a:prstGeom>
              <a:solidFill>
                <a:srgbClr val="A02B93"/>
              </a:solidFill>
              <a:ln w="19050" cap="flat">
                <a:solidFill>
                  <a:srgbClr val="A02B93"/>
                </a:solidFill>
                <a:prstDash val="solid"/>
                <a:miter lim="800000"/>
              </a:ln>
              <a:effectLst/>
            </p:spPr>
            <p:txBody>
              <a:bodyPr wrap="square" lIns="45719" tIns="45719" rIns="45719" bIns="45719" numCol="1" anchor="ctr">
                <a:noAutofit/>
              </a:bodyPr>
              <a:lstStyle/>
              <a:p>
                <a:pPr algn="ctr" defTabSz="2711450">
                  <a:lnSpc>
                    <a:spcPct val="90000"/>
                  </a:lnSpc>
                  <a:spcBef>
                    <a:spcPts val="1100"/>
                  </a:spcBef>
                  <a:defRPr sz="6100">
                    <a:solidFill>
                      <a:srgbClr val="FFFFFF"/>
                    </a:solidFill>
                    <a:latin typeface="+mn-lt"/>
                    <a:ea typeface="+mn-ea"/>
                    <a:cs typeface="+mn-cs"/>
                    <a:sym typeface="Avenir Book"/>
                  </a:defRPr>
                </a:pPr>
                <a:endParaRPr>
                  <a:latin typeface="Avenir Light" panose="020B0402020203020204" pitchFamily="34" charset="77"/>
                </a:endParaRPr>
              </a:p>
            </p:txBody>
          </p:sp>
          <p:sp>
            <p:nvSpPr>
              <p:cNvPr id="1230" name="Rectangle"/>
              <p:cNvSpPr/>
              <p:nvPr/>
            </p:nvSpPr>
            <p:spPr>
              <a:xfrm>
                <a:off x="0" y="1166933"/>
                <a:ext cx="2917333" cy="2973044"/>
              </a:xfrm>
              <a:prstGeom prst="rect">
                <a:avLst/>
              </a:prstGeom>
              <a:solidFill>
                <a:srgbClr val="DFCBDB">
                  <a:alpha val="90000"/>
                </a:srgbClr>
              </a:solidFill>
              <a:ln w="19050" cap="flat">
                <a:solidFill>
                  <a:srgbClr val="DFCBDB">
                    <a:alpha val="90000"/>
                  </a:srgbClr>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latin typeface="+mn-lt"/>
                    <a:ea typeface="+mn-ea"/>
                    <a:cs typeface="+mn-cs"/>
                    <a:sym typeface="Avenir Book"/>
                  </a:defRPr>
                </a:pPr>
                <a:endParaRPr>
                  <a:latin typeface="Avenir Light" panose="020B0402020203020204" pitchFamily="34" charset="77"/>
                </a:endParaRPr>
              </a:p>
            </p:txBody>
          </p:sp>
        </p:grpSp>
        <p:pic>
          <p:nvPicPr>
            <p:cNvPr id="1232" name="Graphic 131" descr="Graphic 131"/>
            <p:cNvPicPr>
              <a:picLocks noChangeAspect="1"/>
            </p:cNvPicPr>
            <p:nvPr/>
          </p:nvPicPr>
          <p:blipFill>
            <a:blip r:embed="rId5"/>
            <a:srcRect t="8724" b="8724"/>
            <a:stretch>
              <a:fillRect/>
            </a:stretch>
          </p:blipFill>
          <p:spPr>
            <a:xfrm>
              <a:off x="793900" y="74652"/>
              <a:ext cx="1329724" cy="1092269"/>
            </a:xfrm>
            <a:prstGeom prst="rect">
              <a:avLst/>
            </a:prstGeom>
            <a:ln w="12700" cap="flat">
              <a:noFill/>
              <a:miter lim="400000"/>
            </a:ln>
            <a:effectLst/>
          </p:spPr>
        </p:pic>
      </p:grpSp>
      <p:grpSp>
        <p:nvGrpSpPr>
          <p:cNvPr id="1238" name="Group"/>
          <p:cNvGrpSpPr/>
          <p:nvPr/>
        </p:nvGrpSpPr>
        <p:grpSpPr>
          <a:xfrm>
            <a:off x="5178135" y="1985582"/>
            <a:ext cx="2917335" cy="4138733"/>
            <a:chOff x="0" y="0"/>
            <a:chExt cx="2917334" cy="4138732"/>
          </a:xfrm>
        </p:grpSpPr>
        <p:grpSp>
          <p:nvGrpSpPr>
            <p:cNvPr id="1236" name="Content Placeholder 38"/>
            <p:cNvGrpSpPr/>
            <p:nvPr/>
          </p:nvGrpSpPr>
          <p:grpSpPr>
            <a:xfrm>
              <a:off x="0" y="0"/>
              <a:ext cx="2917334" cy="4138732"/>
              <a:chOff x="0" y="0"/>
              <a:chExt cx="2917333" cy="4138731"/>
            </a:xfrm>
          </p:grpSpPr>
          <p:sp>
            <p:nvSpPr>
              <p:cNvPr id="1234" name="Rectangle"/>
              <p:cNvSpPr/>
              <p:nvPr/>
            </p:nvSpPr>
            <p:spPr>
              <a:xfrm>
                <a:off x="0" y="0"/>
                <a:ext cx="2917333" cy="1166933"/>
              </a:xfrm>
              <a:prstGeom prst="rect">
                <a:avLst/>
              </a:prstGeom>
              <a:solidFill>
                <a:srgbClr val="0F9ED5"/>
              </a:solidFill>
              <a:ln w="19050" cap="flat">
                <a:solidFill>
                  <a:srgbClr val="0F9ED5"/>
                </a:solidFill>
                <a:prstDash val="solid"/>
                <a:miter lim="800000"/>
              </a:ln>
              <a:effectLst/>
            </p:spPr>
            <p:txBody>
              <a:bodyPr wrap="square" lIns="45719" tIns="45719" rIns="45719" bIns="45719" numCol="1" anchor="ctr">
                <a:noAutofit/>
              </a:bodyPr>
              <a:lstStyle/>
              <a:p>
                <a:pPr algn="ctr" defTabSz="2711450">
                  <a:lnSpc>
                    <a:spcPct val="90000"/>
                  </a:lnSpc>
                  <a:spcBef>
                    <a:spcPts val="700"/>
                  </a:spcBef>
                  <a:defRPr sz="6100">
                    <a:solidFill>
                      <a:srgbClr val="FFFFFF"/>
                    </a:solidFill>
                    <a:latin typeface="+mn-lt"/>
                    <a:ea typeface="+mn-ea"/>
                    <a:cs typeface="+mn-cs"/>
                    <a:sym typeface="Avenir Book"/>
                  </a:defRPr>
                </a:pPr>
                <a:endParaRPr>
                  <a:latin typeface="Avenir Light" panose="020B0402020203020204" pitchFamily="34" charset="77"/>
                </a:endParaRPr>
              </a:p>
            </p:txBody>
          </p:sp>
          <p:sp>
            <p:nvSpPr>
              <p:cNvPr id="1235" name="Rectangle"/>
              <p:cNvSpPr/>
              <p:nvPr/>
            </p:nvSpPr>
            <p:spPr>
              <a:xfrm>
                <a:off x="0" y="1166932"/>
                <a:ext cx="2916934" cy="2971799"/>
              </a:xfrm>
              <a:prstGeom prst="rect">
                <a:avLst/>
              </a:prstGeom>
              <a:solidFill>
                <a:srgbClr val="CADEEF">
                  <a:alpha val="90000"/>
                </a:srgbClr>
              </a:solidFill>
              <a:ln w="19050" cap="flat">
                <a:solidFill>
                  <a:srgbClr val="CADEEF">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pic>
          <p:nvPicPr>
            <p:cNvPr id="1237" name="Graphic 161" descr="Graphic 161"/>
            <p:cNvPicPr>
              <a:picLocks noChangeAspect="1"/>
            </p:cNvPicPr>
            <p:nvPr/>
          </p:nvPicPr>
          <p:blipFill>
            <a:blip r:embed="rId6"/>
            <a:srcRect t="10626" b="10626"/>
            <a:stretch>
              <a:fillRect/>
            </a:stretch>
          </p:blipFill>
          <p:spPr>
            <a:xfrm>
              <a:off x="751037" y="32692"/>
              <a:ext cx="1415102" cy="1135048"/>
            </a:xfrm>
            <a:prstGeom prst="rect">
              <a:avLst/>
            </a:prstGeom>
            <a:ln w="12700" cap="flat">
              <a:noFill/>
              <a:miter lim="400000"/>
            </a:ln>
            <a:effectLst/>
          </p:spPr>
        </p:pic>
      </p:grpSp>
      <p:grpSp>
        <p:nvGrpSpPr>
          <p:cNvPr id="1243" name="Group"/>
          <p:cNvGrpSpPr/>
          <p:nvPr/>
        </p:nvGrpSpPr>
        <p:grpSpPr>
          <a:xfrm>
            <a:off x="8439726" y="1982498"/>
            <a:ext cx="2917335" cy="4138733"/>
            <a:chOff x="0" y="0"/>
            <a:chExt cx="2917334" cy="4138732"/>
          </a:xfrm>
        </p:grpSpPr>
        <p:grpSp>
          <p:nvGrpSpPr>
            <p:cNvPr id="1241" name="Content Placeholder 38"/>
            <p:cNvGrpSpPr/>
            <p:nvPr/>
          </p:nvGrpSpPr>
          <p:grpSpPr>
            <a:xfrm>
              <a:off x="0" y="0"/>
              <a:ext cx="2917334" cy="4138732"/>
              <a:chOff x="0" y="0"/>
              <a:chExt cx="2917333" cy="4138731"/>
            </a:xfrm>
          </p:grpSpPr>
          <p:sp>
            <p:nvSpPr>
              <p:cNvPr id="1239" name="Rectangle"/>
              <p:cNvSpPr/>
              <p:nvPr/>
            </p:nvSpPr>
            <p:spPr>
              <a:xfrm>
                <a:off x="0" y="0"/>
                <a:ext cx="2917333" cy="1166933"/>
              </a:xfrm>
              <a:prstGeom prst="rect">
                <a:avLst/>
              </a:prstGeom>
              <a:solidFill>
                <a:srgbClr val="196B24"/>
              </a:solidFill>
              <a:ln w="19050" cap="flat">
                <a:solidFill>
                  <a:srgbClr val="196B24"/>
                </a:solidFill>
                <a:prstDash val="solid"/>
                <a:miter lim="800000"/>
              </a:ln>
              <a:effectLst/>
            </p:spPr>
            <p:txBody>
              <a:bodyPr wrap="square" lIns="45719" tIns="45719" rIns="45719" bIns="45719" numCol="1" anchor="ctr">
                <a:noAutofit/>
              </a:bodyPr>
              <a:lstStyle/>
              <a:p>
                <a:pPr algn="ctr" defTabSz="2711450">
                  <a:lnSpc>
                    <a:spcPct val="90000"/>
                  </a:lnSpc>
                  <a:spcBef>
                    <a:spcPts val="700"/>
                  </a:spcBef>
                  <a:defRPr sz="6100">
                    <a:solidFill>
                      <a:srgbClr val="FFFFFF"/>
                    </a:solidFill>
                    <a:latin typeface="+mn-lt"/>
                    <a:ea typeface="+mn-ea"/>
                    <a:cs typeface="+mn-cs"/>
                    <a:sym typeface="Avenir Book"/>
                  </a:defRPr>
                </a:pPr>
                <a:endParaRPr>
                  <a:latin typeface="Avenir Light" panose="020B0402020203020204" pitchFamily="34" charset="77"/>
                </a:endParaRPr>
              </a:p>
            </p:txBody>
          </p:sp>
          <p:sp>
            <p:nvSpPr>
              <p:cNvPr id="1240" name="Rectangle"/>
              <p:cNvSpPr/>
              <p:nvPr/>
            </p:nvSpPr>
            <p:spPr>
              <a:xfrm>
                <a:off x="0" y="1166932"/>
                <a:ext cx="2917333" cy="2971799"/>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pic>
          <p:nvPicPr>
            <p:cNvPr id="1242" name="Graphic 177" descr="Graphic 177"/>
            <p:cNvPicPr>
              <a:picLocks noChangeAspect="1"/>
            </p:cNvPicPr>
            <p:nvPr/>
          </p:nvPicPr>
          <p:blipFill>
            <a:blip r:embed="rId7"/>
            <a:srcRect l="13709" r="13709"/>
            <a:stretch>
              <a:fillRect/>
            </a:stretch>
          </p:blipFill>
          <p:spPr>
            <a:xfrm>
              <a:off x="983381" y="24839"/>
              <a:ext cx="829537" cy="1142919"/>
            </a:xfrm>
            <a:prstGeom prst="rect">
              <a:avLst/>
            </a:prstGeom>
            <a:ln w="12700" cap="flat">
              <a:noFill/>
              <a:miter lim="400000"/>
            </a:ln>
            <a:effectLst/>
          </p:spPr>
        </p:pic>
      </p:grpSp>
      <p:sp>
        <p:nvSpPr>
          <p:cNvPr id="1244" name="Title 1"/>
          <p:cNvSpPr txBox="1">
            <a:spLocks noGrp="1"/>
          </p:cNvSpPr>
          <p:nvPr>
            <p:ph type="title"/>
          </p:nvPr>
        </p:nvSpPr>
        <p:spPr>
          <a:prstGeom prst="rect">
            <a:avLst/>
          </a:prstGeom>
        </p:spPr>
        <p:txBody>
          <a:bodyPr/>
          <a:lstStyle/>
          <a:p>
            <a:r>
              <a:rPr>
                <a:latin typeface="Avenir Light" panose="020B0402020203020204" pitchFamily="34" charset="77"/>
              </a:rPr>
              <a:t>Car Insurance Policies</a:t>
            </a:r>
          </a:p>
        </p:txBody>
      </p:sp>
      <p:sp>
        <p:nvSpPr>
          <p:cNvPr id="1245" name="Slide Number Placeholder 3"/>
          <p:cNvSpPr txBox="1">
            <a:spLocks noGrp="1"/>
          </p:cNvSpPr>
          <p:nvPr>
            <p:ph type="sldNum" sz="quarter" idx="4294967295"/>
          </p:nvPr>
        </p:nvSpPr>
        <p:spPr>
          <a:xfrm>
            <a:off x="11181319" y="6400413"/>
            <a:ext cx="1724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6</a:t>
            </a:fld>
            <a:endParaRPr>
              <a:latin typeface="Avenir Light" panose="020B0402020203020204" pitchFamily="34" charset="77"/>
            </a:endParaRPr>
          </a:p>
        </p:txBody>
      </p:sp>
      <p:grpSp>
        <p:nvGrpSpPr>
          <p:cNvPr id="1250" name="Group"/>
          <p:cNvGrpSpPr/>
          <p:nvPr/>
        </p:nvGrpSpPr>
        <p:grpSpPr>
          <a:xfrm>
            <a:off x="847947" y="4754481"/>
            <a:ext cx="2927019" cy="1069990"/>
            <a:chOff x="0" y="0"/>
            <a:chExt cx="2927018" cy="1069988"/>
          </a:xfrm>
        </p:grpSpPr>
        <p:sp>
          <p:nvSpPr>
            <p:cNvPr id="1246" name="Rectangle: Rounded Corners 22"/>
            <p:cNvSpPr/>
            <p:nvPr/>
          </p:nvSpPr>
          <p:spPr>
            <a:xfrm>
              <a:off x="0" y="31669"/>
              <a:ext cx="2927019" cy="1038320"/>
            </a:xfrm>
            <a:prstGeom prst="rect">
              <a:avLst/>
            </a:prstGeom>
            <a:solidFill>
              <a:srgbClr val="A02B93"/>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pic>
          <p:nvPicPr>
            <p:cNvPr id="1247" name="Graphic 29" descr="Graphic 29"/>
            <p:cNvPicPr>
              <a:picLocks noChangeAspect="1"/>
            </p:cNvPicPr>
            <p:nvPr/>
          </p:nvPicPr>
          <p:blipFill>
            <a:blip r:embed="rId8"/>
            <a:stretch>
              <a:fillRect/>
            </a:stretch>
          </p:blipFill>
          <p:spPr>
            <a:xfrm rot="900000">
              <a:off x="226614" y="95775"/>
              <a:ext cx="852304" cy="852304"/>
            </a:xfrm>
            <a:prstGeom prst="rect">
              <a:avLst/>
            </a:prstGeom>
            <a:ln w="12700" cap="flat">
              <a:noFill/>
              <a:miter lim="400000"/>
            </a:ln>
            <a:effectLst/>
          </p:spPr>
        </p:pic>
        <p:pic>
          <p:nvPicPr>
            <p:cNvPr id="1248" name="Graphic 33" descr="Graphic 33"/>
            <p:cNvPicPr>
              <a:picLocks noChangeAspect="1"/>
            </p:cNvPicPr>
            <p:nvPr/>
          </p:nvPicPr>
          <p:blipFill>
            <a:blip r:embed="rId9"/>
            <a:stretch>
              <a:fillRect/>
            </a:stretch>
          </p:blipFill>
          <p:spPr>
            <a:xfrm>
              <a:off x="1931197" y="96278"/>
              <a:ext cx="852304" cy="852305"/>
            </a:xfrm>
            <a:prstGeom prst="rect">
              <a:avLst/>
            </a:prstGeom>
            <a:ln w="12700" cap="flat">
              <a:noFill/>
              <a:miter lim="400000"/>
            </a:ln>
            <a:effectLst/>
          </p:spPr>
        </p:pic>
        <p:pic>
          <p:nvPicPr>
            <p:cNvPr id="1249" name="Graphic 35" descr="Graphic 35"/>
            <p:cNvPicPr>
              <a:picLocks noChangeAspect="1"/>
            </p:cNvPicPr>
            <p:nvPr/>
          </p:nvPicPr>
          <p:blipFill>
            <a:blip r:embed="rId10"/>
            <a:stretch>
              <a:fillRect/>
            </a:stretch>
          </p:blipFill>
          <p:spPr>
            <a:xfrm>
              <a:off x="700095" y="95115"/>
              <a:ext cx="852304" cy="852304"/>
            </a:xfrm>
            <a:prstGeom prst="rect">
              <a:avLst/>
            </a:prstGeom>
            <a:ln w="12700" cap="flat">
              <a:noFill/>
              <a:miter lim="400000"/>
            </a:ln>
            <a:effectLst/>
          </p:spPr>
        </p:pic>
      </p:grpSp>
      <p:grpSp>
        <p:nvGrpSpPr>
          <p:cNvPr id="1255" name="Group"/>
          <p:cNvGrpSpPr/>
          <p:nvPr/>
        </p:nvGrpSpPr>
        <p:grpSpPr>
          <a:xfrm>
            <a:off x="5178135" y="4727059"/>
            <a:ext cx="2926982" cy="1124835"/>
            <a:chOff x="0" y="0"/>
            <a:chExt cx="2926980" cy="1124833"/>
          </a:xfrm>
        </p:grpSpPr>
        <p:sp>
          <p:nvSpPr>
            <p:cNvPr id="1251" name="Rectangle: Rounded Corners 24"/>
            <p:cNvSpPr/>
            <p:nvPr/>
          </p:nvSpPr>
          <p:spPr>
            <a:xfrm>
              <a:off x="0" y="14667"/>
              <a:ext cx="2926981" cy="1055228"/>
            </a:xfrm>
            <a:prstGeom prst="rect">
              <a:avLst/>
            </a:prstGeom>
            <a:solidFill>
              <a:srgbClr val="0D9ED5"/>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grpSp>
          <p:nvGrpSpPr>
            <p:cNvPr id="1254" name="Group"/>
            <p:cNvGrpSpPr/>
            <p:nvPr/>
          </p:nvGrpSpPr>
          <p:grpSpPr>
            <a:xfrm>
              <a:off x="878165" y="0"/>
              <a:ext cx="1093414" cy="1124834"/>
              <a:chOff x="0" y="0"/>
              <a:chExt cx="1093412" cy="1124833"/>
            </a:xfrm>
          </p:grpSpPr>
          <p:pic>
            <p:nvPicPr>
              <p:cNvPr id="1252" name="Graphic 39" descr="Graphic 39"/>
              <p:cNvPicPr>
                <a:picLocks noChangeAspect="1"/>
              </p:cNvPicPr>
              <p:nvPr/>
            </p:nvPicPr>
            <p:blipFill>
              <a:blip r:embed="rId11"/>
              <a:srcRect/>
              <a:stretch>
                <a:fillRect/>
              </a:stretch>
            </p:blipFill>
            <p:spPr>
              <a:xfrm>
                <a:off x="0" y="0"/>
                <a:ext cx="852522" cy="852522"/>
              </a:xfrm>
              <a:prstGeom prst="rect">
                <a:avLst/>
              </a:prstGeom>
              <a:ln w="12700" cap="flat">
                <a:noFill/>
                <a:miter lim="400000"/>
              </a:ln>
              <a:effectLst/>
            </p:spPr>
          </p:pic>
          <p:pic>
            <p:nvPicPr>
              <p:cNvPr id="1253" name="Graphic 41" descr="Graphic 41"/>
              <p:cNvPicPr>
                <a:picLocks noChangeAspect="1"/>
              </p:cNvPicPr>
              <p:nvPr/>
            </p:nvPicPr>
            <p:blipFill>
              <a:blip r:embed="rId11"/>
              <a:stretch>
                <a:fillRect/>
              </a:stretch>
            </p:blipFill>
            <p:spPr>
              <a:xfrm>
                <a:off x="240891" y="272311"/>
                <a:ext cx="852522" cy="852523"/>
              </a:xfrm>
              <a:prstGeom prst="rect">
                <a:avLst/>
              </a:prstGeom>
              <a:ln w="12700" cap="flat">
                <a:noFill/>
                <a:miter lim="400000"/>
              </a:ln>
              <a:effectLst/>
            </p:spPr>
          </p:pic>
        </p:grpSp>
      </p:grpSp>
      <p:grpSp>
        <p:nvGrpSpPr>
          <p:cNvPr id="1258" name="Group"/>
          <p:cNvGrpSpPr/>
          <p:nvPr/>
        </p:nvGrpSpPr>
        <p:grpSpPr>
          <a:xfrm>
            <a:off x="5152839" y="3477430"/>
            <a:ext cx="2967926" cy="1069990"/>
            <a:chOff x="0" y="0"/>
            <a:chExt cx="2967925" cy="1069988"/>
          </a:xfrm>
        </p:grpSpPr>
        <p:sp>
          <p:nvSpPr>
            <p:cNvPr id="1256" name="Rectangle: Rounded Corners 24"/>
            <p:cNvSpPr/>
            <p:nvPr/>
          </p:nvSpPr>
          <p:spPr>
            <a:xfrm>
              <a:off x="0" y="0"/>
              <a:ext cx="2967926" cy="1069989"/>
            </a:xfrm>
            <a:prstGeom prst="rect">
              <a:avLst/>
            </a:prstGeom>
            <a:solidFill>
              <a:srgbClr val="D2E1EF"/>
            </a:solid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pic>
          <p:nvPicPr>
            <p:cNvPr id="1257" name="Graphic 30" descr="Graphic 30"/>
            <p:cNvPicPr>
              <a:picLocks noChangeAspect="1"/>
            </p:cNvPicPr>
            <p:nvPr/>
          </p:nvPicPr>
          <p:blipFill>
            <a:blip r:embed="rId12"/>
            <a:srcRect/>
            <a:stretch>
              <a:fillRect/>
            </a:stretch>
          </p:blipFill>
          <p:spPr>
            <a:xfrm>
              <a:off x="893560" y="10232"/>
              <a:ext cx="1070549" cy="1057825"/>
            </a:xfrm>
            <a:prstGeom prst="rect">
              <a:avLst/>
            </a:prstGeom>
            <a:ln w="12700" cap="flat">
              <a:noFill/>
              <a:miter lim="400000"/>
            </a:ln>
            <a:effectLst/>
          </p:spPr>
        </p:pic>
      </p:grpSp>
      <p:grpSp>
        <p:nvGrpSpPr>
          <p:cNvPr id="1263" name="Group"/>
          <p:cNvGrpSpPr/>
          <p:nvPr/>
        </p:nvGrpSpPr>
        <p:grpSpPr>
          <a:xfrm>
            <a:off x="818766" y="3461212"/>
            <a:ext cx="2956200" cy="1102426"/>
            <a:chOff x="0" y="0"/>
            <a:chExt cx="2956199" cy="1102424"/>
          </a:xfrm>
        </p:grpSpPr>
        <p:sp>
          <p:nvSpPr>
            <p:cNvPr id="1259" name="Rectangle: Rounded Corners 22"/>
            <p:cNvSpPr/>
            <p:nvPr/>
          </p:nvSpPr>
          <p:spPr>
            <a:xfrm>
              <a:off x="0" y="0"/>
              <a:ext cx="2956200" cy="1048671"/>
            </a:xfrm>
            <a:prstGeom prst="rect">
              <a:avLst/>
            </a:prstGeom>
            <a:solidFill>
              <a:srgbClr val="DFD1DE"/>
            </a:solid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pic>
          <p:nvPicPr>
            <p:cNvPr id="1260" name="Graphic 28" descr="Graphic 28"/>
            <p:cNvPicPr>
              <a:picLocks noChangeAspect="1"/>
            </p:cNvPicPr>
            <p:nvPr/>
          </p:nvPicPr>
          <p:blipFill>
            <a:blip r:embed="rId13"/>
            <a:stretch>
              <a:fillRect/>
            </a:stretch>
          </p:blipFill>
          <p:spPr>
            <a:xfrm>
              <a:off x="1896956" y="94330"/>
              <a:ext cx="811019" cy="824371"/>
            </a:xfrm>
            <a:prstGeom prst="rect">
              <a:avLst/>
            </a:prstGeom>
            <a:ln w="12700" cap="flat">
              <a:noFill/>
              <a:miter lim="400000"/>
            </a:ln>
            <a:effectLst/>
          </p:spPr>
        </p:pic>
        <p:pic>
          <p:nvPicPr>
            <p:cNvPr id="1261" name="Graphic 32" descr="Graphic 32"/>
            <p:cNvPicPr>
              <a:picLocks noChangeAspect="1"/>
            </p:cNvPicPr>
            <p:nvPr/>
          </p:nvPicPr>
          <p:blipFill>
            <a:blip r:embed="rId14"/>
            <a:stretch>
              <a:fillRect/>
            </a:stretch>
          </p:blipFill>
          <p:spPr>
            <a:xfrm>
              <a:off x="204133" y="177757"/>
              <a:ext cx="611561" cy="602374"/>
            </a:xfrm>
            <a:prstGeom prst="rect">
              <a:avLst/>
            </a:prstGeom>
            <a:ln w="12700" cap="flat">
              <a:noFill/>
              <a:miter lim="400000"/>
            </a:ln>
            <a:effectLst/>
          </p:spPr>
        </p:pic>
        <p:pic>
          <p:nvPicPr>
            <p:cNvPr id="1262" name="Graphic 36" descr="Graphic 36"/>
            <p:cNvPicPr>
              <a:picLocks noChangeAspect="1"/>
            </p:cNvPicPr>
            <p:nvPr/>
          </p:nvPicPr>
          <p:blipFill>
            <a:blip r:embed="rId15"/>
            <a:stretch>
              <a:fillRect/>
            </a:stretch>
          </p:blipFill>
          <p:spPr>
            <a:xfrm>
              <a:off x="500240" y="98442"/>
              <a:ext cx="980056" cy="1003983"/>
            </a:xfrm>
            <a:prstGeom prst="rect">
              <a:avLst/>
            </a:prstGeom>
            <a:ln w="12700" cap="flat">
              <a:noFill/>
              <a:miter lim="400000"/>
            </a:ln>
            <a:effectLst/>
          </p:spPr>
        </p:pic>
      </p:grpSp>
      <p:grpSp>
        <p:nvGrpSpPr>
          <p:cNvPr id="1266" name="Group"/>
          <p:cNvGrpSpPr/>
          <p:nvPr/>
        </p:nvGrpSpPr>
        <p:grpSpPr>
          <a:xfrm>
            <a:off x="8420782" y="3492742"/>
            <a:ext cx="2956201" cy="1065763"/>
            <a:chOff x="0" y="0"/>
            <a:chExt cx="2956199" cy="1065761"/>
          </a:xfrm>
        </p:grpSpPr>
        <p:sp>
          <p:nvSpPr>
            <p:cNvPr id="1264" name="Rectangle: Rounded Corners 26"/>
            <p:cNvSpPr/>
            <p:nvPr/>
          </p:nvSpPr>
          <p:spPr>
            <a:xfrm>
              <a:off x="0" y="0"/>
              <a:ext cx="2956200" cy="1065762"/>
            </a:xfrm>
            <a:prstGeom prst="rect">
              <a:avLst/>
            </a:prstGeom>
            <a:solidFill>
              <a:srgbClr val="D1D7D0"/>
            </a:solidFill>
            <a:ln w="25400" cap="flat">
              <a:solidFill>
                <a:srgbClr val="FFFFFF"/>
              </a:solidFill>
              <a:prstDash val="solid"/>
              <a:round/>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Light" panose="020B0402020203020204" pitchFamily="34" charset="77"/>
              </a:endParaRPr>
            </a:p>
          </p:txBody>
        </p:sp>
        <p:sp>
          <p:nvSpPr>
            <p:cNvPr id="1265" name="Shape"/>
            <p:cNvSpPr/>
            <p:nvPr/>
          </p:nvSpPr>
          <p:spPr>
            <a:xfrm>
              <a:off x="1087039" y="141820"/>
              <a:ext cx="782121" cy="782121"/>
            </a:xfrm>
            <a:custGeom>
              <a:avLst/>
              <a:gdLst/>
              <a:ahLst/>
              <a:cxnLst>
                <a:cxn ang="0">
                  <a:pos x="wd2" y="hd2"/>
                </a:cxn>
                <a:cxn ang="5400000">
                  <a:pos x="wd2" y="hd2"/>
                </a:cxn>
                <a:cxn ang="10800000">
                  <a:pos x="wd2" y="hd2"/>
                </a:cxn>
                <a:cxn ang="16200000">
                  <a:pos x="wd2" y="hd2"/>
                </a:cxn>
              </a:cxnLst>
              <a:rect l="0" t="0" r="r" b="b"/>
              <a:pathLst>
                <a:path w="21600" h="21600" extrusionOk="0">
                  <a:moveTo>
                    <a:pt x="2408" y="0"/>
                  </a:moveTo>
                  <a:cubicBezTo>
                    <a:pt x="1744" y="0"/>
                    <a:pt x="1142" y="270"/>
                    <a:pt x="706" y="706"/>
                  </a:cubicBezTo>
                  <a:cubicBezTo>
                    <a:pt x="270" y="1142"/>
                    <a:pt x="0" y="1744"/>
                    <a:pt x="0" y="2408"/>
                  </a:cubicBezTo>
                  <a:lnTo>
                    <a:pt x="0" y="19192"/>
                  </a:lnTo>
                  <a:cubicBezTo>
                    <a:pt x="0" y="19856"/>
                    <a:pt x="270" y="20458"/>
                    <a:pt x="706" y="20894"/>
                  </a:cubicBezTo>
                  <a:cubicBezTo>
                    <a:pt x="1142" y="21330"/>
                    <a:pt x="1744" y="21600"/>
                    <a:pt x="2408" y="21600"/>
                  </a:cubicBezTo>
                  <a:lnTo>
                    <a:pt x="19192" y="21600"/>
                  </a:lnTo>
                  <a:cubicBezTo>
                    <a:pt x="19856" y="21600"/>
                    <a:pt x="20458" y="21330"/>
                    <a:pt x="20894" y="20894"/>
                  </a:cubicBezTo>
                  <a:cubicBezTo>
                    <a:pt x="21330" y="20458"/>
                    <a:pt x="21600" y="19856"/>
                    <a:pt x="21600" y="19192"/>
                  </a:cubicBezTo>
                  <a:lnTo>
                    <a:pt x="21600" y="2408"/>
                  </a:lnTo>
                  <a:cubicBezTo>
                    <a:pt x="21600" y="1744"/>
                    <a:pt x="21330" y="1142"/>
                    <a:pt x="20894" y="706"/>
                  </a:cubicBezTo>
                  <a:cubicBezTo>
                    <a:pt x="20458" y="270"/>
                    <a:pt x="19856" y="0"/>
                    <a:pt x="19192" y="0"/>
                  </a:cubicBezTo>
                  <a:lnTo>
                    <a:pt x="2408" y="0"/>
                  </a:lnTo>
                  <a:close/>
                  <a:moveTo>
                    <a:pt x="2408" y="913"/>
                  </a:moveTo>
                  <a:lnTo>
                    <a:pt x="19192" y="913"/>
                  </a:lnTo>
                  <a:cubicBezTo>
                    <a:pt x="19605" y="913"/>
                    <a:pt x="19979" y="1080"/>
                    <a:pt x="20249" y="1351"/>
                  </a:cubicBezTo>
                  <a:cubicBezTo>
                    <a:pt x="20520" y="1621"/>
                    <a:pt x="20687" y="1995"/>
                    <a:pt x="20687" y="2408"/>
                  </a:cubicBezTo>
                  <a:lnTo>
                    <a:pt x="20687" y="19192"/>
                  </a:lnTo>
                  <a:cubicBezTo>
                    <a:pt x="20687" y="19605"/>
                    <a:pt x="20520" y="19979"/>
                    <a:pt x="20249" y="20249"/>
                  </a:cubicBezTo>
                  <a:cubicBezTo>
                    <a:pt x="19979" y="20520"/>
                    <a:pt x="19605" y="20687"/>
                    <a:pt x="19192" y="20687"/>
                  </a:cubicBezTo>
                  <a:lnTo>
                    <a:pt x="2408" y="20687"/>
                  </a:lnTo>
                  <a:cubicBezTo>
                    <a:pt x="1995" y="20687"/>
                    <a:pt x="1621" y="20520"/>
                    <a:pt x="1351" y="20249"/>
                  </a:cubicBezTo>
                  <a:cubicBezTo>
                    <a:pt x="1080" y="19979"/>
                    <a:pt x="913" y="19605"/>
                    <a:pt x="913" y="19192"/>
                  </a:cubicBezTo>
                  <a:lnTo>
                    <a:pt x="913" y="2408"/>
                  </a:lnTo>
                  <a:cubicBezTo>
                    <a:pt x="913" y="1995"/>
                    <a:pt x="1080" y="1621"/>
                    <a:pt x="1351" y="1351"/>
                  </a:cubicBezTo>
                  <a:cubicBezTo>
                    <a:pt x="1621" y="1080"/>
                    <a:pt x="1995" y="913"/>
                    <a:pt x="2408" y="913"/>
                  </a:cubicBezTo>
                  <a:close/>
                  <a:moveTo>
                    <a:pt x="10800" y="1971"/>
                  </a:moveTo>
                  <a:cubicBezTo>
                    <a:pt x="5924" y="1971"/>
                    <a:pt x="1971" y="5924"/>
                    <a:pt x="1971" y="10800"/>
                  </a:cubicBezTo>
                  <a:cubicBezTo>
                    <a:pt x="1971" y="15676"/>
                    <a:pt x="5924" y="19629"/>
                    <a:pt x="10800" y="19629"/>
                  </a:cubicBezTo>
                  <a:cubicBezTo>
                    <a:pt x="15676" y="19629"/>
                    <a:pt x="19629" y="15676"/>
                    <a:pt x="19629" y="10800"/>
                  </a:cubicBezTo>
                  <a:cubicBezTo>
                    <a:pt x="19629" y="5924"/>
                    <a:pt x="15676" y="1971"/>
                    <a:pt x="10800" y="1971"/>
                  </a:cubicBezTo>
                  <a:close/>
                  <a:moveTo>
                    <a:pt x="4379" y="9477"/>
                  </a:moveTo>
                  <a:lnTo>
                    <a:pt x="17221" y="9477"/>
                  </a:lnTo>
                  <a:lnTo>
                    <a:pt x="17221" y="12123"/>
                  </a:lnTo>
                  <a:lnTo>
                    <a:pt x="4379" y="12123"/>
                  </a:lnTo>
                  <a:lnTo>
                    <a:pt x="4379" y="9477"/>
                  </a:lnTo>
                  <a:close/>
                </a:path>
              </a:pathLst>
            </a:custGeom>
            <a:solidFill>
              <a:srgbClr val="A7A7A7"/>
            </a:solidFill>
            <a:ln w="25400" cap="flat">
              <a:solidFill>
                <a:srgbClr val="FFFFFF"/>
              </a:solidFill>
              <a:prstDash val="solid"/>
              <a:round/>
            </a:ln>
            <a:effectLst/>
          </p:spPr>
          <p:txBody>
            <a:bodyPr wrap="square" lIns="45719" tIns="45719" rIns="45719" bIns="45719" numCol="1" anchor="ctr">
              <a:noAutofit/>
            </a:bodyPr>
            <a:lstStyle/>
            <a:p>
              <a:endParaRPr>
                <a:latin typeface="Avenir Light" panose="020B0402020203020204" pitchFamily="34" charset="77"/>
              </a:endParaRPr>
            </a:p>
          </p:txBody>
        </p:sp>
      </p:grpSp>
      <p:grpSp>
        <p:nvGrpSpPr>
          <p:cNvPr id="1269" name="Group"/>
          <p:cNvGrpSpPr/>
          <p:nvPr/>
        </p:nvGrpSpPr>
        <p:grpSpPr>
          <a:xfrm>
            <a:off x="8439726" y="4766340"/>
            <a:ext cx="2917333" cy="1046273"/>
            <a:chOff x="0" y="0"/>
            <a:chExt cx="2917332" cy="1046272"/>
          </a:xfrm>
        </p:grpSpPr>
        <p:sp>
          <p:nvSpPr>
            <p:cNvPr id="1267" name="Rectangle: Rounded Corners 26"/>
            <p:cNvSpPr/>
            <p:nvPr/>
          </p:nvSpPr>
          <p:spPr>
            <a:xfrm>
              <a:off x="0" y="0"/>
              <a:ext cx="2917333" cy="1046273"/>
            </a:xfrm>
            <a:prstGeom prst="rect">
              <a:avLst/>
            </a:prstGeom>
            <a:solidFill>
              <a:srgbClr val="196B24"/>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Light" panose="020B0402020203020204" pitchFamily="34" charset="77"/>
              </a:endParaRPr>
            </a:p>
          </p:txBody>
        </p:sp>
        <p:sp>
          <p:nvSpPr>
            <p:cNvPr id="1268" name="Add"/>
            <p:cNvSpPr/>
            <p:nvPr/>
          </p:nvSpPr>
          <p:spPr>
            <a:xfrm>
              <a:off x="1015378" y="79848"/>
              <a:ext cx="886576" cy="886576"/>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9533" y="3765"/>
                  </a:moveTo>
                  <a:lnTo>
                    <a:pt x="12065" y="3765"/>
                  </a:lnTo>
                  <a:cubicBezTo>
                    <a:pt x="12100" y="3765"/>
                    <a:pt x="12129" y="3794"/>
                    <a:pt x="12129" y="3830"/>
                  </a:cubicBezTo>
                  <a:lnTo>
                    <a:pt x="12129" y="9407"/>
                  </a:lnTo>
                  <a:cubicBezTo>
                    <a:pt x="12129" y="9442"/>
                    <a:pt x="12157" y="9471"/>
                    <a:pt x="12192" y="9471"/>
                  </a:cubicBezTo>
                  <a:lnTo>
                    <a:pt x="17769" y="9471"/>
                  </a:lnTo>
                  <a:cubicBezTo>
                    <a:pt x="17804" y="9471"/>
                    <a:pt x="17833" y="9500"/>
                    <a:pt x="17833" y="9535"/>
                  </a:cubicBezTo>
                  <a:lnTo>
                    <a:pt x="17835" y="12067"/>
                  </a:lnTo>
                  <a:cubicBezTo>
                    <a:pt x="17835" y="12102"/>
                    <a:pt x="17806" y="12129"/>
                    <a:pt x="17770" y="12129"/>
                  </a:cubicBezTo>
                  <a:lnTo>
                    <a:pt x="12193" y="12129"/>
                  </a:lnTo>
                  <a:cubicBezTo>
                    <a:pt x="12158" y="12129"/>
                    <a:pt x="12129" y="12158"/>
                    <a:pt x="12129" y="12193"/>
                  </a:cubicBezTo>
                  <a:lnTo>
                    <a:pt x="12129" y="17770"/>
                  </a:lnTo>
                  <a:cubicBezTo>
                    <a:pt x="12129" y="17806"/>
                    <a:pt x="12100" y="17835"/>
                    <a:pt x="12065" y="17835"/>
                  </a:cubicBezTo>
                  <a:lnTo>
                    <a:pt x="9533" y="17835"/>
                  </a:lnTo>
                  <a:cubicBezTo>
                    <a:pt x="9498" y="17835"/>
                    <a:pt x="9471" y="17806"/>
                    <a:pt x="9471" y="17770"/>
                  </a:cubicBezTo>
                  <a:lnTo>
                    <a:pt x="9471" y="12193"/>
                  </a:lnTo>
                  <a:cubicBezTo>
                    <a:pt x="9471" y="12158"/>
                    <a:pt x="9442" y="12131"/>
                    <a:pt x="9407" y="12131"/>
                  </a:cubicBezTo>
                  <a:lnTo>
                    <a:pt x="3828" y="12131"/>
                  </a:lnTo>
                  <a:cubicBezTo>
                    <a:pt x="3793" y="12131"/>
                    <a:pt x="3765" y="12102"/>
                    <a:pt x="3765" y="12067"/>
                  </a:cubicBezTo>
                  <a:lnTo>
                    <a:pt x="3765" y="9535"/>
                  </a:lnTo>
                  <a:cubicBezTo>
                    <a:pt x="3765" y="9500"/>
                    <a:pt x="3793" y="9471"/>
                    <a:pt x="3828" y="9471"/>
                  </a:cubicBezTo>
                  <a:lnTo>
                    <a:pt x="9407" y="9471"/>
                  </a:lnTo>
                  <a:cubicBezTo>
                    <a:pt x="9442" y="9471"/>
                    <a:pt x="9469" y="9443"/>
                    <a:pt x="9469" y="9408"/>
                  </a:cubicBezTo>
                  <a:lnTo>
                    <a:pt x="9469" y="3830"/>
                  </a:lnTo>
                  <a:cubicBezTo>
                    <a:pt x="9469" y="3794"/>
                    <a:pt x="9498" y="3765"/>
                    <a:pt x="9533" y="3765"/>
                  </a:cubicBezTo>
                  <a:close/>
                </a:path>
              </a:pathLst>
            </a:cu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Light" panose="020B0402020203020204" pitchFamily="34" charset="77"/>
              </a:endParaRPr>
            </a:p>
          </p:txBody>
        </p:sp>
      </p:grpSp>
      <p:grpSp>
        <p:nvGrpSpPr>
          <p:cNvPr id="4" name="Group 3">
            <a:extLst>
              <a:ext uri="{FF2B5EF4-FFF2-40B4-BE49-F238E27FC236}">
                <a16:creationId xmlns:a16="http://schemas.microsoft.com/office/drawing/2014/main" id="{F8ED4257-AF2A-3D29-D468-44B3561CB18F}"/>
              </a:ext>
            </a:extLst>
          </p:cNvPr>
          <p:cNvGrpSpPr/>
          <p:nvPr/>
        </p:nvGrpSpPr>
        <p:grpSpPr>
          <a:xfrm>
            <a:off x="8393252" y="4360363"/>
            <a:ext cx="3010282" cy="1858226"/>
            <a:chOff x="8393252" y="4360363"/>
            <a:chExt cx="3010282" cy="1858226"/>
          </a:xfrm>
        </p:grpSpPr>
        <p:sp>
          <p:nvSpPr>
            <p:cNvPr id="1270" name="Rectangle: Rounded Corners 26"/>
            <p:cNvSpPr/>
            <p:nvPr/>
          </p:nvSpPr>
          <p:spPr>
            <a:xfrm rot="795176">
              <a:off x="8505946" y="4761638"/>
              <a:ext cx="2784895" cy="1055678"/>
            </a:xfrm>
            <a:prstGeom prst="rect">
              <a:avLst/>
            </a:prstGeom>
            <a:solidFill>
              <a:srgbClr val="C00000"/>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Light" panose="020B0402020203020204" pitchFamily="34" charset="77"/>
              </a:endParaRPr>
            </a:p>
          </p:txBody>
        </p:sp>
        <p:grpSp>
          <p:nvGrpSpPr>
            <p:cNvPr id="1275" name="Group 6"/>
            <p:cNvGrpSpPr/>
            <p:nvPr/>
          </p:nvGrpSpPr>
          <p:grpSpPr>
            <a:xfrm>
              <a:off x="8393252" y="4360363"/>
              <a:ext cx="3010282" cy="1858226"/>
              <a:chOff x="0" y="0"/>
              <a:chExt cx="3010278" cy="1858222"/>
            </a:xfrm>
          </p:grpSpPr>
          <p:pic>
            <p:nvPicPr>
              <p:cNvPr id="1271" name="Graphic 139" descr="Graphic 139"/>
              <p:cNvPicPr>
                <a:picLocks noChangeAspect="1"/>
              </p:cNvPicPr>
              <p:nvPr/>
            </p:nvPicPr>
            <p:blipFill>
              <a:blip r:embed="rId16"/>
              <a:stretch>
                <a:fillRect/>
              </a:stretch>
            </p:blipFill>
            <p:spPr>
              <a:xfrm rot="795176">
                <a:off x="1901092" y="597936"/>
                <a:ext cx="1003280" cy="1040503"/>
              </a:xfrm>
              <a:prstGeom prst="rect">
                <a:avLst/>
              </a:prstGeom>
              <a:ln w="12700" cap="flat">
                <a:noFill/>
                <a:miter lim="400000"/>
              </a:ln>
              <a:effectLst/>
            </p:spPr>
          </p:pic>
          <p:pic>
            <p:nvPicPr>
              <p:cNvPr id="1272" name="Graphic 8" descr="Graphic 8"/>
              <p:cNvPicPr>
                <a:picLocks noChangeAspect="1"/>
              </p:cNvPicPr>
              <p:nvPr/>
            </p:nvPicPr>
            <p:blipFill>
              <a:blip r:embed="rId17"/>
              <a:stretch>
                <a:fillRect/>
              </a:stretch>
            </p:blipFill>
            <p:spPr>
              <a:xfrm rot="795176">
                <a:off x="882315" y="145965"/>
                <a:ext cx="1455382" cy="1566291"/>
              </a:xfrm>
              <a:prstGeom prst="rect">
                <a:avLst/>
              </a:prstGeom>
              <a:ln w="12700" cap="flat">
                <a:noFill/>
                <a:miter lim="400000"/>
              </a:ln>
              <a:effectLst/>
            </p:spPr>
          </p:pic>
          <p:pic>
            <p:nvPicPr>
              <p:cNvPr id="1273" name="Graphic 9" descr="Graphic 9"/>
              <p:cNvPicPr>
                <a:picLocks noChangeAspect="1"/>
              </p:cNvPicPr>
              <p:nvPr/>
            </p:nvPicPr>
            <p:blipFill>
              <a:blip r:embed="rId18"/>
              <a:stretch>
                <a:fillRect/>
              </a:stretch>
            </p:blipFill>
            <p:spPr>
              <a:xfrm rot="795176">
                <a:off x="102473" y="153135"/>
                <a:ext cx="906196" cy="999264"/>
              </a:xfrm>
              <a:prstGeom prst="rect">
                <a:avLst/>
              </a:prstGeom>
              <a:ln w="12700" cap="flat">
                <a:noFill/>
                <a:miter lim="400000"/>
              </a:ln>
              <a:effectLst/>
            </p:spPr>
          </p:pic>
          <p:pic>
            <p:nvPicPr>
              <p:cNvPr id="1274" name="Graphic 10" descr="Graphic 10"/>
              <p:cNvPicPr>
                <a:picLocks noChangeAspect="1"/>
              </p:cNvPicPr>
              <p:nvPr/>
            </p:nvPicPr>
            <p:blipFill>
              <a:blip r:embed="rId18"/>
              <a:stretch>
                <a:fillRect/>
              </a:stretch>
            </p:blipFill>
            <p:spPr>
              <a:xfrm rot="795176">
                <a:off x="302269" y="200191"/>
                <a:ext cx="906196" cy="999264"/>
              </a:xfrm>
              <a:prstGeom prst="rect">
                <a:avLst/>
              </a:prstGeom>
              <a:ln w="12700" cap="flat">
                <a:noFill/>
                <a:miter lim="400000"/>
              </a:ln>
              <a:effectLst/>
            </p:spPr>
          </p:pic>
        </p:grpSp>
      </p:grpSp>
      <p:cxnSp>
        <p:nvCxnSpPr>
          <p:cNvPr id="3" name="Straight Connector 2">
            <a:extLst>
              <a:ext uri="{FF2B5EF4-FFF2-40B4-BE49-F238E27FC236}">
                <a16:creationId xmlns:a16="http://schemas.microsoft.com/office/drawing/2014/main" id="{749355CE-33C5-2782-7DA6-7FF2D4F2667B}"/>
              </a:ext>
            </a:extLst>
          </p:cNvPr>
          <p:cNvCxnSpPr>
            <a:cxnSpLocks/>
          </p:cNvCxnSpPr>
          <p:nvPr/>
        </p:nvCxnSpPr>
        <p:spPr>
          <a:xfrm>
            <a:off x="4462272" y="2105918"/>
            <a:ext cx="0" cy="3931920"/>
          </a:xfrm>
          <a:prstGeom prst="line">
            <a:avLst/>
          </a:prstGeom>
          <a:ln w="2857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250"/>
                                        </p:tgtEl>
                                        <p:attrNameLst>
                                          <p:attrName>style.visibility</p:attrName>
                                        </p:attrNameLst>
                                      </p:cBhvr>
                                      <p:to>
                                        <p:strVal val="visible"/>
                                      </p:to>
                                    </p:set>
                                    <p:animEffect transition="in" filter="fade">
                                      <p:cBhvr>
                                        <p:cTn id="7" dur="250"/>
                                        <p:tgtEl>
                                          <p:spTgt spid="1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255"/>
                                        </p:tgtEl>
                                        <p:attrNameLst>
                                          <p:attrName>style.visibility</p:attrName>
                                        </p:attrNameLst>
                                      </p:cBhvr>
                                      <p:to>
                                        <p:strVal val="visible"/>
                                      </p:to>
                                    </p:set>
                                    <p:animEffect transition="in" filter="fade">
                                      <p:cBhvr>
                                        <p:cTn id="12" dur="250"/>
                                        <p:tgtEl>
                                          <p:spTgt spid="1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269"/>
                                        </p:tgtEl>
                                        <p:attrNameLst>
                                          <p:attrName>style.visibility</p:attrName>
                                        </p:attrNameLst>
                                      </p:cBhvr>
                                      <p:to>
                                        <p:strVal val="visible"/>
                                      </p:to>
                                    </p:set>
                                    <p:animEffect transition="in" filter="fade">
                                      <p:cBhvr>
                                        <p:cTn id="17" dur="250"/>
                                        <p:tgtEl>
                                          <p:spTgt spid="12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animBg="1" advAuto="0"/>
      <p:bldP spid="1255" grpId="0" animBg="1" advAuto="0"/>
      <p:bldP spid="1269" grpId="0" animBg="1" advAuto="0"/>
    </p:bldLst>
  </p:timing>
  <p:extLst>
    <p:ext uri="{6950BFC3-D8DA-4A85-94F7-54DA5524770B}">
      <p188:commentRel xmlns:p188="http://schemas.microsoft.com/office/powerpoint/2018/8/main" r:id="rId4"/>
    </p:ext>
  </p:extLs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74F6-9198-A054-A230-6025FF6927B1}"/>
              </a:ext>
            </a:extLst>
          </p:cNvPr>
          <p:cNvSpPr>
            <a:spLocks noGrp="1"/>
          </p:cNvSpPr>
          <p:nvPr>
            <p:ph type="title"/>
          </p:nvPr>
        </p:nvSpPr>
        <p:spPr/>
        <p:txBody>
          <a:bodyPr/>
          <a:lstStyle/>
          <a:p>
            <a:r>
              <a:rPr lang="en-US">
                <a:latin typeface="Avenir Light" panose="020B0402020203020204" pitchFamily="34" charset="77"/>
              </a:rPr>
              <a:t>2. Linear size quorums can be overkill</a:t>
            </a:r>
          </a:p>
        </p:txBody>
      </p:sp>
      <p:sp>
        <p:nvSpPr>
          <p:cNvPr id="3" name="Content Placeholder 2">
            <a:extLst>
              <a:ext uri="{FF2B5EF4-FFF2-40B4-BE49-F238E27FC236}">
                <a16:creationId xmlns:a16="http://schemas.microsoft.com/office/drawing/2014/main" id="{851E6A50-1BCF-122E-C2C6-4E381E6F2F0A}"/>
              </a:ext>
            </a:extLst>
          </p:cNvPr>
          <p:cNvSpPr>
            <a:spLocks noGrp="1"/>
          </p:cNvSpPr>
          <p:nvPr>
            <p:ph idx="1"/>
          </p:nvPr>
        </p:nvSpPr>
        <p:spPr/>
        <p:txBody>
          <a:bodyPr vert="horz" lIns="91440" tIns="45720" rIns="91440" bIns="45720" rtlCol="0" anchor="t">
            <a:normAutofit/>
          </a:bodyPr>
          <a:lstStyle/>
          <a:p>
            <a:pPr marL="0" indent="0">
              <a:buNone/>
            </a:pPr>
            <a:r>
              <a:rPr lang="en-US">
                <a:latin typeface="Avenir Light"/>
              </a:rPr>
              <a:t>Ideally, view change quorum require at least one correct node</a:t>
            </a:r>
          </a:p>
          <a:p>
            <a:pPr marL="0" indent="0">
              <a:buNone/>
            </a:pPr>
            <a:endParaRPr lang="en-US">
              <a:latin typeface="Avenir Light"/>
            </a:endParaRPr>
          </a:p>
          <a:p>
            <a:pPr>
              <a:buNone/>
            </a:pPr>
            <a:r>
              <a:rPr lang="en-US">
                <a:latin typeface="Avenir Book"/>
              </a:rPr>
              <a:t>And from our analysis, if we set 𝑝𝑢 = 1%, a quorum of five randomly sampled nodes includes at least one correct node.</a:t>
            </a:r>
            <a:endParaRPr lang="en-US"/>
          </a:p>
          <a:p>
            <a:pPr marL="0" indent="0">
              <a:buNone/>
            </a:pPr>
            <a:endParaRPr lang="en-US">
              <a:latin typeface="Avenir Light"/>
            </a:endParaRPr>
          </a:p>
          <a:p>
            <a:pPr>
              <a:buNone/>
            </a:pPr>
            <a:r>
              <a:rPr lang="en-US">
                <a:latin typeface="Avenir Book"/>
              </a:rPr>
              <a:t>It already guarantees this with ten nines of probability</a:t>
            </a:r>
          </a:p>
          <a:p>
            <a:pPr>
              <a:buNone/>
            </a:pPr>
            <a:endParaRPr lang="en-US">
              <a:latin typeface="Avenir Book"/>
            </a:endParaRPr>
          </a:p>
          <a:p>
            <a:pPr>
              <a:buNone/>
            </a:pPr>
            <a:r>
              <a:rPr lang="en-US">
                <a:latin typeface="Avenir Book"/>
              </a:rPr>
              <a:t>Revisit random sampling and constant-sized quorums!</a:t>
            </a:r>
          </a:p>
          <a:p>
            <a:pPr marL="0" indent="0">
              <a:buNone/>
            </a:pPr>
            <a:endParaRPr lang="en-US">
              <a:latin typeface="Avenir Light"/>
            </a:endParaRPr>
          </a:p>
        </p:txBody>
      </p:sp>
      <p:sp>
        <p:nvSpPr>
          <p:cNvPr id="4" name="Slide Number Placeholder 3">
            <a:extLst>
              <a:ext uri="{FF2B5EF4-FFF2-40B4-BE49-F238E27FC236}">
                <a16:creationId xmlns:a16="http://schemas.microsoft.com/office/drawing/2014/main" id="{77656BFA-8398-228C-D742-89D23DD26670}"/>
              </a:ext>
            </a:extLst>
          </p:cNvPr>
          <p:cNvSpPr>
            <a:spLocks noGrp="1"/>
          </p:cNvSpPr>
          <p:nvPr>
            <p:ph type="sldNum" sz="quarter" idx="4294967295"/>
          </p:nvPr>
        </p:nvSpPr>
        <p:spPr>
          <a:xfrm>
            <a:off x="8610600" y="6356350"/>
            <a:ext cx="2743200" cy="365125"/>
          </a:xfrm>
        </p:spPr>
        <p:txBody>
          <a:bodyPr/>
          <a:lstStyle/>
          <a:p>
            <a:fld id="{E759DE4A-BCCB-F845-96F6-7482EC11793A}" type="slidenum">
              <a:rPr lang="en-US" smtClean="0">
                <a:latin typeface="Avenir Light" panose="020B0402020203020204" pitchFamily="34" charset="77"/>
              </a:rPr>
              <a:t>60</a:t>
            </a:fld>
            <a:endParaRPr lang="en-US">
              <a:latin typeface="Avenir Light" panose="020B0402020203020204" pitchFamily="34" charset="77"/>
            </a:endParaRPr>
          </a:p>
        </p:txBody>
      </p:sp>
    </p:spTree>
    <p:extLst>
      <p:ext uri="{BB962C8B-B14F-4D97-AF65-F5344CB8AC3E}">
        <p14:creationId xmlns:p14="http://schemas.microsoft.com/office/powerpoint/2010/main" val="411017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2480060-DD7B-7718-913F-8A80E302EF46}"/>
            </a:ext>
          </a:extLst>
        </p:cNvPr>
        <p:cNvGrpSpPr/>
        <p:nvPr/>
      </p:nvGrpSpPr>
      <p:grpSpPr>
        <a:xfrm>
          <a:off x="0" y="0"/>
          <a:ext cx="0" cy="0"/>
          <a:chOff x="0" y="0"/>
          <a:chExt cx="0" cy="0"/>
        </a:xfrm>
      </p:grpSpPr>
      <p:sp>
        <p:nvSpPr>
          <p:cNvPr id="1631" name="Linear Size Quorums are Overkill">
            <a:extLst>
              <a:ext uri="{FF2B5EF4-FFF2-40B4-BE49-F238E27FC236}">
                <a16:creationId xmlns:a16="http://schemas.microsoft.com/office/drawing/2014/main" id="{949CE1B5-F624-5433-9036-EDE8CB5E08CF}"/>
              </a:ext>
            </a:extLst>
          </p:cNvPr>
          <p:cNvSpPr txBox="1">
            <a:spLocks noGrp="1"/>
          </p:cNvSpPr>
          <p:nvPr>
            <p:ph type="title"/>
          </p:nvPr>
        </p:nvSpPr>
        <p:spPr>
          <a:prstGeom prst="rect">
            <a:avLst/>
          </a:prstGeom>
        </p:spPr>
        <p:txBody>
          <a:bodyPr/>
          <a:lstStyle/>
          <a:p>
            <a:r>
              <a:rPr lang="en-US">
                <a:latin typeface="Avenir Light" panose="020B0402020203020204" pitchFamily="34" charset="77"/>
              </a:rPr>
              <a:t>2. Linear size quorums can be overkill</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2C344658-7F89-B923-3977-C19DACCBABE7}"/>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59</a:t>
            </a:fld>
            <a:endParaRPr>
              <a:latin typeface="Avenir Light" panose="020B0402020203020204" pitchFamily="34" charset="77"/>
            </a:endParaRPr>
          </a:p>
        </p:txBody>
      </p:sp>
      <p:sp>
        <p:nvSpPr>
          <p:cNvPr id="4" name="Rectangle">
            <a:extLst>
              <a:ext uri="{FF2B5EF4-FFF2-40B4-BE49-F238E27FC236}">
                <a16:creationId xmlns:a16="http://schemas.microsoft.com/office/drawing/2014/main" id="{C438FC50-0738-AA9D-71EC-E16E7FF7E6EF}"/>
              </a:ext>
            </a:extLst>
          </p:cNvPr>
          <p:cNvSpPr/>
          <p:nvPr/>
        </p:nvSpPr>
        <p:spPr>
          <a:xfrm flipV="1">
            <a:off x="3761065" y="6327648"/>
            <a:ext cx="9144" cy="9144"/>
          </a:xfrm>
          <a:prstGeom prst="rect">
            <a:avLst/>
          </a:prstGeom>
          <a:solidFill>
            <a:schemeClr val="bg1">
              <a:lumMod val="50000"/>
            </a:schemeClr>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Tree>
    <p:extLst>
      <p:ext uri="{BB962C8B-B14F-4D97-AF65-F5344CB8AC3E}">
        <p14:creationId xmlns:p14="http://schemas.microsoft.com/office/powerpoint/2010/main" val="239726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989B9EC-68AE-5642-510B-95B7F4354719}"/>
            </a:ext>
          </a:extLst>
        </p:cNvPr>
        <p:cNvGrpSpPr/>
        <p:nvPr/>
      </p:nvGrpSpPr>
      <p:grpSpPr>
        <a:xfrm>
          <a:off x="0" y="0"/>
          <a:ext cx="0" cy="0"/>
          <a:chOff x="0" y="0"/>
          <a:chExt cx="0" cy="0"/>
        </a:xfrm>
      </p:grpSpPr>
      <p:sp>
        <p:nvSpPr>
          <p:cNvPr id="1631" name="Linear Size Quorums are Overkill">
            <a:extLst>
              <a:ext uri="{FF2B5EF4-FFF2-40B4-BE49-F238E27FC236}">
                <a16:creationId xmlns:a16="http://schemas.microsoft.com/office/drawing/2014/main" id="{5F7E8278-FCAF-FAF0-AACB-2D6188C7EB8C}"/>
              </a:ext>
            </a:extLst>
          </p:cNvPr>
          <p:cNvSpPr txBox="1">
            <a:spLocks noGrp="1"/>
          </p:cNvSpPr>
          <p:nvPr>
            <p:ph type="title"/>
          </p:nvPr>
        </p:nvSpPr>
        <p:spPr>
          <a:prstGeom prst="rect">
            <a:avLst/>
          </a:prstGeom>
        </p:spPr>
        <p:txBody>
          <a:bodyPr/>
          <a:lstStyle/>
          <a:p>
            <a:r>
              <a:rPr lang="en-US">
                <a:latin typeface="Avenir Light" panose="020B0402020203020204" pitchFamily="34" charset="77"/>
              </a:rPr>
              <a:t>2. Linear size quorums can be overkill</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72CAEDE3-63E3-537D-16D7-5154DD300CD6}"/>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60</a:t>
            </a:fld>
            <a:endParaRPr>
              <a:latin typeface="Avenir Light" panose="020B0402020203020204" pitchFamily="34" charset="77"/>
            </a:endParaRPr>
          </a:p>
        </p:txBody>
      </p:sp>
      <p:sp>
        <p:nvSpPr>
          <p:cNvPr id="4" name="Rectangle">
            <a:extLst>
              <a:ext uri="{FF2B5EF4-FFF2-40B4-BE49-F238E27FC236}">
                <a16:creationId xmlns:a16="http://schemas.microsoft.com/office/drawing/2014/main" id="{28565EFC-0C6E-7D7A-7EFA-45F7FD372F46}"/>
              </a:ext>
            </a:extLst>
          </p:cNvPr>
          <p:cNvSpPr/>
          <p:nvPr/>
        </p:nvSpPr>
        <p:spPr>
          <a:xfrm flipV="1">
            <a:off x="3761064" y="1755648"/>
            <a:ext cx="4572000" cy="4572000"/>
          </a:xfrm>
          <a:prstGeom prst="rect">
            <a:avLst/>
          </a:prstGeom>
          <a:solidFill>
            <a:schemeClr val="bg1">
              <a:lumMod val="50000"/>
            </a:schemeClr>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Tree>
    <p:extLst>
      <p:ext uri="{BB962C8B-B14F-4D97-AF65-F5344CB8AC3E}">
        <p14:creationId xmlns:p14="http://schemas.microsoft.com/office/powerpoint/2010/main" val="2813547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22B986-BF31-96C3-9ECB-70AFDBB73B95}"/>
            </a:ext>
          </a:extLst>
        </p:cNvPr>
        <p:cNvGrpSpPr/>
        <p:nvPr/>
      </p:nvGrpSpPr>
      <p:grpSpPr>
        <a:xfrm>
          <a:off x="0" y="0"/>
          <a:ext cx="0" cy="0"/>
          <a:chOff x="0" y="0"/>
          <a:chExt cx="0" cy="0"/>
        </a:xfrm>
      </p:grpSpPr>
      <p:sp>
        <p:nvSpPr>
          <p:cNvPr id="1631" name="Linear Size Quorums are Overkill">
            <a:extLst>
              <a:ext uri="{FF2B5EF4-FFF2-40B4-BE49-F238E27FC236}">
                <a16:creationId xmlns:a16="http://schemas.microsoft.com/office/drawing/2014/main" id="{F5A7A235-BBAB-D15F-4A64-801E1FF92CCC}"/>
              </a:ext>
            </a:extLst>
          </p:cNvPr>
          <p:cNvSpPr txBox="1">
            <a:spLocks noGrp="1"/>
          </p:cNvSpPr>
          <p:nvPr>
            <p:ph type="title"/>
          </p:nvPr>
        </p:nvSpPr>
        <p:spPr>
          <a:prstGeom prst="rect">
            <a:avLst/>
          </a:prstGeom>
        </p:spPr>
        <p:txBody>
          <a:bodyPr/>
          <a:lstStyle/>
          <a:p>
            <a:r>
              <a:rPr lang="en-US">
                <a:latin typeface="Avenir Light" panose="020B0402020203020204" pitchFamily="34" charset="77"/>
              </a:rPr>
              <a:t>2. Linear size quorums can be overkill</a:t>
            </a:r>
            <a:endParaRPr>
              <a:latin typeface="Avenir Light" panose="020B0402020203020204" pitchFamily="34" charset="77"/>
            </a:endParaRPr>
          </a:p>
        </p:txBody>
      </p:sp>
      <p:sp>
        <p:nvSpPr>
          <p:cNvPr id="1633" name="Slide Number">
            <a:extLst>
              <a:ext uri="{FF2B5EF4-FFF2-40B4-BE49-F238E27FC236}">
                <a16:creationId xmlns:a16="http://schemas.microsoft.com/office/drawing/2014/main" id="{FF5CB7C9-4A5E-85C0-2D9E-AABEA4C44164}"/>
              </a:ext>
            </a:extLst>
          </p:cNvPr>
          <p:cNvSpPr txBox="1">
            <a:spLocks noGrp="1"/>
          </p:cNvSpPr>
          <p:nvPr>
            <p:ph type="sldNum" sz="quarter" idx="4294967295"/>
          </p:nvPr>
        </p:nvSpPr>
        <p:spPr>
          <a:xfrm>
            <a:off x="11091551" y="6400413"/>
            <a:ext cx="262249"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61</a:t>
            </a:fld>
            <a:endParaRPr>
              <a:latin typeface="Avenir Light" panose="020B0402020203020204" pitchFamily="34" charset="77"/>
            </a:endParaRPr>
          </a:p>
        </p:txBody>
      </p:sp>
      <p:sp>
        <p:nvSpPr>
          <p:cNvPr id="4" name="Rectangle">
            <a:extLst>
              <a:ext uri="{FF2B5EF4-FFF2-40B4-BE49-F238E27FC236}">
                <a16:creationId xmlns:a16="http://schemas.microsoft.com/office/drawing/2014/main" id="{C45D5310-6990-B1D5-BC2B-C4963FD7E4F3}"/>
              </a:ext>
            </a:extLst>
          </p:cNvPr>
          <p:cNvSpPr/>
          <p:nvPr/>
        </p:nvSpPr>
        <p:spPr>
          <a:xfrm flipV="1">
            <a:off x="3761064" y="1755648"/>
            <a:ext cx="4572000" cy="4572000"/>
          </a:xfrm>
          <a:prstGeom prst="rect">
            <a:avLst/>
          </a:prstGeom>
          <a:solidFill>
            <a:schemeClr val="bg1">
              <a:lumMod val="50000"/>
            </a:schemeClr>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p:sp>
        <p:nvSpPr>
          <p:cNvPr id="2" name="Rectangle 1">
            <a:extLst>
              <a:ext uri="{FF2B5EF4-FFF2-40B4-BE49-F238E27FC236}">
                <a16:creationId xmlns:a16="http://schemas.microsoft.com/office/drawing/2014/main" id="{5520663D-E503-8C5A-80F4-1FE3CB3EA266}"/>
              </a:ext>
            </a:extLst>
          </p:cNvPr>
          <p:cNvSpPr/>
          <p:nvPr/>
        </p:nvSpPr>
        <p:spPr>
          <a:xfrm>
            <a:off x="3761065" y="6327648"/>
            <a:ext cx="9144" cy="91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6404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9FF150-EEA6-3342-AB94-42C5DECCF141}"/>
            </a:ext>
          </a:extLst>
        </p:cNvPr>
        <p:cNvGrpSpPr/>
        <p:nvPr/>
      </p:nvGrpSpPr>
      <p:grpSpPr>
        <a:xfrm>
          <a:off x="0" y="0"/>
          <a:ext cx="0" cy="0"/>
          <a:chOff x="0" y="0"/>
          <a:chExt cx="0" cy="0"/>
        </a:xfrm>
      </p:grpSpPr>
      <p:sp>
        <p:nvSpPr>
          <p:cNvPr id="1600" name="Title 1">
            <a:extLst>
              <a:ext uri="{FF2B5EF4-FFF2-40B4-BE49-F238E27FC236}">
                <a16:creationId xmlns:a16="http://schemas.microsoft.com/office/drawing/2014/main" id="{F6056BFB-BE04-D87A-561E-31AB3435FBA6}"/>
              </a:ext>
            </a:extLst>
          </p:cNvPr>
          <p:cNvSpPr txBox="1">
            <a:spLocks noGrp="1"/>
          </p:cNvSpPr>
          <p:nvPr>
            <p:ph type="title"/>
          </p:nvPr>
        </p:nvSpPr>
        <p:spPr>
          <a:prstGeom prst="rect">
            <a:avLst/>
          </a:prstGeom>
        </p:spPr>
        <p:txBody>
          <a:bodyPr>
            <a:normAutofit/>
          </a:bodyPr>
          <a:lstStyle>
            <a:lvl1pPr>
              <a:defRPr>
                <a:solidFill>
                  <a:srgbClr val="002060"/>
                </a:solidFill>
              </a:defRPr>
            </a:lvl1pPr>
          </a:lstStyle>
          <a:p>
            <a:r>
              <a:rPr lang="en-US" sz="4000">
                <a:latin typeface="Avenir Light"/>
              </a:rPr>
              <a:t>Example: Probabilistic Quorum Overlap</a:t>
            </a:r>
            <a:endParaRPr sz="4000">
              <a:latin typeface="Avenir Light"/>
            </a:endParaRPr>
          </a:p>
        </p:txBody>
      </p:sp>
      <p:sp>
        <p:nvSpPr>
          <p:cNvPr id="5" name="Text Placeholder 4">
            <a:extLst>
              <a:ext uri="{FF2B5EF4-FFF2-40B4-BE49-F238E27FC236}">
                <a16:creationId xmlns:a16="http://schemas.microsoft.com/office/drawing/2014/main" id="{68B29E36-23FA-FC31-6BD0-7F0876DC6481}"/>
              </a:ext>
            </a:extLst>
          </p:cNvPr>
          <p:cNvSpPr>
            <a:spLocks noGrp="1"/>
          </p:cNvSpPr>
          <p:nvPr>
            <p:ph type="body" idx="1"/>
          </p:nvPr>
        </p:nvSpPr>
        <p:spPr>
          <a:solidFill>
            <a:schemeClr val="bg2">
              <a:lumMod val="90000"/>
            </a:schemeClr>
          </a:solidFill>
          <a:ln w="38100">
            <a:solidFill>
              <a:schemeClr val="bg1"/>
            </a:solidFill>
          </a:ln>
        </p:spPr>
        <p:txBody>
          <a:bodyPr>
            <a:normAutofit fontScale="85000" lnSpcReduction="20000"/>
          </a:bodyPr>
          <a:lstStyle/>
          <a:p>
            <a:endParaRPr lang="en-US" sz="3200" b="0">
              <a:latin typeface="Avenir Light" panose="020B0402020203020204" pitchFamily="34" charset="77"/>
            </a:endParaRPr>
          </a:p>
          <a:p>
            <a:r>
              <a:rPr lang="en-US" sz="3200" b="0">
                <a:latin typeface="Avenir Light" panose="020B0402020203020204" pitchFamily="34" charset="77"/>
              </a:rPr>
              <a:t>Traditional Consensus</a:t>
            </a:r>
          </a:p>
          <a:p>
            <a:endParaRPr lang="en-US" sz="3200" b="0">
              <a:latin typeface="Avenir Light" panose="020B0402020203020204" pitchFamily="34" charset="77"/>
            </a:endParaRPr>
          </a:p>
        </p:txBody>
      </p:sp>
      <p:sp>
        <p:nvSpPr>
          <p:cNvPr id="6" name="Content Placeholder 5">
            <a:extLst>
              <a:ext uri="{FF2B5EF4-FFF2-40B4-BE49-F238E27FC236}">
                <a16:creationId xmlns:a16="http://schemas.microsoft.com/office/drawing/2014/main" id="{4525D030-000B-1D01-C84D-8EB5EFD2D205}"/>
              </a:ext>
            </a:extLst>
          </p:cNvPr>
          <p:cNvSpPr>
            <a:spLocks noGrp="1"/>
          </p:cNvSpPr>
          <p:nvPr>
            <p:ph sz="half" idx="2"/>
          </p:nvPr>
        </p:nvSpPr>
        <p:spPr>
          <a:solidFill>
            <a:schemeClr val="bg2">
              <a:lumMod val="90000"/>
            </a:schemeClr>
          </a:solidFill>
          <a:ln w="38100">
            <a:solidFill>
              <a:schemeClr val="bg1"/>
            </a:solidFill>
          </a:ln>
        </p:spPr>
        <p:txBody>
          <a:bodyPr/>
          <a:lstStyle/>
          <a:p>
            <a:pPr marL="0" indent="0">
              <a:buSzTx/>
              <a:buFontTx/>
              <a:buNone/>
            </a:pPr>
            <a:endParaRPr lang="en-US">
              <a:latin typeface="Avenir Light" panose="020B0402020203020204" pitchFamily="34" charset="77"/>
            </a:endParaRPr>
          </a:p>
          <a:p>
            <a:pPr marL="0" indent="0">
              <a:buSzTx/>
              <a:buFontTx/>
              <a:buNone/>
            </a:pPr>
            <a:r>
              <a:rPr lang="en-US" b="1" i="1">
                <a:latin typeface="Avenir Light" panose="020B0402020203020204" pitchFamily="34" charset="77"/>
              </a:rPr>
              <a:t>f+1 </a:t>
            </a:r>
            <a:r>
              <a:rPr lang="en-US">
                <a:latin typeface="Avenir Light" panose="020B0402020203020204" pitchFamily="34" charset="77"/>
              </a:rPr>
              <a:t>nodes form a 100</a:t>
            </a:r>
            <a:r>
              <a:rPr lang="en-US" b="1" baseline="30000">
                <a:latin typeface="Avenir Light" panose="020B0402020203020204" pitchFamily="34" charset="77"/>
              </a:rPr>
              <a:t>*</a:t>
            </a:r>
            <a:r>
              <a:rPr lang="en-US">
                <a:latin typeface="Avenir Light" panose="020B0402020203020204" pitchFamily="34" charset="77"/>
              </a:rPr>
              <a:t>% durable quorum</a:t>
            </a:r>
          </a:p>
          <a:p>
            <a:pPr marL="0" indent="0">
              <a:buSzTx/>
              <a:buFontTx/>
              <a:buNone/>
            </a:pPr>
            <a:endParaRPr lang="en-US" b="1">
              <a:latin typeface="Avenir Light" panose="020B0402020203020204" pitchFamily="34" charset="77"/>
            </a:endParaRPr>
          </a:p>
          <a:p>
            <a:pPr marL="0" indent="0">
              <a:buSzTx/>
              <a:buFontTx/>
              <a:buNone/>
            </a:pPr>
            <a:r>
              <a:rPr lang="en-US">
                <a:latin typeface="Avenir Light" panose="020B0402020203020204" pitchFamily="34" charset="77"/>
              </a:rPr>
              <a:t>Sample</a:t>
            </a:r>
            <a:r>
              <a:rPr lang="en-US" i="1">
                <a:latin typeface="Avenir Light" panose="020B0402020203020204" pitchFamily="34" charset="77"/>
              </a:rPr>
              <a:t> </a:t>
            </a:r>
            <a:r>
              <a:rPr lang="en-US" b="1" i="1">
                <a:latin typeface="Avenir Light" panose="020B0402020203020204" pitchFamily="34" charset="77"/>
              </a:rPr>
              <a:t>N-f</a:t>
            </a:r>
            <a:r>
              <a:rPr lang="en-US">
                <a:latin typeface="Avenir Light" panose="020B0402020203020204" pitchFamily="34" charset="77"/>
              </a:rPr>
              <a:t> nodes to 100</a:t>
            </a:r>
            <a:r>
              <a:rPr lang="en-US" b="1" baseline="30000">
                <a:latin typeface="Avenir Light" panose="020B0402020203020204" pitchFamily="34" charset="77"/>
              </a:rPr>
              <a:t>*</a:t>
            </a:r>
            <a:r>
              <a:rPr lang="en-US">
                <a:latin typeface="Avenir Light" panose="020B0402020203020204" pitchFamily="34" charset="77"/>
              </a:rPr>
              <a:t>% ensure quorums overlap</a:t>
            </a:r>
            <a:endParaRPr lang="en-US" b="1">
              <a:latin typeface="Avenir Light" panose="020B0402020203020204" pitchFamily="34" charset="77"/>
            </a:endParaRPr>
          </a:p>
        </p:txBody>
      </p:sp>
      <p:sp>
        <p:nvSpPr>
          <p:cNvPr id="7" name="Text Placeholder 6">
            <a:extLst>
              <a:ext uri="{FF2B5EF4-FFF2-40B4-BE49-F238E27FC236}">
                <a16:creationId xmlns:a16="http://schemas.microsoft.com/office/drawing/2014/main" id="{D102B9B2-939F-449C-4F3A-8A0407D4675E}"/>
              </a:ext>
            </a:extLst>
          </p:cNvPr>
          <p:cNvSpPr>
            <a:spLocks noGrp="1"/>
          </p:cNvSpPr>
          <p:nvPr>
            <p:ph type="body" sz="quarter" idx="3"/>
          </p:nvPr>
        </p:nvSpPr>
        <p:spPr>
          <a:solidFill>
            <a:schemeClr val="accent6">
              <a:lumMod val="20000"/>
              <a:lumOff val="80000"/>
            </a:schemeClr>
          </a:solidFill>
          <a:ln w="38100">
            <a:solidFill>
              <a:schemeClr val="bg1"/>
            </a:solidFill>
          </a:ln>
        </p:spPr>
        <p:txBody>
          <a:bodyPr>
            <a:normAutofit fontScale="85000" lnSpcReduction="20000"/>
          </a:bodyPr>
          <a:lstStyle/>
          <a:p>
            <a:r>
              <a:rPr lang="en-US" sz="3200" b="0">
                <a:latin typeface="Avenir Light" panose="020B0402020203020204" pitchFamily="34" charset="77"/>
              </a:rPr>
              <a:t>Probabilistic consensus</a:t>
            </a:r>
          </a:p>
        </p:txBody>
      </p:sp>
      <p:sp>
        <p:nvSpPr>
          <p:cNvPr id="8" name="Content Placeholder 7">
            <a:extLst>
              <a:ext uri="{FF2B5EF4-FFF2-40B4-BE49-F238E27FC236}">
                <a16:creationId xmlns:a16="http://schemas.microsoft.com/office/drawing/2014/main" id="{2659B7D8-8FCC-DF58-17C7-476A81AA3EC6}"/>
              </a:ext>
            </a:extLst>
          </p:cNvPr>
          <p:cNvSpPr>
            <a:spLocks noGrp="1"/>
          </p:cNvSpPr>
          <p:nvPr>
            <p:ph sz="quarter" idx="4"/>
          </p:nvPr>
        </p:nvSpPr>
        <p:spPr>
          <a:solidFill>
            <a:schemeClr val="accent6">
              <a:lumMod val="20000"/>
              <a:lumOff val="80000"/>
            </a:schemeClr>
          </a:solidFill>
          <a:ln w="38100">
            <a:solidFill>
              <a:schemeClr val="bg1"/>
            </a:solidFill>
          </a:ln>
        </p:spPr>
        <p:txBody>
          <a:bodyPr/>
          <a:lstStyle/>
          <a:p>
            <a:pPr marL="0" indent="0">
              <a:buNone/>
            </a:pPr>
            <a:endParaRPr lang="en-US">
              <a:latin typeface="Avenir Light" panose="020B0402020203020204" pitchFamily="34" charset="77"/>
            </a:endParaRPr>
          </a:p>
          <a:p>
            <a:pPr marL="0" indent="0">
              <a:buNone/>
            </a:pPr>
            <a:r>
              <a:rPr lang="en-US">
                <a:latin typeface="Avenir Light" panose="020B0402020203020204" pitchFamily="34" charset="77"/>
              </a:rPr>
              <a:t>Sample nodes who have ≥X% chance of not failing together</a:t>
            </a:r>
          </a:p>
          <a:p>
            <a:pPr marL="0" indent="0">
              <a:buNone/>
            </a:pPr>
            <a:endParaRPr lang="en-US">
              <a:latin typeface="Avenir Light" panose="020B0402020203020204" pitchFamily="34" charset="77"/>
            </a:endParaRPr>
          </a:p>
          <a:p>
            <a:pPr marL="0" indent="0">
              <a:buNone/>
            </a:pPr>
            <a:r>
              <a:rPr lang="en-US">
                <a:latin typeface="Avenir Light" panose="020B0402020203020204" pitchFamily="34" charset="77"/>
              </a:rPr>
              <a:t>Sample nodes who intersect with ≥Y% probability</a:t>
            </a:r>
          </a:p>
        </p:txBody>
      </p:sp>
      <p:sp>
        <p:nvSpPr>
          <p:cNvPr id="1602" name="Slide Number Placeholder 3">
            <a:extLst>
              <a:ext uri="{FF2B5EF4-FFF2-40B4-BE49-F238E27FC236}">
                <a16:creationId xmlns:a16="http://schemas.microsoft.com/office/drawing/2014/main" id="{4975779F-4960-3637-1516-5B66785F57B8}"/>
              </a:ext>
            </a:extLst>
          </p:cNvPr>
          <p:cNvSpPr txBox="1">
            <a:spLocks noGrp="1"/>
          </p:cNvSpPr>
          <p:nvPr>
            <p:ph type="sldNum" sz="quarter" idx="12"/>
          </p:nvPr>
        </p:nvSpPr>
        <p:spPr>
          <a:xfrm>
            <a:off x="11091551" y="6400413"/>
            <a:ext cx="2622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64</a:t>
            </a:fld>
            <a:endParaRPr>
              <a:latin typeface="Avenir Light" panose="020B0402020203020204" pitchFamily="34" charset="77"/>
            </a:endParaRPr>
          </a:p>
        </p:txBody>
      </p:sp>
      <p:sp>
        <p:nvSpPr>
          <p:cNvPr id="2" name="TextBox 1">
            <a:extLst>
              <a:ext uri="{FF2B5EF4-FFF2-40B4-BE49-F238E27FC236}">
                <a16:creationId xmlns:a16="http://schemas.microsoft.com/office/drawing/2014/main" id="{04E543AE-BC7F-E65F-443D-152F31DEF28D}"/>
              </a:ext>
            </a:extLst>
          </p:cNvPr>
          <p:cNvSpPr txBox="1"/>
          <p:nvPr/>
        </p:nvSpPr>
        <p:spPr>
          <a:xfrm>
            <a:off x="838200" y="6354246"/>
            <a:ext cx="5157787" cy="369332"/>
          </a:xfrm>
          <a:prstGeom prst="rect">
            <a:avLst/>
          </a:prstGeom>
          <a:noFill/>
        </p:spPr>
        <p:txBody>
          <a:bodyPr wrap="square" rtlCol="0">
            <a:spAutoFit/>
          </a:bodyPr>
          <a:lstStyle/>
          <a:p>
            <a:r>
              <a:rPr lang="en-US"/>
              <a:t>* As long as ≤f nodes fail</a:t>
            </a:r>
          </a:p>
        </p:txBody>
      </p:sp>
    </p:spTree>
    <p:extLst>
      <p:ext uri="{BB962C8B-B14F-4D97-AF65-F5344CB8AC3E}">
        <p14:creationId xmlns:p14="http://schemas.microsoft.com/office/powerpoint/2010/main" val="7181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Effect transition="in" filter="fade">
                                      <p:cBhvr>
                                        <p:cTn id="10" dur="250"/>
                                        <p:tgtEl>
                                          <p:spTgt spid="7">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250"/>
                                        <p:tgtEl>
                                          <p:spTgt spid="8">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25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2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 name="Title 1"/>
          <p:cNvSpPr txBox="1">
            <a:spLocks noGrp="1"/>
          </p:cNvSpPr>
          <p:nvPr>
            <p:ph type="title"/>
          </p:nvPr>
        </p:nvSpPr>
        <p:spPr>
          <a:prstGeom prst="rect">
            <a:avLst/>
          </a:prstGeom>
        </p:spPr>
        <p:txBody>
          <a:bodyPr/>
          <a:lstStyle/>
          <a:p>
            <a:r>
              <a:rPr>
                <a:latin typeface="Avenir Light" panose="020B0402020203020204" pitchFamily="34" charset="77"/>
              </a:rPr>
              <a:t>Consensus is an Insurance Policy</a:t>
            </a:r>
          </a:p>
        </p:txBody>
      </p:sp>
      <p:sp>
        <p:nvSpPr>
          <p:cNvPr id="1284" name="Slide Number Placeholder 3"/>
          <p:cNvSpPr txBox="1">
            <a:spLocks noGrp="1"/>
          </p:cNvSpPr>
          <p:nvPr>
            <p:ph type="sldNum" sz="quarter" idx="4294967295"/>
          </p:nvPr>
        </p:nvSpPr>
        <p:spPr>
          <a:xfrm>
            <a:off x="11181319" y="6400413"/>
            <a:ext cx="1724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7</a:t>
            </a:fld>
            <a:endParaRPr>
              <a:latin typeface="Avenir Light" panose="020B0402020203020204" pitchFamily="34" charset="77"/>
            </a:endParaRPr>
          </a:p>
        </p:txBody>
      </p:sp>
      <p:pic>
        <p:nvPicPr>
          <p:cNvPr id="1285" name="Graphic 161" descr="Graphic 161"/>
          <p:cNvPicPr>
            <a:picLocks noChangeAspect="1"/>
          </p:cNvPicPr>
          <p:nvPr/>
        </p:nvPicPr>
        <p:blipFill>
          <a:blip r:embed="rId5"/>
          <a:stretch>
            <a:fillRect/>
          </a:stretch>
        </p:blipFill>
        <p:spPr>
          <a:xfrm>
            <a:off x="5333229" y="1857791"/>
            <a:ext cx="1658441" cy="1689227"/>
          </a:xfrm>
          <a:prstGeom prst="rect">
            <a:avLst/>
          </a:prstGeom>
          <a:ln w="12700">
            <a:miter lim="400000"/>
          </a:ln>
        </p:spPr>
      </p:pic>
      <p:pic>
        <p:nvPicPr>
          <p:cNvPr id="1286" name="Graphic 177" descr="Graphic 177"/>
          <p:cNvPicPr>
            <a:picLocks noChangeAspect="1"/>
          </p:cNvPicPr>
          <p:nvPr/>
        </p:nvPicPr>
        <p:blipFill>
          <a:blip r:embed="rId6"/>
          <a:stretch>
            <a:fillRect/>
          </a:stretch>
        </p:blipFill>
        <p:spPr>
          <a:xfrm>
            <a:off x="8975325" y="2013203"/>
            <a:ext cx="1535290" cy="1535290"/>
          </a:xfrm>
          <a:prstGeom prst="rect">
            <a:avLst/>
          </a:prstGeom>
          <a:ln w="12700">
            <a:miter lim="400000"/>
          </a:ln>
        </p:spPr>
      </p:pic>
      <p:pic>
        <p:nvPicPr>
          <p:cNvPr id="1287" name="Graphic 188" descr="Graphic 188"/>
          <p:cNvPicPr>
            <a:picLocks noChangeAspect="1"/>
          </p:cNvPicPr>
          <p:nvPr/>
        </p:nvPicPr>
        <p:blipFill>
          <a:blip r:embed="rId7"/>
          <a:stretch>
            <a:fillRect/>
          </a:stretch>
        </p:blipFill>
        <p:spPr>
          <a:xfrm>
            <a:off x="1717192" y="1997361"/>
            <a:ext cx="1558382" cy="1550685"/>
          </a:xfrm>
          <a:prstGeom prst="rect">
            <a:avLst/>
          </a:prstGeom>
          <a:ln w="12700">
            <a:miter lim="400000"/>
          </a:ln>
        </p:spPr>
      </p:pic>
      <p:grpSp>
        <p:nvGrpSpPr>
          <p:cNvPr id="1290" name="Group"/>
          <p:cNvGrpSpPr/>
          <p:nvPr/>
        </p:nvGrpSpPr>
        <p:grpSpPr>
          <a:xfrm>
            <a:off x="838200" y="1982498"/>
            <a:ext cx="2917334" cy="4138733"/>
            <a:chOff x="0" y="0"/>
            <a:chExt cx="2917333" cy="4138732"/>
          </a:xfrm>
        </p:grpSpPr>
        <p:sp>
          <p:nvSpPr>
            <p:cNvPr id="1288" name="Fault Model"/>
            <p:cNvSpPr/>
            <p:nvPr/>
          </p:nvSpPr>
          <p:spPr>
            <a:xfrm>
              <a:off x="0" y="0"/>
              <a:ext cx="2917333" cy="1166933"/>
            </a:xfrm>
            <a:prstGeom prst="rect">
              <a:avLst/>
            </a:prstGeom>
            <a:solidFill>
              <a:srgbClr val="A02B93"/>
            </a:solidFill>
            <a:ln w="19050" cap="flat">
              <a:solidFill>
                <a:srgbClr val="A02B93"/>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1100"/>
                </a:spcBef>
                <a:defRPr sz="3600">
                  <a:solidFill>
                    <a:srgbClr val="FFFFFF"/>
                  </a:solidFill>
                  <a:latin typeface="+mn-lt"/>
                  <a:ea typeface="+mn-ea"/>
                  <a:cs typeface="+mn-cs"/>
                  <a:sym typeface="Avenir Book"/>
                </a:defRPr>
              </a:lvl1pPr>
            </a:lstStyle>
            <a:p>
              <a:r>
                <a:rPr>
                  <a:latin typeface="Avenir Light" panose="020B0402020203020204" pitchFamily="34" charset="77"/>
                </a:rPr>
                <a:t>Fault Model</a:t>
              </a:r>
            </a:p>
          </p:txBody>
        </p:sp>
        <p:sp>
          <p:nvSpPr>
            <p:cNvPr id="1289" name="Rectangle"/>
            <p:cNvSpPr/>
            <p:nvPr/>
          </p:nvSpPr>
          <p:spPr>
            <a:xfrm>
              <a:off x="0" y="1166933"/>
              <a:ext cx="2917333" cy="2971799"/>
            </a:xfrm>
            <a:prstGeom prst="rect">
              <a:avLst/>
            </a:prstGeom>
            <a:solidFill>
              <a:srgbClr val="DFCBDB">
                <a:alpha val="90000"/>
              </a:srgbClr>
            </a:solidFill>
            <a:ln w="19050" cap="flat">
              <a:solidFill>
                <a:srgbClr val="DFCBDB">
                  <a:alpha val="90000"/>
                </a:srgbClr>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latin typeface="+mn-lt"/>
                  <a:ea typeface="+mn-ea"/>
                  <a:cs typeface="+mn-cs"/>
                  <a:sym typeface="Avenir Book"/>
                </a:defRPr>
              </a:pPr>
              <a:endParaRPr>
                <a:latin typeface="Avenir Light" panose="020B0402020203020204" pitchFamily="34" charset="77"/>
              </a:endParaRPr>
            </a:p>
          </p:txBody>
        </p:sp>
      </p:grpSp>
      <p:grpSp>
        <p:nvGrpSpPr>
          <p:cNvPr id="1293" name="Group"/>
          <p:cNvGrpSpPr/>
          <p:nvPr/>
        </p:nvGrpSpPr>
        <p:grpSpPr>
          <a:xfrm>
            <a:off x="5178135" y="1985582"/>
            <a:ext cx="2917334" cy="4138733"/>
            <a:chOff x="0" y="0"/>
            <a:chExt cx="2917333" cy="4138732"/>
          </a:xfrm>
        </p:grpSpPr>
        <p:sp>
          <p:nvSpPr>
            <p:cNvPr id="1291" name="Performance and Cost"/>
            <p:cNvSpPr/>
            <p:nvPr/>
          </p:nvSpPr>
          <p:spPr>
            <a:xfrm>
              <a:off x="0" y="0"/>
              <a:ext cx="2917333" cy="1166933"/>
            </a:xfrm>
            <a:prstGeom prst="rect">
              <a:avLst/>
            </a:prstGeom>
            <a:solidFill>
              <a:srgbClr val="0F9ED5"/>
            </a:solidFill>
            <a:ln w="19050" cap="flat">
              <a:solidFill>
                <a:srgbClr val="0F9ED5"/>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lgn="ctr" defTabSz="2711450">
                <a:lnSpc>
                  <a:spcPct val="90000"/>
                </a:lnSpc>
                <a:spcBef>
                  <a:spcPts val="700"/>
                </a:spcBef>
                <a:defRPr sz="3600">
                  <a:solidFill>
                    <a:srgbClr val="FFFFFF"/>
                  </a:solidFill>
                  <a:latin typeface="+mn-lt"/>
                  <a:ea typeface="+mn-ea"/>
                  <a:cs typeface="+mn-cs"/>
                  <a:sym typeface="Avenir Book"/>
                </a:defRPr>
              </a:pPr>
              <a:r>
                <a:rPr>
                  <a:latin typeface="Avenir Light" panose="020B0402020203020204" pitchFamily="34" charset="77"/>
                </a:rPr>
                <a:t>Performance</a:t>
              </a:r>
              <a:br>
                <a:rPr>
                  <a:latin typeface="Avenir Light" panose="020B0402020203020204" pitchFamily="34" charset="77"/>
                </a:rPr>
              </a:br>
              <a:r>
                <a:rPr>
                  <a:latin typeface="Avenir Light" panose="020B0402020203020204" pitchFamily="34" charset="77"/>
                </a:rPr>
                <a:t>and Cost</a:t>
              </a:r>
            </a:p>
          </p:txBody>
        </p:sp>
        <p:sp>
          <p:nvSpPr>
            <p:cNvPr id="1292" name="Rectangle"/>
            <p:cNvSpPr/>
            <p:nvPr/>
          </p:nvSpPr>
          <p:spPr>
            <a:xfrm>
              <a:off x="0" y="1166933"/>
              <a:ext cx="2917333" cy="2971799"/>
            </a:xfrm>
            <a:prstGeom prst="rect">
              <a:avLst/>
            </a:prstGeom>
            <a:solidFill>
              <a:srgbClr val="CADEEF">
                <a:alpha val="90000"/>
              </a:srgbClr>
            </a:solidFill>
            <a:ln w="19050" cap="flat">
              <a:solidFill>
                <a:srgbClr val="CADEEF">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grpSp>
        <p:nvGrpSpPr>
          <p:cNvPr id="1296" name="Group"/>
          <p:cNvGrpSpPr/>
          <p:nvPr/>
        </p:nvGrpSpPr>
        <p:grpSpPr>
          <a:xfrm>
            <a:off x="8439726" y="1982498"/>
            <a:ext cx="2917334" cy="4138733"/>
            <a:chOff x="0" y="0"/>
            <a:chExt cx="2917333" cy="4138732"/>
          </a:xfrm>
        </p:grpSpPr>
        <p:sp>
          <p:nvSpPr>
            <p:cNvPr id="1294" name="Guarantees"/>
            <p:cNvSpPr/>
            <p:nvPr/>
          </p:nvSpPr>
          <p:spPr>
            <a:xfrm>
              <a:off x="0" y="0"/>
              <a:ext cx="2917333" cy="1166933"/>
            </a:xfrm>
            <a:prstGeom prst="rect">
              <a:avLst/>
            </a:prstGeom>
            <a:solidFill>
              <a:srgbClr val="196B24"/>
            </a:solidFill>
            <a:ln w="19050" cap="flat">
              <a:solidFill>
                <a:srgbClr val="196B24"/>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700"/>
                </a:spcBef>
                <a:defRPr sz="3600">
                  <a:solidFill>
                    <a:srgbClr val="FFFFFF"/>
                  </a:solidFill>
                  <a:latin typeface="+mn-lt"/>
                  <a:ea typeface="+mn-ea"/>
                  <a:cs typeface="+mn-cs"/>
                  <a:sym typeface="Avenir Book"/>
                </a:defRPr>
              </a:lvl1pPr>
            </a:lstStyle>
            <a:p>
              <a:r>
                <a:rPr>
                  <a:latin typeface="Avenir Light" panose="020B0402020203020204" pitchFamily="34" charset="77"/>
                </a:rPr>
                <a:t>Guarantees</a:t>
              </a:r>
            </a:p>
          </p:txBody>
        </p:sp>
        <p:sp>
          <p:nvSpPr>
            <p:cNvPr id="1295" name="Rectangle"/>
            <p:cNvSpPr/>
            <p:nvPr/>
          </p:nvSpPr>
          <p:spPr>
            <a:xfrm>
              <a:off x="0" y="1166933"/>
              <a:ext cx="2917333" cy="2971799"/>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lang="en-US">
                <a:latin typeface="Avenir Light" panose="020B0402020203020204" pitchFamily="34" charset="77"/>
              </a:endParaRPr>
            </a:p>
            <a:p>
              <a:pPr>
                <a:defRPr>
                  <a:latin typeface="+mn-lt"/>
                  <a:ea typeface="+mn-ea"/>
                  <a:cs typeface="+mn-cs"/>
                  <a:sym typeface="Avenir Book"/>
                </a:defRPr>
              </a:pPr>
              <a:endParaRPr>
                <a:latin typeface="Avenir Light" panose="020B0402020203020204" pitchFamily="34" charset="77"/>
              </a:endParaRPr>
            </a:p>
          </p:txBody>
        </p:sp>
      </p:grpSp>
      <p:cxnSp>
        <p:nvCxnSpPr>
          <p:cNvPr id="2" name="Straight Connector 1">
            <a:extLst>
              <a:ext uri="{FF2B5EF4-FFF2-40B4-BE49-F238E27FC236}">
                <a16:creationId xmlns:a16="http://schemas.microsoft.com/office/drawing/2014/main" id="{A24CE221-A67F-7750-4D45-5901F5A23BC4}"/>
              </a:ext>
            </a:extLst>
          </p:cNvPr>
          <p:cNvCxnSpPr>
            <a:cxnSpLocks/>
          </p:cNvCxnSpPr>
          <p:nvPr/>
        </p:nvCxnSpPr>
        <p:spPr>
          <a:xfrm>
            <a:off x="4462272" y="2105918"/>
            <a:ext cx="0" cy="3931920"/>
          </a:xfrm>
          <a:prstGeom prst="line">
            <a:avLst/>
          </a:prstGeom>
          <a:ln w="2857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p14:flash/>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Abs val="0"/>
                                  </p:iterate>
                                  <p:childTnLst>
                                    <p:set>
                                      <p:cBhvr>
                                        <p:cTn id="6" fill="hold">
                                          <p:stCondLst>
                                            <p:cond delay="0"/>
                                          </p:stCondLst>
                                        </p:cTn>
                                        <p:tgtEl>
                                          <p:spTgt spid="1287"/>
                                        </p:tgtEl>
                                        <p:attrNameLst>
                                          <p:attrName>style.visibility</p:attrName>
                                        </p:attrNameLst>
                                      </p:cBhvr>
                                      <p:to>
                                        <p:strVal val="hidden"/>
                                      </p:to>
                                    </p:set>
                                  </p:childTnLst>
                                </p:cTn>
                              </p:par>
                            </p:childTnLst>
                          </p:cTn>
                        </p:par>
                        <p:par>
                          <p:cTn id="7" fill="hold">
                            <p:stCondLst>
                              <p:cond delay="0"/>
                            </p:stCondLst>
                            <p:childTnLst>
                              <p:par>
                                <p:cTn id="8" presetID="10" presetClass="entr" fill="hold" grpId="0" nodeType="afterEffect">
                                  <p:stCondLst>
                                    <p:cond delay="0"/>
                                  </p:stCondLst>
                                  <p:iterate>
                                    <p:tmAbs val="0"/>
                                  </p:iterate>
                                  <p:childTnLst>
                                    <p:set>
                                      <p:cBhvr>
                                        <p:cTn id="9" fill="hold"/>
                                        <p:tgtEl>
                                          <p:spTgt spid="1290"/>
                                        </p:tgtEl>
                                        <p:attrNameLst>
                                          <p:attrName>style.visibility</p:attrName>
                                        </p:attrNameLst>
                                      </p:cBhvr>
                                      <p:to>
                                        <p:strVal val="visible"/>
                                      </p:to>
                                    </p:set>
                                    <p:animEffect transition="in" filter="fade">
                                      <p:cBhvr>
                                        <p:cTn id="10" dur="1000"/>
                                        <p:tgtEl>
                                          <p:spTgt spid="129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iterate>
                                    <p:tmAbs val="0"/>
                                  </p:iterate>
                                  <p:childTnLst>
                                    <p:set>
                                      <p:cBhvr>
                                        <p:cTn id="14" fill="hold">
                                          <p:stCondLst>
                                            <p:cond delay="0"/>
                                          </p:stCondLst>
                                        </p:cTn>
                                        <p:tgtEl>
                                          <p:spTgt spid="1285"/>
                                        </p:tgtEl>
                                        <p:attrNameLst>
                                          <p:attrName>style.visibility</p:attrName>
                                        </p:attrNameLst>
                                      </p:cBhvr>
                                      <p:to>
                                        <p:strVal val="hidden"/>
                                      </p:to>
                                    </p:set>
                                  </p:childTnLst>
                                </p:cTn>
                              </p:par>
                            </p:childTnLst>
                          </p:cTn>
                        </p:par>
                        <p:par>
                          <p:cTn id="15" fill="hold">
                            <p:stCondLst>
                              <p:cond delay="0"/>
                            </p:stCondLst>
                            <p:childTnLst>
                              <p:par>
                                <p:cTn id="16" presetID="10" presetClass="entr" fill="hold" grpId="0" nodeType="afterEffect">
                                  <p:stCondLst>
                                    <p:cond delay="0"/>
                                  </p:stCondLst>
                                  <p:iterate>
                                    <p:tmAbs val="0"/>
                                  </p:iterate>
                                  <p:childTnLst>
                                    <p:set>
                                      <p:cBhvr>
                                        <p:cTn id="17" fill="hold"/>
                                        <p:tgtEl>
                                          <p:spTgt spid="1293"/>
                                        </p:tgtEl>
                                        <p:attrNameLst>
                                          <p:attrName>style.visibility</p:attrName>
                                        </p:attrNameLst>
                                      </p:cBhvr>
                                      <p:to>
                                        <p:strVal val="visible"/>
                                      </p:to>
                                    </p:set>
                                    <p:animEffect transition="in" filter="fade">
                                      <p:cBhvr>
                                        <p:cTn id="18" dur="1000"/>
                                        <p:tgtEl>
                                          <p:spTgt spid="129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iterate>
                                    <p:tmAbs val="0"/>
                                  </p:iterate>
                                  <p:childTnLst>
                                    <p:set>
                                      <p:cBhvr>
                                        <p:cTn id="22" fill="hold">
                                          <p:stCondLst>
                                            <p:cond delay="0"/>
                                          </p:stCondLst>
                                        </p:cTn>
                                        <p:tgtEl>
                                          <p:spTgt spid="1286"/>
                                        </p:tgtEl>
                                        <p:attrNameLst>
                                          <p:attrName>style.visibility</p:attrName>
                                        </p:attrNameLst>
                                      </p:cBhvr>
                                      <p:to>
                                        <p:strVal val="hidden"/>
                                      </p:to>
                                    </p:set>
                                  </p:childTnLst>
                                </p:cTn>
                              </p:par>
                            </p:childTnLst>
                          </p:cTn>
                        </p:par>
                        <p:par>
                          <p:cTn id="23" fill="hold">
                            <p:stCondLst>
                              <p:cond delay="0"/>
                            </p:stCondLst>
                            <p:childTnLst>
                              <p:par>
                                <p:cTn id="24" presetID="10" presetClass="entr" fill="hold" grpId="0" nodeType="afterEffect">
                                  <p:stCondLst>
                                    <p:cond delay="0"/>
                                  </p:stCondLst>
                                  <p:iterate>
                                    <p:tmAbs val="0"/>
                                  </p:iterate>
                                  <p:childTnLst>
                                    <p:set>
                                      <p:cBhvr>
                                        <p:cTn id="25" fill="hold"/>
                                        <p:tgtEl>
                                          <p:spTgt spid="1296"/>
                                        </p:tgtEl>
                                        <p:attrNameLst>
                                          <p:attrName>style.visibility</p:attrName>
                                        </p:attrNameLst>
                                      </p:cBhvr>
                                      <p:to>
                                        <p:strVal val="visible"/>
                                      </p:to>
                                    </p:set>
                                    <p:animEffect transition="in" filter="fade">
                                      <p:cBhvr>
                                        <p:cTn id="26" dur="1000"/>
                                        <p:tgtEl>
                                          <p:spTgt spid="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 grpId="0" animBg="1" advAuto="0"/>
      <p:bldP spid="1286" grpId="0" animBg="1" advAuto="0"/>
      <p:bldP spid="1287" grpId="0" animBg="1" advAuto="0"/>
      <p:bldP spid="1290" grpId="0" animBg="1" advAuto="0"/>
      <p:bldP spid="1293" grpId="0" animBg="1" advAuto="0"/>
      <p:bldP spid="1296" grpId="0" animBg="1" advAuto="0"/>
    </p:bldLst>
  </p:timing>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Title 1"/>
          <p:cNvSpPr txBox="1">
            <a:spLocks noGrp="1"/>
          </p:cNvSpPr>
          <p:nvPr>
            <p:ph type="title"/>
          </p:nvPr>
        </p:nvSpPr>
        <p:spPr>
          <a:prstGeom prst="rect">
            <a:avLst/>
          </a:prstGeom>
        </p:spPr>
        <p:txBody>
          <a:bodyPr/>
          <a:lstStyle/>
          <a:p>
            <a:r>
              <a:rPr>
                <a:latin typeface="Avenir Light" panose="020B0402020203020204" pitchFamily="34" charset="77"/>
              </a:rPr>
              <a:t>Consensus is an Insurance Policy</a:t>
            </a:r>
          </a:p>
        </p:txBody>
      </p:sp>
      <p:sp>
        <p:nvSpPr>
          <p:cNvPr id="1301" name="Slide Number Placeholder 3"/>
          <p:cNvSpPr txBox="1">
            <a:spLocks noGrp="1"/>
          </p:cNvSpPr>
          <p:nvPr>
            <p:ph type="sldNum" sz="quarter" idx="4294967295"/>
          </p:nvPr>
        </p:nvSpPr>
        <p:spPr>
          <a:xfrm>
            <a:off x="11181319" y="6400413"/>
            <a:ext cx="1724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8</a:t>
            </a:fld>
            <a:endParaRPr>
              <a:latin typeface="Avenir Light" panose="020B0402020203020204" pitchFamily="34" charset="77"/>
            </a:endParaRPr>
          </a:p>
        </p:txBody>
      </p:sp>
      <p:grpSp>
        <p:nvGrpSpPr>
          <p:cNvPr id="1304" name="Group"/>
          <p:cNvGrpSpPr/>
          <p:nvPr/>
        </p:nvGrpSpPr>
        <p:grpSpPr>
          <a:xfrm>
            <a:off x="838200" y="1982498"/>
            <a:ext cx="2917334" cy="4138733"/>
            <a:chOff x="0" y="0"/>
            <a:chExt cx="2917333" cy="4138732"/>
          </a:xfrm>
        </p:grpSpPr>
        <p:sp>
          <p:nvSpPr>
            <p:cNvPr id="1302" name="Fault Model"/>
            <p:cNvSpPr/>
            <p:nvPr/>
          </p:nvSpPr>
          <p:spPr>
            <a:xfrm>
              <a:off x="0" y="0"/>
              <a:ext cx="2917333" cy="1166933"/>
            </a:xfrm>
            <a:prstGeom prst="rect">
              <a:avLst/>
            </a:prstGeom>
            <a:solidFill>
              <a:srgbClr val="A02B93"/>
            </a:solidFill>
            <a:ln w="19050" cap="flat">
              <a:solidFill>
                <a:srgbClr val="A02B93"/>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1100"/>
                </a:spcBef>
                <a:defRPr sz="3600">
                  <a:solidFill>
                    <a:srgbClr val="FFFFFF"/>
                  </a:solidFill>
                  <a:latin typeface="+mn-lt"/>
                  <a:ea typeface="+mn-ea"/>
                  <a:cs typeface="+mn-cs"/>
                  <a:sym typeface="Avenir Book"/>
                </a:defRPr>
              </a:lvl1pPr>
            </a:lstStyle>
            <a:p>
              <a:r>
                <a:rPr>
                  <a:latin typeface="Avenir Light" panose="020B0402020203020204" pitchFamily="34" charset="77"/>
                </a:rPr>
                <a:t>Fault Model</a:t>
              </a:r>
            </a:p>
          </p:txBody>
        </p:sp>
        <p:sp>
          <p:nvSpPr>
            <p:cNvPr id="1303" name="Rectangle"/>
            <p:cNvSpPr/>
            <p:nvPr/>
          </p:nvSpPr>
          <p:spPr>
            <a:xfrm>
              <a:off x="0" y="1166933"/>
              <a:ext cx="2917333" cy="2971799"/>
            </a:xfrm>
            <a:prstGeom prst="rect">
              <a:avLst/>
            </a:prstGeom>
            <a:solidFill>
              <a:srgbClr val="DFCBDB">
                <a:alpha val="90000"/>
              </a:srgbClr>
            </a:solidFill>
            <a:ln w="19050" cap="flat">
              <a:solidFill>
                <a:srgbClr val="DFCBDB">
                  <a:alpha val="90000"/>
                </a:srgbClr>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latin typeface="+mn-lt"/>
                  <a:ea typeface="+mn-ea"/>
                  <a:cs typeface="+mn-cs"/>
                  <a:sym typeface="Avenir Book"/>
                </a:defRPr>
              </a:pPr>
              <a:endParaRPr>
                <a:latin typeface="Avenir Light" panose="020B0402020203020204" pitchFamily="34" charset="77"/>
              </a:endParaRPr>
            </a:p>
          </p:txBody>
        </p:sp>
      </p:grpSp>
      <p:grpSp>
        <p:nvGrpSpPr>
          <p:cNvPr id="1307" name="Group"/>
          <p:cNvGrpSpPr/>
          <p:nvPr/>
        </p:nvGrpSpPr>
        <p:grpSpPr>
          <a:xfrm>
            <a:off x="5178135" y="1985582"/>
            <a:ext cx="2917334" cy="4138733"/>
            <a:chOff x="0" y="0"/>
            <a:chExt cx="2917333" cy="4138732"/>
          </a:xfrm>
        </p:grpSpPr>
        <p:sp>
          <p:nvSpPr>
            <p:cNvPr id="1305" name="Performance and Cost"/>
            <p:cNvSpPr/>
            <p:nvPr/>
          </p:nvSpPr>
          <p:spPr>
            <a:xfrm>
              <a:off x="0" y="0"/>
              <a:ext cx="2917333" cy="1166933"/>
            </a:xfrm>
            <a:prstGeom prst="rect">
              <a:avLst/>
            </a:prstGeom>
            <a:solidFill>
              <a:srgbClr val="0F9ED5"/>
            </a:solidFill>
            <a:ln w="19050" cap="flat">
              <a:solidFill>
                <a:srgbClr val="0F9ED5"/>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lgn="ctr" defTabSz="2711450">
                <a:lnSpc>
                  <a:spcPct val="90000"/>
                </a:lnSpc>
                <a:spcBef>
                  <a:spcPts val="700"/>
                </a:spcBef>
                <a:defRPr sz="3600">
                  <a:solidFill>
                    <a:srgbClr val="FFFFFF"/>
                  </a:solidFill>
                  <a:latin typeface="+mn-lt"/>
                  <a:ea typeface="+mn-ea"/>
                  <a:cs typeface="+mn-cs"/>
                  <a:sym typeface="Avenir Book"/>
                </a:defRPr>
              </a:pPr>
              <a:r>
                <a:rPr>
                  <a:latin typeface="Avenir Light" panose="020B0402020203020204" pitchFamily="34" charset="77"/>
                </a:rPr>
                <a:t>Performance</a:t>
              </a:r>
              <a:br>
                <a:rPr>
                  <a:latin typeface="Avenir Light" panose="020B0402020203020204" pitchFamily="34" charset="77"/>
                </a:rPr>
              </a:br>
              <a:r>
                <a:rPr>
                  <a:latin typeface="Avenir Light" panose="020B0402020203020204" pitchFamily="34" charset="77"/>
                </a:rPr>
                <a:t>and Cost</a:t>
              </a:r>
            </a:p>
          </p:txBody>
        </p:sp>
        <p:sp>
          <p:nvSpPr>
            <p:cNvPr id="1306" name="Rectangle"/>
            <p:cNvSpPr/>
            <p:nvPr/>
          </p:nvSpPr>
          <p:spPr>
            <a:xfrm>
              <a:off x="0" y="1166933"/>
              <a:ext cx="2917333" cy="2971799"/>
            </a:xfrm>
            <a:prstGeom prst="rect">
              <a:avLst/>
            </a:prstGeom>
            <a:solidFill>
              <a:srgbClr val="CADEEF">
                <a:alpha val="90000"/>
              </a:srgbClr>
            </a:solidFill>
            <a:ln w="19050" cap="flat">
              <a:solidFill>
                <a:srgbClr val="CADEEF">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grpSp>
        <p:nvGrpSpPr>
          <p:cNvPr id="1310" name="Group"/>
          <p:cNvGrpSpPr/>
          <p:nvPr/>
        </p:nvGrpSpPr>
        <p:grpSpPr>
          <a:xfrm>
            <a:off x="8419808" y="1982498"/>
            <a:ext cx="2917334" cy="4138733"/>
            <a:chOff x="0" y="0"/>
            <a:chExt cx="2917333" cy="4138732"/>
          </a:xfrm>
        </p:grpSpPr>
        <p:sp>
          <p:nvSpPr>
            <p:cNvPr id="1308" name="Guarantees"/>
            <p:cNvSpPr/>
            <p:nvPr/>
          </p:nvSpPr>
          <p:spPr>
            <a:xfrm>
              <a:off x="0" y="0"/>
              <a:ext cx="2917333" cy="1166933"/>
            </a:xfrm>
            <a:prstGeom prst="rect">
              <a:avLst/>
            </a:prstGeom>
            <a:solidFill>
              <a:srgbClr val="196B24"/>
            </a:solidFill>
            <a:ln w="19050" cap="flat">
              <a:solidFill>
                <a:srgbClr val="196B24"/>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700"/>
                </a:spcBef>
                <a:defRPr sz="3600">
                  <a:solidFill>
                    <a:srgbClr val="FFFFFF"/>
                  </a:solidFill>
                  <a:latin typeface="+mn-lt"/>
                  <a:ea typeface="+mn-ea"/>
                  <a:cs typeface="+mn-cs"/>
                  <a:sym typeface="Avenir Book"/>
                </a:defRPr>
              </a:lvl1pPr>
            </a:lstStyle>
            <a:p>
              <a:r>
                <a:rPr>
                  <a:latin typeface="Avenir Light" panose="020B0402020203020204" pitchFamily="34" charset="77"/>
                </a:rPr>
                <a:t>Guarantees</a:t>
              </a:r>
            </a:p>
          </p:txBody>
        </p:sp>
        <p:sp>
          <p:nvSpPr>
            <p:cNvPr id="1309" name="Rectangle"/>
            <p:cNvSpPr/>
            <p:nvPr/>
          </p:nvSpPr>
          <p:spPr>
            <a:xfrm>
              <a:off x="0" y="1166933"/>
              <a:ext cx="2917333" cy="2971799"/>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grpSp>
        <p:nvGrpSpPr>
          <p:cNvPr id="1313" name="Group"/>
          <p:cNvGrpSpPr/>
          <p:nvPr/>
        </p:nvGrpSpPr>
        <p:grpSpPr>
          <a:xfrm>
            <a:off x="5160610" y="3455542"/>
            <a:ext cx="2952384" cy="1064387"/>
            <a:chOff x="0" y="0"/>
            <a:chExt cx="2952382" cy="1064385"/>
          </a:xfrm>
        </p:grpSpPr>
        <p:sp>
          <p:nvSpPr>
            <p:cNvPr id="1311" name="Rectangle: Rounded Corners 24"/>
            <p:cNvSpPr/>
            <p:nvPr/>
          </p:nvSpPr>
          <p:spPr>
            <a:xfrm>
              <a:off x="0" y="0"/>
              <a:ext cx="2952383" cy="1064386"/>
            </a:xfrm>
            <a:prstGeom prst="rect">
              <a:avLst/>
            </a:prstGeom>
            <a:solidFill>
              <a:srgbClr val="0D9ED5"/>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pic>
          <p:nvPicPr>
            <p:cNvPr id="1312" name="Graphic 1271" descr="Graphic 1271"/>
            <p:cNvPicPr>
              <a:picLocks noChangeAspect="1"/>
            </p:cNvPicPr>
            <p:nvPr/>
          </p:nvPicPr>
          <p:blipFill>
            <a:blip r:embed="rId4"/>
            <a:stretch>
              <a:fillRect/>
            </a:stretch>
          </p:blipFill>
          <p:spPr>
            <a:xfrm>
              <a:off x="888881" y="10178"/>
              <a:ext cx="1064943" cy="1052286"/>
            </a:xfrm>
            <a:prstGeom prst="rect">
              <a:avLst/>
            </a:prstGeom>
            <a:ln w="12700" cap="flat">
              <a:noFill/>
              <a:miter lim="400000"/>
            </a:ln>
            <a:effectLst/>
          </p:spPr>
        </p:pic>
      </p:grpSp>
      <p:grpSp>
        <p:nvGrpSpPr>
          <p:cNvPr id="1318" name="Group"/>
          <p:cNvGrpSpPr/>
          <p:nvPr/>
        </p:nvGrpSpPr>
        <p:grpSpPr>
          <a:xfrm>
            <a:off x="845907" y="3370555"/>
            <a:ext cx="2917333" cy="1198728"/>
            <a:chOff x="0" y="0"/>
            <a:chExt cx="2917332" cy="1198726"/>
          </a:xfrm>
        </p:grpSpPr>
        <p:grpSp>
          <p:nvGrpSpPr>
            <p:cNvPr id="1316" name="Rectangle: Rounded Corners 22"/>
            <p:cNvGrpSpPr/>
            <p:nvPr/>
          </p:nvGrpSpPr>
          <p:grpSpPr>
            <a:xfrm>
              <a:off x="0" y="83804"/>
              <a:ext cx="2917333" cy="1034885"/>
              <a:chOff x="0" y="0"/>
              <a:chExt cx="2917332" cy="1034883"/>
            </a:xfrm>
          </p:grpSpPr>
          <p:sp>
            <p:nvSpPr>
              <p:cNvPr id="1314" name="Rectangle"/>
              <p:cNvSpPr/>
              <p:nvPr/>
            </p:nvSpPr>
            <p:spPr>
              <a:xfrm>
                <a:off x="0" y="0"/>
                <a:ext cx="2917333" cy="1034884"/>
              </a:xfrm>
              <a:prstGeom prst="rect">
                <a:avLst/>
              </a:prstGeom>
              <a:solidFill>
                <a:srgbClr val="A02B93"/>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315" name="Rectangle"/>
                  <p:cNvSpPr txBox="1"/>
                  <p:nvPr/>
                </p:nvSpPr>
                <p:spPr>
                  <a:xfrm>
                    <a:off x="39135" y="119561"/>
                    <a:ext cx="2839062" cy="795762"/>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45719" tIns="45719" rIns="45719" bIns="45719" numCol="1" anchor="t">
                    <a:noAutofit/>
                  </a:bodyPr>
                  <a:lstStyle/>
                  <a:p>
                    <a:pPr>
                      <a:defRPr sz="4800">
                        <a:solidFill>
                          <a:srgbClr val="FFFFFF"/>
                        </a:solidFill>
                        <a:latin typeface="+mn-lt"/>
                        <a:ea typeface="+mn-ea"/>
                        <a:cs typeface="+mn-cs"/>
                        <a:sym typeface="Avenir Book"/>
                      </a:defRPr>
                    </a:pPr>
                    <a:r>
                      <a:rPr>
                        <a:latin typeface="Avenir Light" panose="020B0402020203020204" pitchFamily="34" charset="77"/>
                      </a:rPr>
                      <a:t> </a:t>
                    </a:r>
                    <a14:m>
                      <m:oMath xmlns:m="http://schemas.openxmlformats.org/officeDocument/2006/math">
                        <m:r>
                          <m:rPr>
                            <m:sty m:val="p"/>
                          </m:rPr>
                          <a:rPr lang="en-US" sz="4050" b="0" i="0" smtClean="0">
                            <a:solidFill>
                              <a:srgbClr val="FFFFFF"/>
                            </a:solidFill>
                            <a:latin typeface="Cambria Math" panose="02040503050406030204" pitchFamily="18" charset="0"/>
                          </a:rPr>
                          <m:t>f</m:t>
                        </m:r>
                        <m:r>
                          <a:rPr lang="en-US" sz="4050" b="0" i="0" smtClean="0">
                            <a:solidFill>
                              <a:srgbClr val="FFFFFF"/>
                            </a:solidFill>
                            <a:latin typeface="Cambria Math" panose="02040503050406030204" pitchFamily="18" charset="0"/>
                          </a:rPr>
                          <m:t>=0</m:t>
                        </m:r>
                      </m:oMath>
                    </a14:m>
                    <a:endParaRPr>
                      <a:latin typeface="Avenir Light" panose="020B0402020203020204" pitchFamily="34" charset="77"/>
                    </a:endParaRPr>
                  </a:p>
                </p:txBody>
              </p:sp>
            </mc:Choice>
            <mc:Fallback>
              <p:sp>
                <p:nvSpPr>
                  <p:cNvPr id="1315" name="Rectangle"/>
                  <p:cNvSpPr txBox="1">
                    <a:spLocks noRot="1" noChangeAspect="1" noMove="1" noResize="1" noEditPoints="1" noAdjustHandles="1" noChangeArrowheads="1" noChangeShapeType="1" noTextEdit="1"/>
                  </p:cNvSpPr>
                  <p:nvPr/>
                </p:nvSpPr>
                <p:spPr>
                  <a:xfrm>
                    <a:off x="39135" y="119561"/>
                    <a:ext cx="2839062" cy="795762"/>
                  </a:xfrm>
                  <a:prstGeom prst="rect">
                    <a:avLst/>
                  </a:prstGeom>
                  <a:blipFill>
                    <a:blip r:embed="rId5"/>
                    <a:stretch>
                      <a:fillRect/>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p:pic>
          <p:nvPicPr>
            <p:cNvPr id="1317" name="Graphic 45" descr="Graphic 45"/>
            <p:cNvPicPr>
              <a:picLocks noChangeAspect="1"/>
            </p:cNvPicPr>
            <p:nvPr/>
          </p:nvPicPr>
          <p:blipFill>
            <a:blip r:embed="rId6"/>
            <a:stretch>
              <a:fillRect/>
            </a:stretch>
          </p:blipFill>
          <p:spPr>
            <a:xfrm>
              <a:off x="1457756" y="0"/>
              <a:ext cx="1198727" cy="1198727"/>
            </a:xfrm>
            <a:prstGeom prst="rect">
              <a:avLst/>
            </a:prstGeom>
            <a:ln w="12700" cap="flat">
              <a:noFill/>
              <a:miter lim="400000"/>
            </a:ln>
            <a:effectLst/>
          </p:spPr>
        </p:pic>
      </p:grpSp>
      <p:grpSp>
        <p:nvGrpSpPr>
          <p:cNvPr id="1321" name="Group"/>
          <p:cNvGrpSpPr/>
          <p:nvPr/>
        </p:nvGrpSpPr>
        <p:grpSpPr>
          <a:xfrm>
            <a:off x="8419808" y="3494856"/>
            <a:ext cx="2944475" cy="1061535"/>
            <a:chOff x="0" y="0"/>
            <a:chExt cx="2944473" cy="1061534"/>
          </a:xfrm>
        </p:grpSpPr>
        <p:sp>
          <p:nvSpPr>
            <p:cNvPr id="1319" name="Rectangle: Rounded Corners 26"/>
            <p:cNvSpPr/>
            <p:nvPr/>
          </p:nvSpPr>
          <p:spPr>
            <a:xfrm>
              <a:off x="0" y="0"/>
              <a:ext cx="2944474" cy="1061535"/>
            </a:xfrm>
            <a:prstGeom prst="rect">
              <a:avLst/>
            </a:prstGeom>
            <a:solidFill>
              <a:srgbClr val="196B24"/>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Light" panose="020B0402020203020204" pitchFamily="34" charset="77"/>
              </a:endParaRPr>
            </a:p>
          </p:txBody>
        </p:sp>
        <p:sp>
          <p:nvSpPr>
            <p:cNvPr id="1320" name="Shape"/>
            <p:cNvSpPr/>
            <p:nvPr/>
          </p:nvSpPr>
          <p:spPr>
            <a:xfrm>
              <a:off x="1082727" y="141258"/>
              <a:ext cx="779019" cy="779018"/>
            </a:xfrm>
            <a:custGeom>
              <a:avLst/>
              <a:gdLst/>
              <a:ahLst/>
              <a:cxnLst>
                <a:cxn ang="0">
                  <a:pos x="wd2" y="hd2"/>
                </a:cxn>
                <a:cxn ang="5400000">
                  <a:pos x="wd2" y="hd2"/>
                </a:cxn>
                <a:cxn ang="10800000">
                  <a:pos x="wd2" y="hd2"/>
                </a:cxn>
                <a:cxn ang="16200000">
                  <a:pos x="wd2" y="hd2"/>
                </a:cxn>
              </a:cxnLst>
              <a:rect l="0" t="0" r="r" b="b"/>
              <a:pathLst>
                <a:path w="21600" h="21600" extrusionOk="0">
                  <a:moveTo>
                    <a:pt x="2408" y="0"/>
                  </a:moveTo>
                  <a:cubicBezTo>
                    <a:pt x="1744" y="0"/>
                    <a:pt x="1142" y="270"/>
                    <a:pt x="706" y="706"/>
                  </a:cubicBezTo>
                  <a:cubicBezTo>
                    <a:pt x="270" y="1142"/>
                    <a:pt x="0" y="1744"/>
                    <a:pt x="0" y="2408"/>
                  </a:cubicBezTo>
                  <a:lnTo>
                    <a:pt x="0" y="19192"/>
                  </a:lnTo>
                  <a:cubicBezTo>
                    <a:pt x="0" y="19856"/>
                    <a:pt x="270" y="20458"/>
                    <a:pt x="706" y="20894"/>
                  </a:cubicBezTo>
                  <a:cubicBezTo>
                    <a:pt x="1142" y="21330"/>
                    <a:pt x="1744" y="21600"/>
                    <a:pt x="2408" y="21600"/>
                  </a:cubicBezTo>
                  <a:lnTo>
                    <a:pt x="19192" y="21600"/>
                  </a:lnTo>
                  <a:cubicBezTo>
                    <a:pt x="19856" y="21600"/>
                    <a:pt x="20458" y="21330"/>
                    <a:pt x="20894" y="20894"/>
                  </a:cubicBezTo>
                  <a:cubicBezTo>
                    <a:pt x="21330" y="20458"/>
                    <a:pt x="21600" y="19856"/>
                    <a:pt x="21600" y="19192"/>
                  </a:cubicBezTo>
                  <a:lnTo>
                    <a:pt x="21600" y="2408"/>
                  </a:lnTo>
                  <a:cubicBezTo>
                    <a:pt x="21600" y="1744"/>
                    <a:pt x="21330" y="1142"/>
                    <a:pt x="20894" y="706"/>
                  </a:cubicBezTo>
                  <a:cubicBezTo>
                    <a:pt x="20458" y="270"/>
                    <a:pt x="19856" y="0"/>
                    <a:pt x="19192" y="0"/>
                  </a:cubicBezTo>
                  <a:lnTo>
                    <a:pt x="2408" y="0"/>
                  </a:lnTo>
                  <a:close/>
                  <a:moveTo>
                    <a:pt x="2408" y="913"/>
                  </a:moveTo>
                  <a:lnTo>
                    <a:pt x="19192" y="913"/>
                  </a:lnTo>
                  <a:cubicBezTo>
                    <a:pt x="19605" y="913"/>
                    <a:pt x="19979" y="1080"/>
                    <a:pt x="20249" y="1351"/>
                  </a:cubicBezTo>
                  <a:cubicBezTo>
                    <a:pt x="20520" y="1621"/>
                    <a:pt x="20687" y="1995"/>
                    <a:pt x="20687" y="2408"/>
                  </a:cubicBezTo>
                  <a:lnTo>
                    <a:pt x="20687" y="19192"/>
                  </a:lnTo>
                  <a:cubicBezTo>
                    <a:pt x="20687" y="19605"/>
                    <a:pt x="20520" y="19979"/>
                    <a:pt x="20249" y="20249"/>
                  </a:cubicBezTo>
                  <a:cubicBezTo>
                    <a:pt x="19979" y="20520"/>
                    <a:pt x="19605" y="20687"/>
                    <a:pt x="19192" y="20687"/>
                  </a:cubicBezTo>
                  <a:lnTo>
                    <a:pt x="2408" y="20687"/>
                  </a:lnTo>
                  <a:cubicBezTo>
                    <a:pt x="1995" y="20687"/>
                    <a:pt x="1621" y="20520"/>
                    <a:pt x="1351" y="20249"/>
                  </a:cubicBezTo>
                  <a:cubicBezTo>
                    <a:pt x="1080" y="19979"/>
                    <a:pt x="913" y="19605"/>
                    <a:pt x="913" y="19192"/>
                  </a:cubicBezTo>
                  <a:lnTo>
                    <a:pt x="913" y="2408"/>
                  </a:lnTo>
                  <a:cubicBezTo>
                    <a:pt x="913" y="1995"/>
                    <a:pt x="1080" y="1621"/>
                    <a:pt x="1351" y="1351"/>
                  </a:cubicBezTo>
                  <a:cubicBezTo>
                    <a:pt x="1621" y="1080"/>
                    <a:pt x="1995" y="913"/>
                    <a:pt x="2408" y="913"/>
                  </a:cubicBezTo>
                  <a:close/>
                  <a:moveTo>
                    <a:pt x="10800" y="1971"/>
                  </a:moveTo>
                  <a:cubicBezTo>
                    <a:pt x="5924" y="1971"/>
                    <a:pt x="1971" y="5924"/>
                    <a:pt x="1971" y="10800"/>
                  </a:cubicBezTo>
                  <a:cubicBezTo>
                    <a:pt x="1971" y="15676"/>
                    <a:pt x="5924" y="19629"/>
                    <a:pt x="10800" y="19629"/>
                  </a:cubicBezTo>
                  <a:cubicBezTo>
                    <a:pt x="15676" y="19629"/>
                    <a:pt x="19629" y="15676"/>
                    <a:pt x="19629" y="10800"/>
                  </a:cubicBezTo>
                  <a:cubicBezTo>
                    <a:pt x="19629" y="5924"/>
                    <a:pt x="15676" y="1971"/>
                    <a:pt x="10800" y="1971"/>
                  </a:cubicBezTo>
                  <a:close/>
                  <a:moveTo>
                    <a:pt x="4379" y="9477"/>
                  </a:moveTo>
                  <a:lnTo>
                    <a:pt x="17221" y="9477"/>
                  </a:lnTo>
                  <a:lnTo>
                    <a:pt x="17221" y="12123"/>
                  </a:lnTo>
                  <a:lnTo>
                    <a:pt x="4379" y="12123"/>
                  </a:lnTo>
                  <a:lnTo>
                    <a:pt x="4379" y="9477"/>
                  </a:lnTo>
                  <a:close/>
                </a:path>
              </a:pathLst>
            </a:custGeom>
            <a:solidFill>
              <a:srgbClr val="FFFFFF"/>
            </a:solidFill>
            <a:ln w="25400" cap="flat">
              <a:solidFill>
                <a:srgbClr val="FFFFFF"/>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Light" panose="020B0402020203020204" pitchFamily="34" charset="77"/>
              </a:endParaRPr>
            </a:p>
          </p:txBody>
        </p:sp>
      </p:grpSp>
      <p:grpSp>
        <p:nvGrpSpPr>
          <p:cNvPr id="2" name="Group 1">
            <a:extLst>
              <a:ext uri="{FF2B5EF4-FFF2-40B4-BE49-F238E27FC236}">
                <a16:creationId xmlns:a16="http://schemas.microsoft.com/office/drawing/2014/main" id="{9AA9A0B8-67CD-CB5F-0158-397D19CAB92E}"/>
              </a:ext>
            </a:extLst>
          </p:cNvPr>
          <p:cNvGrpSpPr/>
          <p:nvPr/>
        </p:nvGrpSpPr>
        <p:grpSpPr>
          <a:xfrm>
            <a:off x="8505947" y="3411964"/>
            <a:ext cx="2784893" cy="1202342"/>
            <a:chOff x="8505947" y="3411964"/>
            <a:chExt cx="2784893" cy="1202342"/>
          </a:xfrm>
        </p:grpSpPr>
        <p:sp>
          <p:nvSpPr>
            <p:cNvPr id="1322" name="Rectangle: Rounded Corners 26"/>
            <p:cNvSpPr/>
            <p:nvPr/>
          </p:nvSpPr>
          <p:spPr>
            <a:xfrm rot="795176">
              <a:off x="8505947" y="3484586"/>
              <a:ext cx="2784893" cy="1055677"/>
            </a:xfrm>
            <a:prstGeom prst="rect">
              <a:avLst/>
            </a:prstGeom>
            <a:solidFill>
              <a:srgbClr val="C00000"/>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Light" panose="020B0402020203020204" pitchFamily="34" charset="77"/>
              </a:endParaRPr>
            </a:p>
          </p:txBody>
        </p:sp>
        <p:grpSp>
          <p:nvGrpSpPr>
            <p:cNvPr id="1325" name="Group"/>
            <p:cNvGrpSpPr/>
            <p:nvPr/>
          </p:nvGrpSpPr>
          <p:grpSpPr>
            <a:xfrm rot="798274">
              <a:off x="9342952" y="3411964"/>
              <a:ext cx="1187084" cy="1202342"/>
              <a:chOff x="0" y="0"/>
              <a:chExt cx="1187083" cy="1202340"/>
            </a:xfrm>
          </p:grpSpPr>
          <p:pic>
            <p:nvPicPr>
              <p:cNvPr id="1323" name="Graphic 48" descr="Graphic 48"/>
              <p:cNvPicPr>
                <a:picLocks noChangeAspect="1"/>
              </p:cNvPicPr>
              <p:nvPr/>
            </p:nvPicPr>
            <p:blipFill>
              <a:blip r:embed="rId6"/>
              <a:stretch>
                <a:fillRect/>
              </a:stretch>
            </p:blipFill>
            <p:spPr>
              <a:xfrm>
                <a:off x="1" y="15258"/>
                <a:ext cx="1187083" cy="1187083"/>
              </a:xfrm>
              <a:prstGeom prst="rect">
                <a:avLst/>
              </a:prstGeom>
              <a:ln w="12700" cap="flat">
                <a:noFill/>
                <a:miter lim="400000"/>
              </a:ln>
              <a:effectLst/>
            </p:spPr>
          </p:pic>
          <p:pic>
            <p:nvPicPr>
              <p:cNvPr id="1324" name="Graphic 57" descr="Graphic 57"/>
              <p:cNvPicPr>
                <a:picLocks noChangeAspect="1"/>
              </p:cNvPicPr>
              <p:nvPr/>
            </p:nvPicPr>
            <p:blipFill>
              <a:blip r:embed="rId7"/>
              <a:srcRect/>
              <a:stretch>
                <a:fillRect/>
              </a:stretch>
            </p:blipFill>
            <p:spPr>
              <a:xfrm>
                <a:off x="0" y="0"/>
                <a:ext cx="1187082" cy="1187082"/>
              </a:xfrm>
              <a:prstGeom prst="rect">
                <a:avLst/>
              </a:prstGeom>
              <a:ln w="12700" cap="flat">
                <a:noFill/>
                <a:miter lim="400000"/>
              </a:ln>
              <a:effectLst/>
            </p:spPr>
          </p:pic>
        </p:grpSp>
      </p:grpSp>
      <p:cxnSp>
        <p:nvCxnSpPr>
          <p:cNvPr id="3" name="Straight Connector 2">
            <a:extLst>
              <a:ext uri="{FF2B5EF4-FFF2-40B4-BE49-F238E27FC236}">
                <a16:creationId xmlns:a16="http://schemas.microsoft.com/office/drawing/2014/main" id="{85E9B46B-CF34-0859-10C8-C4C54CD789B2}"/>
              </a:ext>
            </a:extLst>
          </p:cNvPr>
          <p:cNvCxnSpPr>
            <a:cxnSpLocks/>
          </p:cNvCxnSpPr>
          <p:nvPr/>
        </p:nvCxnSpPr>
        <p:spPr>
          <a:xfrm>
            <a:off x="4462272" y="2105918"/>
            <a:ext cx="0" cy="3931920"/>
          </a:xfrm>
          <a:prstGeom prst="line">
            <a:avLst/>
          </a:prstGeom>
          <a:ln w="2857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318"/>
                                        </p:tgtEl>
                                        <p:attrNameLst>
                                          <p:attrName>style.visibility</p:attrName>
                                        </p:attrNameLst>
                                      </p:cBhvr>
                                      <p:to>
                                        <p:strVal val="visible"/>
                                      </p:to>
                                    </p:set>
                                    <p:animEffect transition="in" filter="fade">
                                      <p:cBhvr>
                                        <p:cTn id="7" dur="250"/>
                                        <p:tgtEl>
                                          <p:spTgt spid="1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313"/>
                                        </p:tgtEl>
                                        <p:attrNameLst>
                                          <p:attrName>style.visibility</p:attrName>
                                        </p:attrNameLst>
                                      </p:cBhvr>
                                      <p:to>
                                        <p:strVal val="visible"/>
                                      </p:to>
                                    </p:set>
                                    <p:animEffect transition="in" filter="fade">
                                      <p:cBhvr>
                                        <p:cTn id="12" dur="250"/>
                                        <p:tgtEl>
                                          <p:spTgt spid="13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321"/>
                                        </p:tgtEl>
                                        <p:attrNameLst>
                                          <p:attrName>style.visibility</p:attrName>
                                        </p:attrNameLst>
                                      </p:cBhvr>
                                      <p:to>
                                        <p:strVal val="visible"/>
                                      </p:to>
                                    </p:set>
                                    <p:animEffect transition="in" filter="fade">
                                      <p:cBhvr>
                                        <p:cTn id="17" dur="250"/>
                                        <p:tgtEl>
                                          <p:spTgt spid="13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 grpId="0" animBg="1" advAuto="0"/>
      <p:bldP spid="1318" grpId="0" animBg="1" advAuto="0"/>
      <p:bldP spid="132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Title 1"/>
          <p:cNvSpPr txBox="1">
            <a:spLocks noGrp="1"/>
          </p:cNvSpPr>
          <p:nvPr>
            <p:ph type="title"/>
          </p:nvPr>
        </p:nvSpPr>
        <p:spPr>
          <a:prstGeom prst="rect">
            <a:avLst/>
          </a:prstGeom>
        </p:spPr>
        <p:txBody>
          <a:bodyPr/>
          <a:lstStyle/>
          <a:p>
            <a:r>
              <a:rPr>
                <a:latin typeface="Avenir Light" panose="020B0402020203020204" pitchFamily="34" charset="77"/>
              </a:rPr>
              <a:t>Consensus is an Insurance Policy</a:t>
            </a:r>
          </a:p>
        </p:txBody>
      </p:sp>
      <p:sp>
        <p:nvSpPr>
          <p:cNvPr id="1333" name="Slide Number Placeholder 3"/>
          <p:cNvSpPr txBox="1">
            <a:spLocks noGrp="1"/>
          </p:cNvSpPr>
          <p:nvPr>
            <p:ph type="sldNum" sz="quarter" idx="4294967295"/>
          </p:nvPr>
        </p:nvSpPr>
        <p:spPr>
          <a:xfrm>
            <a:off x="11181319" y="6400413"/>
            <a:ext cx="1724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venir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latin typeface="Avenir Light" panose="020B0402020203020204" pitchFamily="34" charset="77"/>
              </a:rPr>
              <a:pPr/>
              <a:t>9</a:t>
            </a:fld>
            <a:endParaRPr>
              <a:latin typeface="Avenir Light" panose="020B0402020203020204" pitchFamily="34" charset="77"/>
            </a:endParaRPr>
          </a:p>
        </p:txBody>
      </p:sp>
      <p:grpSp>
        <p:nvGrpSpPr>
          <p:cNvPr id="1336" name="Group"/>
          <p:cNvGrpSpPr/>
          <p:nvPr/>
        </p:nvGrpSpPr>
        <p:grpSpPr>
          <a:xfrm>
            <a:off x="838200" y="1982498"/>
            <a:ext cx="2917334" cy="4138733"/>
            <a:chOff x="0" y="0"/>
            <a:chExt cx="2917333" cy="4138732"/>
          </a:xfrm>
        </p:grpSpPr>
        <p:sp>
          <p:nvSpPr>
            <p:cNvPr id="1334" name="Fault Model"/>
            <p:cNvSpPr/>
            <p:nvPr/>
          </p:nvSpPr>
          <p:spPr>
            <a:xfrm>
              <a:off x="0" y="0"/>
              <a:ext cx="2917333" cy="1166933"/>
            </a:xfrm>
            <a:prstGeom prst="rect">
              <a:avLst/>
            </a:prstGeom>
            <a:solidFill>
              <a:srgbClr val="A02B93"/>
            </a:solidFill>
            <a:ln w="19050" cap="flat">
              <a:solidFill>
                <a:srgbClr val="A02B93"/>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1100"/>
                </a:spcBef>
                <a:defRPr sz="3600">
                  <a:solidFill>
                    <a:srgbClr val="FFFFFF"/>
                  </a:solidFill>
                  <a:latin typeface="+mn-lt"/>
                  <a:ea typeface="+mn-ea"/>
                  <a:cs typeface="+mn-cs"/>
                  <a:sym typeface="Avenir Book"/>
                </a:defRPr>
              </a:lvl1pPr>
            </a:lstStyle>
            <a:p>
              <a:r>
                <a:rPr>
                  <a:latin typeface="Avenir Light" panose="020B0402020203020204" pitchFamily="34" charset="77"/>
                </a:rPr>
                <a:t>Fault Model</a:t>
              </a:r>
            </a:p>
          </p:txBody>
        </p:sp>
        <p:sp>
          <p:nvSpPr>
            <p:cNvPr id="1335" name="Rectangle"/>
            <p:cNvSpPr/>
            <p:nvPr/>
          </p:nvSpPr>
          <p:spPr>
            <a:xfrm>
              <a:off x="0" y="1166933"/>
              <a:ext cx="2917333" cy="2971799"/>
            </a:xfrm>
            <a:prstGeom prst="rect">
              <a:avLst/>
            </a:prstGeom>
            <a:solidFill>
              <a:srgbClr val="DFCBDB">
                <a:alpha val="90000"/>
              </a:srgbClr>
            </a:solidFill>
            <a:ln w="19050" cap="flat">
              <a:solidFill>
                <a:srgbClr val="DFCBDB">
                  <a:alpha val="90000"/>
                </a:srgbClr>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latin typeface="+mn-lt"/>
                  <a:ea typeface="+mn-ea"/>
                  <a:cs typeface="+mn-cs"/>
                  <a:sym typeface="Avenir Book"/>
                </a:defRPr>
              </a:pPr>
              <a:endParaRPr>
                <a:latin typeface="Avenir Light" panose="020B0402020203020204" pitchFamily="34" charset="77"/>
              </a:endParaRPr>
            </a:p>
          </p:txBody>
        </p:sp>
      </p:grpSp>
      <p:grpSp>
        <p:nvGrpSpPr>
          <p:cNvPr id="1339" name="Group"/>
          <p:cNvGrpSpPr/>
          <p:nvPr/>
        </p:nvGrpSpPr>
        <p:grpSpPr>
          <a:xfrm>
            <a:off x="5178135" y="1985582"/>
            <a:ext cx="2917334" cy="4138733"/>
            <a:chOff x="0" y="0"/>
            <a:chExt cx="2917333" cy="4138732"/>
          </a:xfrm>
        </p:grpSpPr>
        <p:sp>
          <p:nvSpPr>
            <p:cNvPr id="1337" name="Performance and Cost"/>
            <p:cNvSpPr/>
            <p:nvPr/>
          </p:nvSpPr>
          <p:spPr>
            <a:xfrm>
              <a:off x="0" y="0"/>
              <a:ext cx="2917333" cy="1166933"/>
            </a:xfrm>
            <a:prstGeom prst="rect">
              <a:avLst/>
            </a:prstGeom>
            <a:solidFill>
              <a:srgbClr val="0F9ED5"/>
            </a:solidFill>
            <a:ln w="19050" cap="flat">
              <a:solidFill>
                <a:srgbClr val="0F9ED5"/>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lgn="ctr" defTabSz="2711450">
                <a:lnSpc>
                  <a:spcPct val="90000"/>
                </a:lnSpc>
                <a:spcBef>
                  <a:spcPts val="700"/>
                </a:spcBef>
                <a:defRPr sz="3600">
                  <a:solidFill>
                    <a:srgbClr val="FFFFFF"/>
                  </a:solidFill>
                  <a:latin typeface="+mn-lt"/>
                  <a:ea typeface="+mn-ea"/>
                  <a:cs typeface="+mn-cs"/>
                  <a:sym typeface="Avenir Book"/>
                </a:defRPr>
              </a:pPr>
              <a:r>
                <a:rPr>
                  <a:latin typeface="Avenir Light" panose="020B0402020203020204" pitchFamily="34" charset="77"/>
                </a:rPr>
                <a:t>Performance</a:t>
              </a:r>
              <a:br>
                <a:rPr>
                  <a:latin typeface="Avenir Light" panose="020B0402020203020204" pitchFamily="34" charset="77"/>
                </a:rPr>
              </a:br>
              <a:r>
                <a:rPr>
                  <a:latin typeface="Avenir Light" panose="020B0402020203020204" pitchFamily="34" charset="77"/>
                </a:rPr>
                <a:t>and Cost</a:t>
              </a:r>
            </a:p>
          </p:txBody>
        </p:sp>
        <p:sp>
          <p:nvSpPr>
            <p:cNvPr id="1338" name="Rectangle"/>
            <p:cNvSpPr/>
            <p:nvPr/>
          </p:nvSpPr>
          <p:spPr>
            <a:xfrm>
              <a:off x="0" y="1166933"/>
              <a:ext cx="2917333" cy="2971799"/>
            </a:xfrm>
            <a:prstGeom prst="rect">
              <a:avLst/>
            </a:prstGeom>
            <a:solidFill>
              <a:srgbClr val="CADEEF">
                <a:alpha val="90000"/>
              </a:srgbClr>
            </a:solidFill>
            <a:ln w="19050" cap="flat">
              <a:solidFill>
                <a:srgbClr val="CADEEF">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grpSp>
        <p:nvGrpSpPr>
          <p:cNvPr id="1342" name="Group"/>
          <p:cNvGrpSpPr/>
          <p:nvPr/>
        </p:nvGrpSpPr>
        <p:grpSpPr>
          <a:xfrm>
            <a:off x="8439726" y="1982498"/>
            <a:ext cx="2917334" cy="4138733"/>
            <a:chOff x="0" y="0"/>
            <a:chExt cx="2917333" cy="4138732"/>
          </a:xfrm>
        </p:grpSpPr>
        <p:sp>
          <p:nvSpPr>
            <p:cNvPr id="1340" name="Guarantees"/>
            <p:cNvSpPr/>
            <p:nvPr/>
          </p:nvSpPr>
          <p:spPr>
            <a:xfrm>
              <a:off x="0" y="0"/>
              <a:ext cx="2917333" cy="1166933"/>
            </a:xfrm>
            <a:prstGeom prst="rect">
              <a:avLst/>
            </a:prstGeom>
            <a:solidFill>
              <a:srgbClr val="196B24"/>
            </a:solidFill>
            <a:ln w="19050" cap="flat">
              <a:solidFill>
                <a:srgbClr val="196B24"/>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defTabSz="2711450">
                <a:lnSpc>
                  <a:spcPct val="90000"/>
                </a:lnSpc>
                <a:spcBef>
                  <a:spcPts val="700"/>
                </a:spcBef>
                <a:defRPr sz="3600">
                  <a:solidFill>
                    <a:srgbClr val="FFFFFF"/>
                  </a:solidFill>
                  <a:latin typeface="+mn-lt"/>
                  <a:ea typeface="+mn-ea"/>
                  <a:cs typeface="+mn-cs"/>
                  <a:sym typeface="Avenir Book"/>
                </a:defRPr>
              </a:lvl1pPr>
            </a:lstStyle>
            <a:p>
              <a:r>
                <a:rPr>
                  <a:latin typeface="Avenir Light" panose="020B0402020203020204" pitchFamily="34" charset="77"/>
                </a:rPr>
                <a:t>Guarantees</a:t>
              </a:r>
            </a:p>
          </p:txBody>
        </p:sp>
        <p:sp>
          <p:nvSpPr>
            <p:cNvPr id="1341" name="Rectangle"/>
            <p:cNvSpPr/>
            <p:nvPr/>
          </p:nvSpPr>
          <p:spPr>
            <a:xfrm>
              <a:off x="0" y="1166933"/>
              <a:ext cx="2917333" cy="2971799"/>
            </a:xfrm>
            <a:prstGeom prst="rect">
              <a:avLst/>
            </a:prstGeom>
            <a:solidFill>
              <a:srgbClr val="CBD3CB">
                <a:alpha val="90000"/>
              </a:srgbClr>
            </a:solidFill>
            <a:ln w="19050" cap="flat">
              <a:solidFill>
                <a:srgbClr val="CBD3CB">
                  <a:alpha val="90000"/>
                </a:srgbClr>
              </a:solidFill>
              <a:prstDash val="solid"/>
              <a:miter lim="800000"/>
            </a:ln>
            <a:effectLst/>
          </p:spPr>
          <p:txBody>
            <a:bodyPr wrap="square" lIns="45719" tIns="45719" rIns="45719" bIns="45719" numCol="1" anchor="t">
              <a:noAutofit/>
            </a:bodyPr>
            <a:lstStyle/>
            <a:p>
              <a:pPr>
                <a:defRPr>
                  <a:latin typeface="+mn-lt"/>
                  <a:ea typeface="+mn-ea"/>
                  <a:cs typeface="+mn-cs"/>
                  <a:sym typeface="Avenir Book"/>
                </a:defRPr>
              </a:pPr>
              <a:endParaRPr>
                <a:latin typeface="Avenir Light" panose="020B0402020203020204" pitchFamily="34" charset="77"/>
              </a:endParaRPr>
            </a:p>
          </p:txBody>
        </p:sp>
      </p:grpSp>
      <p:grpSp>
        <p:nvGrpSpPr>
          <p:cNvPr id="1345" name="Group"/>
          <p:cNvGrpSpPr/>
          <p:nvPr/>
        </p:nvGrpSpPr>
        <p:grpSpPr>
          <a:xfrm>
            <a:off x="5140976" y="3452003"/>
            <a:ext cx="2972018" cy="1093485"/>
            <a:chOff x="0" y="0"/>
            <a:chExt cx="2972017" cy="1093483"/>
          </a:xfrm>
        </p:grpSpPr>
        <p:sp>
          <p:nvSpPr>
            <p:cNvPr id="1343" name="Rectangle: Rounded Corners 24"/>
            <p:cNvSpPr/>
            <p:nvPr/>
          </p:nvSpPr>
          <p:spPr>
            <a:xfrm>
              <a:off x="0" y="0"/>
              <a:ext cx="2972018" cy="1071464"/>
            </a:xfrm>
            <a:prstGeom prst="rect">
              <a:avLst/>
            </a:prstGeom>
            <a:solidFill>
              <a:srgbClr val="D2E1EF"/>
            </a:solid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pic>
          <p:nvPicPr>
            <p:cNvPr id="1344" name="Graphic 30" descr="Graphic 30"/>
            <p:cNvPicPr>
              <a:picLocks noChangeAspect="1"/>
            </p:cNvPicPr>
            <p:nvPr/>
          </p:nvPicPr>
          <p:blipFill>
            <a:blip r:embed="rId5"/>
            <a:srcRect/>
            <a:stretch>
              <a:fillRect/>
            </a:stretch>
          </p:blipFill>
          <p:spPr>
            <a:xfrm>
              <a:off x="905424" y="35659"/>
              <a:ext cx="1070549" cy="1057825"/>
            </a:xfrm>
            <a:prstGeom prst="rect">
              <a:avLst/>
            </a:prstGeom>
            <a:ln w="12700" cap="flat">
              <a:noFill/>
              <a:miter lim="400000"/>
            </a:ln>
            <a:effectLst/>
          </p:spPr>
        </p:pic>
      </p:grpSp>
      <p:grpSp>
        <p:nvGrpSpPr>
          <p:cNvPr id="1350" name="Group"/>
          <p:cNvGrpSpPr/>
          <p:nvPr/>
        </p:nvGrpSpPr>
        <p:grpSpPr>
          <a:xfrm>
            <a:off x="810857" y="3370555"/>
            <a:ext cx="2972018" cy="1198728"/>
            <a:chOff x="0" y="0"/>
            <a:chExt cx="2972017" cy="1198726"/>
          </a:xfrm>
        </p:grpSpPr>
        <p:grpSp>
          <p:nvGrpSpPr>
            <p:cNvPr id="1348" name="Rectangle: Rounded Corners 22"/>
            <p:cNvGrpSpPr/>
            <p:nvPr/>
          </p:nvGrpSpPr>
          <p:grpSpPr>
            <a:xfrm>
              <a:off x="0" y="74105"/>
              <a:ext cx="2972018" cy="1054283"/>
              <a:chOff x="0" y="0"/>
              <a:chExt cx="2972017" cy="1054282"/>
            </a:xfrm>
          </p:grpSpPr>
          <p:sp>
            <p:nvSpPr>
              <p:cNvPr id="1346" name="Rectangle"/>
              <p:cNvSpPr/>
              <p:nvPr/>
            </p:nvSpPr>
            <p:spPr>
              <a:xfrm>
                <a:off x="0" y="0"/>
                <a:ext cx="2972018" cy="1054283"/>
              </a:xfrm>
              <a:prstGeom prst="rect">
                <a:avLst/>
              </a:prstGeom>
              <a:solidFill>
                <a:srgbClr val="DFD1DE"/>
              </a:solidFill>
              <a:ln w="25400" cap="flat">
                <a:solidFill>
                  <a:srgbClr val="FFFFFF"/>
                </a:solidFill>
                <a:prstDash val="solid"/>
                <a:round/>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347" name="Rectangle"/>
                  <p:cNvSpPr txBox="1"/>
                  <p:nvPr/>
                </p:nvSpPr>
                <p:spPr>
                  <a:xfrm>
                    <a:off x="39869" y="121802"/>
                    <a:ext cx="2892279" cy="810678"/>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45719" tIns="45719" rIns="45719" bIns="45719" numCol="1" anchor="t">
                    <a:noAutofit/>
                  </a:bodyPr>
                  <a:lstStyle/>
                  <a:p>
                    <a:pPr>
                      <a:defRPr sz="4800">
                        <a:solidFill>
                          <a:srgbClr val="FFFFFF"/>
                        </a:solidFill>
                        <a:latin typeface="+mn-lt"/>
                        <a:ea typeface="+mn-ea"/>
                        <a:cs typeface="+mn-cs"/>
                        <a:sym typeface="Avenir Book"/>
                      </a:defRPr>
                    </a:pPr>
                    <a:r>
                      <a:rPr>
                        <a:latin typeface="Avenir Light" panose="020B0402020203020204" pitchFamily="34" charset="77"/>
                      </a:rPr>
                      <a:t> </a:t>
                    </a:r>
                    <a14:m>
                      <m:oMath xmlns:m="http://schemas.openxmlformats.org/officeDocument/2006/math">
                        <m:r>
                          <m:rPr>
                            <m:sty m:val="p"/>
                          </m:rPr>
                          <a:rPr lang="en-US" sz="3900" b="0" i="0" smtClean="0">
                            <a:solidFill>
                              <a:srgbClr val="FFFFFF"/>
                            </a:solidFill>
                            <a:latin typeface="Cambria Math" panose="02040503050406030204" pitchFamily="18" charset="0"/>
                          </a:rPr>
                          <m:t>f</m:t>
                        </m:r>
                        <m:r>
                          <a:rPr lang="en-US" sz="3900" b="0" i="0" smtClean="0">
                            <a:solidFill>
                              <a:srgbClr val="FFFFFF"/>
                            </a:solidFill>
                            <a:latin typeface="Cambria Math" panose="02040503050406030204" pitchFamily="18" charset="0"/>
                          </a:rPr>
                          <m:t>=0</m:t>
                        </m:r>
                      </m:oMath>
                    </a14:m>
                    <a:endParaRPr sz="3600">
                      <a:latin typeface="Avenir Light" panose="020B0402020203020204" pitchFamily="34" charset="77"/>
                    </a:endParaRPr>
                  </a:p>
                </p:txBody>
              </p:sp>
            </mc:Choice>
            <mc:Fallback>
              <p:sp>
                <p:nvSpPr>
                  <p:cNvPr id="1347" name="Rectangle"/>
                  <p:cNvSpPr txBox="1">
                    <a:spLocks noRot="1" noChangeAspect="1" noMove="1" noResize="1" noEditPoints="1" noAdjustHandles="1" noChangeArrowheads="1" noChangeShapeType="1" noTextEdit="1"/>
                  </p:cNvSpPr>
                  <p:nvPr/>
                </p:nvSpPr>
                <p:spPr>
                  <a:xfrm>
                    <a:off x="39869" y="121802"/>
                    <a:ext cx="2892279" cy="810678"/>
                  </a:xfrm>
                  <a:prstGeom prst="rect">
                    <a:avLst/>
                  </a:prstGeom>
                  <a:blipFill>
                    <a:blip r:embed="rId6"/>
                    <a:stretch>
                      <a:fillRect/>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p:pic>
          <p:nvPicPr>
            <p:cNvPr id="1349" name="Graphic 45" descr="Graphic 45"/>
            <p:cNvPicPr>
              <a:picLocks noChangeAspect="1"/>
            </p:cNvPicPr>
            <p:nvPr/>
          </p:nvPicPr>
          <p:blipFill>
            <a:blip r:embed="rId7"/>
            <a:stretch>
              <a:fillRect/>
            </a:stretch>
          </p:blipFill>
          <p:spPr>
            <a:xfrm>
              <a:off x="1492806" y="0"/>
              <a:ext cx="1198727" cy="1198727"/>
            </a:xfrm>
            <a:prstGeom prst="rect">
              <a:avLst/>
            </a:prstGeom>
            <a:ln w="12700" cap="flat">
              <a:noFill/>
              <a:miter lim="400000"/>
            </a:ln>
            <a:effectLst/>
          </p:spPr>
        </p:pic>
      </p:grpSp>
      <p:grpSp>
        <p:nvGrpSpPr>
          <p:cNvPr id="1353" name="Group"/>
          <p:cNvGrpSpPr/>
          <p:nvPr/>
        </p:nvGrpSpPr>
        <p:grpSpPr>
          <a:xfrm>
            <a:off x="8419808" y="3494856"/>
            <a:ext cx="2944475" cy="1061535"/>
            <a:chOff x="0" y="0"/>
            <a:chExt cx="2944473" cy="1061534"/>
          </a:xfrm>
        </p:grpSpPr>
        <p:sp>
          <p:nvSpPr>
            <p:cNvPr id="1351" name="Rectangle: Rounded Corners 26"/>
            <p:cNvSpPr/>
            <p:nvPr/>
          </p:nvSpPr>
          <p:spPr>
            <a:xfrm>
              <a:off x="0" y="0"/>
              <a:ext cx="2944474" cy="1061535"/>
            </a:xfrm>
            <a:prstGeom prst="rect">
              <a:avLst/>
            </a:prstGeom>
            <a:solidFill>
              <a:srgbClr val="D1D7D0"/>
            </a:solidFill>
            <a:ln w="25400" cap="flat">
              <a:solidFill>
                <a:srgbClr val="FFFFFF"/>
              </a:solidFill>
              <a:prstDash val="solid"/>
              <a:round/>
            </a:ln>
            <a:effectLst/>
          </p:spPr>
          <p:txBody>
            <a:bodyPr wrap="square" lIns="45719" tIns="45719" rIns="45719" bIns="45719" numCol="1" anchor="ctr">
              <a:noAutofit/>
            </a:bodyPr>
            <a:lstStyle/>
            <a:p>
              <a:pPr algn="ctr">
                <a:defRPr sz="4400">
                  <a:blipFill rotWithShape="1">
                    <a:blip r:embed="rId8"/>
                    <a:srcRect/>
                    <a:tile tx="0" ty="0" sx="100000" sy="100000" flip="none" algn="tl"/>
                  </a:blipFill>
                  <a:latin typeface="Avenir Heavy"/>
                  <a:ea typeface="Avenir Heavy"/>
                  <a:cs typeface="Avenir Heavy"/>
                  <a:sym typeface="Avenir Heavy"/>
                </a:defRPr>
              </a:pPr>
              <a:endParaRPr>
                <a:latin typeface="Avenir Light" panose="020B0402020203020204" pitchFamily="34" charset="77"/>
              </a:endParaRPr>
            </a:p>
          </p:txBody>
        </p:sp>
        <p:sp>
          <p:nvSpPr>
            <p:cNvPr id="1352" name="Shape"/>
            <p:cNvSpPr/>
            <p:nvPr/>
          </p:nvSpPr>
          <p:spPr>
            <a:xfrm>
              <a:off x="1082727" y="141258"/>
              <a:ext cx="779019" cy="779018"/>
            </a:xfrm>
            <a:custGeom>
              <a:avLst/>
              <a:gdLst/>
              <a:ahLst/>
              <a:cxnLst>
                <a:cxn ang="0">
                  <a:pos x="wd2" y="hd2"/>
                </a:cxn>
                <a:cxn ang="5400000">
                  <a:pos x="wd2" y="hd2"/>
                </a:cxn>
                <a:cxn ang="10800000">
                  <a:pos x="wd2" y="hd2"/>
                </a:cxn>
                <a:cxn ang="16200000">
                  <a:pos x="wd2" y="hd2"/>
                </a:cxn>
              </a:cxnLst>
              <a:rect l="0" t="0" r="r" b="b"/>
              <a:pathLst>
                <a:path w="21600" h="21600" extrusionOk="0">
                  <a:moveTo>
                    <a:pt x="2408" y="0"/>
                  </a:moveTo>
                  <a:cubicBezTo>
                    <a:pt x="1744" y="0"/>
                    <a:pt x="1142" y="270"/>
                    <a:pt x="706" y="706"/>
                  </a:cubicBezTo>
                  <a:cubicBezTo>
                    <a:pt x="270" y="1142"/>
                    <a:pt x="0" y="1744"/>
                    <a:pt x="0" y="2408"/>
                  </a:cubicBezTo>
                  <a:lnTo>
                    <a:pt x="0" y="19192"/>
                  </a:lnTo>
                  <a:cubicBezTo>
                    <a:pt x="0" y="19856"/>
                    <a:pt x="270" y="20458"/>
                    <a:pt x="706" y="20894"/>
                  </a:cubicBezTo>
                  <a:cubicBezTo>
                    <a:pt x="1142" y="21330"/>
                    <a:pt x="1744" y="21600"/>
                    <a:pt x="2408" y="21600"/>
                  </a:cubicBezTo>
                  <a:lnTo>
                    <a:pt x="19192" y="21600"/>
                  </a:lnTo>
                  <a:cubicBezTo>
                    <a:pt x="19856" y="21600"/>
                    <a:pt x="20458" y="21330"/>
                    <a:pt x="20894" y="20894"/>
                  </a:cubicBezTo>
                  <a:cubicBezTo>
                    <a:pt x="21330" y="20458"/>
                    <a:pt x="21600" y="19856"/>
                    <a:pt x="21600" y="19192"/>
                  </a:cubicBezTo>
                  <a:lnTo>
                    <a:pt x="21600" y="2408"/>
                  </a:lnTo>
                  <a:cubicBezTo>
                    <a:pt x="21600" y="1744"/>
                    <a:pt x="21330" y="1142"/>
                    <a:pt x="20894" y="706"/>
                  </a:cubicBezTo>
                  <a:cubicBezTo>
                    <a:pt x="20458" y="270"/>
                    <a:pt x="19856" y="0"/>
                    <a:pt x="19192" y="0"/>
                  </a:cubicBezTo>
                  <a:lnTo>
                    <a:pt x="2408" y="0"/>
                  </a:lnTo>
                  <a:close/>
                  <a:moveTo>
                    <a:pt x="2408" y="913"/>
                  </a:moveTo>
                  <a:lnTo>
                    <a:pt x="19192" y="913"/>
                  </a:lnTo>
                  <a:cubicBezTo>
                    <a:pt x="19605" y="913"/>
                    <a:pt x="19979" y="1080"/>
                    <a:pt x="20249" y="1351"/>
                  </a:cubicBezTo>
                  <a:cubicBezTo>
                    <a:pt x="20520" y="1621"/>
                    <a:pt x="20687" y="1995"/>
                    <a:pt x="20687" y="2408"/>
                  </a:cubicBezTo>
                  <a:lnTo>
                    <a:pt x="20687" y="19192"/>
                  </a:lnTo>
                  <a:cubicBezTo>
                    <a:pt x="20687" y="19605"/>
                    <a:pt x="20520" y="19979"/>
                    <a:pt x="20249" y="20249"/>
                  </a:cubicBezTo>
                  <a:cubicBezTo>
                    <a:pt x="19979" y="20520"/>
                    <a:pt x="19605" y="20687"/>
                    <a:pt x="19192" y="20687"/>
                  </a:cubicBezTo>
                  <a:lnTo>
                    <a:pt x="2408" y="20687"/>
                  </a:lnTo>
                  <a:cubicBezTo>
                    <a:pt x="1995" y="20687"/>
                    <a:pt x="1621" y="20520"/>
                    <a:pt x="1351" y="20249"/>
                  </a:cubicBezTo>
                  <a:cubicBezTo>
                    <a:pt x="1080" y="19979"/>
                    <a:pt x="913" y="19605"/>
                    <a:pt x="913" y="19192"/>
                  </a:cubicBezTo>
                  <a:lnTo>
                    <a:pt x="913" y="2408"/>
                  </a:lnTo>
                  <a:cubicBezTo>
                    <a:pt x="913" y="1995"/>
                    <a:pt x="1080" y="1621"/>
                    <a:pt x="1351" y="1351"/>
                  </a:cubicBezTo>
                  <a:cubicBezTo>
                    <a:pt x="1621" y="1080"/>
                    <a:pt x="1995" y="913"/>
                    <a:pt x="2408" y="913"/>
                  </a:cubicBezTo>
                  <a:close/>
                  <a:moveTo>
                    <a:pt x="10800" y="1971"/>
                  </a:moveTo>
                  <a:cubicBezTo>
                    <a:pt x="5924" y="1971"/>
                    <a:pt x="1971" y="5924"/>
                    <a:pt x="1971" y="10800"/>
                  </a:cubicBezTo>
                  <a:cubicBezTo>
                    <a:pt x="1971" y="15676"/>
                    <a:pt x="5924" y="19629"/>
                    <a:pt x="10800" y="19629"/>
                  </a:cubicBezTo>
                  <a:cubicBezTo>
                    <a:pt x="15676" y="19629"/>
                    <a:pt x="19629" y="15676"/>
                    <a:pt x="19629" y="10800"/>
                  </a:cubicBezTo>
                  <a:cubicBezTo>
                    <a:pt x="19629" y="5924"/>
                    <a:pt x="15676" y="1971"/>
                    <a:pt x="10800" y="1971"/>
                  </a:cubicBezTo>
                  <a:close/>
                  <a:moveTo>
                    <a:pt x="4379" y="9477"/>
                  </a:moveTo>
                  <a:lnTo>
                    <a:pt x="17221" y="9477"/>
                  </a:lnTo>
                  <a:lnTo>
                    <a:pt x="17221" y="12123"/>
                  </a:lnTo>
                  <a:lnTo>
                    <a:pt x="4379" y="12123"/>
                  </a:lnTo>
                  <a:lnTo>
                    <a:pt x="4379" y="9477"/>
                  </a:lnTo>
                  <a:close/>
                </a:path>
              </a:pathLst>
            </a:custGeom>
            <a:solidFill>
              <a:srgbClr val="FFFFFF"/>
            </a:solidFill>
            <a:ln w="25400" cap="flat">
              <a:solidFill>
                <a:srgbClr val="FFFFFF"/>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Light" panose="020B0402020203020204" pitchFamily="34" charset="77"/>
              </a:endParaRPr>
            </a:p>
          </p:txBody>
        </p:sp>
      </p:grpSp>
      <p:grpSp>
        <p:nvGrpSpPr>
          <p:cNvPr id="1361" name="Group"/>
          <p:cNvGrpSpPr/>
          <p:nvPr/>
        </p:nvGrpSpPr>
        <p:grpSpPr>
          <a:xfrm>
            <a:off x="845907" y="4679592"/>
            <a:ext cx="3128092" cy="1208652"/>
            <a:chOff x="0" y="0"/>
            <a:chExt cx="3128090" cy="1208651"/>
          </a:xfrm>
        </p:grpSpPr>
        <p:grpSp>
          <p:nvGrpSpPr>
            <p:cNvPr id="1356" name="Rectangle: Rounded Corners 22"/>
            <p:cNvGrpSpPr/>
            <p:nvPr/>
          </p:nvGrpSpPr>
          <p:grpSpPr>
            <a:xfrm>
              <a:off x="0" y="94050"/>
              <a:ext cx="2916496" cy="1034587"/>
              <a:chOff x="0" y="0"/>
              <a:chExt cx="2916495" cy="1034586"/>
            </a:xfrm>
          </p:grpSpPr>
          <p:sp>
            <p:nvSpPr>
              <p:cNvPr id="1354" name="Rectangle"/>
              <p:cNvSpPr/>
              <p:nvPr/>
            </p:nvSpPr>
            <p:spPr>
              <a:xfrm>
                <a:off x="0" y="0"/>
                <a:ext cx="2916496" cy="1034587"/>
              </a:xfrm>
              <a:prstGeom prst="rect">
                <a:avLst/>
              </a:prstGeom>
              <a:solidFill>
                <a:srgbClr val="A02B93"/>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Avenir Book"/>
                  </a:defRPr>
                </a:pPr>
                <a:endParaRPr>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355" name="Rectangle"/>
                  <p:cNvSpPr txBox="1"/>
                  <p:nvPr/>
                </p:nvSpPr>
                <p:spPr>
                  <a:xfrm>
                    <a:off x="39124" y="119526"/>
                    <a:ext cx="2838247" cy="795534"/>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45719" tIns="45719" rIns="45719" bIns="45719" numCol="1" anchor="ctr">
                    <a:noAutofit/>
                  </a:bodyPr>
                  <a:lstStyle/>
                  <a:p>
                    <a:pPr>
                      <a:defRPr sz="3600">
                        <a:solidFill>
                          <a:srgbClr val="FFFFFF"/>
                        </a:solidFill>
                        <a:latin typeface="+mn-lt"/>
                        <a:ea typeface="+mn-ea"/>
                        <a:cs typeface="+mn-cs"/>
                        <a:sym typeface="Avenir Book"/>
                      </a:defRPr>
                    </a:pPr>
                    <a:r>
                      <a:rPr>
                        <a:latin typeface="Avenir Light" panose="020B0402020203020204" pitchFamily="34" charset="77"/>
                      </a:rPr>
                      <a:t> </a:t>
                    </a:r>
                    <a14:m>
                      <m:oMath xmlns:m="http://schemas.openxmlformats.org/officeDocument/2006/math">
                        <m:r>
                          <m:rPr>
                            <m:sty m:val="p"/>
                          </m:rPr>
                          <a:rPr lang="en-US" sz="3900" b="0" i="0" smtClean="0">
                            <a:solidFill>
                              <a:srgbClr val="FFFFFF"/>
                            </a:solidFill>
                            <a:latin typeface="Cambria Math" panose="02040503050406030204" pitchFamily="18" charset="0"/>
                          </a:rPr>
                          <m:t>f</m:t>
                        </m:r>
                      </m:oMath>
                    </a14:m>
                    <a:endParaRPr>
                      <a:latin typeface="Avenir Light" panose="020B0402020203020204" pitchFamily="34" charset="77"/>
                    </a:endParaRPr>
                  </a:p>
                </p:txBody>
              </p:sp>
            </mc:Choice>
            <mc:Fallback>
              <p:sp>
                <p:nvSpPr>
                  <p:cNvPr id="1355" name="Rectangle"/>
                  <p:cNvSpPr txBox="1">
                    <a:spLocks noRot="1" noChangeAspect="1" noMove="1" noResize="1" noEditPoints="1" noAdjustHandles="1" noChangeArrowheads="1" noChangeShapeType="1" noTextEdit="1"/>
                  </p:cNvSpPr>
                  <p:nvPr/>
                </p:nvSpPr>
                <p:spPr>
                  <a:xfrm>
                    <a:off x="39124" y="119526"/>
                    <a:ext cx="2838247" cy="795534"/>
                  </a:xfrm>
                  <a:prstGeom prst="rect">
                    <a:avLst/>
                  </a:prstGeom>
                  <a:blipFill>
                    <a:blip r:embed="rId9"/>
                    <a:stretch>
                      <a:fillRect/>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p:pic>
          <p:nvPicPr>
            <p:cNvPr id="1357" name="Graphic 143" descr="Graphic 143"/>
            <p:cNvPicPr>
              <a:picLocks noChangeAspect="1"/>
            </p:cNvPicPr>
            <p:nvPr/>
          </p:nvPicPr>
          <p:blipFill>
            <a:blip r:embed="rId10"/>
            <a:stretch>
              <a:fillRect/>
            </a:stretch>
          </p:blipFill>
          <p:spPr>
            <a:xfrm rot="5400000">
              <a:off x="128755" y="162489"/>
              <a:ext cx="782492" cy="782492"/>
            </a:xfrm>
            <a:prstGeom prst="rect">
              <a:avLst/>
            </a:prstGeom>
            <a:ln w="12700" cap="flat">
              <a:noFill/>
              <a:miter lim="400000"/>
            </a:ln>
            <a:effectLst/>
          </p:spPr>
        </p:pic>
        <p:pic>
          <p:nvPicPr>
            <p:cNvPr id="1358" name="Graphic 144" descr="Graphic 144"/>
            <p:cNvPicPr>
              <a:picLocks noChangeAspect="1"/>
            </p:cNvPicPr>
            <p:nvPr/>
          </p:nvPicPr>
          <p:blipFill>
            <a:blip r:embed="rId7"/>
            <a:stretch>
              <a:fillRect/>
            </a:stretch>
          </p:blipFill>
          <p:spPr>
            <a:xfrm>
              <a:off x="471522" y="0"/>
              <a:ext cx="1198383" cy="1198383"/>
            </a:xfrm>
            <a:prstGeom prst="rect">
              <a:avLst/>
            </a:prstGeom>
            <a:ln w="12700" cap="flat">
              <a:noFill/>
              <a:miter lim="400000"/>
            </a:ln>
            <a:effectLst/>
          </p:spPr>
        </p:pic>
        <p:pic>
          <p:nvPicPr>
            <p:cNvPr id="1359" name="Graphic 145" descr="Graphic 145"/>
            <p:cNvPicPr>
              <a:picLocks noChangeAspect="1"/>
            </p:cNvPicPr>
            <p:nvPr/>
          </p:nvPicPr>
          <p:blipFill>
            <a:blip r:embed="rId7"/>
            <a:stretch>
              <a:fillRect/>
            </a:stretch>
          </p:blipFill>
          <p:spPr>
            <a:xfrm>
              <a:off x="1195480" y="0"/>
              <a:ext cx="1203518" cy="1203517"/>
            </a:xfrm>
            <a:prstGeom prst="rect">
              <a:avLst/>
            </a:prstGeom>
            <a:ln w="12700" cap="flat">
              <a:noFill/>
              <a:miter lim="400000"/>
            </a:ln>
            <a:effectLst/>
          </p:spPr>
        </p:pic>
        <p:pic>
          <p:nvPicPr>
            <p:cNvPr id="1360" name="Graphic 146" descr="Graphic 146"/>
            <p:cNvPicPr>
              <a:picLocks noChangeAspect="1"/>
            </p:cNvPicPr>
            <p:nvPr/>
          </p:nvPicPr>
          <p:blipFill>
            <a:blip r:embed="rId7"/>
            <a:stretch>
              <a:fillRect/>
            </a:stretch>
          </p:blipFill>
          <p:spPr>
            <a:xfrm>
              <a:off x="1929708" y="10268"/>
              <a:ext cx="1198383" cy="1198384"/>
            </a:xfrm>
            <a:prstGeom prst="rect">
              <a:avLst/>
            </a:prstGeom>
            <a:ln w="12700" cap="flat">
              <a:noFill/>
              <a:miter lim="400000"/>
            </a:ln>
            <a:effectLst/>
          </p:spPr>
        </p:pic>
      </p:grpSp>
      <p:grpSp>
        <p:nvGrpSpPr>
          <p:cNvPr id="1366" name="Group"/>
          <p:cNvGrpSpPr/>
          <p:nvPr/>
        </p:nvGrpSpPr>
        <p:grpSpPr>
          <a:xfrm>
            <a:off x="5178135" y="4721501"/>
            <a:ext cx="2926982" cy="1124835"/>
            <a:chOff x="0" y="0"/>
            <a:chExt cx="2926980" cy="1124833"/>
          </a:xfrm>
        </p:grpSpPr>
        <p:sp>
          <p:nvSpPr>
            <p:cNvPr id="1362" name="Rectangle: Rounded Corners 24"/>
            <p:cNvSpPr/>
            <p:nvPr/>
          </p:nvSpPr>
          <p:spPr>
            <a:xfrm>
              <a:off x="0" y="14667"/>
              <a:ext cx="2926981" cy="1055228"/>
            </a:xfrm>
            <a:prstGeom prst="rect">
              <a:avLst/>
            </a:prstGeom>
            <a:solidFill>
              <a:srgbClr val="0D9ED5"/>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Avenir Book"/>
                </a:defRPr>
              </a:pPr>
              <a:endParaRPr>
                <a:latin typeface="Avenir Light" panose="020B0402020203020204" pitchFamily="34" charset="77"/>
              </a:endParaRPr>
            </a:p>
          </p:txBody>
        </p:sp>
        <p:grpSp>
          <p:nvGrpSpPr>
            <p:cNvPr id="1365" name="Group"/>
            <p:cNvGrpSpPr/>
            <p:nvPr/>
          </p:nvGrpSpPr>
          <p:grpSpPr>
            <a:xfrm>
              <a:off x="878165" y="0"/>
              <a:ext cx="1093414" cy="1124834"/>
              <a:chOff x="0" y="0"/>
              <a:chExt cx="1093412" cy="1124833"/>
            </a:xfrm>
          </p:grpSpPr>
          <p:pic>
            <p:nvPicPr>
              <p:cNvPr id="1363" name="Graphic 39" descr="Graphic 39"/>
              <p:cNvPicPr>
                <a:picLocks noChangeAspect="1"/>
              </p:cNvPicPr>
              <p:nvPr/>
            </p:nvPicPr>
            <p:blipFill>
              <a:blip r:embed="rId11"/>
              <a:srcRect/>
              <a:stretch>
                <a:fillRect/>
              </a:stretch>
            </p:blipFill>
            <p:spPr>
              <a:xfrm>
                <a:off x="0" y="0"/>
                <a:ext cx="852522" cy="852522"/>
              </a:xfrm>
              <a:prstGeom prst="rect">
                <a:avLst/>
              </a:prstGeom>
              <a:ln w="12700" cap="flat">
                <a:noFill/>
                <a:miter lim="400000"/>
              </a:ln>
              <a:effectLst/>
            </p:spPr>
          </p:pic>
          <p:pic>
            <p:nvPicPr>
              <p:cNvPr id="1364" name="Graphic 41" descr="Graphic 41"/>
              <p:cNvPicPr>
                <a:picLocks noChangeAspect="1"/>
              </p:cNvPicPr>
              <p:nvPr/>
            </p:nvPicPr>
            <p:blipFill>
              <a:blip r:embed="rId11"/>
              <a:stretch>
                <a:fillRect/>
              </a:stretch>
            </p:blipFill>
            <p:spPr>
              <a:xfrm>
                <a:off x="240891" y="272311"/>
                <a:ext cx="852522" cy="852523"/>
              </a:xfrm>
              <a:prstGeom prst="rect">
                <a:avLst/>
              </a:prstGeom>
              <a:ln w="12700" cap="flat">
                <a:noFill/>
                <a:miter lim="400000"/>
              </a:ln>
              <a:effectLst/>
            </p:spPr>
          </p:pic>
        </p:grpSp>
      </p:grpSp>
      <p:grpSp>
        <p:nvGrpSpPr>
          <p:cNvPr id="1369" name="Group"/>
          <p:cNvGrpSpPr/>
          <p:nvPr/>
        </p:nvGrpSpPr>
        <p:grpSpPr>
          <a:xfrm>
            <a:off x="8439726" y="4760782"/>
            <a:ext cx="2917333" cy="1046273"/>
            <a:chOff x="0" y="0"/>
            <a:chExt cx="2917332" cy="1046272"/>
          </a:xfrm>
        </p:grpSpPr>
        <p:sp>
          <p:nvSpPr>
            <p:cNvPr id="1367" name="Rectangle: Rounded Corners 26"/>
            <p:cNvSpPr/>
            <p:nvPr/>
          </p:nvSpPr>
          <p:spPr>
            <a:xfrm>
              <a:off x="0" y="0"/>
              <a:ext cx="2917333" cy="1046273"/>
            </a:xfrm>
            <a:prstGeom prst="rect">
              <a:avLst/>
            </a:prstGeom>
            <a:solidFill>
              <a:srgbClr val="196B24"/>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Light" panose="020B0402020203020204" pitchFamily="34" charset="77"/>
              </a:endParaRPr>
            </a:p>
          </p:txBody>
        </p:sp>
        <p:sp>
          <p:nvSpPr>
            <p:cNvPr id="1368" name="Add"/>
            <p:cNvSpPr/>
            <p:nvPr/>
          </p:nvSpPr>
          <p:spPr>
            <a:xfrm>
              <a:off x="1015378" y="79848"/>
              <a:ext cx="886576" cy="886576"/>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9533" y="3765"/>
                  </a:moveTo>
                  <a:lnTo>
                    <a:pt x="12065" y="3765"/>
                  </a:lnTo>
                  <a:cubicBezTo>
                    <a:pt x="12100" y="3765"/>
                    <a:pt x="12129" y="3794"/>
                    <a:pt x="12129" y="3830"/>
                  </a:cubicBezTo>
                  <a:lnTo>
                    <a:pt x="12129" y="9407"/>
                  </a:lnTo>
                  <a:cubicBezTo>
                    <a:pt x="12129" y="9442"/>
                    <a:pt x="12157" y="9471"/>
                    <a:pt x="12192" y="9471"/>
                  </a:cubicBezTo>
                  <a:lnTo>
                    <a:pt x="17769" y="9471"/>
                  </a:lnTo>
                  <a:cubicBezTo>
                    <a:pt x="17804" y="9471"/>
                    <a:pt x="17833" y="9500"/>
                    <a:pt x="17833" y="9535"/>
                  </a:cubicBezTo>
                  <a:lnTo>
                    <a:pt x="17835" y="12067"/>
                  </a:lnTo>
                  <a:cubicBezTo>
                    <a:pt x="17835" y="12102"/>
                    <a:pt x="17806" y="12129"/>
                    <a:pt x="17770" y="12129"/>
                  </a:cubicBezTo>
                  <a:lnTo>
                    <a:pt x="12193" y="12129"/>
                  </a:lnTo>
                  <a:cubicBezTo>
                    <a:pt x="12158" y="12129"/>
                    <a:pt x="12129" y="12158"/>
                    <a:pt x="12129" y="12193"/>
                  </a:cubicBezTo>
                  <a:lnTo>
                    <a:pt x="12129" y="17770"/>
                  </a:lnTo>
                  <a:cubicBezTo>
                    <a:pt x="12129" y="17806"/>
                    <a:pt x="12100" y="17835"/>
                    <a:pt x="12065" y="17835"/>
                  </a:cubicBezTo>
                  <a:lnTo>
                    <a:pt x="9533" y="17835"/>
                  </a:lnTo>
                  <a:cubicBezTo>
                    <a:pt x="9498" y="17835"/>
                    <a:pt x="9471" y="17806"/>
                    <a:pt x="9471" y="17770"/>
                  </a:cubicBezTo>
                  <a:lnTo>
                    <a:pt x="9471" y="12193"/>
                  </a:lnTo>
                  <a:cubicBezTo>
                    <a:pt x="9471" y="12158"/>
                    <a:pt x="9442" y="12131"/>
                    <a:pt x="9407" y="12131"/>
                  </a:cubicBezTo>
                  <a:lnTo>
                    <a:pt x="3828" y="12131"/>
                  </a:lnTo>
                  <a:cubicBezTo>
                    <a:pt x="3793" y="12131"/>
                    <a:pt x="3765" y="12102"/>
                    <a:pt x="3765" y="12067"/>
                  </a:cubicBezTo>
                  <a:lnTo>
                    <a:pt x="3765" y="9535"/>
                  </a:lnTo>
                  <a:cubicBezTo>
                    <a:pt x="3765" y="9500"/>
                    <a:pt x="3793" y="9471"/>
                    <a:pt x="3828" y="9471"/>
                  </a:cubicBezTo>
                  <a:lnTo>
                    <a:pt x="9407" y="9471"/>
                  </a:lnTo>
                  <a:cubicBezTo>
                    <a:pt x="9442" y="9471"/>
                    <a:pt x="9469" y="9443"/>
                    <a:pt x="9469" y="9408"/>
                  </a:cubicBezTo>
                  <a:lnTo>
                    <a:pt x="9469" y="3830"/>
                  </a:lnTo>
                  <a:cubicBezTo>
                    <a:pt x="9469" y="3794"/>
                    <a:pt x="9498" y="3765"/>
                    <a:pt x="9533" y="3765"/>
                  </a:cubicBezTo>
                  <a:close/>
                </a:path>
              </a:pathLst>
            </a:cu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latin typeface="Avenir Light" panose="020B0402020203020204" pitchFamily="34" charset="77"/>
              </a:endParaRPr>
            </a:p>
          </p:txBody>
        </p:sp>
      </p:grpSp>
      <p:grpSp>
        <p:nvGrpSpPr>
          <p:cNvPr id="2" name="Group 1">
            <a:extLst>
              <a:ext uri="{FF2B5EF4-FFF2-40B4-BE49-F238E27FC236}">
                <a16:creationId xmlns:a16="http://schemas.microsoft.com/office/drawing/2014/main" id="{AD93B691-8161-16B2-7054-D63596440185}"/>
              </a:ext>
            </a:extLst>
          </p:cNvPr>
          <p:cNvGrpSpPr/>
          <p:nvPr/>
        </p:nvGrpSpPr>
        <p:grpSpPr>
          <a:xfrm>
            <a:off x="8561200" y="4664727"/>
            <a:ext cx="2784893" cy="1202342"/>
            <a:chOff x="8505947" y="3411964"/>
            <a:chExt cx="2784893" cy="1202342"/>
          </a:xfrm>
        </p:grpSpPr>
        <p:sp>
          <p:nvSpPr>
            <p:cNvPr id="3" name="Rectangle: Rounded Corners 26">
              <a:extLst>
                <a:ext uri="{FF2B5EF4-FFF2-40B4-BE49-F238E27FC236}">
                  <a16:creationId xmlns:a16="http://schemas.microsoft.com/office/drawing/2014/main" id="{8E05763C-0965-53D7-1008-7BE32B1185FE}"/>
                </a:ext>
              </a:extLst>
            </p:cNvPr>
            <p:cNvSpPr/>
            <p:nvPr/>
          </p:nvSpPr>
          <p:spPr>
            <a:xfrm rot="795176">
              <a:off x="8505947" y="3484586"/>
              <a:ext cx="2784893" cy="1055677"/>
            </a:xfrm>
            <a:prstGeom prst="rect">
              <a:avLst/>
            </a:prstGeom>
            <a:solidFill>
              <a:srgbClr val="C00000"/>
            </a:solidFill>
            <a:ln w="12700" cap="flat">
              <a:noFill/>
              <a:miter lim="400000"/>
            </a:ln>
            <a:effectLst/>
          </p:spPr>
          <p:txBody>
            <a:bodyPr wrap="square" lIns="45719" tIns="45719" rIns="45719" bIns="45719" numCol="1" anchor="ctr">
              <a:noAutofit/>
            </a:bodyPr>
            <a:lstStyle/>
            <a:p>
              <a:pPr algn="ctr">
                <a:defRPr sz="4400">
                  <a:solidFill>
                    <a:srgbClr val="3B7F23"/>
                  </a:solidFill>
                  <a:latin typeface="Avenir Heavy"/>
                  <a:ea typeface="Avenir Heavy"/>
                  <a:cs typeface="Avenir Heavy"/>
                  <a:sym typeface="Avenir Heavy"/>
                </a:defRPr>
              </a:pPr>
              <a:endParaRPr>
                <a:latin typeface="Avenir Light" panose="020B0402020203020204" pitchFamily="34" charset="77"/>
              </a:endParaRPr>
            </a:p>
          </p:txBody>
        </p:sp>
        <p:grpSp>
          <p:nvGrpSpPr>
            <p:cNvPr id="4" name="Group">
              <a:extLst>
                <a:ext uri="{FF2B5EF4-FFF2-40B4-BE49-F238E27FC236}">
                  <a16:creationId xmlns:a16="http://schemas.microsoft.com/office/drawing/2014/main" id="{E5F492DD-153C-47A5-C068-471EBB8C4315}"/>
                </a:ext>
              </a:extLst>
            </p:cNvPr>
            <p:cNvGrpSpPr/>
            <p:nvPr/>
          </p:nvGrpSpPr>
          <p:grpSpPr>
            <a:xfrm rot="798274">
              <a:off x="9342952" y="3411964"/>
              <a:ext cx="1187084" cy="1202342"/>
              <a:chOff x="0" y="0"/>
              <a:chExt cx="1187083" cy="1202340"/>
            </a:xfrm>
          </p:grpSpPr>
          <p:pic>
            <p:nvPicPr>
              <p:cNvPr id="5" name="Graphic 48" descr="Graphic 48">
                <a:extLst>
                  <a:ext uri="{FF2B5EF4-FFF2-40B4-BE49-F238E27FC236}">
                    <a16:creationId xmlns:a16="http://schemas.microsoft.com/office/drawing/2014/main" id="{EE8A7499-A7C8-C0A2-5217-50FCAA4D2147}"/>
                  </a:ext>
                </a:extLst>
              </p:cNvPr>
              <p:cNvPicPr>
                <a:picLocks noChangeAspect="1"/>
              </p:cNvPicPr>
              <p:nvPr/>
            </p:nvPicPr>
            <p:blipFill>
              <a:blip r:embed="rId7"/>
              <a:stretch>
                <a:fillRect/>
              </a:stretch>
            </p:blipFill>
            <p:spPr>
              <a:xfrm>
                <a:off x="1" y="15258"/>
                <a:ext cx="1187083" cy="1187083"/>
              </a:xfrm>
              <a:prstGeom prst="rect">
                <a:avLst/>
              </a:prstGeom>
              <a:ln w="12700" cap="flat">
                <a:noFill/>
                <a:miter lim="400000"/>
              </a:ln>
              <a:effectLst/>
            </p:spPr>
          </p:pic>
          <p:pic>
            <p:nvPicPr>
              <p:cNvPr id="6" name="Graphic 57" descr="Graphic 57">
                <a:extLst>
                  <a:ext uri="{FF2B5EF4-FFF2-40B4-BE49-F238E27FC236}">
                    <a16:creationId xmlns:a16="http://schemas.microsoft.com/office/drawing/2014/main" id="{62EFB3B8-6334-3A0F-92C4-ED945D3EF03B}"/>
                  </a:ext>
                </a:extLst>
              </p:cNvPr>
              <p:cNvPicPr>
                <a:picLocks noChangeAspect="1"/>
              </p:cNvPicPr>
              <p:nvPr/>
            </p:nvPicPr>
            <p:blipFill>
              <a:blip r:embed="rId12"/>
              <a:srcRect/>
              <a:stretch>
                <a:fillRect/>
              </a:stretch>
            </p:blipFill>
            <p:spPr>
              <a:xfrm>
                <a:off x="0" y="0"/>
                <a:ext cx="1187082" cy="1187082"/>
              </a:xfrm>
              <a:prstGeom prst="rect">
                <a:avLst/>
              </a:prstGeom>
              <a:ln w="12700" cap="flat">
                <a:noFill/>
                <a:miter lim="400000"/>
              </a:ln>
              <a:effectLst/>
            </p:spPr>
          </p:pic>
        </p:grpSp>
      </p:grpSp>
      <p:cxnSp>
        <p:nvCxnSpPr>
          <p:cNvPr id="7" name="Straight Connector 6">
            <a:extLst>
              <a:ext uri="{FF2B5EF4-FFF2-40B4-BE49-F238E27FC236}">
                <a16:creationId xmlns:a16="http://schemas.microsoft.com/office/drawing/2014/main" id="{4EB648D6-466F-F05F-9A67-9CB1D4B38787}"/>
              </a:ext>
            </a:extLst>
          </p:cNvPr>
          <p:cNvCxnSpPr>
            <a:cxnSpLocks/>
          </p:cNvCxnSpPr>
          <p:nvPr/>
        </p:nvCxnSpPr>
        <p:spPr>
          <a:xfrm>
            <a:off x="4462272" y="2105918"/>
            <a:ext cx="0" cy="3931920"/>
          </a:xfrm>
          <a:prstGeom prst="line">
            <a:avLst/>
          </a:prstGeom>
          <a:ln w="2857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61"/>
                                        </p:tgtEl>
                                        <p:attrNameLst>
                                          <p:attrName>style.visibility</p:attrName>
                                        </p:attrNameLst>
                                      </p:cBhvr>
                                      <p:to>
                                        <p:strVal val="visible"/>
                                      </p:to>
                                    </p:set>
                                    <p:animEffect transition="in" filter="fade">
                                      <p:cBhvr>
                                        <p:cTn id="7" dur="250"/>
                                        <p:tgtEl>
                                          <p:spTgt spid="1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366"/>
                                        </p:tgtEl>
                                        <p:attrNameLst>
                                          <p:attrName>style.visibility</p:attrName>
                                        </p:attrNameLst>
                                      </p:cBhvr>
                                      <p:to>
                                        <p:strVal val="visible"/>
                                      </p:to>
                                    </p:set>
                                    <p:animEffect transition="in" filter="fade">
                                      <p:cBhvr>
                                        <p:cTn id="12" dur="250"/>
                                        <p:tgtEl>
                                          <p:spTgt spid="1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369"/>
                                        </p:tgtEl>
                                        <p:attrNameLst>
                                          <p:attrName>style.visibility</p:attrName>
                                        </p:attrNameLst>
                                      </p:cBhvr>
                                      <p:to>
                                        <p:strVal val="visible"/>
                                      </p:to>
                                    </p:set>
                                    <p:animEffect transition="in" filter="fade">
                                      <p:cBhvr>
                                        <p:cTn id="17" dur="250"/>
                                        <p:tgtEl>
                                          <p:spTgt spid="13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 grpId="0" animBg="1" advAuto="0"/>
      <p:bldP spid="1366" grpId="0" animBg="1" advAuto="0"/>
      <p:bldP spid="1369" grpId="0" animBg="1" advAuto="0"/>
    </p:bldLst>
  </p:timing>
  <p:extLst>
    <p:ext uri="{6950BFC3-D8DA-4A85-94F7-54DA5524770B}">
      <p188:commentRel xmlns:p188="http://schemas.microsoft.com/office/powerpoint/2018/8/main" r:id="rId4"/>
    </p:ext>
  </p:extLst>
</p:sld>
</file>

<file path=ppt/tags/tag1.xml><?xml version="1.0" encoding="utf-8"?>
<p:tagLst xmlns:a="http://schemas.openxmlformats.org/drawingml/2006/main" xmlns:r="http://schemas.openxmlformats.org/officeDocument/2006/relationships" xmlns:p="http://schemas.openxmlformats.org/presentationml/2006/main">
  <p:tag name="TIMING" val="|2.4|4.7|7.9|1.6|2.5"/>
</p:tagLst>
</file>

<file path=ppt/tags/tag10.xml><?xml version="1.0" encoding="utf-8"?>
<p:tagLst xmlns:a="http://schemas.openxmlformats.org/drawingml/2006/main" xmlns:r="http://schemas.openxmlformats.org/officeDocument/2006/relationships" xmlns:p="http://schemas.openxmlformats.org/presentationml/2006/main">
  <p:tag name="TIMING" val="|13.7"/>
</p:tagLst>
</file>

<file path=ppt/tags/tag11.xml><?xml version="1.0" encoding="utf-8"?>
<p:tagLst xmlns:a="http://schemas.openxmlformats.org/drawingml/2006/main" xmlns:r="http://schemas.openxmlformats.org/officeDocument/2006/relationships" xmlns:p="http://schemas.openxmlformats.org/presentationml/2006/main">
  <p:tag name="TIMING" val="|1.4|5.6|10|2.2|8.1"/>
</p:tagLst>
</file>

<file path=ppt/tags/tag12.xml><?xml version="1.0" encoding="utf-8"?>
<p:tagLst xmlns:a="http://schemas.openxmlformats.org/drawingml/2006/main" xmlns:r="http://schemas.openxmlformats.org/officeDocument/2006/relationships" xmlns:p="http://schemas.openxmlformats.org/presentationml/2006/main">
  <p:tag name="TIMING" val="|7.1|4.9|3.8|9.9"/>
</p:tagLst>
</file>

<file path=ppt/tags/tag13.xml><?xml version="1.0" encoding="utf-8"?>
<p:tagLst xmlns:a="http://schemas.openxmlformats.org/drawingml/2006/main" xmlns:r="http://schemas.openxmlformats.org/officeDocument/2006/relationships" xmlns:p="http://schemas.openxmlformats.org/presentationml/2006/main">
  <p:tag name="TIMING" val="|2.4|3.7|12.2|7|4.6"/>
</p:tagLst>
</file>

<file path=ppt/tags/tag14.xml><?xml version="1.0" encoding="utf-8"?>
<p:tagLst xmlns:a="http://schemas.openxmlformats.org/drawingml/2006/main" xmlns:r="http://schemas.openxmlformats.org/officeDocument/2006/relationships" xmlns:p="http://schemas.openxmlformats.org/presentationml/2006/main">
  <p:tag name="TIMING" val="|5.1|6.4|8.3"/>
</p:tagLst>
</file>

<file path=ppt/tags/tag15.xml><?xml version="1.0" encoding="utf-8"?>
<p:tagLst xmlns:a="http://schemas.openxmlformats.org/drawingml/2006/main" xmlns:r="http://schemas.openxmlformats.org/officeDocument/2006/relationships" xmlns:p="http://schemas.openxmlformats.org/presentationml/2006/main">
  <p:tag name="TIMING" val="|12.6|8.9|3.9"/>
</p:tagLst>
</file>

<file path=ppt/tags/tag16.xml><?xml version="1.0" encoding="utf-8"?>
<p:tagLst xmlns:a="http://schemas.openxmlformats.org/drawingml/2006/main" xmlns:r="http://schemas.openxmlformats.org/officeDocument/2006/relationships" xmlns:p="http://schemas.openxmlformats.org/presentationml/2006/main">
  <p:tag name="TIMING" val="|7.5|23.9|5.4|13"/>
</p:tagLst>
</file>

<file path=ppt/tags/tag17.xml><?xml version="1.0" encoding="utf-8"?>
<p:tagLst xmlns:a="http://schemas.openxmlformats.org/drawingml/2006/main" xmlns:r="http://schemas.openxmlformats.org/officeDocument/2006/relationships" xmlns:p="http://schemas.openxmlformats.org/presentationml/2006/main">
  <p:tag name="TIMING" val="|7.3|23.8|5.8"/>
</p:tagLst>
</file>

<file path=ppt/tags/tag18.xml><?xml version="1.0" encoding="utf-8"?>
<p:tagLst xmlns:a="http://schemas.openxmlformats.org/drawingml/2006/main" xmlns:r="http://schemas.openxmlformats.org/officeDocument/2006/relationships" xmlns:p="http://schemas.openxmlformats.org/presentationml/2006/main">
  <p:tag name="TIMING" val="|6.5"/>
</p:tagLst>
</file>

<file path=ppt/tags/tag19.xml><?xml version="1.0" encoding="utf-8"?>
<p:tagLst xmlns:a="http://schemas.openxmlformats.org/drawingml/2006/main" xmlns:r="http://schemas.openxmlformats.org/officeDocument/2006/relationships" xmlns:p="http://schemas.openxmlformats.org/presentationml/2006/main">
  <p:tag name="TIMING" val="|4.5|12.2|1.1"/>
</p:tagLst>
</file>

<file path=ppt/tags/tag2.xml><?xml version="1.0" encoding="utf-8"?>
<p:tagLst xmlns:a="http://schemas.openxmlformats.org/drawingml/2006/main" xmlns:r="http://schemas.openxmlformats.org/officeDocument/2006/relationships" xmlns:p="http://schemas.openxmlformats.org/presentationml/2006/main">
  <p:tag name="TIMING" val="|14.8|4.1|3.3"/>
</p:tagLst>
</file>

<file path=ppt/tags/tag20.xml><?xml version="1.0" encoding="utf-8"?>
<p:tagLst xmlns:a="http://schemas.openxmlformats.org/drawingml/2006/main" xmlns:r="http://schemas.openxmlformats.org/officeDocument/2006/relationships" xmlns:p="http://schemas.openxmlformats.org/presentationml/2006/main">
  <p:tag name="TIMING" val="|10.7"/>
</p:tagLst>
</file>

<file path=ppt/tags/tag21.xml><?xml version="1.0" encoding="utf-8"?>
<p:tagLst xmlns:a="http://schemas.openxmlformats.org/drawingml/2006/main" xmlns:r="http://schemas.openxmlformats.org/officeDocument/2006/relationships" xmlns:p="http://schemas.openxmlformats.org/presentationml/2006/main">
  <p:tag name="TIMING" val="|18.8|1.1|0.9"/>
</p:tagLst>
</file>

<file path=ppt/tags/tag22.xml><?xml version="1.0" encoding="utf-8"?>
<p:tagLst xmlns:a="http://schemas.openxmlformats.org/drawingml/2006/main" xmlns:r="http://schemas.openxmlformats.org/officeDocument/2006/relationships" xmlns:p="http://schemas.openxmlformats.org/presentationml/2006/main">
  <p:tag name="TIMING" val="|3.7|13.7"/>
</p:tagLst>
</file>

<file path=ppt/tags/tag23.xml><?xml version="1.0" encoding="utf-8"?>
<p:tagLst xmlns:a="http://schemas.openxmlformats.org/drawingml/2006/main" xmlns:r="http://schemas.openxmlformats.org/officeDocument/2006/relationships" xmlns:p="http://schemas.openxmlformats.org/presentationml/2006/main">
  <p:tag name="TIMING" val="|6.1"/>
</p:tagLst>
</file>

<file path=ppt/tags/tag24.xml><?xml version="1.0" encoding="utf-8"?>
<p:tagLst xmlns:a="http://schemas.openxmlformats.org/drawingml/2006/main" xmlns:r="http://schemas.openxmlformats.org/officeDocument/2006/relationships" xmlns:p="http://schemas.openxmlformats.org/presentationml/2006/main">
  <p:tag name="TIMING" val="|6.5|9.1"/>
</p:tagLst>
</file>

<file path=ppt/tags/tag25.xml><?xml version="1.0" encoding="utf-8"?>
<p:tagLst xmlns:a="http://schemas.openxmlformats.org/drawingml/2006/main" xmlns:r="http://schemas.openxmlformats.org/officeDocument/2006/relationships" xmlns:p="http://schemas.openxmlformats.org/presentationml/2006/main">
  <p:tag name="TIMING" val="|35.8|2.8"/>
</p:tagLst>
</file>

<file path=ppt/tags/tag26.xml><?xml version="1.0" encoding="utf-8"?>
<p:tagLst xmlns:a="http://schemas.openxmlformats.org/drawingml/2006/main" xmlns:r="http://schemas.openxmlformats.org/officeDocument/2006/relationships" xmlns:p="http://schemas.openxmlformats.org/presentationml/2006/main">
  <p:tag name="TIMING" val="|13.5|3.3"/>
</p:tagLst>
</file>

<file path=ppt/tags/tag27.xml><?xml version="1.0" encoding="utf-8"?>
<p:tagLst xmlns:a="http://schemas.openxmlformats.org/drawingml/2006/main" xmlns:r="http://schemas.openxmlformats.org/officeDocument/2006/relationships" xmlns:p="http://schemas.openxmlformats.org/presentationml/2006/main">
  <p:tag name="TIMING" val="|13.5|3.3"/>
</p:tagLst>
</file>

<file path=ppt/tags/tag3.xml><?xml version="1.0" encoding="utf-8"?>
<p:tagLst xmlns:a="http://schemas.openxmlformats.org/drawingml/2006/main" xmlns:r="http://schemas.openxmlformats.org/officeDocument/2006/relationships" xmlns:p="http://schemas.openxmlformats.org/presentationml/2006/main">
  <p:tag name="TIMING" val="|7.9|3.1|6.1|3.4"/>
</p:tagLst>
</file>

<file path=ppt/tags/tag4.xml><?xml version="1.0" encoding="utf-8"?>
<p:tagLst xmlns:a="http://schemas.openxmlformats.org/drawingml/2006/main" xmlns:r="http://schemas.openxmlformats.org/officeDocument/2006/relationships" xmlns:p="http://schemas.openxmlformats.org/presentationml/2006/main">
  <p:tag name="TIMING" val="|2.6|5.4|5.5|3.8|1.5"/>
</p:tagLst>
</file>

<file path=ppt/tags/tag5.xml><?xml version="1.0" encoding="utf-8"?>
<p:tagLst xmlns:a="http://schemas.openxmlformats.org/drawingml/2006/main" xmlns:r="http://schemas.openxmlformats.org/officeDocument/2006/relationships" xmlns:p="http://schemas.openxmlformats.org/presentationml/2006/main">
  <p:tag name="TIMING" val="|6.3|2.3|3.8"/>
</p:tagLst>
</file>

<file path=ppt/tags/tag6.xml><?xml version="1.0" encoding="utf-8"?>
<p:tagLst xmlns:a="http://schemas.openxmlformats.org/drawingml/2006/main" xmlns:r="http://schemas.openxmlformats.org/officeDocument/2006/relationships" xmlns:p="http://schemas.openxmlformats.org/presentationml/2006/main">
  <p:tag name="TIMING" val="|6.2|2.7|2.2|5.5"/>
</p:tagLst>
</file>

<file path=ppt/tags/tag7.xml><?xml version="1.0" encoding="utf-8"?>
<p:tagLst xmlns:a="http://schemas.openxmlformats.org/drawingml/2006/main" xmlns:r="http://schemas.openxmlformats.org/officeDocument/2006/relationships" xmlns:p="http://schemas.openxmlformats.org/presentationml/2006/main">
  <p:tag name="TIMING" val="|1.7|3.6|3.4|3.5|2.1"/>
</p:tagLst>
</file>

<file path=ppt/tags/tag8.xml><?xml version="1.0" encoding="utf-8"?>
<p:tagLst xmlns:a="http://schemas.openxmlformats.org/drawingml/2006/main" xmlns:r="http://schemas.openxmlformats.org/officeDocument/2006/relationships" xmlns:p="http://schemas.openxmlformats.org/presentationml/2006/main">
  <p:tag name="TIMING" val="|3.1"/>
</p:tagLst>
</file>

<file path=ppt/tags/tag9.xml><?xml version="1.0" encoding="utf-8"?>
<p:tagLst xmlns:a="http://schemas.openxmlformats.org/drawingml/2006/main" xmlns:r="http://schemas.openxmlformats.org/officeDocument/2006/relationships" xmlns:p="http://schemas.openxmlformats.org/presentationml/2006/main">
  <p:tag name="TIMING" val="|5.7|2.9|8.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lkStanford" id="{C382834B-C553-1D4D-8BD2-AE3BC9AFA2BC}" vid="{25FB8C19-4244-BB42-B838-2A23A10835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lkStanford" id="{C382834B-C553-1D4D-8BD2-AE3BC9AFA2BC}" vid="{25FB8C19-4244-BB42-B838-2A23A10835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cornell-berk</Template>
  <TotalTime>904</TotalTime>
  <Words>6781</Words>
  <Application>Microsoft Macintosh PowerPoint</Application>
  <PresentationFormat>Widescreen</PresentationFormat>
  <Paragraphs>1021</Paragraphs>
  <Slides>64</Slides>
  <Notes>62</Notes>
  <HiddenSlides>25</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64</vt:i4>
      </vt:variant>
    </vt:vector>
  </HeadingPairs>
  <TitlesOfParts>
    <vt:vector size="80" baseType="lpstr">
      <vt:lpstr>Aptos</vt:lpstr>
      <vt:lpstr>Arial</vt:lpstr>
      <vt:lpstr>Avenir Book</vt:lpstr>
      <vt:lpstr>Avenir Light</vt:lpstr>
      <vt:lpstr>Avenir Medium</vt:lpstr>
      <vt:lpstr>Calibri</vt:lpstr>
      <vt:lpstr>Cambria Math</vt:lpstr>
      <vt:lpstr>Georgia</vt:lpstr>
      <vt:lpstr>Google Sans</vt:lpstr>
      <vt:lpstr>Helvetica</vt:lpstr>
      <vt:lpstr>Lucida Grande</vt:lpstr>
      <vt:lpstr>Slack-Lato</vt:lpstr>
      <vt:lpstr>Wingdings</vt:lpstr>
      <vt:lpstr>Custom Design</vt:lpstr>
      <vt:lpstr>Office Theme</vt:lpstr>
      <vt:lpstr>Custom Design</vt:lpstr>
      <vt:lpstr>Real Life is Uncertain. Consensus Should Be Too!</vt:lpstr>
      <vt:lpstr>Real Life is Uncertain. Consensus Should Be Too!</vt:lpstr>
      <vt:lpstr>Consensus and Distributed Systems</vt:lpstr>
      <vt:lpstr>Car Insurance Policies</vt:lpstr>
      <vt:lpstr>Car Insurance Policies</vt:lpstr>
      <vt:lpstr>Car Insurance Policies</vt:lpstr>
      <vt:lpstr>Consensus is an Insurance Policy</vt:lpstr>
      <vt:lpstr>Consensus is an Insurance Policy</vt:lpstr>
      <vt:lpstr>Consensus is an Insurance Policy</vt:lpstr>
      <vt:lpstr>Consensus is an Insurance Policy</vt:lpstr>
      <vt:lpstr>Fault Models Must Match Reality</vt:lpstr>
      <vt:lpstr>Current fault models do not  accurately capture reality</vt:lpstr>
      <vt:lpstr>Consensus in the Real World</vt:lpstr>
      <vt:lpstr>Consensus in the Real World</vt:lpstr>
      <vt:lpstr>Consensus in the Real World</vt:lpstr>
      <vt:lpstr>Key Observations</vt:lpstr>
      <vt:lpstr>f-Threshold Fault Model Fails to Capture Reality</vt:lpstr>
      <vt:lpstr>(a) Fault rates are not uniform</vt:lpstr>
      <vt:lpstr>(b) Fault rates evolve over time</vt:lpstr>
      <vt:lpstr>(c) Faults may be correlated</vt:lpstr>
      <vt:lpstr>(d) Faults are complex</vt:lpstr>
      <vt:lpstr>f-Threshold Fault Model Fails to Capture Reality</vt:lpstr>
      <vt:lpstr>Consensus Guarantees are Mismatched</vt:lpstr>
      <vt:lpstr>Consensus Guarantees are Mismatched</vt:lpstr>
      <vt:lpstr>Consensus Guarantees are Mismatched</vt:lpstr>
      <vt:lpstr>Consensus Guarantees are Mismatched</vt:lpstr>
      <vt:lpstr>Our Vision: Probabilistic Consensus for the Real World!</vt:lpstr>
      <vt:lpstr>Simple Abstractions: Key Challenge</vt:lpstr>
      <vt:lpstr>Accurate Per-Node Fault Curves</vt:lpstr>
      <vt:lpstr>Accurate Per-Node Fault Curves</vt:lpstr>
      <vt:lpstr>Potential Opportunities</vt:lpstr>
      <vt:lpstr>Potential Opportunities</vt:lpstr>
      <vt:lpstr>1. Protocols can better utilize reliable nodes</vt:lpstr>
      <vt:lpstr>1. Protocols can better utilize reliable nodes</vt:lpstr>
      <vt:lpstr>1. Protocols can better utilize reliable nodes</vt:lpstr>
      <vt:lpstr>2. Larger clusters of less reliable nodes can help</vt:lpstr>
      <vt:lpstr>2. Larger clusters of less reliable nodes can help</vt:lpstr>
      <vt:lpstr>3. Exploring constant size quorums</vt:lpstr>
      <vt:lpstr>3. Exploring constant size quorums</vt:lpstr>
      <vt:lpstr>3. Exploring constant size quorums</vt:lpstr>
      <vt:lpstr>Probabilistic Consensus for Real World!</vt:lpstr>
      <vt:lpstr>3. Exploring constant size quorums</vt:lpstr>
      <vt:lpstr>Consensus in the Real World</vt:lpstr>
      <vt:lpstr>Consensus in the Real World</vt:lpstr>
      <vt:lpstr>Consensus in the Real World</vt:lpstr>
      <vt:lpstr>Accurate Fault Curves</vt:lpstr>
      <vt:lpstr>1. Protocols can better utilize reliable nodes</vt:lpstr>
      <vt:lpstr>1. Protocols can better utilize reliable nodes</vt:lpstr>
      <vt:lpstr>Probability-Native Consensus</vt:lpstr>
      <vt:lpstr>End-to-End Probabilistic Guarantees</vt:lpstr>
      <vt:lpstr>(a) Faults are not uniform</vt:lpstr>
      <vt:lpstr>Consensus Guarantees are a Mismatch</vt:lpstr>
      <vt:lpstr>Consensus is also Probabilistic — Like it or not!</vt:lpstr>
      <vt:lpstr>Key challenge: Simple abstractions</vt:lpstr>
      <vt:lpstr>Larger clusters of less reliable nodes can help</vt:lpstr>
      <vt:lpstr>Larger clusters of less reliable nodes can help</vt:lpstr>
      <vt:lpstr>1. Protocols can better utilize reliable nodes</vt:lpstr>
      <vt:lpstr>2. Linear size quorums can be overkill</vt:lpstr>
      <vt:lpstr>2. Linear size quorums can be overkill</vt:lpstr>
      <vt:lpstr>2. Linear size quorums can be overkill</vt:lpstr>
      <vt:lpstr>2. Linear size quorums can be overkill</vt:lpstr>
      <vt:lpstr>2. Linear size quorums can be overkill</vt:lpstr>
      <vt:lpstr>2. Linear size quorums can be overkill</vt:lpstr>
      <vt:lpstr>Example: Probabilistic Quorum Overlap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Reginald Frank</dc:creator>
  <cp:lastModifiedBy>Reggie Frank</cp:lastModifiedBy>
  <cp:revision>3</cp:revision>
  <dcterms:created xsi:type="dcterms:W3CDTF">2024-07-01T13:39:04Z</dcterms:created>
  <dcterms:modified xsi:type="dcterms:W3CDTF">2025-05-14T14:39:51Z</dcterms:modified>
</cp:coreProperties>
</file>