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embeddedFontLst>
    <p:embeddedFont>
      <p:font typeface="DM Sans Medium"/>
      <p:regular r:id="rId28"/>
      <p:bold r:id="rId29"/>
      <p:italic r:id="rId30"/>
      <p:boldItalic r:id="rId31"/>
    </p:embeddedFont>
    <p:embeddedFont>
      <p:font typeface="Roboto"/>
      <p:regular r:id="rId32"/>
      <p:bold r:id="rId33"/>
      <p:italic r:id="rId34"/>
      <p:boldItalic r:id="rId35"/>
    </p:embeddedFont>
    <p:embeddedFont>
      <p:font typeface="Inter"/>
      <p:regular r:id="rId36"/>
      <p:bold r:id="rId37"/>
      <p:italic r:id="rId38"/>
      <p:boldItalic r:id="rId39"/>
    </p:embeddedFont>
    <p:embeddedFont>
      <p:font typeface="Roboto Mono"/>
      <p:regular r:id="rId40"/>
      <p:bold r:id="rId41"/>
      <p:italic r:id="rId42"/>
      <p:boldItalic r:id="rId43"/>
    </p:embeddedFont>
    <p:embeddedFont>
      <p:font typeface="DM Sans"/>
      <p:regular r:id="rId44"/>
      <p:bold r:id="rId45"/>
      <p:italic r:id="rId46"/>
      <p:boldItalic r:id="rId47"/>
    </p:embeddedFont>
    <p:embeddedFont>
      <p:font typeface="DM Mono"/>
      <p:regular r:id="rId48"/>
      <p:italic r:id="rId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Mono-regular.fntdata"/><Relationship Id="rId42" Type="http://schemas.openxmlformats.org/officeDocument/2006/relationships/font" Target="fonts/RobotoMono-italic.fntdata"/><Relationship Id="rId41" Type="http://schemas.openxmlformats.org/officeDocument/2006/relationships/font" Target="fonts/RobotoMono-bold.fntdata"/><Relationship Id="rId44" Type="http://schemas.openxmlformats.org/officeDocument/2006/relationships/font" Target="fonts/DMSans-regular.fntdata"/><Relationship Id="rId43" Type="http://schemas.openxmlformats.org/officeDocument/2006/relationships/font" Target="fonts/RobotoMono-boldItalic.fntdata"/><Relationship Id="rId46" Type="http://schemas.openxmlformats.org/officeDocument/2006/relationships/font" Target="fonts/DMSans-italic.fntdata"/><Relationship Id="rId45" Type="http://schemas.openxmlformats.org/officeDocument/2006/relationships/font" Target="fonts/DMSans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DMMono-regular.fntdata"/><Relationship Id="rId47" Type="http://schemas.openxmlformats.org/officeDocument/2006/relationships/font" Target="fonts/DMSans-boldItalic.fntdata"/><Relationship Id="rId49" Type="http://schemas.openxmlformats.org/officeDocument/2006/relationships/font" Target="fonts/DMMon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DMSansMedium-boldItalic.fntdata"/><Relationship Id="rId30" Type="http://schemas.openxmlformats.org/officeDocument/2006/relationships/font" Target="fonts/DMSansMedium-italic.fntdata"/><Relationship Id="rId33" Type="http://schemas.openxmlformats.org/officeDocument/2006/relationships/font" Target="fonts/Roboto-bold.fntdata"/><Relationship Id="rId32" Type="http://schemas.openxmlformats.org/officeDocument/2006/relationships/font" Target="fonts/Roboto-regular.fntdata"/><Relationship Id="rId35" Type="http://schemas.openxmlformats.org/officeDocument/2006/relationships/font" Target="fonts/Roboto-boldItalic.fntdata"/><Relationship Id="rId34" Type="http://schemas.openxmlformats.org/officeDocument/2006/relationships/font" Target="fonts/Roboto-italic.fntdata"/><Relationship Id="rId37" Type="http://schemas.openxmlformats.org/officeDocument/2006/relationships/font" Target="fonts/Inter-bold.fntdata"/><Relationship Id="rId36" Type="http://schemas.openxmlformats.org/officeDocument/2006/relationships/font" Target="fonts/Inter-regular.fntdata"/><Relationship Id="rId39" Type="http://schemas.openxmlformats.org/officeDocument/2006/relationships/font" Target="fonts/Inter-boldItalic.fntdata"/><Relationship Id="rId38" Type="http://schemas.openxmlformats.org/officeDocument/2006/relationships/font" Target="fonts/Inter-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DMSansMedium-regular.fntdata"/><Relationship Id="rId27" Type="http://schemas.openxmlformats.org/officeDocument/2006/relationships/slide" Target="slides/slide22.xml"/><Relationship Id="rId29" Type="http://schemas.openxmlformats.org/officeDocument/2006/relationships/font" Target="fonts/DMSansMedium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52fe8dcc51_0_7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52fe8dcc51_0_7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3580727c43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3580727c43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35489351861_3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35489351861_3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35890a0c914_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35890a0c914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3567e0381ea_7_9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3567e0381ea_7_9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355eb7ba331_0_6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355eb7ba331_0_6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355eb7ba331_0_6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355eb7ba331_0_6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35489351861_3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35489351861_3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3567e0381ea_7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3567e0381ea_7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35813930a4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35813930a4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3580727c439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3580727c439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567e0381ea_7_4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3567e0381ea_7_4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3567e0381ea_7_9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Google Shape;908;g3567e0381ea_7_9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3567e0381ea_7_5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3567e0381ea_7_5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g355eb7ba331_0_6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Google Shape;955;g355eb7ba331_0_6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5521bfd49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35521bfd49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5521bfd490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35521bfd490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5521bfd490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35521bfd490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567e0381ea_7_9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3567e0381ea_7_9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55eb7ba331_0_4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355eb7ba331_0_4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55eb7ba331_0_5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355eb7ba331_0_5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580727c439_0_3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3580727c439_0_3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0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0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10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2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0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0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0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0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0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 Content A - Basic">
  <p:cSld name="1_7 Content A - Basic">
    <p:bg>
      <p:bgPr>
        <a:solidFill>
          <a:schemeClr val="lt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title"/>
          </p:nvPr>
        </p:nvSpPr>
        <p:spPr>
          <a:xfrm>
            <a:off x="562086" y="401698"/>
            <a:ext cx="79965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 Medium"/>
              <a:buNone/>
              <a:defRPr i="0" sz="3000" u="none" cap="none" strike="noStrike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" name="Google Shape;12;p2"/>
          <p:cNvSpPr txBox="1"/>
          <p:nvPr>
            <p:ph idx="1" type="body"/>
          </p:nvPr>
        </p:nvSpPr>
        <p:spPr>
          <a:xfrm>
            <a:off x="571512" y="1491625"/>
            <a:ext cx="7996500" cy="31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M Sans"/>
              <a:buChar char="•"/>
              <a:defRPr i="0" sz="18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23850" lvl="1" marL="914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DM Sans"/>
              <a:buChar char="•"/>
              <a:defRPr i="0" sz="15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325505" y="4854975"/>
            <a:ext cx="243300" cy="1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" name="Google Shape;14;p2"/>
          <p:cNvSpPr txBox="1"/>
          <p:nvPr>
            <p:ph idx="2" type="body"/>
          </p:nvPr>
        </p:nvSpPr>
        <p:spPr>
          <a:xfrm>
            <a:off x="561509" y="881027"/>
            <a:ext cx="79965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b="0">
                <a:solidFill>
                  <a:schemeClr val="accent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indent="-3238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2pPr>
            <a:lvl3pPr indent="-3048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3pPr>
            <a:lvl4pPr indent="-3048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indent="-3048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5pPr>
            <a:lvl6pPr indent="-3048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6pPr>
            <a:lvl7pPr indent="-3048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7pPr>
            <a:lvl8pPr indent="-3048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8pPr>
            <a:lvl9pPr indent="-3048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Title Slide B - Light 2 1 1 2">
  <p:cSld name="1_3 Title Slide B - Light_2_1_1_2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1"/>
          <p:cNvSpPr txBox="1"/>
          <p:nvPr>
            <p:ph type="ctrTitle"/>
          </p:nvPr>
        </p:nvSpPr>
        <p:spPr>
          <a:xfrm>
            <a:off x="571504" y="890231"/>
            <a:ext cx="46293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1" name="Google Shape;81;p11"/>
          <p:cNvSpPr txBox="1"/>
          <p:nvPr>
            <p:ph idx="1" type="subTitle"/>
          </p:nvPr>
        </p:nvSpPr>
        <p:spPr>
          <a:xfrm>
            <a:off x="571506" y="2876550"/>
            <a:ext cx="3947700" cy="9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82" name="Google Shape;82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71511" y="457199"/>
            <a:ext cx="1918216" cy="3040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" name="Google Shape;83;p11"/>
          <p:cNvCxnSpPr/>
          <p:nvPr/>
        </p:nvCxnSpPr>
        <p:spPr>
          <a:xfrm>
            <a:off x="571512" y="4212950"/>
            <a:ext cx="420300" cy="0"/>
          </a:xfrm>
          <a:prstGeom prst="straightConnector1">
            <a:avLst/>
          </a:prstGeom>
          <a:noFill/>
          <a:ln cap="flat" cmpd="sng" w="38100">
            <a:solidFill>
              <a:srgbClr val="FF695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4" name="Google Shape;84;p11"/>
          <p:cNvSpPr txBox="1"/>
          <p:nvPr>
            <p:ph idx="2" type="subTitle"/>
          </p:nvPr>
        </p:nvSpPr>
        <p:spPr>
          <a:xfrm>
            <a:off x="571512" y="4317000"/>
            <a:ext cx="394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85" name="Google Shape;85;p11"/>
          <p:cNvSpPr txBox="1"/>
          <p:nvPr>
            <p:ph idx="12" type="sldNum"/>
          </p:nvPr>
        </p:nvSpPr>
        <p:spPr>
          <a:xfrm>
            <a:off x="8325505" y="4854975"/>
            <a:ext cx="243300" cy="1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E - Power Statement 4">
  <p:cSld name="1_Content E - Power Statement 4">
    <p:bg>
      <p:bgPr>
        <a:solidFill>
          <a:schemeClr val="accent2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2"/>
          <p:cNvSpPr txBox="1"/>
          <p:nvPr>
            <p:ph type="title"/>
          </p:nvPr>
        </p:nvSpPr>
        <p:spPr>
          <a:xfrm>
            <a:off x="571649" y="457200"/>
            <a:ext cx="7997100" cy="42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DM Sans Medium"/>
              <a:buNone/>
              <a:defRPr i="0" sz="3600" u="none" cap="none" strike="noStrike"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8" name="Google Shape;88;p12"/>
          <p:cNvSpPr txBox="1"/>
          <p:nvPr>
            <p:ph idx="12" type="sldNum"/>
          </p:nvPr>
        </p:nvSpPr>
        <p:spPr>
          <a:xfrm>
            <a:off x="8325505" y="4854975"/>
            <a:ext cx="243300" cy="1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9" name="Google Shape;89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02031" y="4855574"/>
            <a:ext cx="141280" cy="141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 Content B - 2 Column">
  <p:cSld name="1_9 Content B - 2 Column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 txBox="1"/>
          <p:nvPr>
            <p:ph type="title"/>
          </p:nvPr>
        </p:nvSpPr>
        <p:spPr>
          <a:xfrm>
            <a:off x="562086" y="401698"/>
            <a:ext cx="79965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 Medium"/>
              <a:buNone/>
              <a:defRPr i="0" u="none" cap="none" strike="noStrike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3"/>
          <p:cNvSpPr txBox="1"/>
          <p:nvPr>
            <p:ph idx="1" type="body"/>
          </p:nvPr>
        </p:nvSpPr>
        <p:spPr>
          <a:xfrm>
            <a:off x="571512" y="2018899"/>
            <a:ext cx="3390000" cy="25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23850" lvl="0" marL="4572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DM Sans"/>
              <a:buChar char="•"/>
              <a:defRPr i="0" sz="15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DM Sans"/>
              <a:buChar char="•"/>
              <a:defRPr i="0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3" name="Google Shape;93;p13"/>
          <p:cNvSpPr txBox="1"/>
          <p:nvPr>
            <p:ph idx="2" type="body"/>
          </p:nvPr>
        </p:nvSpPr>
        <p:spPr>
          <a:xfrm>
            <a:off x="5188756" y="2018899"/>
            <a:ext cx="3390000" cy="25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23850" lvl="0" marL="4572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DM Sans"/>
              <a:buChar char="•"/>
              <a:defRPr i="0" sz="15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DM Sans"/>
              <a:buChar char="•"/>
              <a:defRPr i="0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4" name="Google Shape;94;p13"/>
          <p:cNvSpPr txBox="1"/>
          <p:nvPr>
            <p:ph idx="3" type="subTitle"/>
          </p:nvPr>
        </p:nvSpPr>
        <p:spPr>
          <a:xfrm>
            <a:off x="597022" y="1477750"/>
            <a:ext cx="33642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1pPr>
            <a:lvl2pPr lvl="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95" name="Google Shape;95;p13"/>
          <p:cNvSpPr txBox="1"/>
          <p:nvPr>
            <p:ph idx="4" type="subTitle"/>
          </p:nvPr>
        </p:nvSpPr>
        <p:spPr>
          <a:xfrm>
            <a:off x="5201582" y="1477750"/>
            <a:ext cx="33645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1pPr>
            <a:lvl2pPr lvl="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96" name="Google Shape;96;p13"/>
          <p:cNvSpPr txBox="1"/>
          <p:nvPr>
            <p:ph idx="12" type="sldNum"/>
          </p:nvPr>
        </p:nvSpPr>
        <p:spPr>
          <a:xfrm>
            <a:off x="8325505" y="4854975"/>
            <a:ext cx="243300" cy="1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7" name="Google Shape;97;p13"/>
          <p:cNvSpPr txBox="1"/>
          <p:nvPr>
            <p:ph idx="5" type="body"/>
          </p:nvPr>
        </p:nvSpPr>
        <p:spPr>
          <a:xfrm>
            <a:off x="561509" y="881027"/>
            <a:ext cx="79965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b="0">
                <a:solidFill>
                  <a:schemeClr val="accent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indent="-3238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2pPr>
            <a:lvl3pPr indent="-3048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3pPr>
            <a:lvl4pPr indent="-3048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indent="-3048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5pPr>
            <a:lvl6pPr indent="-3048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6pPr>
            <a:lvl7pPr indent="-3048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7pPr>
            <a:lvl8pPr indent="-3048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8pPr>
            <a:lvl9pPr indent="-3048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 Content B - 2 Column w/ Icon Spot">
  <p:cSld name="1_10 Content B - 2 Column w/ Icon Spot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 txBox="1"/>
          <p:nvPr>
            <p:ph type="title"/>
          </p:nvPr>
        </p:nvSpPr>
        <p:spPr>
          <a:xfrm>
            <a:off x="562086" y="401698"/>
            <a:ext cx="79965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 Medium"/>
              <a:buNone/>
              <a:defRPr i="0" u="none" cap="none" strike="noStrike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0" name="Google Shape;100;p14"/>
          <p:cNvSpPr txBox="1"/>
          <p:nvPr>
            <p:ph idx="1" type="body"/>
          </p:nvPr>
        </p:nvSpPr>
        <p:spPr>
          <a:xfrm>
            <a:off x="571512" y="2990175"/>
            <a:ext cx="3390000" cy="16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DM Sans"/>
              <a:buChar char="•"/>
              <a:defRPr i="0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DM Sans"/>
              <a:buChar char="•"/>
              <a:defRPr i="0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1" name="Google Shape;101;p14"/>
          <p:cNvSpPr txBox="1"/>
          <p:nvPr>
            <p:ph idx="2" type="body"/>
          </p:nvPr>
        </p:nvSpPr>
        <p:spPr>
          <a:xfrm>
            <a:off x="5200357" y="2990175"/>
            <a:ext cx="3372300" cy="16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DM Sans"/>
              <a:buChar char="•"/>
              <a:defRPr i="0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DM Sans"/>
              <a:buChar char="•"/>
              <a:defRPr i="0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2" name="Google Shape;102;p14"/>
          <p:cNvSpPr txBox="1"/>
          <p:nvPr>
            <p:ph idx="3" type="subTitle"/>
          </p:nvPr>
        </p:nvSpPr>
        <p:spPr>
          <a:xfrm>
            <a:off x="597022" y="2344975"/>
            <a:ext cx="33642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03" name="Google Shape;103;p14"/>
          <p:cNvSpPr txBox="1"/>
          <p:nvPr>
            <p:ph idx="4" type="subTitle"/>
          </p:nvPr>
        </p:nvSpPr>
        <p:spPr>
          <a:xfrm>
            <a:off x="5213114" y="2344975"/>
            <a:ext cx="33468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04" name="Google Shape;104;p14"/>
          <p:cNvSpPr txBox="1"/>
          <p:nvPr>
            <p:ph idx="12" type="sldNum"/>
          </p:nvPr>
        </p:nvSpPr>
        <p:spPr>
          <a:xfrm>
            <a:off x="8325505" y="4854975"/>
            <a:ext cx="243300" cy="1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5" name="Google Shape;105;p14"/>
          <p:cNvSpPr txBox="1"/>
          <p:nvPr>
            <p:ph idx="5" type="body"/>
          </p:nvPr>
        </p:nvSpPr>
        <p:spPr>
          <a:xfrm>
            <a:off x="561509" y="881027"/>
            <a:ext cx="79965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b="0">
                <a:solidFill>
                  <a:schemeClr val="accent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indent="-3238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2pPr>
            <a:lvl3pPr indent="-3048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3pPr>
            <a:lvl4pPr indent="-3048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indent="-3048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5pPr>
            <a:lvl6pPr indent="-3048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6pPr>
            <a:lvl7pPr indent="-3048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7pPr>
            <a:lvl8pPr indent="-3048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8pPr>
            <a:lvl9pPr indent="-3048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 Content C - 3 Column">
  <p:cSld name="1_11 Content C - 3 Column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/>
          <p:nvPr>
            <p:ph type="title"/>
          </p:nvPr>
        </p:nvSpPr>
        <p:spPr>
          <a:xfrm>
            <a:off x="562086" y="401698"/>
            <a:ext cx="79965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 Medium"/>
              <a:buNone/>
              <a:defRPr i="0" u="none" cap="none" strike="noStrike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15"/>
          <p:cNvSpPr txBox="1"/>
          <p:nvPr>
            <p:ph idx="1" type="body"/>
          </p:nvPr>
        </p:nvSpPr>
        <p:spPr>
          <a:xfrm>
            <a:off x="571512" y="2119175"/>
            <a:ext cx="2418600" cy="24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DM Sans"/>
              <a:buChar char="•"/>
              <a:defRPr i="0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85750" lvl="1" marL="914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85750" lvl="2" marL="1371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85750" lvl="3" marL="1828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85750" lvl="4" marL="22860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285750" lvl="5" marL="27432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285750" lvl="6" marL="3200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285750" lvl="7" marL="3657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285750" lvl="8" marL="4114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9" name="Google Shape;109;p15"/>
          <p:cNvSpPr txBox="1"/>
          <p:nvPr>
            <p:ph idx="2" type="body"/>
          </p:nvPr>
        </p:nvSpPr>
        <p:spPr>
          <a:xfrm>
            <a:off x="3362769" y="2119175"/>
            <a:ext cx="2418600" cy="24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DM Sans"/>
              <a:buChar char="•"/>
              <a:defRPr i="0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85750" lvl="1" marL="914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85750" lvl="2" marL="1371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85750" lvl="3" marL="1828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85750" lvl="4" marL="22860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285750" lvl="5" marL="27432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285750" lvl="6" marL="3200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285750" lvl="7" marL="3657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285750" lvl="8" marL="4114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0" name="Google Shape;110;p15"/>
          <p:cNvSpPr txBox="1"/>
          <p:nvPr>
            <p:ph idx="3" type="body"/>
          </p:nvPr>
        </p:nvSpPr>
        <p:spPr>
          <a:xfrm>
            <a:off x="6127476" y="2119175"/>
            <a:ext cx="2418600" cy="24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DM Sans"/>
              <a:buChar char="•"/>
              <a:defRPr i="0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85750" lvl="1" marL="914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85750" lvl="2" marL="1371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85750" lvl="3" marL="1828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85750" lvl="4" marL="22860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285750" lvl="5" marL="27432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285750" lvl="6" marL="3200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285750" lvl="7" marL="3657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285750" lvl="8" marL="4114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1" name="Google Shape;111;p15"/>
          <p:cNvSpPr txBox="1"/>
          <p:nvPr>
            <p:ph idx="4" type="subTitle"/>
          </p:nvPr>
        </p:nvSpPr>
        <p:spPr>
          <a:xfrm>
            <a:off x="589712" y="1477752"/>
            <a:ext cx="24003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112" name="Google Shape;112;p15"/>
          <p:cNvSpPr txBox="1"/>
          <p:nvPr>
            <p:ph idx="5" type="subTitle"/>
          </p:nvPr>
        </p:nvSpPr>
        <p:spPr>
          <a:xfrm>
            <a:off x="3371919" y="1477752"/>
            <a:ext cx="24003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113" name="Google Shape;113;p15"/>
          <p:cNvSpPr txBox="1"/>
          <p:nvPr>
            <p:ph idx="6" type="subTitle"/>
          </p:nvPr>
        </p:nvSpPr>
        <p:spPr>
          <a:xfrm>
            <a:off x="6136626" y="1477752"/>
            <a:ext cx="24003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114" name="Google Shape;114;p15"/>
          <p:cNvSpPr txBox="1"/>
          <p:nvPr>
            <p:ph idx="12" type="sldNum"/>
          </p:nvPr>
        </p:nvSpPr>
        <p:spPr>
          <a:xfrm>
            <a:off x="8325505" y="4854975"/>
            <a:ext cx="243300" cy="1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5" name="Google Shape;115;p15"/>
          <p:cNvSpPr txBox="1"/>
          <p:nvPr>
            <p:ph idx="7" type="body"/>
          </p:nvPr>
        </p:nvSpPr>
        <p:spPr>
          <a:xfrm>
            <a:off x="561509" y="881027"/>
            <a:ext cx="79965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b="0">
                <a:solidFill>
                  <a:schemeClr val="accent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indent="-3238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2pPr>
            <a:lvl3pPr indent="-3048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3pPr>
            <a:lvl4pPr indent="-3048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indent="-3048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5pPr>
            <a:lvl6pPr indent="-3048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6pPr>
            <a:lvl7pPr indent="-3048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7pPr>
            <a:lvl8pPr indent="-3048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8pPr>
            <a:lvl9pPr indent="-3048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 Content C - 3 Column w/ Icon Spot">
  <p:cSld name="1_12 Content C - 3 Column w/ Icon Spot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 txBox="1"/>
          <p:nvPr>
            <p:ph type="title"/>
          </p:nvPr>
        </p:nvSpPr>
        <p:spPr>
          <a:xfrm>
            <a:off x="562086" y="401698"/>
            <a:ext cx="79965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 Medium"/>
              <a:buNone/>
              <a:defRPr i="0" u="none" cap="none" strike="noStrike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8" name="Google Shape;118;p16"/>
          <p:cNvSpPr txBox="1"/>
          <p:nvPr>
            <p:ph idx="1" type="body"/>
          </p:nvPr>
        </p:nvSpPr>
        <p:spPr>
          <a:xfrm>
            <a:off x="571512" y="2990175"/>
            <a:ext cx="2418600" cy="16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DM Sans"/>
              <a:buChar char="•"/>
              <a:defRPr i="0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85750" lvl="1" marL="914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85750" lvl="2" marL="1371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85750" lvl="3" marL="1828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85750" lvl="4" marL="22860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285750" lvl="5" marL="27432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285750" lvl="6" marL="3200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285750" lvl="7" marL="3657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285750" lvl="8" marL="4114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9" name="Google Shape;119;p16"/>
          <p:cNvSpPr txBox="1"/>
          <p:nvPr>
            <p:ph idx="2" type="body"/>
          </p:nvPr>
        </p:nvSpPr>
        <p:spPr>
          <a:xfrm>
            <a:off x="3362769" y="2990175"/>
            <a:ext cx="2418600" cy="16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DM Sans"/>
              <a:buChar char="•"/>
              <a:defRPr i="0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85750" lvl="1" marL="914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85750" lvl="2" marL="1371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85750" lvl="3" marL="1828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85750" lvl="4" marL="22860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285750" lvl="5" marL="27432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285750" lvl="6" marL="3200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285750" lvl="7" marL="3657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285750" lvl="8" marL="4114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0" name="Google Shape;120;p16"/>
          <p:cNvSpPr txBox="1"/>
          <p:nvPr>
            <p:ph idx="3" type="subTitle"/>
          </p:nvPr>
        </p:nvSpPr>
        <p:spPr>
          <a:xfrm>
            <a:off x="589712" y="2344975"/>
            <a:ext cx="24003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121" name="Google Shape;121;p16"/>
          <p:cNvSpPr txBox="1"/>
          <p:nvPr>
            <p:ph idx="4" type="subTitle"/>
          </p:nvPr>
        </p:nvSpPr>
        <p:spPr>
          <a:xfrm>
            <a:off x="3371919" y="2344975"/>
            <a:ext cx="24003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122" name="Google Shape;122;p16"/>
          <p:cNvSpPr txBox="1"/>
          <p:nvPr>
            <p:ph idx="5" type="body"/>
          </p:nvPr>
        </p:nvSpPr>
        <p:spPr>
          <a:xfrm>
            <a:off x="6127476" y="2990175"/>
            <a:ext cx="2418600" cy="16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DM Sans"/>
              <a:buChar char="•"/>
              <a:defRPr i="0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85750" lvl="1" marL="914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85750" lvl="2" marL="1371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85750" lvl="3" marL="1828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85750" lvl="4" marL="22860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285750" lvl="5" marL="27432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285750" lvl="6" marL="3200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285750" lvl="7" marL="3657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285750" lvl="8" marL="4114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3" name="Google Shape;123;p16"/>
          <p:cNvSpPr txBox="1"/>
          <p:nvPr>
            <p:ph idx="6" type="subTitle"/>
          </p:nvPr>
        </p:nvSpPr>
        <p:spPr>
          <a:xfrm>
            <a:off x="6136626" y="2344977"/>
            <a:ext cx="24003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124" name="Google Shape;124;p16"/>
          <p:cNvSpPr txBox="1"/>
          <p:nvPr>
            <p:ph idx="12" type="sldNum"/>
          </p:nvPr>
        </p:nvSpPr>
        <p:spPr>
          <a:xfrm>
            <a:off x="8325505" y="4854975"/>
            <a:ext cx="243300" cy="1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5" name="Google Shape;125;p16"/>
          <p:cNvSpPr txBox="1"/>
          <p:nvPr>
            <p:ph idx="7" type="body"/>
          </p:nvPr>
        </p:nvSpPr>
        <p:spPr>
          <a:xfrm>
            <a:off x="561509" y="881027"/>
            <a:ext cx="79965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b="0">
                <a:solidFill>
                  <a:schemeClr val="accent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indent="-3238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2pPr>
            <a:lvl3pPr indent="-3048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3pPr>
            <a:lvl4pPr indent="-3048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indent="-3048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5pPr>
            <a:lvl6pPr indent="-3048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6pPr>
            <a:lvl7pPr indent="-3048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7pPr>
            <a:lvl8pPr indent="-3048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8pPr>
            <a:lvl9pPr indent="-3048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E - Power Statement 4 1">
  <p:cSld name="1_Content E - Power Statement 4_1">
    <p:bg>
      <p:bgPr>
        <a:solidFill>
          <a:schemeClr val="accent6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7"/>
          <p:cNvSpPr txBox="1"/>
          <p:nvPr>
            <p:ph type="title"/>
          </p:nvPr>
        </p:nvSpPr>
        <p:spPr>
          <a:xfrm>
            <a:off x="571649" y="457200"/>
            <a:ext cx="7997100" cy="42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DM Sans Medium"/>
              <a:buNone/>
              <a:defRPr i="0" sz="3600" u="none" cap="none" strike="noStrike"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8" name="Google Shape;128;p17"/>
          <p:cNvSpPr txBox="1"/>
          <p:nvPr>
            <p:ph idx="12" type="sldNum"/>
          </p:nvPr>
        </p:nvSpPr>
        <p:spPr>
          <a:xfrm>
            <a:off x="8325505" y="4854975"/>
            <a:ext cx="243300" cy="1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9" name="Google Shape;129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02031" y="4855574"/>
            <a:ext cx="141280" cy="141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 Content C - 3 Column Cards">
  <p:cSld name="1_13 Content C - 3 Column Cards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/>
          <p:cNvSpPr/>
          <p:nvPr/>
        </p:nvSpPr>
        <p:spPr>
          <a:xfrm>
            <a:off x="5986623" y="1369225"/>
            <a:ext cx="2700300" cy="3317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28625" rotWithShape="0" algn="bl" dir="5400000" dist="95250">
              <a:srgbClr val="000000">
                <a:alpha val="1137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18"/>
          <p:cNvSpPr/>
          <p:nvPr/>
        </p:nvSpPr>
        <p:spPr>
          <a:xfrm>
            <a:off x="3221866" y="1369225"/>
            <a:ext cx="2700300" cy="3317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28625" rotWithShape="0" algn="bl" dir="5400000" dist="95250">
              <a:srgbClr val="000000">
                <a:alpha val="1137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18"/>
          <p:cNvSpPr/>
          <p:nvPr/>
        </p:nvSpPr>
        <p:spPr>
          <a:xfrm>
            <a:off x="457209" y="1369225"/>
            <a:ext cx="2700300" cy="3317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28625" rotWithShape="0" algn="bl" dir="5400000" dist="95250">
              <a:srgbClr val="000000">
                <a:alpha val="1137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8"/>
          <p:cNvSpPr txBox="1"/>
          <p:nvPr>
            <p:ph type="title"/>
          </p:nvPr>
        </p:nvSpPr>
        <p:spPr>
          <a:xfrm>
            <a:off x="562086" y="401698"/>
            <a:ext cx="79965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 Medium"/>
              <a:buNone/>
              <a:defRPr i="0" u="none" cap="none" strike="noStrike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35" name="Google Shape;135;p18"/>
          <p:cNvSpPr txBox="1"/>
          <p:nvPr>
            <p:ph idx="1" type="body"/>
          </p:nvPr>
        </p:nvSpPr>
        <p:spPr>
          <a:xfrm>
            <a:off x="571512" y="2119175"/>
            <a:ext cx="2418600" cy="24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DM Sans"/>
              <a:buChar char="•"/>
              <a:defRPr i="0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85750" lvl="1" marL="914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85750" lvl="2" marL="1371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85750" lvl="3" marL="1828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85750" lvl="4" marL="22860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285750" lvl="5" marL="27432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285750" lvl="6" marL="3200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285750" lvl="7" marL="3657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285750" lvl="8" marL="4114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36" name="Google Shape;136;p18"/>
          <p:cNvSpPr txBox="1"/>
          <p:nvPr>
            <p:ph idx="2" type="body"/>
          </p:nvPr>
        </p:nvSpPr>
        <p:spPr>
          <a:xfrm>
            <a:off x="3362769" y="2119175"/>
            <a:ext cx="2418600" cy="24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DM Sans"/>
              <a:buChar char="•"/>
              <a:defRPr i="0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85750" lvl="1" marL="914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85750" lvl="2" marL="1371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85750" lvl="3" marL="1828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85750" lvl="4" marL="22860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285750" lvl="5" marL="27432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285750" lvl="6" marL="3200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285750" lvl="7" marL="3657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285750" lvl="8" marL="4114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37" name="Google Shape;137;p18"/>
          <p:cNvSpPr txBox="1"/>
          <p:nvPr>
            <p:ph idx="3" type="body"/>
          </p:nvPr>
        </p:nvSpPr>
        <p:spPr>
          <a:xfrm>
            <a:off x="6127476" y="2119175"/>
            <a:ext cx="2418600" cy="24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DM Sans"/>
              <a:buChar char="•"/>
              <a:defRPr i="0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85750" lvl="1" marL="914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85750" lvl="2" marL="1371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85750" lvl="3" marL="1828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85750" lvl="4" marL="22860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285750" lvl="5" marL="27432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285750" lvl="6" marL="3200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285750" lvl="7" marL="3657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285750" lvl="8" marL="4114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DM Sans"/>
              <a:buChar char="•"/>
              <a:defRPr i="0" sz="9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38" name="Google Shape;138;p18"/>
          <p:cNvSpPr txBox="1"/>
          <p:nvPr>
            <p:ph idx="4" type="subTitle"/>
          </p:nvPr>
        </p:nvSpPr>
        <p:spPr>
          <a:xfrm>
            <a:off x="589712" y="1477752"/>
            <a:ext cx="24003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139" name="Google Shape;139;p18"/>
          <p:cNvSpPr txBox="1"/>
          <p:nvPr>
            <p:ph idx="5" type="subTitle"/>
          </p:nvPr>
        </p:nvSpPr>
        <p:spPr>
          <a:xfrm>
            <a:off x="3371919" y="1477752"/>
            <a:ext cx="24003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140" name="Google Shape;140;p18"/>
          <p:cNvSpPr txBox="1"/>
          <p:nvPr>
            <p:ph idx="6" type="subTitle"/>
          </p:nvPr>
        </p:nvSpPr>
        <p:spPr>
          <a:xfrm>
            <a:off x="6136626" y="1477752"/>
            <a:ext cx="24003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141" name="Google Shape;141;p18"/>
          <p:cNvSpPr txBox="1"/>
          <p:nvPr>
            <p:ph idx="12" type="sldNum"/>
          </p:nvPr>
        </p:nvSpPr>
        <p:spPr>
          <a:xfrm>
            <a:off x="8325505" y="4854975"/>
            <a:ext cx="243300" cy="1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2" name="Google Shape;142;p18"/>
          <p:cNvSpPr txBox="1"/>
          <p:nvPr>
            <p:ph idx="7" type="body"/>
          </p:nvPr>
        </p:nvSpPr>
        <p:spPr>
          <a:xfrm>
            <a:off x="561509" y="881027"/>
            <a:ext cx="79965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b="0">
                <a:solidFill>
                  <a:schemeClr val="accent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indent="-3238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2pPr>
            <a:lvl3pPr indent="-3048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3pPr>
            <a:lvl4pPr indent="-3048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indent="-3048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5pPr>
            <a:lvl6pPr indent="-3048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6pPr>
            <a:lvl7pPr indent="-3048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7pPr>
            <a:lvl8pPr indent="-3048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8pPr>
            <a:lvl9pPr indent="-3048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 Content D - Card Right">
  <p:cSld name="1_14 Content D - Card Right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9"/>
          <p:cNvSpPr txBox="1"/>
          <p:nvPr>
            <p:ph type="title"/>
          </p:nvPr>
        </p:nvSpPr>
        <p:spPr>
          <a:xfrm>
            <a:off x="562086" y="401698"/>
            <a:ext cx="79965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 Medium"/>
              <a:buNone/>
              <a:defRPr i="0" u="none" cap="none" strike="noStrike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45" name="Google Shape;145;p19"/>
          <p:cNvSpPr/>
          <p:nvPr/>
        </p:nvSpPr>
        <p:spPr>
          <a:xfrm>
            <a:off x="4519393" y="1369225"/>
            <a:ext cx="4167300" cy="3317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28625" rotWithShape="0" algn="bl" dir="5400000" dist="95250">
              <a:srgbClr val="000000">
                <a:alpha val="1137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9"/>
          <p:cNvSpPr txBox="1"/>
          <p:nvPr>
            <p:ph idx="1" type="body"/>
          </p:nvPr>
        </p:nvSpPr>
        <p:spPr>
          <a:xfrm>
            <a:off x="571512" y="1491625"/>
            <a:ext cx="3267000" cy="31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23850" lvl="0" marL="4572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DM Sans"/>
              <a:buChar char="•"/>
              <a:defRPr i="0" sz="15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DM Sans"/>
              <a:buChar char="•"/>
              <a:defRPr i="0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47" name="Google Shape;147;p19"/>
          <p:cNvSpPr txBox="1"/>
          <p:nvPr>
            <p:ph idx="2" type="body"/>
          </p:nvPr>
        </p:nvSpPr>
        <p:spPr>
          <a:xfrm>
            <a:off x="4624795" y="1491625"/>
            <a:ext cx="3933900" cy="31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23850" lvl="0" marL="4572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DM Sans"/>
              <a:buChar char="•"/>
              <a:defRPr i="0" sz="15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DM Sans"/>
              <a:buChar char="•"/>
              <a:defRPr i="0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48" name="Google Shape;148;p19"/>
          <p:cNvSpPr txBox="1"/>
          <p:nvPr>
            <p:ph idx="12" type="sldNum"/>
          </p:nvPr>
        </p:nvSpPr>
        <p:spPr>
          <a:xfrm>
            <a:off x="8325505" y="4854975"/>
            <a:ext cx="243300" cy="1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9" name="Google Shape;149;p19"/>
          <p:cNvSpPr txBox="1"/>
          <p:nvPr>
            <p:ph idx="3" type="body"/>
          </p:nvPr>
        </p:nvSpPr>
        <p:spPr>
          <a:xfrm>
            <a:off x="561509" y="881027"/>
            <a:ext cx="79965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b="0">
                <a:solidFill>
                  <a:schemeClr val="accent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indent="-3238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2pPr>
            <a:lvl3pPr indent="-3048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3pPr>
            <a:lvl4pPr indent="-3048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indent="-3048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5pPr>
            <a:lvl6pPr indent="-3048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6pPr>
            <a:lvl7pPr indent="-3048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7pPr>
            <a:lvl8pPr indent="-3048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8pPr>
            <a:lvl9pPr indent="-3048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 Content D - Card Left">
  <p:cSld name="1_15 Content D - Card Lef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0"/>
          <p:cNvSpPr txBox="1"/>
          <p:nvPr>
            <p:ph type="title"/>
          </p:nvPr>
        </p:nvSpPr>
        <p:spPr>
          <a:xfrm>
            <a:off x="562086" y="401698"/>
            <a:ext cx="79965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 Medium"/>
              <a:buNone/>
              <a:defRPr i="0" u="none" cap="none" strike="noStrike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52" name="Google Shape;152;p20"/>
          <p:cNvSpPr/>
          <p:nvPr/>
        </p:nvSpPr>
        <p:spPr>
          <a:xfrm>
            <a:off x="457209" y="1369225"/>
            <a:ext cx="4167300" cy="3317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28625" rotWithShape="0" algn="bl" dir="5400000" dist="95250">
              <a:srgbClr val="000000">
                <a:alpha val="1137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20"/>
          <p:cNvSpPr txBox="1"/>
          <p:nvPr>
            <p:ph idx="1" type="body"/>
          </p:nvPr>
        </p:nvSpPr>
        <p:spPr>
          <a:xfrm>
            <a:off x="5305759" y="1491625"/>
            <a:ext cx="3267000" cy="31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23850" lvl="0" marL="4572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DM Sans"/>
              <a:buChar char="•"/>
              <a:defRPr i="0" sz="15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DM Sans"/>
              <a:buChar char="•"/>
              <a:defRPr i="0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54" name="Google Shape;154;p20"/>
          <p:cNvSpPr txBox="1"/>
          <p:nvPr>
            <p:ph idx="2" type="body"/>
          </p:nvPr>
        </p:nvSpPr>
        <p:spPr>
          <a:xfrm>
            <a:off x="569550" y="1491625"/>
            <a:ext cx="3933900" cy="31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23850" lvl="0" marL="4572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DM Sans"/>
              <a:buChar char="•"/>
              <a:defRPr i="0" sz="15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DM Sans"/>
              <a:buChar char="•"/>
              <a:defRPr i="0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55" name="Google Shape;155;p20"/>
          <p:cNvSpPr txBox="1"/>
          <p:nvPr>
            <p:ph idx="12" type="sldNum"/>
          </p:nvPr>
        </p:nvSpPr>
        <p:spPr>
          <a:xfrm>
            <a:off x="8325505" y="4854975"/>
            <a:ext cx="243300" cy="1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6" name="Google Shape;156;p20"/>
          <p:cNvSpPr txBox="1"/>
          <p:nvPr>
            <p:ph idx="3" type="body"/>
          </p:nvPr>
        </p:nvSpPr>
        <p:spPr>
          <a:xfrm>
            <a:off x="561509" y="881027"/>
            <a:ext cx="79965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b="0">
                <a:solidFill>
                  <a:schemeClr val="accent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indent="-3238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2pPr>
            <a:lvl3pPr indent="-3048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3pPr>
            <a:lvl4pPr indent="-3048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indent="-3048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5pPr>
            <a:lvl6pPr indent="-3048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6pPr>
            <a:lvl7pPr indent="-3048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7pPr>
            <a:lvl8pPr indent="-3048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8pPr>
            <a:lvl9pPr indent="-3048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Title Slide B - Light 2 1 1 1">
  <p:cSld name="1_3 Title Slide B - Light_2_1_1_1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27647" y="128025"/>
            <a:ext cx="8911800" cy="501287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 txBox="1"/>
          <p:nvPr>
            <p:ph type="ctrTitle"/>
          </p:nvPr>
        </p:nvSpPr>
        <p:spPr>
          <a:xfrm>
            <a:off x="571504" y="890231"/>
            <a:ext cx="46293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" name="Google Shape;18;p3"/>
          <p:cNvSpPr txBox="1"/>
          <p:nvPr>
            <p:ph idx="1" type="subTitle"/>
          </p:nvPr>
        </p:nvSpPr>
        <p:spPr>
          <a:xfrm>
            <a:off x="571506" y="2876550"/>
            <a:ext cx="3947700" cy="9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19" name="Google Shape;1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511" y="457199"/>
            <a:ext cx="1918216" cy="3040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" name="Google Shape;20;p3"/>
          <p:cNvCxnSpPr/>
          <p:nvPr/>
        </p:nvCxnSpPr>
        <p:spPr>
          <a:xfrm>
            <a:off x="571512" y="4212950"/>
            <a:ext cx="420300" cy="0"/>
          </a:xfrm>
          <a:prstGeom prst="straightConnector1">
            <a:avLst/>
          </a:prstGeom>
          <a:noFill/>
          <a:ln cap="flat" cmpd="sng" w="38100">
            <a:solidFill>
              <a:srgbClr val="FF695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" name="Google Shape;21;p3"/>
          <p:cNvSpPr txBox="1"/>
          <p:nvPr>
            <p:ph idx="2" type="subTitle"/>
          </p:nvPr>
        </p:nvSpPr>
        <p:spPr>
          <a:xfrm>
            <a:off x="571512" y="4317000"/>
            <a:ext cx="394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325505" y="4854975"/>
            <a:ext cx="243300" cy="1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 Content D - Card Large">
  <p:cSld name="1_16 Content D - Card Large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1"/>
          <p:cNvSpPr/>
          <p:nvPr/>
        </p:nvSpPr>
        <p:spPr>
          <a:xfrm>
            <a:off x="457209" y="1369225"/>
            <a:ext cx="8229600" cy="3317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28625" rotWithShape="0" algn="bl" dir="5400000" dist="95250">
              <a:srgbClr val="000000">
                <a:alpha val="1137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1"/>
          <p:cNvSpPr txBox="1"/>
          <p:nvPr>
            <p:ph type="title"/>
          </p:nvPr>
        </p:nvSpPr>
        <p:spPr>
          <a:xfrm>
            <a:off x="562086" y="401698"/>
            <a:ext cx="79965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 Medium"/>
              <a:buNone/>
              <a:defRPr i="0" u="none" cap="none" strike="noStrike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60" name="Google Shape;160;p21"/>
          <p:cNvSpPr txBox="1"/>
          <p:nvPr>
            <p:ph idx="1" type="body"/>
          </p:nvPr>
        </p:nvSpPr>
        <p:spPr>
          <a:xfrm>
            <a:off x="571512" y="1491625"/>
            <a:ext cx="7996500" cy="31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23850" lvl="0" marL="4572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DM Sans"/>
              <a:buChar char="•"/>
              <a:defRPr i="0" sz="15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DM Sans"/>
              <a:buChar char="•"/>
              <a:defRPr i="0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1" name="Google Shape;161;p21"/>
          <p:cNvSpPr txBox="1"/>
          <p:nvPr>
            <p:ph idx="12" type="sldNum"/>
          </p:nvPr>
        </p:nvSpPr>
        <p:spPr>
          <a:xfrm>
            <a:off x="8325505" y="4854975"/>
            <a:ext cx="243300" cy="1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2" name="Google Shape;162;p21"/>
          <p:cNvSpPr txBox="1"/>
          <p:nvPr>
            <p:ph idx="2" type="body"/>
          </p:nvPr>
        </p:nvSpPr>
        <p:spPr>
          <a:xfrm>
            <a:off x="561509" y="881027"/>
            <a:ext cx="79965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b="0">
                <a:solidFill>
                  <a:schemeClr val="accent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indent="-3238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2pPr>
            <a:lvl3pPr indent="-3048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3pPr>
            <a:lvl4pPr indent="-3048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indent="-3048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5pPr>
            <a:lvl6pPr indent="-3048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6pPr>
            <a:lvl7pPr indent="-3048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7pPr>
            <a:lvl8pPr indent="-3048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8pPr>
            <a:lvl9pPr indent="-3048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Title Slide B - Light 2">
  <p:cSld name="1_3 Title Slide B - Light_2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2"/>
          <p:cNvSpPr txBox="1"/>
          <p:nvPr>
            <p:ph type="ctrTitle"/>
          </p:nvPr>
        </p:nvSpPr>
        <p:spPr>
          <a:xfrm>
            <a:off x="571504" y="585431"/>
            <a:ext cx="46293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5" name="Google Shape;165;p22"/>
          <p:cNvSpPr txBox="1"/>
          <p:nvPr>
            <p:ph idx="1" type="subTitle"/>
          </p:nvPr>
        </p:nvSpPr>
        <p:spPr>
          <a:xfrm>
            <a:off x="571498" y="4317000"/>
            <a:ext cx="4629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66" name="Google Shape;166;p22"/>
          <p:cNvSpPr txBox="1"/>
          <p:nvPr>
            <p:ph idx="12" type="sldNum"/>
          </p:nvPr>
        </p:nvSpPr>
        <p:spPr>
          <a:xfrm>
            <a:off x="8325505" y="4854975"/>
            <a:ext cx="243300" cy="1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7" name="Google Shape;167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298413" y="0"/>
            <a:ext cx="1535931" cy="5140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Title Slide B - Light 1 1 1 2 1 1 1">
  <p:cSld name="1_3 Title Slide B - Light_1_1_1_2_1_1_1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299" y="0"/>
            <a:ext cx="9141729" cy="5142214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3"/>
          <p:cNvSpPr txBox="1"/>
          <p:nvPr>
            <p:ph type="ctrTitle"/>
          </p:nvPr>
        </p:nvSpPr>
        <p:spPr>
          <a:xfrm>
            <a:off x="571504" y="890231"/>
            <a:ext cx="46293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1" name="Google Shape;171;p23"/>
          <p:cNvSpPr txBox="1"/>
          <p:nvPr>
            <p:ph idx="1" type="subTitle"/>
          </p:nvPr>
        </p:nvSpPr>
        <p:spPr>
          <a:xfrm>
            <a:off x="571512" y="2876550"/>
            <a:ext cx="4628700" cy="9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172" name="Google Shape;17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511" y="457199"/>
            <a:ext cx="1918216" cy="3040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3" name="Google Shape;173;p23"/>
          <p:cNvCxnSpPr/>
          <p:nvPr/>
        </p:nvCxnSpPr>
        <p:spPr>
          <a:xfrm>
            <a:off x="571512" y="4212950"/>
            <a:ext cx="420300" cy="0"/>
          </a:xfrm>
          <a:prstGeom prst="straightConnector1">
            <a:avLst/>
          </a:prstGeom>
          <a:noFill/>
          <a:ln cap="flat" cmpd="sng" w="38100">
            <a:solidFill>
              <a:srgbClr val="FF695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4" name="Google Shape;174;p23"/>
          <p:cNvSpPr txBox="1"/>
          <p:nvPr>
            <p:ph idx="2" type="subTitle"/>
          </p:nvPr>
        </p:nvSpPr>
        <p:spPr>
          <a:xfrm>
            <a:off x="571512" y="4317000"/>
            <a:ext cx="394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75" name="Google Shape;175;p23"/>
          <p:cNvSpPr txBox="1"/>
          <p:nvPr>
            <p:ph idx="12" type="sldNum"/>
          </p:nvPr>
        </p:nvSpPr>
        <p:spPr>
          <a:xfrm>
            <a:off x="8325505" y="4854975"/>
            <a:ext cx="243300" cy="1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 Content A - Basic White 1">
  <p:cSld name="1_8 Content A - Basic White 1">
    <p:bg>
      <p:bgPr>
        <a:solidFill>
          <a:srgbClr val="FFFFFF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4"/>
          <p:cNvSpPr txBox="1"/>
          <p:nvPr>
            <p:ph type="title"/>
          </p:nvPr>
        </p:nvSpPr>
        <p:spPr>
          <a:xfrm>
            <a:off x="562086" y="401698"/>
            <a:ext cx="79965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 Medium"/>
              <a:buNone/>
              <a:defRPr i="0" u="none" cap="none" strike="noStrike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78" name="Google Shape;178;p24"/>
          <p:cNvSpPr txBox="1"/>
          <p:nvPr>
            <p:ph idx="1" type="body"/>
          </p:nvPr>
        </p:nvSpPr>
        <p:spPr>
          <a:xfrm>
            <a:off x="571512" y="1491625"/>
            <a:ext cx="7996500" cy="31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23850" lvl="1" marL="914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DM Sans"/>
              <a:buChar char="•"/>
              <a:defRPr i="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79" name="Google Shape;179;p24"/>
          <p:cNvSpPr txBox="1"/>
          <p:nvPr>
            <p:ph idx="12" type="sldNum"/>
          </p:nvPr>
        </p:nvSpPr>
        <p:spPr>
          <a:xfrm>
            <a:off x="8325505" y="4854975"/>
            <a:ext cx="243300" cy="1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0" name="Google Shape;180;p24"/>
          <p:cNvSpPr txBox="1"/>
          <p:nvPr>
            <p:ph idx="2" type="body"/>
          </p:nvPr>
        </p:nvSpPr>
        <p:spPr>
          <a:xfrm>
            <a:off x="561509" y="881027"/>
            <a:ext cx="79965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b="0">
                <a:solidFill>
                  <a:schemeClr val="accent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indent="-3238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2pPr>
            <a:lvl3pPr indent="-3048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3pPr>
            <a:lvl4pPr indent="-3048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indent="-3048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5pPr>
            <a:lvl6pPr indent="-3048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6pPr>
            <a:lvl7pPr indent="-3048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7pPr>
            <a:lvl8pPr indent="-3048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8pPr>
            <a:lvl9pPr indent="-3048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E - Power Statement 1">
  <p:cSld name="1_Content E - Power Statement 1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5"/>
          <p:cNvSpPr txBox="1"/>
          <p:nvPr>
            <p:ph type="title"/>
          </p:nvPr>
        </p:nvSpPr>
        <p:spPr>
          <a:xfrm>
            <a:off x="571649" y="457200"/>
            <a:ext cx="7997100" cy="42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M Sans Medium"/>
              <a:buNone/>
              <a:defRPr i="0" sz="3600" u="none" cap="none" strike="noStrike">
                <a:solidFill>
                  <a:schemeClr val="accent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83" name="Google Shape;183;p25"/>
          <p:cNvSpPr txBox="1"/>
          <p:nvPr>
            <p:ph idx="12" type="sldNum"/>
          </p:nvPr>
        </p:nvSpPr>
        <p:spPr>
          <a:xfrm>
            <a:off x="8325505" y="4854975"/>
            <a:ext cx="243300" cy="1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Title Slide B - Light">
  <p:cSld name="1_3 Title Slide B - Light 2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6"/>
          <p:cNvSpPr txBox="1"/>
          <p:nvPr>
            <p:ph type="ctrTitle"/>
          </p:nvPr>
        </p:nvSpPr>
        <p:spPr>
          <a:xfrm>
            <a:off x="571504" y="890231"/>
            <a:ext cx="46293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6" name="Google Shape;186;p26"/>
          <p:cNvSpPr txBox="1"/>
          <p:nvPr>
            <p:ph idx="1" type="subTitle"/>
          </p:nvPr>
        </p:nvSpPr>
        <p:spPr>
          <a:xfrm>
            <a:off x="571512" y="2876550"/>
            <a:ext cx="4628700" cy="9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187" name="Google Shape;187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71511" y="457199"/>
            <a:ext cx="1918216" cy="3040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8" name="Google Shape;188;p26"/>
          <p:cNvCxnSpPr/>
          <p:nvPr/>
        </p:nvCxnSpPr>
        <p:spPr>
          <a:xfrm>
            <a:off x="571512" y="4212950"/>
            <a:ext cx="420300" cy="0"/>
          </a:xfrm>
          <a:prstGeom prst="straightConnector1">
            <a:avLst/>
          </a:prstGeom>
          <a:noFill/>
          <a:ln cap="flat" cmpd="sng" w="38100">
            <a:solidFill>
              <a:srgbClr val="FF695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9" name="Google Shape;189;p26"/>
          <p:cNvSpPr txBox="1"/>
          <p:nvPr>
            <p:ph idx="2" type="subTitle"/>
          </p:nvPr>
        </p:nvSpPr>
        <p:spPr>
          <a:xfrm>
            <a:off x="571512" y="4317000"/>
            <a:ext cx="394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90" name="Google Shape;190;p26"/>
          <p:cNvSpPr txBox="1"/>
          <p:nvPr>
            <p:ph idx="12" type="sldNum"/>
          </p:nvPr>
        </p:nvSpPr>
        <p:spPr>
          <a:xfrm>
            <a:off x="8325505" y="4854975"/>
            <a:ext cx="243300" cy="1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E - Blank" showMasterSp="0">
  <p:cSld name="1_Content E - Blank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E - Power Statement 2">
  <p:cSld name="1_Content E - Power Statement 2">
    <p:bg>
      <p:bgPr>
        <a:solidFill>
          <a:schemeClr val="dk1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8"/>
          <p:cNvSpPr txBox="1"/>
          <p:nvPr>
            <p:ph type="title"/>
          </p:nvPr>
        </p:nvSpPr>
        <p:spPr>
          <a:xfrm>
            <a:off x="571649" y="457200"/>
            <a:ext cx="7997100" cy="42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M Sans Medium"/>
              <a:buNone/>
              <a:defRPr i="0" sz="3600" u="none" cap="none" strike="noStrike">
                <a:solidFill>
                  <a:schemeClr val="lt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95" name="Google Shape;195;p28"/>
          <p:cNvSpPr txBox="1"/>
          <p:nvPr>
            <p:ph idx="12" type="sldNum"/>
          </p:nvPr>
        </p:nvSpPr>
        <p:spPr>
          <a:xfrm>
            <a:off x="8325505" y="4854975"/>
            <a:ext cx="243300" cy="1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E - Power Statement 3">
  <p:cSld name="1_Content E - Power Statement 3">
    <p:bg>
      <p:bgPr>
        <a:solidFill>
          <a:schemeClr val="accent4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9"/>
          <p:cNvSpPr txBox="1"/>
          <p:nvPr>
            <p:ph type="title"/>
          </p:nvPr>
        </p:nvSpPr>
        <p:spPr>
          <a:xfrm>
            <a:off x="571649" y="401719"/>
            <a:ext cx="7997100" cy="428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DM Sans Medium"/>
              <a:buNone/>
              <a:defRPr i="0" sz="3600" u="none" cap="none" strike="noStrike"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8" name="Google Shape;198;p29"/>
          <p:cNvSpPr txBox="1"/>
          <p:nvPr>
            <p:ph idx="12" type="sldNum"/>
          </p:nvPr>
        </p:nvSpPr>
        <p:spPr>
          <a:xfrm>
            <a:off x="8325505" y="4854975"/>
            <a:ext cx="243300" cy="1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E - Power Statement 4 1 1">
  <p:cSld name="1_Content E - Power Statement 4_1_1">
    <p:bg>
      <p:bgPr>
        <a:solidFill>
          <a:schemeClr val="dk2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0"/>
          <p:cNvSpPr txBox="1"/>
          <p:nvPr>
            <p:ph type="title"/>
          </p:nvPr>
        </p:nvSpPr>
        <p:spPr>
          <a:xfrm>
            <a:off x="571649" y="457200"/>
            <a:ext cx="7997100" cy="42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 Medium"/>
              <a:buNone/>
              <a:defRPr i="0" sz="3600" u="none" cap="none" strike="noStrike">
                <a:solidFill>
                  <a:schemeClr val="lt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1" name="Google Shape;201;p30"/>
          <p:cNvSpPr txBox="1"/>
          <p:nvPr>
            <p:ph idx="12" type="sldNum"/>
          </p:nvPr>
        </p:nvSpPr>
        <p:spPr>
          <a:xfrm>
            <a:off x="8325505" y="4854975"/>
            <a:ext cx="243300" cy="1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2" name="Google Shape;202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02031" y="4855574"/>
            <a:ext cx="141280" cy="141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Title Slide B - Light 1 1">
  <p:cSld name="1_3 Title Slide B - Light_1_1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0"/>
            <a:ext cx="9139420" cy="5140921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4"/>
          <p:cNvSpPr txBox="1"/>
          <p:nvPr>
            <p:ph type="ctrTitle"/>
          </p:nvPr>
        </p:nvSpPr>
        <p:spPr>
          <a:xfrm>
            <a:off x="571504" y="890231"/>
            <a:ext cx="46293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" type="subTitle"/>
          </p:nvPr>
        </p:nvSpPr>
        <p:spPr>
          <a:xfrm>
            <a:off x="571512" y="2876550"/>
            <a:ext cx="4628700" cy="9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27" name="Google Shape;2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511" y="457199"/>
            <a:ext cx="1918216" cy="3040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" name="Google Shape;28;p4"/>
          <p:cNvCxnSpPr/>
          <p:nvPr/>
        </p:nvCxnSpPr>
        <p:spPr>
          <a:xfrm>
            <a:off x="571512" y="4212950"/>
            <a:ext cx="420300" cy="0"/>
          </a:xfrm>
          <a:prstGeom prst="straightConnector1">
            <a:avLst/>
          </a:prstGeom>
          <a:noFill/>
          <a:ln cap="flat" cmpd="sng" w="38100">
            <a:solidFill>
              <a:srgbClr val="FF695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" name="Google Shape;29;p4"/>
          <p:cNvSpPr txBox="1"/>
          <p:nvPr>
            <p:ph idx="2" type="subTitle"/>
          </p:nvPr>
        </p:nvSpPr>
        <p:spPr>
          <a:xfrm>
            <a:off x="571512" y="4317000"/>
            <a:ext cx="394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325505" y="4854975"/>
            <a:ext cx="243300" cy="1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05" name="Google Shape;205;p3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06" name="Google Shape;206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Title Slide A - Dark">
  <p:cSld name="TITLE_1">
    <p:bg>
      <p:bgPr>
        <a:solidFill>
          <a:schemeClr val="dk1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2"/>
          <p:cNvSpPr txBox="1"/>
          <p:nvPr>
            <p:ph type="ctrTitle"/>
          </p:nvPr>
        </p:nvSpPr>
        <p:spPr>
          <a:xfrm>
            <a:off x="571493" y="890231"/>
            <a:ext cx="40005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9" name="Google Shape;209;p32"/>
          <p:cNvSpPr txBox="1"/>
          <p:nvPr>
            <p:ph idx="1" type="subTitle"/>
          </p:nvPr>
        </p:nvSpPr>
        <p:spPr>
          <a:xfrm>
            <a:off x="571500" y="2876550"/>
            <a:ext cx="4628700" cy="9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210" name="Google Shape;210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1500" y="457205"/>
            <a:ext cx="1918698" cy="3052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1" name="Google Shape;211;p32"/>
          <p:cNvCxnSpPr/>
          <p:nvPr/>
        </p:nvCxnSpPr>
        <p:spPr>
          <a:xfrm>
            <a:off x="571500" y="4212950"/>
            <a:ext cx="420300" cy="0"/>
          </a:xfrm>
          <a:prstGeom prst="straightConnector1">
            <a:avLst/>
          </a:prstGeom>
          <a:noFill/>
          <a:ln cap="flat" cmpd="sng" w="38100">
            <a:solidFill>
              <a:srgbClr val="FF695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2" name="Google Shape;212;p32"/>
          <p:cNvSpPr txBox="1"/>
          <p:nvPr>
            <p:ph idx="2" type="subTitle"/>
          </p:nvPr>
        </p:nvSpPr>
        <p:spPr>
          <a:xfrm>
            <a:off x="571500" y="4317000"/>
            <a:ext cx="3947700" cy="36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1pPr>
            <a:lvl2pPr lvl="1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13" name="Google Shape;213;p32"/>
          <p:cNvSpPr txBox="1"/>
          <p:nvPr>
            <p:ph idx="12" type="sldNum"/>
          </p:nvPr>
        </p:nvSpPr>
        <p:spPr>
          <a:xfrm>
            <a:off x="8325335" y="4854975"/>
            <a:ext cx="243300" cy="139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4" name="Google Shape;21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4697" y="456103"/>
            <a:ext cx="4238246" cy="4231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 Content A - Basic 1">
  <p:cSld name="7 Content A - Basic_1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3"/>
          <p:cNvSpPr txBox="1"/>
          <p:nvPr>
            <p:ph idx="1" type="body"/>
          </p:nvPr>
        </p:nvSpPr>
        <p:spPr>
          <a:xfrm>
            <a:off x="228601" y="1554950"/>
            <a:ext cx="8686800" cy="29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"/>
              <a:buChar char="•"/>
              <a:defRPr i="0" sz="1800" u="none" cap="none" strike="noStrike"/>
            </a:lvl1pPr>
            <a:lvl2pPr indent="-323850" lvl="1" marL="914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"/>
              <a:buChar char="•"/>
              <a:defRPr i="0" sz="1500" u="none" cap="none" strike="noStrike">
                <a:latin typeface="Inter"/>
                <a:ea typeface="Inter"/>
                <a:cs typeface="Inter"/>
                <a:sym typeface="Inter"/>
              </a:defRPr>
            </a:lvl2pPr>
            <a:lvl3pPr indent="-304800" lvl="2" marL="1371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•"/>
              <a:defRPr i="0" sz="1200" u="none" cap="none" strike="noStrike">
                <a:latin typeface="Inter"/>
                <a:ea typeface="Inter"/>
                <a:cs typeface="Inter"/>
                <a:sym typeface="Inter"/>
              </a:defRPr>
            </a:lvl3pPr>
            <a:lvl4pPr indent="-304800" lvl="3" marL="1828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•"/>
              <a:defRPr i="0" sz="1200" u="none" cap="none" strike="noStrike">
                <a:latin typeface="Inter"/>
                <a:ea typeface="Inter"/>
                <a:cs typeface="Inter"/>
                <a:sym typeface="Inter"/>
              </a:defRPr>
            </a:lvl4pPr>
            <a:lvl5pPr indent="-304800" lvl="4" marL="22860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•"/>
              <a:defRPr i="0" sz="1200" u="none" cap="none" strike="noStrike">
                <a:latin typeface="Inter"/>
                <a:ea typeface="Inter"/>
                <a:cs typeface="Inter"/>
                <a:sym typeface="Inter"/>
              </a:defRPr>
            </a:lvl5pPr>
            <a:lvl6pPr indent="-304800" lvl="5" marL="27432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•"/>
              <a:defRPr i="0" sz="12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04800" lvl="6" marL="3200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•"/>
              <a:defRPr i="0" sz="12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04800" lvl="7" marL="3657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•"/>
              <a:defRPr i="0" sz="12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04800" lvl="8" marL="4114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•"/>
              <a:defRPr i="0" sz="12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217" name="Google Shape;217;p33"/>
          <p:cNvSpPr txBox="1"/>
          <p:nvPr>
            <p:ph type="title"/>
          </p:nvPr>
        </p:nvSpPr>
        <p:spPr>
          <a:xfrm>
            <a:off x="228601" y="228600"/>
            <a:ext cx="8686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DM Mono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DM Mono"/>
              <a:buNone/>
              <a:defRPr>
                <a:latin typeface="DM Mono"/>
                <a:ea typeface="DM Mono"/>
                <a:cs typeface="DM Mono"/>
                <a:sym typeface="DM Mon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DM Mono"/>
              <a:buNone/>
              <a:defRPr>
                <a:latin typeface="DM Mono"/>
                <a:ea typeface="DM Mono"/>
                <a:cs typeface="DM Mono"/>
                <a:sym typeface="DM Mon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DM Mono"/>
              <a:buNone/>
              <a:defRPr>
                <a:latin typeface="DM Mono"/>
                <a:ea typeface="DM Mono"/>
                <a:cs typeface="DM Mono"/>
                <a:sym typeface="DM Mon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DM Mono"/>
              <a:buNone/>
              <a:defRPr>
                <a:latin typeface="DM Mono"/>
                <a:ea typeface="DM Mono"/>
                <a:cs typeface="DM Mono"/>
                <a:sym typeface="DM Mon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DM Mono"/>
              <a:buNone/>
              <a:defRPr>
                <a:latin typeface="DM Mono"/>
                <a:ea typeface="DM Mono"/>
                <a:cs typeface="DM Mono"/>
                <a:sym typeface="DM Mon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DM Mono"/>
              <a:buNone/>
              <a:defRPr>
                <a:latin typeface="DM Mono"/>
                <a:ea typeface="DM Mono"/>
                <a:cs typeface="DM Mono"/>
                <a:sym typeface="DM Mon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DM Mono"/>
              <a:buNone/>
              <a:defRPr>
                <a:latin typeface="DM Mono"/>
                <a:ea typeface="DM Mono"/>
                <a:cs typeface="DM Mono"/>
                <a:sym typeface="DM Mon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DM Mono"/>
              <a:buNone/>
              <a:defRPr>
                <a:latin typeface="DM Mono"/>
                <a:ea typeface="DM Mono"/>
                <a:cs typeface="DM Mono"/>
                <a:sym typeface="DM Mono"/>
              </a:defRPr>
            </a:lvl9pPr>
          </a:lstStyle>
          <a:p/>
        </p:txBody>
      </p:sp>
      <p:sp>
        <p:nvSpPr>
          <p:cNvPr id="218" name="Google Shape;218;p33"/>
          <p:cNvSpPr txBox="1"/>
          <p:nvPr>
            <p:ph idx="12" type="sldNum"/>
          </p:nvPr>
        </p:nvSpPr>
        <p:spPr>
          <a:xfrm>
            <a:off x="8325505" y="4854975"/>
            <a:ext cx="243300" cy="1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DM Mono"/>
                <a:ea typeface="DM Mono"/>
                <a:cs typeface="DM Mono"/>
                <a:sym typeface="DM Mon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DM Mono"/>
                <a:ea typeface="DM Mono"/>
                <a:cs typeface="DM Mono"/>
                <a:sym typeface="DM Mon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DM Mono"/>
                <a:ea typeface="DM Mono"/>
                <a:cs typeface="DM Mono"/>
                <a:sym typeface="DM Mon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DM Mono"/>
                <a:ea typeface="DM Mono"/>
                <a:cs typeface="DM Mono"/>
                <a:sym typeface="DM Mon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DM Mono"/>
                <a:ea typeface="DM Mono"/>
                <a:cs typeface="DM Mono"/>
                <a:sym typeface="DM Mon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DM Mono"/>
                <a:ea typeface="DM Mono"/>
                <a:cs typeface="DM Mono"/>
                <a:sym typeface="DM Mon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DM Mono"/>
                <a:ea typeface="DM Mono"/>
                <a:cs typeface="DM Mono"/>
                <a:sym typeface="DM Mon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DM Mono"/>
                <a:ea typeface="DM Mono"/>
                <a:cs typeface="DM Mono"/>
                <a:sym typeface="DM Mon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DM Mono"/>
                <a:ea typeface="DM Mono"/>
                <a:cs typeface="DM Mono"/>
                <a:sym typeface="DM Mon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9" name="Google Shape;219;p33"/>
          <p:cNvSpPr txBox="1"/>
          <p:nvPr>
            <p:ph idx="2" type="subTitle"/>
          </p:nvPr>
        </p:nvSpPr>
        <p:spPr>
          <a:xfrm>
            <a:off x="231325" y="798400"/>
            <a:ext cx="8684100" cy="3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 Content A - Basic 2">
  <p:cSld name="OBJECT_1">
    <p:bg>
      <p:bgPr>
        <a:solidFill>
          <a:schemeClr val="lt1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4"/>
          <p:cNvSpPr txBox="1"/>
          <p:nvPr>
            <p:ph type="title"/>
          </p:nvPr>
        </p:nvSpPr>
        <p:spPr>
          <a:xfrm>
            <a:off x="562074" y="401698"/>
            <a:ext cx="79965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 Medium"/>
              <a:buNone/>
              <a:defRPr i="0" sz="3000" u="none" cap="none" strike="noStrike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222" name="Google Shape;222;p34"/>
          <p:cNvSpPr txBox="1"/>
          <p:nvPr>
            <p:ph idx="1" type="subTitle"/>
          </p:nvPr>
        </p:nvSpPr>
        <p:spPr>
          <a:xfrm>
            <a:off x="573750" y="881027"/>
            <a:ext cx="7996500" cy="437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800"/>
              </a:spcBef>
              <a:spcAft>
                <a:spcPts val="0"/>
              </a:spcAft>
              <a:buSzPts val="1800"/>
              <a:buFont typeface="DM Sans Medium"/>
              <a:buNone/>
              <a:defRPr sz="1800">
                <a:solidFill>
                  <a:schemeClr val="accent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lvl="1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23" name="Google Shape;223;p34"/>
          <p:cNvSpPr txBox="1"/>
          <p:nvPr>
            <p:ph idx="2" type="body"/>
          </p:nvPr>
        </p:nvSpPr>
        <p:spPr>
          <a:xfrm>
            <a:off x="571500" y="1491625"/>
            <a:ext cx="7996500" cy="31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marR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M Sans"/>
              <a:buChar char="•"/>
              <a:defRPr i="0" sz="18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23850" lvl="1" marL="914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DM Sans"/>
              <a:buChar char="•"/>
              <a:defRPr i="0" sz="15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 marR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•"/>
              <a:defRPr i="0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24" name="Google Shape;224;p34"/>
          <p:cNvSpPr txBox="1"/>
          <p:nvPr>
            <p:ph idx="12" type="sldNum"/>
          </p:nvPr>
        </p:nvSpPr>
        <p:spPr>
          <a:xfrm>
            <a:off x="8325335" y="4854975"/>
            <a:ext cx="243300" cy="139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&amp;D KO">
  <p:cSld name="1_3 Title Slide B - Light_1_2_2_1_1_1_1_1_1_1_2">
    <p:bg>
      <p:bgPr>
        <a:solidFill>
          <a:srgbClr val="0B2026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5"/>
          <p:cNvSpPr txBox="1"/>
          <p:nvPr>
            <p:ph type="ctrTitle"/>
          </p:nvPr>
        </p:nvSpPr>
        <p:spPr>
          <a:xfrm>
            <a:off x="571493" y="1676381"/>
            <a:ext cx="44868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7" name="Google Shape;227;p3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6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C45C6"/>
              </a:buClr>
              <a:buSzPts val="3600"/>
              <a:buFont typeface="Roboto"/>
              <a:buNone/>
              <a:defRPr b="1" sz="3600">
                <a:solidFill>
                  <a:srgbClr val="2C45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3600"/>
              <a:buFont typeface="Roboto"/>
              <a:buNone/>
              <a:defRPr b="1" sz="3600">
                <a:solidFill>
                  <a:srgbClr val="4285F4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3600"/>
              <a:buFont typeface="Roboto"/>
              <a:buNone/>
              <a:defRPr b="1" sz="3600">
                <a:solidFill>
                  <a:srgbClr val="4285F4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3600"/>
              <a:buFont typeface="Roboto"/>
              <a:buNone/>
              <a:defRPr b="1" sz="3600">
                <a:solidFill>
                  <a:srgbClr val="4285F4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3600"/>
              <a:buFont typeface="Roboto"/>
              <a:buNone/>
              <a:defRPr b="1" sz="3600">
                <a:solidFill>
                  <a:srgbClr val="4285F4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3600"/>
              <a:buFont typeface="Roboto"/>
              <a:buNone/>
              <a:defRPr b="1" sz="3600">
                <a:solidFill>
                  <a:srgbClr val="4285F4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3600"/>
              <a:buFont typeface="Roboto"/>
              <a:buNone/>
              <a:defRPr b="1" sz="3600">
                <a:solidFill>
                  <a:srgbClr val="4285F4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3600"/>
              <a:buFont typeface="Roboto"/>
              <a:buNone/>
              <a:defRPr b="1" sz="3600">
                <a:solidFill>
                  <a:srgbClr val="4285F4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3600"/>
              <a:buFont typeface="Roboto"/>
              <a:buNone/>
              <a:defRPr b="1" sz="3600">
                <a:solidFill>
                  <a:srgbClr val="4285F4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30" name="Google Shape;230;p3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 sz="1200">
                <a:solidFill>
                  <a:srgbClr val="000000"/>
                </a:solidFill>
              </a:defRPr>
            </a:lvl1pPr>
            <a:lvl2pPr lvl="1">
              <a:buNone/>
              <a:defRPr sz="1200">
                <a:solidFill>
                  <a:srgbClr val="000000"/>
                </a:solidFill>
              </a:defRPr>
            </a:lvl2pPr>
            <a:lvl3pPr lvl="2">
              <a:buNone/>
              <a:defRPr sz="1200">
                <a:solidFill>
                  <a:srgbClr val="000000"/>
                </a:solidFill>
              </a:defRPr>
            </a:lvl3pPr>
            <a:lvl4pPr lvl="3">
              <a:buNone/>
              <a:defRPr sz="1200">
                <a:solidFill>
                  <a:srgbClr val="000000"/>
                </a:solidFill>
              </a:defRPr>
            </a:lvl4pPr>
            <a:lvl5pPr lvl="4">
              <a:buNone/>
              <a:defRPr sz="1200">
                <a:solidFill>
                  <a:srgbClr val="000000"/>
                </a:solidFill>
              </a:defRPr>
            </a:lvl5pPr>
            <a:lvl6pPr lvl="5">
              <a:buNone/>
              <a:defRPr sz="1200">
                <a:solidFill>
                  <a:srgbClr val="000000"/>
                </a:solidFill>
              </a:defRPr>
            </a:lvl6pPr>
            <a:lvl7pPr lvl="6">
              <a:buNone/>
              <a:defRPr sz="1200">
                <a:solidFill>
                  <a:srgbClr val="000000"/>
                </a:solidFill>
              </a:defRPr>
            </a:lvl7pPr>
            <a:lvl8pPr lvl="7">
              <a:buNone/>
              <a:defRPr sz="1200">
                <a:solidFill>
                  <a:srgbClr val="000000"/>
                </a:solidFill>
              </a:defRPr>
            </a:lvl8pPr>
            <a:lvl9pPr lvl="8">
              <a:buNone/>
              <a:defRPr sz="1200"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ed list" type="tx">
  <p:cSld name="TITLE_AND_BODY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7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C45C6"/>
              </a:buClr>
              <a:buSzPts val="3600"/>
              <a:buFont typeface="Roboto"/>
              <a:buNone/>
              <a:defRPr b="1" sz="3600">
                <a:solidFill>
                  <a:srgbClr val="2C45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3" name="Google Shape;233;p37"/>
          <p:cNvSpPr txBox="1"/>
          <p:nvPr>
            <p:ph idx="1" type="body"/>
          </p:nvPr>
        </p:nvSpPr>
        <p:spPr>
          <a:xfrm>
            <a:off x="311700" y="964925"/>
            <a:ext cx="8520600" cy="37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>
                <a:solidFill>
                  <a:srgbClr val="000000"/>
                </a:solidFill>
              </a:defRPr>
            </a:lvl1pPr>
            <a:lvl2pPr indent="-381000" lvl="1" marL="91440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>
                <a:solidFill>
                  <a:srgbClr val="000000"/>
                </a:solidFill>
              </a:defRPr>
            </a:lvl2pPr>
            <a:lvl3pPr indent="-361950" lvl="2" marL="137160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100"/>
              <a:buChar char="•"/>
              <a:defRPr sz="2100">
                <a:solidFill>
                  <a:srgbClr val="000000"/>
                </a:solidFill>
              </a:defRPr>
            </a:lvl3pPr>
            <a:lvl4pPr indent="-304800" lvl="3" marL="182880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indent="-304800" lvl="4" marL="228600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5pPr>
            <a:lvl6pPr indent="-304800" lvl="5" marL="274320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6pPr>
            <a:lvl7pPr indent="-304800" lvl="6" marL="320040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7pPr>
            <a:lvl8pPr indent="-304800" lvl="7" marL="365760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8pPr>
            <a:lvl9pPr indent="-304800" lvl="8" marL="411480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9pPr>
          </a:lstStyle>
          <a:p/>
        </p:txBody>
      </p:sp>
      <p:sp>
        <p:nvSpPr>
          <p:cNvPr id="234" name="Google Shape;234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 sz="1100"/>
            </a:lvl1pPr>
            <a:lvl2pPr lvl="1">
              <a:buNone/>
              <a:defRPr sz="1100"/>
            </a:lvl2pPr>
            <a:lvl3pPr lvl="2">
              <a:buNone/>
              <a:defRPr sz="1100"/>
            </a:lvl3pPr>
            <a:lvl4pPr lvl="3">
              <a:buNone/>
              <a:defRPr sz="1100"/>
            </a:lvl4pPr>
            <a:lvl5pPr lvl="4">
              <a:buNone/>
              <a:defRPr sz="1100"/>
            </a:lvl5pPr>
            <a:lvl6pPr lvl="5">
              <a:buNone/>
              <a:defRPr sz="1100"/>
            </a:lvl6pPr>
            <a:lvl7pPr lvl="6">
              <a:buNone/>
              <a:defRPr sz="1100"/>
            </a:lvl7pPr>
            <a:lvl8pPr lvl="7">
              <a:buNone/>
              <a:defRPr sz="1100"/>
            </a:lvl8pPr>
            <a:lvl9pPr lvl="8"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F - Artistic Divider 3">
  <p:cSld name="OBJECT_2_1_1_2_1_1_1_1_1_1_1_1_1">
    <p:bg>
      <p:bgPr>
        <a:solidFill>
          <a:schemeClr val="lt1"/>
        </a:soli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8"/>
          <p:cNvSpPr txBox="1"/>
          <p:nvPr>
            <p:ph type="title"/>
          </p:nvPr>
        </p:nvSpPr>
        <p:spPr>
          <a:xfrm>
            <a:off x="562075" y="401725"/>
            <a:ext cx="6660300" cy="428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 Medium"/>
              <a:buNone/>
              <a:defRPr i="0" sz="4800" u="none" cap="none" strike="noStrike"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237" name="Google Shape;237;p38"/>
          <p:cNvSpPr/>
          <p:nvPr/>
        </p:nvSpPr>
        <p:spPr>
          <a:xfrm>
            <a:off x="7667125" y="1492200"/>
            <a:ext cx="731700" cy="731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38"/>
          <p:cNvSpPr/>
          <p:nvPr/>
        </p:nvSpPr>
        <p:spPr>
          <a:xfrm>
            <a:off x="8412300" y="2223900"/>
            <a:ext cx="735600" cy="1492200"/>
          </a:xfrm>
          <a:prstGeom prst="rect">
            <a:avLst/>
          </a:prstGeom>
          <a:solidFill>
            <a:srgbClr val="FF362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38"/>
          <p:cNvSpPr txBox="1"/>
          <p:nvPr>
            <p:ph idx="12" type="sldNum"/>
          </p:nvPr>
        </p:nvSpPr>
        <p:spPr>
          <a:xfrm>
            <a:off x="8325335" y="4854975"/>
            <a:ext cx="243300" cy="139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0" name="Google Shape;240;p38"/>
          <p:cNvSpPr/>
          <p:nvPr/>
        </p:nvSpPr>
        <p:spPr>
          <a:xfrm rot="10800000">
            <a:off x="7653813" y="2223900"/>
            <a:ext cx="1492200" cy="1492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38"/>
          <p:cNvSpPr/>
          <p:nvPr/>
        </p:nvSpPr>
        <p:spPr>
          <a:xfrm rot="-5400000">
            <a:off x="7655825" y="0"/>
            <a:ext cx="1492200" cy="14922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38"/>
          <p:cNvSpPr/>
          <p:nvPr/>
        </p:nvSpPr>
        <p:spPr>
          <a:xfrm rot="-5400000">
            <a:off x="6217229" y="-50"/>
            <a:ext cx="360300" cy="3603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   </a:t>
            </a:r>
            <a:endParaRPr sz="1400"/>
          </a:p>
        </p:txBody>
      </p:sp>
      <p:sp>
        <p:nvSpPr>
          <p:cNvPr id="243" name="Google Shape;243;p38"/>
          <p:cNvSpPr/>
          <p:nvPr/>
        </p:nvSpPr>
        <p:spPr>
          <a:xfrm>
            <a:off x="8783100" y="4325400"/>
            <a:ext cx="360900" cy="360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38"/>
          <p:cNvSpPr/>
          <p:nvPr/>
        </p:nvSpPr>
        <p:spPr>
          <a:xfrm>
            <a:off x="7294925" y="401725"/>
            <a:ext cx="360900" cy="36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38"/>
          <p:cNvSpPr/>
          <p:nvPr/>
        </p:nvSpPr>
        <p:spPr>
          <a:xfrm rot="10800000">
            <a:off x="7653813" y="2223900"/>
            <a:ext cx="1492200" cy="1492200"/>
          </a:xfrm>
          <a:prstGeom prst="arc">
            <a:avLst>
              <a:gd fmla="val 16200000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38"/>
          <p:cNvSpPr/>
          <p:nvPr/>
        </p:nvSpPr>
        <p:spPr>
          <a:xfrm rot="-5400000">
            <a:off x="7653813" y="2223900"/>
            <a:ext cx="1492200" cy="1492200"/>
          </a:xfrm>
          <a:prstGeom prst="arc">
            <a:avLst>
              <a:gd fmla="val 16200000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47" name="Google Shape;247;p38"/>
          <p:cNvCxnSpPr/>
          <p:nvPr/>
        </p:nvCxnSpPr>
        <p:spPr>
          <a:xfrm>
            <a:off x="8531200" y="1489725"/>
            <a:ext cx="0" cy="7317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8" name="Google Shape;248;p38"/>
          <p:cNvCxnSpPr/>
          <p:nvPr/>
        </p:nvCxnSpPr>
        <p:spPr>
          <a:xfrm>
            <a:off x="8655650" y="1489725"/>
            <a:ext cx="0" cy="7317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9" name="Google Shape;249;p38"/>
          <p:cNvCxnSpPr/>
          <p:nvPr/>
        </p:nvCxnSpPr>
        <p:spPr>
          <a:xfrm>
            <a:off x="8780100" y="1489725"/>
            <a:ext cx="0" cy="7317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0" name="Google Shape;250;p38"/>
          <p:cNvCxnSpPr/>
          <p:nvPr/>
        </p:nvCxnSpPr>
        <p:spPr>
          <a:xfrm>
            <a:off x="8904550" y="1489725"/>
            <a:ext cx="0" cy="7317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1" name="Google Shape;251;p38"/>
          <p:cNvCxnSpPr/>
          <p:nvPr/>
        </p:nvCxnSpPr>
        <p:spPr>
          <a:xfrm>
            <a:off x="9029000" y="1489725"/>
            <a:ext cx="0" cy="7317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 Content A - Basic 1 1">
  <p:cSld name="7 Content A - Basic_2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9"/>
          <p:cNvSpPr txBox="1"/>
          <p:nvPr>
            <p:ph idx="1" type="subTitle"/>
          </p:nvPr>
        </p:nvSpPr>
        <p:spPr>
          <a:xfrm>
            <a:off x="573756" y="881026"/>
            <a:ext cx="79965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68575" spcFirstLastPara="1" rIns="6857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D3B38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254" name="Google Shape;254;p39"/>
          <p:cNvSpPr txBox="1"/>
          <p:nvPr>
            <p:ph idx="2" type="body"/>
          </p:nvPr>
        </p:nvSpPr>
        <p:spPr>
          <a:xfrm>
            <a:off x="571506" y="1491625"/>
            <a:ext cx="7996500" cy="31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50" spcFirstLastPara="1" rIns="51450" wrap="square" tIns="25700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/>
            </a:lvl1pPr>
            <a:lvl2pPr indent="-2984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/>
            </a:lvl2pPr>
            <a:lvl3pPr indent="-29845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/>
            </a:lvl3pPr>
            <a:lvl4pPr indent="-2984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/>
            </a:lvl4pPr>
            <a:lvl5pPr indent="-2984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255" name="Google Shape;255;p39"/>
          <p:cNvSpPr txBox="1"/>
          <p:nvPr>
            <p:ph type="title"/>
          </p:nvPr>
        </p:nvSpPr>
        <p:spPr>
          <a:xfrm>
            <a:off x="571068" y="273844"/>
            <a:ext cx="7996500" cy="6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50" spcFirstLastPara="1" rIns="51450" wrap="square" tIns="2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256" name="Google Shape;256;p3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E - Blank 1">
  <p:cSld name="OBJECT_2_1_1_2_1_1_1_3"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0"/>
          <p:cNvSpPr txBox="1"/>
          <p:nvPr>
            <p:ph idx="12" type="sldNum"/>
          </p:nvPr>
        </p:nvSpPr>
        <p:spPr>
          <a:xfrm>
            <a:off x="8325335" y="4854975"/>
            <a:ext cx="243300" cy="139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9" name="Google Shape;259;p40"/>
          <p:cNvSpPr/>
          <p:nvPr/>
        </p:nvSpPr>
        <p:spPr>
          <a:xfrm>
            <a:off x="-19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Title Slide B - Light 1 1 1 2 1 1">
  <p:cSld name="1_3 Title Slide B - Light_1_1_1_2_1_1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0"/>
            <a:ext cx="9139420" cy="514092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5"/>
          <p:cNvSpPr txBox="1"/>
          <p:nvPr>
            <p:ph type="ctrTitle"/>
          </p:nvPr>
        </p:nvSpPr>
        <p:spPr>
          <a:xfrm>
            <a:off x="571504" y="890231"/>
            <a:ext cx="46293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" type="subTitle"/>
          </p:nvPr>
        </p:nvSpPr>
        <p:spPr>
          <a:xfrm>
            <a:off x="571512" y="2876550"/>
            <a:ext cx="4628700" cy="9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35" name="Google Shape;3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511" y="457199"/>
            <a:ext cx="1918216" cy="3040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" name="Google Shape;36;p5"/>
          <p:cNvCxnSpPr/>
          <p:nvPr/>
        </p:nvCxnSpPr>
        <p:spPr>
          <a:xfrm>
            <a:off x="571512" y="4212950"/>
            <a:ext cx="420300" cy="0"/>
          </a:xfrm>
          <a:prstGeom prst="straightConnector1">
            <a:avLst/>
          </a:prstGeom>
          <a:noFill/>
          <a:ln cap="flat" cmpd="sng" w="38100">
            <a:solidFill>
              <a:srgbClr val="FF695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" name="Google Shape;37;p5"/>
          <p:cNvSpPr txBox="1"/>
          <p:nvPr>
            <p:ph idx="2" type="subTitle"/>
          </p:nvPr>
        </p:nvSpPr>
        <p:spPr>
          <a:xfrm>
            <a:off x="571512" y="4317000"/>
            <a:ext cx="394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2" type="sldNum"/>
          </p:nvPr>
        </p:nvSpPr>
        <p:spPr>
          <a:xfrm>
            <a:off x="8325505" y="4854975"/>
            <a:ext cx="243300" cy="1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 Content A - Basic 1 2">
  <p:cSld name="7 Content A - Basic_3"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1"/>
          <p:cNvSpPr txBox="1"/>
          <p:nvPr>
            <p:ph idx="1" type="subTitle"/>
          </p:nvPr>
        </p:nvSpPr>
        <p:spPr>
          <a:xfrm>
            <a:off x="573756" y="881026"/>
            <a:ext cx="79965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68575" spcFirstLastPara="1" rIns="6857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D3B38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262" name="Google Shape;262;p41"/>
          <p:cNvSpPr txBox="1"/>
          <p:nvPr>
            <p:ph idx="2" type="body"/>
          </p:nvPr>
        </p:nvSpPr>
        <p:spPr>
          <a:xfrm>
            <a:off x="571506" y="1491625"/>
            <a:ext cx="7996500" cy="31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50" spcFirstLastPara="1" rIns="51450" wrap="square" tIns="25700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/>
            </a:lvl1pPr>
            <a:lvl2pPr indent="-2984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/>
            </a:lvl2pPr>
            <a:lvl3pPr indent="-29845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/>
            </a:lvl3pPr>
            <a:lvl4pPr indent="-2984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/>
            </a:lvl4pPr>
            <a:lvl5pPr indent="-2984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263" name="Google Shape;263;p41"/>
          <p:cNvSpPr txBox="1"/>
          <p:nvPr>
            <p:ph type="title"/>
          </p:nvPr>
        </p:nvSpPr>
        <p:spPr>
          <a:xfrm>
            <a:off x="571068" y="273844"/>
            <a:ext cx="7996500" cy="6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50" spcFirstLastPara="1" rIns="51450" wrap="square" tIns="2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264" name="Google Shape;264;p4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 Content A - Basic 1 3">
  <p:cSld name="7 Content A - Basic_4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2"/>
          <p:cNvSpPr txBox="1"/>
          <p:nvPr>
            <p:ph idx="1" type="subTitle"/>
          </p:nvPr>
        </p:nvSpPr>
        <p:spPr>
          <a:xfrm>
            <a:off x="573756" y="881026"/>
            <a:ext cx="79965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68575" spcFirstLastPara="1" rIns="68575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D3B38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267" name="Google Shape;267;p42"/>
          <p:cNvSpPr txBox="1"/>
          <p:nvPr>
            <p:ph idx="2" type="body"/>
          </p:nvPr>
        </p:nvSpPr>
        <p:spPr>
          <a:xfrm>
            <a:off x="571506" y="1491625"/>
            <a:ext cx="7996500" cy="31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50" spcFirstLastPara="1" rIns="51450" wrap="square" tIns="25700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/>
            </a:lvl1pPr>
            <a:lvl2pPr indent="-2984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/>
            </a:lvl2pPr>
            <a:lvl3pPr indent="-29845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/>
            </a:lvl3pPr>
            <a:lvl4pPr indent="-2984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/>
            </a:lvl4pPr>
            <a:lvl5pPr indent="-2984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268" name="Google Shape;268;p42"/>
          <p:cNvSpPr txBox="1"/>
          <p:nvPr>
            <p:ph type="title"/>
          </p:nvPr>
        </p:nvSpPr>
        <p:spPr>
          <a:xfrm>
            <a:off x="571068" y="273844"/>
            <a:ext cx="7996500" cy="6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50" spcFirstLastPara="1" rIns="51450" wrap="square" tIns="2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269" name="Google Shape;269;p4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 Content A - Basic 3">
  <p:cSld name="1_7 Content A - Basic_1"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3"/>
          <p:cNvSpPr txBox="1"/>
          <p:nvPr>
            <p:ph type="title"/>
          </p:nvPr>
        </p:nvSpPr>
        <p:spPr>
          <a:xfrm>
            <a:off x="228601" y="228600"/>
            <a:ext cx="8686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DM Mono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DM Mono"/>
              <a:buNone/>
              <a:defRPr>
                <a:latin typeface="DM Mono"/>
                <a:ea typeface="DM Mono"/>
                <a:cs typeface="DM Mono"/>
                <a:sym typeface="DM Mon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DM Mono"/>
              <a:buNone/>
              <a:defRPr>
                <a:latin typeface="DM Mono"/>
                <a:ea typeface="DM Mono"/>
                <a:cs typeface="DM Mono"/>
                <a:sym typeface="DM Mon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DM Mono"/>
              <a:buNone/>
              <a:defRPr>
                <a:latin typeface="DM Mono"/>
                <a:ea typeface="DM Mono"/>
                <a:cs typeface="DM Mono"/>
                <a:sym typeface="DM Mon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DM Mono"/>
              <a:buNone/>
              <a:defRPr>
                <a:latin typeface="DM Mono"/>
                <a:ea typeface="DM Mono"/>
                <a:cs typeface="DM Mono"/>
                <a:sym typeface="DM Mon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DM Mono"/>
              <a:buNone/>
              <a:defRPr>
                <a:latin typeface="DM Mono"/>
                <a:ea typeface="DM Mono"/>
                <a:cs typeface="DM Mono"/>
                <a:sym typeface="DM Mon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DM Mono"/>
              <a:buNone/>
              <a:defRPr>
                <a:latin typeface="DM Mono"/>
                <a:ea typeface="DM Mono"/>
                <a:cs typeface="DM Mono"/>
                <a:sym typeface="DM Mon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DM Mono"/>
              <a:buNone/>
              <a:defRPr>
                <a:latin typeface="DM Mono"/>
                <a:ea typeface="DM Mono"/>
                <a:cs typeface="DM Mono"/>
                <a:sym typeface="DM Mon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DM Mono"/>
              <a:buNone/>
              <a:defRPr>
                <a:latin typeface="DM Mono"/>
                <a:ea typeface="DM Mono"/>
                <a:cs typeface="DM Mono"/>
                <a:sym typeface="DM Mono"/>
              </a:defRPr>
            </a:lvl9pPr>
          </a:lstStyle>
          <a:p/>
        </p:txBody>
      </p:sp>
      <p:sp>
        <p:nvSpPr>
          <p:cNvPr id="272" name="Google Shape;272;p43"/>
          <p:cNvSpPr txBox="1"/>
          <p:nvPr>
            <p:ph idx="1" type="subTitle"/>
          </p:nvPr>
        </p:nvSpPr>
        <p:spPr>
          <a:xfrm>
            <a:off x="231325" y="798400"/>
            <a:ext cx="8684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>
                <a:solidFill>
                  <a:schemeClr val="accent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3" name="Google Shape;273;p4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E - Blank 2" showMasterSp="0">
  <p:cSld name="Content E - Blank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8" name="Google Shape;278;p4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04800" lvl="1" marL="91440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279" name="Google Shape;279;p4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04800" lvl="1" marL="91440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280" name="Google Shape;280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Title Slide B - Light 1 1 1 2">
  <p:cSld name="1_3 Title Slide B - Light_1_1_1_2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0"/>
            <a:ext cx="9139420" cy="5140921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6"/>
          <p:cNvSpPr txBox="1"/>
          <p:nvPr>
            <p:ph type="ctrTitle"/>
          </p:nvPr>
        </p:nvSpPr>
        <p:spPr>
          <a:xfrm>
            <a:off x="571504" y="890231"/>
            <a:ext cx="46293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" type="subTitle"/>
          </p:nvPr>
        </p:nvSpPr>
        <p:spPr>
          <a:xfrm>
            <a:off x="571512" y="2876550"/>
            <a:ext cx="4628700" cy="9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43" name="Google Shape;4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511" y="457199"/>
            <a:ext cx="1918216" cy="3040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" name="Google Shape;44;p6"/>
          <p:cNvCxnSpPr/>
          <p:nvPr/>
        </p:nvCxnSpPr>
        <p:spPr>
          <a:xfrm>
            <a:off x="571512" y="4212950"/>
            <a:ext cx="420300" cy="0"/>
          </a:xfrm>
          <a:prstGeom prst="straightConnector1">
            <a:avLst/>
          </a:prstGeom>
          <a:noFill/>
          <a:ln cap="flat" cmpd="sng" w="38100">
            <a:solidFill>
              <a:srgbClr val="FF695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" name="Google Shape;45;p6"/>
          <p:cNvSpPr txBox="1"/>
          <p:nvPr>
            <p:ph idx="2" type="subTitle"/>
          </p:nvPr>
        </p:nvSpPr>
        <p:spPr>
          <a:xfrm>
            <a:off x="571512" y="4317000"/>
            <a:ext cx="394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325505" y="4854975"/>
            <a:ext cx="243300" cy="1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Title Slide B - Light 1 1 1 1">
  <p:cSld name="1_3 Title Slide B - Light_1_1_1_1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0"/>
            <a:ext cx="9139333" cy="5140858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7"/>
          <p:cNvSpPr txBox="1"/>
          <p:nvPr>
            <p:ph type="ctrTitle"/>
          </p:nvPr>
        </p:nvSpPr>
        <p:spPr>
          <a:xfrm>
            <a:off x="571504" y="890231"/>
            <a:ext cx="46293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" type="subTitle"/>
          </p:nvPr>
        </p:nvSpPr>
        <p:spPr>
          <a:xfrm>
            <a:off x="571512" y="2876550"/>
            <a:ext cx="4628700" cy="9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51" name="Google Shape;5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511" y="457199"/>
            <a:ext cx="1918216" cy="3040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" name="Google Shape;52;p7"/>
          <p:cNvCxnSpPr/>
          <p:nvPr/>
        </p:nvCxnSpPr>
        <p:spPr>
          <a:xfrm>
            <a:off x="571512" y="4212950"/>
            <a:ext cx="420300" cy="0"/>
          </a:xfrm>
          <a:prstGeom prst="straightConnector1">
            <a:avLst/>
          </a:prstGeom>
          <a:noFill/>
          <a:ln cap="flat" cmpd="sng" w="38100">
            <a:solidFill>
              <a:srgbClr val="FF695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3" name="Google Shape;53;p7"/>
          <p:cNvSpPr txBox="1"/>
          <p:nvPr>
            <p:ph idx="2" type="subTitle"/>
          </p:nvPr>
        </p:nvSpPr>
        <p:spPr>
          <a:xfrm>
            <a:off x="571512" y="4317000"/>
            <a:ext cx="394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325505" y="4854975"/>
            <a:ext cx="243300" cy="1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Title Slide B - Light 1 1 1 2 1 1 2">
  <p:cSld name="1_3 Title Slide B - Light_1_1_1_2_1_1_2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0"/>
            <a:ext cx="9139420" cy="514092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8"/>
          <p:cNvSpPr txBox="1"/>
          <p:nvPr>
            <p:ph type="ctrTitle"/>
          </p:nvPr>
        </p:nvSpPr>
        <p:spPr>
          <a:xfrm>
            <a:off x="571504" y="890231"/>
            <a:ext cx="46293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" name="Google Shape;58;p8"/>
          <p:cNvSpPr txBox="1"/>
          <p:nvPr>
            <p:ph idx="1" type="subTitle"/>
          </p:nvPr>
        </p:nvSpPr>
        <p:spPr>
          <a:xfrm>
            <a:off x="571512" y="2876550"/>
            <a:ext cx="4628700" cy="9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59" name="Google Shape;5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511" y="457199"/>
            <a:ext cx="1918216" cy="3040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" name="Google Shape;60;p8"/>
          <p:cNvCxnSpPr/>
          <p:nvPr/>
        </p:nvCxnSpPr>
        <p:spPr>
          <a:xfrm>
            <a:off x="571512" y="4212950"/>
            <a:ext cx="420300" cy="0"/>
          </a:xfrm>
          <a:prstGeom prst="straightConnector1">
            <a:avLst/>
          </a:prstGeom>
          <a:noFill/>
          <a:ln cap="flat" cmpd="sng" w="38100">
            <a:solidFill>
              <a:srgbClr val="FF695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1" name="Google Shape;61;p8"/>
          <p:cNvSpPr txBox="1"/>
          <p:nvPr>
            <p:ph idx="2" type="subTitle"/>
          </p:nvPr>
        </p:nvSpPr>
        <p:spPr>
          <a:xfrm>
            <a:off x="571512" y="4317000"/>
            <a:ext cx="394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2" name="Google Shape;62;p8"/>
          <p:cNvSpPr txBox="1"/>
          <p:nvPr>
            <p:ph idx="12" type="sldNum"/>
          </p:nvPr>
        </p:nvSpPr>
        <p:spPr>
          <a:xfrm>
            <a:off x="8325505" y="4854975"/>
            <a:ext cx="243300" cy="1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Title Slide B - Light 1 1 1 2 1">
  <p:cSld name="1_3 Title Slide B - Light_1_1_1_2_1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299" y="0"/>
            <a:ext cx="9141729" cy="5142214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9"/>
          <p:cNvSpPr txBox="1"/>
          <p:nvPr>
            <p:ph type="ctrTitle"/>
          </p:nvPr>
        </p:nvSpPr>
        <p:spPr>
          <a:xfrm>
            <a:off x="571504" y="890231"/>
            <a:ext cx="46293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Google Shape;66;p9"/>
          <p:cNvSpPr txBox="1"/>
          <p:nvPr>
            <p:ph idx="1" type="subTitle"/>
          </p:nvPr>
        </p:nvSpPr>
        <p:spPr>
          <a:xfrm>
            <a:off x="571512" y="2876550"/>
            <a:ext cx="4628700" cy="9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67" name="Google Shape;6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511" y="457199"/>
            <a:ext cx="1918216" cy="3040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" name="Google Shape;68;p9"/>
          <p:cNvCxnSpPr/>
          <p:nvPr/>
        </p:nvCxnSpPr>
        <p:spPr>
          <a:xfrm>
            <a:off x="571512" y="4212950"/>
            <a:ext cx="420300" cy="0"/>
          </a:xfrm>
          <a:prstGeom prst="straightConnector1">
            <a:avLst/>
          </a:prstGeom>
          <a:noFill/>
          <a:ln cap="flat" cmpd="sng" w="38100">
            <a:solidFill>
              <a:srgbClr val="FF695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9" name="Google Shape;69;p9"/>
          <p:cNvSpPr txBox="1"/>
          <p:nvPr>
            <p:ph idx="2" type="subTitle"/>
          </p:nvPr>
        </p:nvSpPr>
        <p:spPr>
          <a:xfrm>
            <a:off x="571512" y="4317000"/>
            <a:ext cx="394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0" name="Google Shape;70;p9"/>
          <p:cNvSpPr txBox="1"/>
          <p:nvPr>
            <p:ph idx="12" type="sldNum"/>
          </p:nvPr>
        </p:nvSpPr>
        <p:spPr>
          <a:xfrm>
            <a:off x="8325505" y="4854975"/>
            <a:ext cx="243300" cy="1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Title Slide B - Light 1 1 1 2 1 1 1 1">
  <p:cSld name="1_3 Title Slide B - Light_1_1_1_2_1_1_1_1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0"/>
            <a:ext cx="9139420" cy="5140921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0"/>
          <p:cNvSpPr txBox="1"/>
          <p:nvPr>
            <p:ph type="ctrTitle"/>
          </p:nvPr>
        </p:nvSpPr>
        <p:spPr>
          <a:xfrm>
            <a:off x="571504" y="890231"/>
            <a:ext cx="46293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4" name="Google Shape;74;p10"/>
          <p:cNvSpPr txBox="1"/>
          <p:nvPr>
            <p:ph idx="1" type="subTitle"/>
          </p:nvPr>
        </p:nvSpPr>
        <p:spPr>
          <a:xfrm>
            <a:off x="571512" y="2876550"/>
            <a:ext cx="4628700" cy="9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75" name="Google Shape;7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511" y="457199"/>
            <a:ext cx="1918216" cy="3040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" name="Google Shape;76;p10"/>
          <p:cNvCxnSpPr/>
          <p:nvPr/>
        </p:nvCxnSpPr>
        <p:spPr>
          <a:xfrm>
            <a:off x="571512" y="4212950"/>
            <a:ext cx="420300" cy="0"/>
          </a:xfrm>
          <a:prstGeom prst="straightConnector1">
            <a:avLst/>
          </a:prstGeom>
          <a:noFill/>
          <a:ln cap="flat" cmpd="sng" w="38100">
            <a:solidFill>
              <a:srgbClr val="FF695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7" name="Google Shape;77;p10"/>
          <p:cNvSpPr txBox="1"/>
          <p:nvPr>
            <p:ph idx="2" type="subTitle"/>
          </p:nvPr>
        </p:nvSpPr>
        <p:spPr>
          <a:xfrm>
            <a:off x="571512" y="4317000"/>
            <a:ext cx="394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8" name="Google Shape;78;p10"/>
          <p:cNvSpPr txBox="1"/>
          <p:nvPr>
            <p:ph idx="12" type="sldNum"/>
          </p:nvPr>
        </p:nvSpPr>
        <p:spPr>
          <a:xfrm>
            <a:off x="8325505" y="4854975"/>
            <a:ext cx="243300" cy="1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19.xml"/><Relationship Id="rId42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21.xml"/><Relationship Id="rId44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20.xml"/><Relationship Id="rId43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23.xml"/><Relationship Id="rId46" Type="http://schemas.openxmlformats.org/officeDocument/2006/relationships/theme" Target="../theme/theme1.xml"/><Relationship Id="rId23" Type="http://schemas.openxmlformats.org/officeDocument/2006/relationships/slideLayout" Target="../slideLayouts/slideLayout22.xml"/><Relationship Id="rId45" Type="http://schemas.openxmlformats.org/officeDocument/2006/relationships/slideLayout" Target="../slideLayouts/slideLayout44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29" Type="http://schemas.openxmlformats.org/officeDocument/2006/relationships/slideLayout" Target="../slideLayouts/slideLayout28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31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0.xml"/><Relationship Id="rId33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9.xml"/><Relationship Id="rId32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12.xml"/><Relationship Id="rId35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11.xml"/><Relationship Id="rId34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14.xml"/><Relationship Id="rId37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13.xml"/><Relationship Id="rId36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16.xml"/><Relationship Id="rId39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15.xml"/><Relationship Id="rId38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562086" y="401698"/>
            <a:ext cx="79965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4400"/>
              <a:buNone/>
              <a:defRPr b="1" i="0" sz="4400" u="none" cap="none" strike="noStrike">
                <a:solidFill>
                  <a:srgbClr val="3C78D8"/>
                </a:solidFill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571512" y="1369225"/>
            <a:ext cx="79440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•"/>
              <a:defRPr i="0" sz="2800" u="none" cap="none" strike="noStrike">
                <a:solidFill>
                  <a:schemeClr val="dk1"/>
                </a:solidFill>
              </a:defRPr>
            </a:lvl1pPr>
            <a:lvl2pPr indent="-3810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•"/>
              <a:defRPr i="0" sz="2400" u="none" cap="none" strike="noStrike">
                <a:solidFill>
                  <a:schemeClr val="dk1"/>
                </a:solidFill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i="0" sz="2000" u="none" cap="none" strike="noStrike">
                <a:solidFill>
                  <a:schemeClr val="dk1"/>
                </a:solidFill>
              </a:defRPr>
            </a:lvl3pPr>
            <a:lvl4pPr indent="-3048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i="0" sz="1200" u="none" cap="none" strike="noStrike">
                <a:solidFill>
                  <a:schemeClr val="dk1"/>
                </a:solidFill>
              </a:defRPr>
            </a:lvl4pPr>
            <a:lvl5pPr indent="-3048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i="0" sz="1200" u="none" cap="none" strike="noStrike">
                <a:solidFill>
                  <a:schemeClr val="dk1"/>
                </a:solidFill>
              </a:defRPr>
            </a:lvl5pPr>
            <a:lvl6pPr indent="-3048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i="0" sz="1200" u="none" cap="none" strike="noStrike">
                <a:solidFill>
                  <a:schemeClr val="dk1"/>
                </a:solidFill>
              </a:defRPr>
            </a:lvl6pPr>
            <a:lvl7pPr indent="-3048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i="0" sz="1200" u="none" cap="none" strike="noStrike">
                <a:solidFill>
                  <a:schemeClr val="dk1"/>
                </a:solidFill>
              </a:defRPr>
            </a:lvl7pPr>
            <a:lvl8pPr indent="-3048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i="0" sz="1200" u="none" cap="none" strike="noStrike">
                <a:solidFill>
                  <a:schemeClr val="dk1"/>
                </a:solidFill>
              </a:defRPr>
            </a:lvl8pPr>
            <a:lvl9pPr indent="-3048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i="0" sz="1200" u="none" cap="none" strike="noStrike"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8" name="Google Shape;8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001164" y="4854977"/>
            <a:ext cx="140005" cy="14000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"/>
          <p:cNvSpPr txBox="1"/>
          <p:nvPr>
            <p:ph idx="12" type="sldNum"/>
          </p:nvPr>
        </p:nvSpPr>
        <p:spPr>
          <a:xfrm>
            <a:off x="8325505" y="4854975"/>
            <a:ext cx="243300" cy="1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  <p:sldLayoutId id="2147483682" r:id="rId36"/>
    <p:sldLayoutId id="2147483683" r:id="rId37"/>
    <p:sldLayoutId id="2147483684" r:id="rId38"/>
    <p:sldLayoutId id="2147483685" r:id="rId39"/>
    <p:sldLayoutId id="2147483686" r:id="rId40"/>
    <p:sldLayoutId id="2147483687" r:id="rId41"/>
    <p:sldLayoutId id="2147483688" r:id="rId42"/>
    <p:sldLayoutId id="2147483689" r:id="rId43"/>
    <p:sldLayoutId id="2147483690" r:id="rId44"/>
    <p:sldLayoutId id="2147483691" r:id="rId45"/>
  </p:sldLayoutIdLst>
  <p:transition spd="med">
    <p:fade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288">
          <p15:clr>
            <a:srgbClr val="EA4335"/>
          </p15:clr>
        </p15:guide>
        <p15:guide id="2" pos="360">
          <p15:clr>
            <a:srgbClr val="EA4335"/>
          </p15:clr>
        </p15:guide>
        <p15:guide id="3" pos="720">
          <p15:clr>
            <a:srgbClr val="EA4335"/>
          </p15:clr>
        </p15:guide>
        <p15:guide id="4" pos="792">
          <p15:clr>
            <a:srgbClr val="EA4335"/>
          </p15:clr>
        </p15:guide>
        <p15:guide id="5" pos="1139">
          <p15:clr>
            <a:srgbClr val="EA4335"/>
          </p15:clr>
        </p15:guide>
        <p15:guide id="6" pos="1211">
          <p15:clr>
            <a:srgbClr val="EA4335"/>
          </p15:clr>
        </p15:guide>
        <p15:guide id="7" pos="1569">
          <p15:clr>
            <a:srgbClr val="EA4335"/>
          </p15:clr>
        </p15:guide>
        <p15:guide id="8" pos="1639">
          <p15:clr>
            <a:srgbClr val="EA4335"/>
          </p15:clr>
        </p15:guide>
        <p15:guide id="9" pos="1989">
          <p15:clr>
            <a:srgbClr val="EA4335"/>
          </p15:clr>
        </p15:guide>
        <p15:guide id="10" pos="2067">
          <p15:clr>
            <a:srgbClr val="EA4335"/>
          </p15:clr>
        </p15:guide>
        <p15:guide id="11" pos="2418">
          <p15:clr>
            <a:srgbClr val="EA4335"/>
          </p15:clr>
        </p15:guide>
        <p15:guide id="12" pos="2495">
          <p15:clr>
            <a:srgbClr val="EA4335"/>
          </p15:clr>
        </p15:guide>
        <p15:guide id="13" pos="2847">
          <p15:clr>
            <a:srgbClr val="EA4335"/>
          </p15:clr>
        </p15:guide>
        <p15:guide id="14" pos="2913">
          <p15:clr>
            <a:srgbClr val="EA4335"/>
          </p15:clr>
        </p15:guide>
        <p15:guide id="15" pos="3276">
          <p15:clr>
            <a:srgbClr val="EA4335"/>
          </p15:clr>
        </p15:guide>
        <p15:guide id="16" pos="3342">
          <p15:clr>
            <a:srgbClr val="EA4335"/>
          </p15:clr>
        </p15:guide>
        <p15:guide id="17" pos="3693">
          <p15:clr>
            <a:srgbClr val="EA4335"/>
          </p15:clr>
        </p15:guide>
        <p15:guide id="18" pos="3771">
          <p15:clr>
            <a:srgbClr val="EA4335"/>
          </p15:clr>
        </p15:guide>
        <p15:guide id="19" pos="4121">
          <p15:clr>
            <a:srgbClr val="EA4335"/>
          </p15:clr>
        </p15:guide>
        <p15:guide id="20" pos="4191">
          <p15:clr>
            <a:srgbClr val="EA4335"/>
          </p15:clr>
        </p15:guide>
        <p15:guide id="21" pos="4549">
          <p15:clr>
            <a:srgbClr val="EA4335"/>
          </p15:clr>
        </p15:guide>
        <p15:guide id="22" pos="4622">
          <p15:clr>
            <a:srgbClr val="EA4335"/>
          </p15:clr>
        </p15:guide>
        <p15:guide id="23" pos="4968">
          <p15:clr>
            <a:srgbClr val="EA4335"/>
          </p15:clr>
        </p15:guide>
        <p15:guide id="24" pos="5040">
          <p15:clr>
            <a:srgbClr val="EA4335"/>
          </p15:clr>
        </p15:guide>
        <p15:guide id="25" pos="5400">
          <p15:clr>
            <a:srgbClr val="EA4335"/>
          </p15:clr>
        </p15:guide>
        <p15:guide id="26" pos="5472">
          <p15:clr>
            <a:srgbClr val="EA4335"/>
          </p15:clr>
        </p15:guide>
        <p15:guide id="27" orient="horz" pos="2952">
          <p15:clr>
            <a:srgbClr val="EA4335"/>
          </p15:clr>
        </p15:guide>
        <p15:guide id="28" orient="horz" pos="288">
          <p15:clr>
            <a:srgbClr val="EA4335"/>
          </p15:clr>
        </p15:guide>
        <p15:guide id="29" pos="2880">
          <p15:clr>
            <a:srgbClr val="EA4335"/>
          </p15:clr>
        </p15:guide>
        <p15:guide id="30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6"/>
          <p:cNvSpPr txBox="1"/>
          <p:nvPr>
            <p:ph idx="1" type="subTitle"/>
          </p:nvPr>
        </p:nvSpPr>
        <p:spPr>
          <a:xfrm>
            <a:off x="843400" y="2171950"/>
            <a:ext cx="4971300" cy="7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</a:pPr>
            <a:r>
              <a:rPr b="1" lang="en"/>
              <a:t>Atul Adya, Phil Bogle, Colin Meek</a:t>
            </a:r>
            <a:endParaRPr b="1"/>
          </a:p>
          <a:p>
            <a:pPr indent="0" lvl="0" marL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</a:pPr>
            <a:r>
              <a:rPr b="1" lang="en" sz="1600"/>
              <a:t>(and help from </a:t>
            </a:r>
            <a:r>
              <a:rPr b="1" lang="en" sz="1600"/>
              <a:t>Jonathan Ellithorpe</a:t>
            </a:r>
            <a:r>
              <a:rPr b="1" lang="en" sz="1600"/>
              <a:t>)</a:t>
            </a:r>
            <a:endParaRPr b="1" sz="1600"/>
          </a:p>
        </p:txBody>
      </p:sp>
      <p:sp>
        <p:nvSpPr>
          <p:cNvPr id="286" name="Google Shape;286;p46"/>
          <p:cNvSpPr txBox="1"/>
          <p:nvPr>
            <p:ph type="ctrTitle"/>
          </p:nvPr>
        </p:nvSpPr>
        <p:spPr>
          <a:xfrm>
            <a:off x="40150" y="661625"/>
            <a:ext cx="6577800" cy="1597800"/>
          </a:xfrm>
          <a:prstGeom prst="rect">
            <a:avLst/>
          </a:prstGeom>
          <a:noFill/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2C45C6"/>
                </a:solidFill>
              </a:rPr>
              <a:t>Understanding the limitations of pubsub systems</a:t>
            </a:r>
            <a:endParaRPr sz="3600">
              <a:solidFill>
                <a:srgbClr val="2C45C6"/>
              </a:solidFill>
            </a:endParaRPr>
          </a:p>
        </p:txBody>
      </p:sp>
      <p:sp>
        <p:nvSpPr>
          <p:cNvPr id="287" name="Google Shape;287;p46"/>
          <p:cNvSpPr txBox="1"/>
          <p:nvPr>
            <p:ph idx="12" type="sldNum"/>
          </p:nvPr>
        </p:nvSpPr>
        <p:spPr>
          <a:xfrm>
            <a:off x="8325505" y="4854975"/>
            <a:ext cx="243300" cy="139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88" name="Google Shape;288;p46"/>
          <p:cNvGrpSpPr/>
          <p:nvPr/>
        </p:nvGrpSpPr>
        <p:grpSpPr>
          <a:xfrm>
            <a:off x="6654343" y="2343150"/>
            <a:ext cx="2490170" cy="1711800"/>
            <a:chOff x="5576775" y="2571750"/>
            <a:chExt cx="2570100" cy="1711800"/>
          </a:xfrm>
        </p:grpSpPr>
        <p:sp>
          <p:nvSpPr>
            <p:cNvPr id="289" name="Google Shape;289;p46"/>
            <p:cNvSpPr/>
            <p:nvPr/>
          </p:nvSpPr>
          <p:spPr>
            <a:xfrm>
              <a:off x="5576775" y="2571750"/>
              <a:ext cx="2570100" cy="1711800"/>
            </a:xfrm>
            <a:prstGeom prst="rect">
              <a:avLst/>
            </a:prstGeom>
            <a:solidFill>
              <a:srgbClr val="FFE599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/>
                <a:t>This paper: only 12 years in the making</a:t>
              </a:r>
              <a:endParaRPr sz="2000"/>
            </a:p>
          </p:txBody>
        </p:sp>
        <p:grpSp>
          <p:nvGrpSpPr>
            <p:cNvPr id="290" name="Google Shape;290;p46"/>
            <p:cNvGrpSpPr/>
            <p:nvPr/>
          </p:nvGrpSpPr>
          <p:grpSpPr>
            <a:xfrm>
              <a:off x="5645592" y="2707225"/>
              <a:ext cx="2408203" cy="728911"/>
              <a:chOff x="5136253" y="4337707"/>
              <a:chExt cx="2861458" cy="1314300"/>
            </a:xfrm>
          </p:grpSpPr>
          <p:sp>
            <p:nvSpPr>
              <p:cNvPr id="291" name="Google Shape;291;p46"/>
              <p:cNvSpPr/>
              <p:nvPr/>
            </p:nvSpPr>
            <p:spPr>
              <a:xfrm rot="5400000">
                <a:off x="6469961" y="4124257"/>
                <a:ext cx="1314300" cy="1741200"/>
              </a:xfrm>
              <a:prstGeom prst="can">
                <a:avLst>
                  <a:gd fmla="val 25000" name="adj"/>
                </a:avLst>
              </a:prstGeom>
              <a:solidFill>
                <a:srgbClr val="D9D2E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t/>
                </a:r>
                <a:endParaRPr b="0" i="0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292;p46"/>
              <p:cNvSpPr/>
              <p:nvPr/>
            </p:nvSpPr>
            <p:spPr>
              <a:xfrm flipH="1" rot="-5400000">
                <a:off x="5196853" y="4277107"/>
                <a:ext cx="1314300" cy="1435500"/>
              </a:xfrm>
              <a:prstGeom prst="can">
                <a:avLst>
                  <a:gd fmla="val 25000" name="adj"/>
                </a:avLst>
              </a:prstGeom>
              <a:solidFill>
                <a:srgbClr val="D9D2E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t/>
                </a:r>
                <a:endParaRPr b="0" i="0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46"/>
              <p:cNvSpPr/>
              <p:nvPr/>
            </p:nvSpPr>
            <p:spPr>
              <a:xfrm>
                <a:off x="6467871" y="4343400"/>
                <a:ext cx="152400" cy="1308600"/>
              </a:xfrm>
              <a:prstGeom prst="rect">
                <a:avLst/>
              </a:prstGeom>
              <a:solidFill>
                <a:srgbClr val="D9D2E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t/>
                </a:r>
                <a:endParaRPr b="0" i="0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94" name="Google Shape;294;p46"/>
            <p:cNvSpPr/>
            <p:nvPr/>
          </p:nvSpPr>
          <p:spPr>
            <a:xfrm>
              <a:off x="6394633" y="2609238"/>
              <a:ext cx="924900" cy="924900"/>
            </a:xfrm>
            <a:prstGeom prst="noSmoking">
              <a:avLst>
                <a:gd fmla="val 18750" name="adj"/>
              </a:avLst>
            </a:prstGeom>
            <a:solidFill>
              <a:srgbClr val="FF0000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5" name="Google Shape;295;p46"/>
          <p:cNvSpPr txBox="1"/>
          <p:nvPr/>
        </p:nvSpPr>
        <p:spPr>
          <a:xfrm>
            <a:off x="505125" y="4131150"/>
            <a:ext cx="8083800" cy="9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Pubsub abstraction violates the end-to-end argument</a:t>
            </a:r>
            <a:endParaRPr b="1" sz="24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Explicit storage with Watch is the way to go</a:t>
            </a:r>
            <a:endParaRPr sz="2400"/>
          </a:p>
        </p:txBody>
      </p:sp>
      <p:pic>
        <p:nvPicPr>
          <p:cNvPr id="296" name="Google Shape;296;p46"/>
          <p:cNvPicPr preferRelativeResize="0"/>
          <p:nvPr/>
        </p:nvPicPr>
        <p:blipFill rotWithShape="1">
          <a:blip r:embed="rId3">
            <a:alphaModFix/>
          </a:blip>
          <a:srcRect b="36995" l="0" r="0" t="17309"/>
          <a:stretch/>
        </p:blipFill>
        <p:spPr>
          <a:xfrm>
            <a:off x="6653775" y="182954"/>
            <a:ext cx="2490151" cy="2167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69942" y="3064249"/>
            <a:ext cx="1918216" cy="304013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46"/>
          <p:cNvSpPr txBox="1"/>
          <p:nvPr/>
        </p:nvSpPr>
        <p:spPr>
          <a:xfrm>
            <a:off x="6686175" y="2538750"/>
            <a:ext cx="1071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</a:rPr>
              <a:t>Pub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299" name="Google Shape;299;p46"/>
          <p:cNvSpPr txBox="1"/>
          <p:nvPr/>
        </p:nvSpPr>
        <p:spPr>
          <a:xfrm>
            <a:off x="8296150" y="2538750"/>
            <a:ext cx="1071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</a:rPr>
              <a:t>S</a:t>
            </a:r>
            <a:r>
              <a:rPr lang="en" sz="2800">
                <a:solidFill>
                  <a:schemeClr val="dk1"/>
                </a:solidFill>
              </a:rPr>
              <a:t>ub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300" name="Google Shape;300;p46"/>
          <p:cNvSpPr txBox="1"/>
          <p:nvPr/>
        </p:nvSpPr>
        <p:spPr>
          <a:xfrm>
            <a:off x="1008975" y="39450"/>
            <a:ext cx="45441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chemeClr val="dk1"/>
                </a:solidFill>
              </a:rPr>
              <a:t>These slides are best seen with Powerpoint/Google Slides in presentation mode since they have animation</a:t>
            </a:r>
            <a:endParaRPr i="1"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4" name="Google Shape;454;p55"/>
          <p:cNvCxnSpPr/>
          <p:nvPr/>
        </p:nvCxnSpPr>
        <p:spPr>
          <a:xfrm flipH="1" rot="10800000">
            <a:off x="1135726" y="3392840"/>
            <a:ext cx="85800" cy="1007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455" name="Google Shape;455;p55"/>
          <p:cNvCxnSpPr>
            <a:stCxn id="456" idx="1"/>
          </p:cNvCxnSpPr>
          <p:nvPr/>
        </p:nvCxnSpPr>
        <p:spPr>
          <a:xfrm flipH="1" rot="10800000">
            <a:off x="584626" y="3376040"/>
            <a:ext cx="645300" cy="781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457" name="Google Shape;457;p55"/>
          <p:cNvCxnSpPr>
            <a:stCxn id="458" idx="1"/>
            <a:endCxn id="459" idx="2"/>
          </p:cNvCxnSpPr>
          <p:nvPr/>
        </p:nvCxnSpPr>
        <p:spPr>
          <a:xfrm rot="10800000">
            <a:off x="1215226" y="3337940"/>
            <a:ext cx="391800" cy="819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460" name="Google Shape;460;p55"/>
          <p:cNvSpPr/>
          <p:nvPr/>
        </p:nvSpPr>
        <p:spPr>
          <a:xfrm>
            <a:off x="958000" y="1274254"/>
            <a:ext cx="425100" cy="369300"/>
          </a:xfrm>
          <a:prstGeom prst="roundRect">
            <a:avLst>
              <a:gd fmla="val 16667" name="adj"/>
            </a:avLst>
          </a:prstGeom>
          <a:solidFill>
            <a:srgbClr val="B2D5F2"/>
          </a:solidFill>
          <a:ln cap="flat" cmpd="sng" w="9525">
            <a:solidFill>
              <a:srgbClr val="1A191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61" name="Google Shape;461;p55"/>
          <p:cNvSpPr/>
          <p:nvPr/>
        </p:nvSpPr>
        <p:spPr>
          <a:xfrm>
            <a:off x="820650" y="4149025"/>
            <a:ext cx="425100" cy="314700"/>
          </a:xfrm>
          <a:prstGeom prst="roundRect">
            <a:avLst>
              <a:gd fmla="val 16667" name="adj"/>
            </a:avLst>
          </a:prstGeom>
          <a:solidFill>
            <a:srgbClr val="32FEBC"/>
          </a:solidFill>
          <a:ln cap="flat" cmpd="sng" w="9525">
            <a:solidFill>
              <a:srgbClr val="1A191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55"/>
          <p:cNvSpPr/>
          <p:nvPr/>
        </p:nvSpPr>
        <p:spPr>
          <a:xfrm>
            <a:off x="1354050" y="4149025"/>
            <a:ext cx="425100" cy="314700"/>
          </a:xfrm>
          <a:prstGeom prst="roundRect">
            <a:avLst>
              <a:gd fmla="val 16667" name="adj"/>
            </a:avLst>
          </a:prstGeom>
          <a:solidFill>
            <a:srgbClr val="32FEBC"/>
          </a:solidFill>
          <a:ln cap="flat" cmpd="sng" w="9525">
            <a:solidFill>
              <a:srgbClr val="1A191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55"/>
          <p:cNvSpPr/>
          <p:nvPr/>
        </p:nvSpPr>
        <p:spPr>
          <a:xfrm>
            <a:off x="348400" y="1274254"/>
            <a:ext cx="425100" cy="369300"/>
          </a:xfrm>
          <a:prstGeom prst="roundRect">
            <a:avLst>
              <a:gd fmla="val 16667" name="adj"/>
            </a:avLst>
          </a:prstGeom>
          <a:solidFill>
            <a:srgbClr val="B2D5F2"/>
          </a:solidFill>
          <a:ln cap="flat" cmpd="sng" w="9525">
            <a:solidFill>
              <a:srgbClr val="1A191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64" name="Google Shape;464;p55"/>
          <p:cNvSpPr/>
          <p:nvPr/>
        </p:nvSpPr>
        <p:spPr>
          <a:xfrm>
            <a:off x="1567600" y="1274254"/>
            <a:ext cx="425100" cy="369300"/>
          </a:xfrm>
          <a:prstGeom prst="roundRect">
            <a:avLst>
              <a:gd fmla="val 16667" name="adj"/>
            </a:avLst>
          </a:prstGeom>
          <a:solidFill>
            <a:srgbClr val="B2D5F2"/>
          </a:solidFill>
          <a:ln cap="flat" cmpd="sng" w="9525">
            <a:solidFill>
              <a:srgbClr val="1A191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65" name="Google Shape;465;p55"/>
          <p:cNvSpPr/>
          <p:nvPr/>
        </p:nvSpPr>
        <p:spPr>
          <a:xfrm>
            <a:off x="287250" y="4149025"/>
            <a:ext cx="425100" cy="314700"/>
          </a:xfrm>
          <a:prstGeom prst="roundRect">
            <a:avLst>
              <a:gd fmla="val 16667" name="adj"/>
            </a:avLst>
          </a:prstGeom>
          <a:solidFill>
            <a:srgbClr val="32FEBC"/>
          </a:solidFill>
          <a:ln cap="flat" cmpd="sng" w="9525">
            <a:solidFill>
              <a:srgbClr val="1A191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55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Lack</a:t>
            </a:r>
            <a:r>
              <a:rPr lang="en"/>
              <a:t> of correctness &amp; decoupling</a:t>
            </a:r>
            <a:endParaRPr/>
          </a:p>
        </p:txBody>
      </p:sp>
      <p:grpSp>
        <p:nvGrpSpPr>
          <p:cNvPr id="467" name="Google Shape;467;p55"/>
          <p:cNvGrpSpPr/>
          <p:nvPr/>
        </p:nvGrpSpPr>
        <p:grpSpPr>
          <a:xfrm>
            <a:off x="166622" y="2442131"/>
            <a:ext cx="1962218" cy="895827"/>
            <a:chOff x="5584602" y="4337726"/>
            <a:chExt cx="1795423" cy="1314300"/>
          </a:xfrm>
        </p:grpSpPr>
        <p:sp>
          <p:nvSpPr>
            <p:cNvPr id="468" name="Google Shape;468;p55"/>
            <p:cNvSpPr/>
            <p:nvPr/>
          </p:nvSpPr>
          <p:spPr>
            <a:xfrm rot="5400000">
              <a:off x="6161125" y="4433126"/>
              <a:ext cx="1314300" cy="1123500"/>
            </a:xfrm>
            <a:prstGeom prst="can">
              <a:avLst>
                <a:gd fmla="val 25000" name="adj"/>
              </a:avLst>
            </a:prstGeom>
            <a:solidFill>
              <a:srgbClr val="D9D2E9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55"/>
            <p:cNvSpPr/>
            <p:nvPr/>
          </p:nvSpPr>
          <p:spPr>
            <a:xfrm flipH="1" rot="-5400000">
              <a:off x="5421102" y="4501226"/>
              <a:ext cx="1314300" cy="987300"/>
            </a:xfrm>
            <a:prstGeom prst="can">
              <a:avLst>
                <a:gd fmla="val 25000" name="adj"/>
              </a:avLst>
            </a:prstGeom>
            <a:solidFill>
              <a:srgbClr val="D9D2E9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55"/>
            <p:cNvSpPr/>
            <p:nvPr/>
          </p:nvSpPr>
          <p:spPr>
            <a:xfrm>
              <a:off x="6467871" y="4343400"/>
              <a:ext cx="152400" cy="1308600"/>
            </a:xfrm>
            <a:prstGeom prst="rect">
              <a:avLst/>
            </a:prstGeom>
            <a:solidFill>
              <a:srgbClr val="D9D2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0" name="Google Shape;470;p55"/>
          <p:cNvSpPr txBox="1"/>
          <p:nvPr/>
        </p:nvSpPr>
        <p:spPr>
          <a:xfrm>
            <a:off x="22150" y="876403"/>
            <a:ext cx="2148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Consumer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55"/>
          <p:cNvSpPr txBox="1"/>
          <p:nvPr/>
        </p:nvSpPr>
        <p:spPr>
          <a:xfrm>
            <a:off x="10400" y="4709975"/>
            <a:ext cx="2000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Source </a:t>
            </a: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store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2" name="Google Shape;472;p55"/>
          <p:cNvCxnSpPr>
            <a:stCxn id="459" idx="0"/>
            <a:endCxn id="473" idx="3"/>
          </p:cNvCxnSpPr>
          <p:nvPr/>
        </p:nvCxnSpPr>
        <p:spPr>
          <a:xfrm flipH="1" rot="10800000">
            <a:off x="1215226" y="1534899"/>
            <a:ext cx="29100" cy="911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474" name="Google Shape;474;p5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75" name="Google Shape;475;p55"/>
          <p:cNvCxnSpPr>
            <a:stCxn id="459" idx="0"/>
            <a:endCxn id="463" idx="2"/>
          </p:cNvCxnSpPr>
          <p:nvPr/>
        </p:nvCxnSpPr>
        <p:spPr>
          <a:xfrm rot="10800000">
            <a:off x="560926" y="1643499"/>
            <a:ext cx="654300" cy="802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476" name="Google Shape;476;p55"/>
          <p:cNvCxnSpPr>
            <a:stCxn id="459" idx="0"/>
            <a:endCxn id="477" idx="3"/>
          </p:cNvCxnSpPr>
          <p:nvPr/>
        </p:nvCxnSpPr>
        <p:spPr>
          <a:xfrm flipH="1" rot="10800000">
            <a:off x="1215226" y="1613199"/>
            <a:ext cx="570000" cy="832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grpSp>
        <p:nvGrpSpPr>
          <p:cNvPr id="478" name="Google Shape;478;p55"/>
          <p:cNvGrpSpPr/>
          <p:nvPr/>
        </p:nvGrpSpPr>
        <p:grpSpPr>
          <a:xfrm>
            <a:off x="1779225" y="1459050"/>
            <a:ext cx="6999900" cy="3380700"/>
            <a:chOff x="1779225" y="1459050"/>
            <a:chExt cx="6999900" cy="3380700"/>
          </a:xfrm>
        </p:grpSpPr>
        <p:sp>
          <p:nvSpPr>
            <p:cNvPr id="479" name="Google Shape;479;p55"/>
            <p:cNvSpPr/>
            <p:nvPr/>
          </p:nvSpPr>
          <p:spPr>
            <a:xfrm>
              <a:off x="2671425" y="3337950"/>
              <a:ext cx="6107700" cy="1501800"/>
            </a:xfrm>
            <a:prstGeom prst="rect">
              <a:avLst/>
            </a:prstGeom>
            <a:solidFill>
              <a:srgbClr val="FFE599"/>
            </a:solidFill>
            <a:ln cap="flat" cmpd="sng" w="9525">
              <a:solidFill>
                <a:srgbClr val="0C0C0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800"/>
                </a:spcBef>
                <a:spcAft>
                  <a:spcPts val="0"/>
                </a:spcAft>
                <a:buNone/>
              </a:pPr>
              <a:r>
                <a:rPr lang="en" sz="2400"/>
                <a:t>Reality: consumers</a:t>
              </a:r>
              <a:r>
                <a:rPr lang="en" sz="2400"/>
                <a:t> </a:t>
              </a:r>
              <a:r>
                <a:rPr i="1" lang="en" sz="2400"/>
                <a:t>are </a:t>
              </a:r>
              <a:r>
                <a:rPr lang="en" sz="2400"/>
                <a:t>that slow</a:t>
              </a:r>
              <a:endParaRPr sz="2400"/>
            </a:p>
            <a:p>
              <a:pPr indent="-3556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2000"/>
                <a:buChar char="●"/>
              </a:pPr>
              <a:r>
                <a:rPr lang="en" sz="2000"/>
                <a:t>C</a:t>
              </a:r>
              <a:r>
                <a:rPr lang="en" sz="2000">
                  <a:solidFill>
                    <a:schemeClr val="dk1"/>
                  </a:solidFill>
                </a:rPr>
                <a:t>an lead to data loss or corruption</a:t>
              </a:r>
              <a:endParaRPr sz="2000"/>
            </a:p>
            <a:p>
              <a:pPr indent="-3556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2000"/>
                <a:buChar char="●"/>
              </a:pPr>
              <a:r>
                <a:rPr lang="en" sz="2000">
                  <a:solidFill>
                    <a:schemeClr val="dk1"/>
                  </a:solidFill>
                </a:rPr>
                <a:t>Not</a:t>
              </a:r>
              <a:r>
                <a:rPr lang="en" sz="2000">
                  <a:solidFill>
                    <a:schemeClr val="dk1"/>
                  </a:solidFill>
                </a:rPr>
                <a:t> decoupled: consumers must recover from source store</a:t>
              </a:r>
              <a:endParaRPr sz="2000">
                <a:solidFill>
                  <a:schemeClr val="dk1"/>
                </a:solidFill>
              </a:endParaRPr>
            </a:p>
          </p:txBody>
        </p:sp>
        <p:cxnSp>
          <p:nvCxnSpPr>
            <p:cNvPr id="480" name="Google Shape;480;p55"/>
            <p:cNvCxnSpPr>
              <a:stCxn id="479" idx="1"/>
              <a:endCxn id="462" idx="3"/>
            </p:cNvCxnSpPr>
            <p:nvPr/>
          </p:nvCxnSpPr>
          <p:spPr>
            <a:xfrm flipH="1">
              <a:off x="1779225" y="4088850"/>
              <a:ext cx="892200" cy="217500"/>
            </a:xfrm>
            <a:prstGeom prst="straightConnector1">
              <a:avLst/>
            </a:prstGeom>
            <a:noFill/>
            <a:ln cap="flat" cmpd="sng" w="19050">
              <a:solidFill>
                <a:srgbClr val="38761D"/>
              </a:solidFill>
              <a:prstDash val="dot"/>
              <a:round/>
              <a:headEnd len="med" w="med" type="none"/>
              <a:tailEnd len="med" w="med" type="triangle"/>
            </a:ln>
          </p:spPr>
        </p:cxnSp>
        <p:cxnSp>
          <p:nvCxnSpPr>
            <p:cNvPr id="481" name="Google Shape;481;p55"/>
            <p:cNvCxnSpPr>
              <a:stCxn id="479" idx="1"/>
              <a:endCxn id="464" idx="3"/>
            </p:cNvCxnSpPr>
            <p:nvPr/>
          </p:nvCxnSpPr>
          <p:spPr>
            <a:xfrm rot="10800000">
              <a:off x="1992825" y="1459050"/>
              <a:ext cx="678600" cy="2629800"/>
            </a:xfrm>
            <a:prstGeom prst="straightConnector1">
              <a:avLst/>
            </a:prstGeom>
            <a:noFill/>
            <a:ln cap="flat" cmpd="sng" w="19050">
              <a:solidFill>
                <a:srgbClr val="38761D"/>
              </a:solidFill>
              <a:prstDash val="dot"/>
              <a:round/>
              <a:headEnd len="med" w="med" type="none"/>
              <a:tailEnd len="med" w="med" type="triangle"/>
            </a:ln>
          </p:spPr>
        </p:cxnSp>
      </p:grpSp>
      <p:sp>
        <p:nvSpPr>
          <p:cNvPr id="482" name="Google Shape;482;p55"/>
          <p:cNvSpPr/>
          <p:nvPr/>
        </p:nvSpPr>
        <p:spPr>
          <a:xfrm>
            <a:off x="1423575" y="2701175"/>
            <a:ext cx="414300" cy="314700"/>
          </a:xfrm>
          <a:prstGeom prst="parallelogram">
            <a:avLst>
              <a:gd fmla="val 25000" name="adj"/>
            </a:avLst>
          </a:prstGeom>
          <a:solidFill>
            <a:srgbClr val="C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</a:endParaRPr>
          </a:p>
        </p:txBody>
      </p:sp>
      <p:grpSp>
        <p:nvGrpSpPr>
          <p:cNvPr id="483" name="Google Shape;483;p55"/>
          <p:cNvGrpSpPr/>
          <p:nvPr/>
        </p:nvGrpSpPr>
        <p:grpSpPr>
          <a:xfrm>
            <a:off x="936874" y="2673179"/>
            <a:ext cx="438300" cy="369300"/>
            <a:chOff x="936874" y="2673179"/>
            <a:chExt cx="438300" cy="369300"/>
          </a:xfrm>
        </p:grpSpPr>
        <p:sp>
          <p:nvSpPr>
            <p:cNvPr id="484" name="Google Shape;484;p55"/>
            <p:cNvSpPr/>
            <p:nvPr/>
          </p:nvSpPr>
          <p:spPr>
            <a:xfrm>
              <a:off x="957822" y="2700450"/>
              <a:ext cx="414300" cy="314700"/>
            </a:xfrm>
            <a:prstGeom prst="parallelogram">
              <a:avLst>
                <a:gd fmla="val 25000" name="adj"/>
              </a:avLst>
            </a:prstGeom>
            <a:solidFill>
              <a:srgbClr val="5959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chemeClr val="lt1"/>
                </a:solidFill>
              </a:endParaRPr>
            </a:p>
          </p:txBody>
        </p:sp>
        <p:sp>
          <p:nvSpPr>
            <p:cNvPr id="485" name="Google Shape;485;p55"/>
            <p:cNvSpPr txBox="1"/>
            <p:nvPr/>
          </p:nvSpPr>
          <p:spPr>
            <a:xfrm>
              <a:off x="936874" y="2673179"/>
              <a:ext cx="438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lt1"/>
                </a:solidFill>
              </a:endParaRPr>
            </a:p>
          </p:txBody>
        </p:sp>
      </p:grpSp>
      <p:sp>
        <p:nvSpPr>
          <p:cNvPr id="486" name="Google Shape;486;p55"/>
          <p:cNvSpPr/>
          <p:nvPr/>
        </p:nvSpPr>
        <p:spPr>
          <a:xfrm>
            <a:off x="490903" y="2700450"/>
            <a:ext cx="414300" cy="314700"/>
          </a:xfrm>
          <a:prstGeom prst="parallelogram">
            <a:avLst>
              <a:gd fmla="val 25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</a:endParaRPr>
          </a:p>
        </p:txBody>
      </p:sp>
      <p:grpSp>
        <p:nvGrpSpPr>
          <p:cNvPr id="487" name="Google Shape;487;p55"/>
          <p:cNvGrpSpPr/>
          <p:nvPr/>
        </p:nvGrpSpPr>
        <p:grpSpPr>
          <a:xfrm>
            <a:off x="1409100" y="873925"/>
            <a:ext cx="7201199" cy="1712250"/>
            <a:chOff x="1409100" y="873925"/>
            <a:chExt cx="7201199" cy="1712250"/>
          </a:xfrm>
        </p:grpSpPr>
        <p:sp>
          <p:nvSpPr>
            <p:cNvPr id="488" name="Google Shape;488;p55"/>
            <p:cNvSpPr/>
            <p:nvPr/>
          </p:nvSpPr>
          <p:spPr>
            <a:xfrm>
              <a:off x="2678400" y="873925"/>
              <a:ext cx="5931899" cy="572700"/>
            </a:xfrm>
            <a:prstGeom prst="rect">
              <a:avLst/>
            </a:prstGeom>
            <a:solidFill>
              <a:srgbClr val="FFE599"/>
            </a:solidFill>
            <a:ln cap="flat" cmpd="sng" w="9525">
              <a:solidFill>
                <a:srgbClr val="0C0C0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chemeClr val="dk1"/>
                  </a:solidFill>
                </a:rPr>
                <a:t>Hidden log cannot be retained forever </a:t>
              </a:r>
              <a:endParaRPr sz="2400">
                <a:solidFill>
                  <a:schemeClr val="dk1"/>
                </a:solidFill>
              </a:endParaRPr>
            </a:p>
          </p:txBody>
        </p:sp>
        <p:cxnSp>
          <p:nvCxnSpPr>
            <p:cNvPr id="489" name="Google Shape;489;p55"/>
            <p:cNvCxnSpPr>
              <a:stCxn id="488" idx="1"/>
            </p:cNvCxnSpPr>
            <p:nvPr/>
          </p:nvCxnSpPr>
          <p:spPr>
            <a:xfrm flipH="1">
              <a:off x="1409100" y="1160275"/>
              <a:ext cx="1269300" cy="1425900"/>
            </a:xfrm>
            <a:prstGeom prst="straightConnector1">
              <a:avLst/>
            </a:prstGeom>
            <a:noFill/>
            <a:ln cap="flat" cmpd="sng" w="19050">
              <a:solidFill>
                <a:srgbClr val="38761D"/>
              </a:solidFill>
              <a:prstDash val="dot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490" name="Google Shape;490;p55"/>
          <p:cNvGrpSpPr/>
          <p:nvPr/>
        </p:nvGrpSpPr>
        <p:grpSpPr>
          <a:xfrm>
            <a:off x="2037925" y="969483"/>
            <a:ext cx="264123" cy="343242"/>
            <a:chOff x="328175" y="97358"/>
            <a:chExt cx="264123" cy="343242"/>
          </a:xfrm>
        </p:grpSpPr>
        <p:sp>
          <p:nvSpPr>
            <p:cNvPr id="491" name="Google Shape;491;p55"/>
            <p:cNvSpPr/>
            <p:nvPr/>
          </p:nvSpPr>
          <p:spPr>
            <a:xfrm>
              <a:off x="328175" y="184100"/>
              <a:ext cx="256500" cy="256500"/>
            </a:xfrm>
            <a:prstGeom prst="ellipse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55"/>
            <p:cNvSpPr/>
            <p:nvPr/>
          </p:nvSpPr>
          <p:spPr>
            <a:xfrm rot="-903614">
              <a:off x="435441" y="279113"/>
              <a:ext cx="154714" cy="37548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55"/>
            <p:cNvSpPr/>
            <p:nvPr/>
          </p:nvSpPr>
          <p:spPr>
            <a:xfrm rot="-8122567">
              <a:off x="375807" y="268321"/>
              <a:ext cx="96946" cy="3776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55"/>
            <p:cNvSpPr/>
            <p:nvPr/>
          </p:nvSpPr>
          <p:spPr>
            <a:xfrm rot="-13325">
              <a:off x="379916" y="97658"/>
              <a:ext cx="154801" cy="375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55"/>
            <p:cNvSpPr/>
            <p:nvPr/>
          </p:nvSpPr>
          <p:spPr>
            <a:xfrm rot="-5415697">
              <a:off x="426792" y="112588"/>
              <a:ext cx="65701" cy="711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96" name="Google Shape;496;p55"/>
          <p:cNvGrpSpPr/>
          <p:nvPr/>
        </p:nvGrpSpPr>
        <p:grpSpPr>
          <a:xfrm>
            <a:off x="476970" y="1862975"/>
            <a:ext cx="8133330" cy="1153154"/>
            <a:chOff x="476970" y="1862975"/>
            <a:chExt cx="8133330" cy="1153154"/>
          </a:xfrm>
        </p:grpSpPr>
        <p:grpSp>
          <p:nvGrpSpPr>
            <p:cNvPr id="497" name="Google Shape;497;p55"/>
            <p:cNvGrpSpPr/>
            <p:nvPr/>
          </p:nvGrpSpPr>
          <p:grpSpPr>
            <a:xfrm>
              <a:off x="476970" y="1862975"/>
              <a:ext cx="8133330" cy="1153154"/>
              <a:chOff x="476970" y="1862975"/>
              <a:chExt cx="8133330" cy="1153154"/>
            </a:xfrm>
          </p:grpSpPr>
          <p:sp>
            <p:nvSpPr>
              <p:cNvPr id="498" name="Google Shape;498;p55"/>
              <p:cNvSpPr/>
              <p:nvPr/>
            </p:nvSpPr>
            <p:spPr>
              <a:xfrm>
                <a:off x="476970" y="2701429"/>
                <a:ext cx="423900" cy="314700"/>
              </a:xfrm>
              <a:prstGeom prst="parallelogram">
                <a:avLst>
                  <a:gd fmla="val 25000" name="adj"/>
                </a:avLst>
              </a:prstGeom>
              <a:solidFill>
                <a:srgbClr val="EEEDE9">
                  <a:alpha val="557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00">
                  <a:solidFill>
                    <a:schemeClr val="lt1"/>
                  </a:solidFill>
                </a:endParaRPr>
              </a:p>
            </p:txBody>
          </p:sp>
          <p:sp>
            <p:nvSpPr>
              <p:cNvPr id="499" name="Google Shape;499;p55"/>
              <p:cNvSpPr/>
              <p:nvPr/>
            </p:nvSpPr>
            <p:spPr>
              <a:xfrm>
                <a:off x="2668200" y="1862975"/>
                <a:ext cx="5942100" cy="990600"/>
              </a:xfrm>
              <a:prstGeom prst="rect">
                <a:avLst/>
              </a:prstGeom>
              <a:solidFill>
                <a:srgbClr val="FFE599"/>
              </a:solidFill>
              <a:ln cap="flat" cmpd="sng" w="9525">
                <a:solidFill>
                  <a:srgbClr val="0C0C0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chemeClr val="dk1"/>
                    </a:solidFill>
                  </a:rPr>
                  <a:t>Pubsub retention policy of few days</a:t>
                </a:r>
                <a:endParaRPr sz="2400">
                  <a:solidFill>
                    <a:schemeClr val="dk1"/>
                  </a:solidFill>
                </a:endParaRPr>
              </a:p>
              <a:p>
                <a:pPr indent="0" lvl="0" marL="0" rtl="0" algn="l">
                  <a:lnSpc>
                    <a:spcPct val="115000"/>
                  </a:lnSpc>
                  <a:spcBef>
                    <a:spcPts val="800"/>
                  </a:spcBef>
                  <a:spcAft>
                    <a:spcPts val="0"/>
                  </a:spcAft>
                  <a:buNone/>
                </a:pPr>
                <a:r>
                  <a:rPr lang="en" sz="2400"/>
                  <a:t>Expectation: consumers not “that slow”​</a:t>
                </a:r>
                <a:endParaRPr sz="2400">
                  <a:solidFill>
                    <a:schemeClr val="dk1"/>
                  </a:solidFill>
                </a:endParaRPr>
              </a:p>
            </p:txBody>
          </p:sp>
          <p:cxnSp>
            <p:nvCxnSpPr>
              <p:cNvPr id="500" name="Google Shape;500;p55"/>
              <p:cNvCxnSpPr>
                <a:stCxn id="499" idx="1"/>
                <a:endCxn id="498" idx="2"/>
              </p:cNvCxnSpPr>
              <p:nvPr/>
            </p:nvCxnSpPr>
            <p:spPr>
              <a:xfrm flipH="1">
                <a:off x="861600" y="2358275"/>
                <a:ext cx="1806600" cy="500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38761D"/>
                </a:solidFill>
                <a:prstDash val="dot"/>
                <a:round/>
                <a:headEnd len="med" w="med" type="none"/>
                <a:tailEnd len="med" w="med" type="triangle"/>
              </a:ln>
            </p:spPr>
          </p:cxnSp>
        </p:grpSp>
        <p:grpSp>
          <p:nvGrpSpPr>
            <p:cNvPr id="501" name="Google Shape;501;p55"/>
            <p:cNvGrpSpPr/>
            <p:nvPr/>
          </p:nvGrpSpPr>
          <p:grpSpPr>
            <a:xfrm>
              <a:off x="590421" y="2777438"/>
              <a:ext cx="182500" cy="178088"/>
              <a:chOff x="1037025" y="-320275"/>
              <a:chExt cx="182500" cy="178088"/>
            </a:xfrm>
          </p:grpSpPr>
          <p:cxnSp>
            <p:nvCxnSpPr>
              <p:cNvPr id="502" name="Google Shape;502;p55"/>
              <p:cNvCxnSpPr/>
              <p:nvPr/>
            </p:nvCxnSpPr>
            <p:spPr>
              <a:xfrm>
                <a:off x="1047325" y="-320275"/>
                <a:ext cx="172200" cy="1722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03" name="Google Shape;503;p55"/>
              <p:cNvCxnSpPr/>
              <p:nvPr/>
            </p:nvCxnSpPr>
            <p:spPr>
              <a:xfrm flipH="1">
                <a:off x="1037025" y="-314387"/>
                <a:ext cx="172200" cy="1722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cxnSp>
        <p:nvCxnSpPr>
          <p:cNvPr id="504" name="Google Shape;504;p55"/>
          <p:cNvCxnSpPr/>
          <p:nvPr/>
        </p:nvCxnSpPr>
        <p:spPr>
          <a:xfrm>
            <a:off x="536475" y="3138754"/>
            <a:ext cx="1233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05" name="Google Shape;505;p55"/>
          <p:cNvSpPr txBox="1"/>
          <p:nvPr/>
        </p:nvSpPr>
        <p:spPr>
          <a:xfrm>
            <a:off x="156128" y="3041358"/>
            <a:ext cx="944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old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506" name="Google Shape;506;p55"/>
          <p:cNvSpPr txBox="1"/>
          <p:nvPr/>
        </p:nvSpPr>
        <p:spPr>
          <a:xfrm>
            <a:off x="1146728" y="3041358"/>
            <a:ext cx="944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new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507" name="Google Shape;507;p55"/>
          <p:cNvSpPr txBox="1"/>
          <p:nvPr/>
        </p:nvSpPr>
        <p:spPr>
          <a:xfrm>
            <a:off x="4438275" y="3017350"/>
            <a:ext cx="4722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56"/>
          <p:cNvSpPr/>
          <p:nvPr/>
        </p:nvSpPr>
        <p:spPr>
          <a:xfrm>
            <a:off x="957992" y="1109562"/>
            <a:ext cx="425100" cy="534000"/>
          </a:xfrm>
          <a:prstGeom prst="can">
            <a:avLst>
              <a:gd fmla="val 25000" name="adj"/>
            </a:avLst>
          </a:prstGeom>
          <a:solidFill>
            <a:srgbClr val="B2D5F2"/>
          </a:solidFill>
          <a:ln cap="flat" cmpd="sng" w="9525">
            <a:solidFill>
              <a:srgbClr val="1A191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13" name="Google Shape;513;p56"/>
          <p:cNvSpPr/>
          <p:nvPr/>
        </p:nvSpPr>
        <p:spPr>
          <a:xfrm>
            <a:off x="820642" y="4149025"/>
            <a:ext cx="425100" cy="534000"/>
          </a:xfrm>
          <a:prstGeom prst="can">
            <a:avLst>
              <a:gd fmla="val 25000" name="adj"/>
            </a:avLst>
          </a:prstGeom>
          <a:solidFill>
            <a:srgbClr val="32FEBC"/>
          </a:solidFill>
          <a:ln cap="flat" cmpd="sng" w="9525">
            <a:solidFill>
              <a:srgbClr val="1A191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4" name="Google Shape;514;p56"/>
          <p:cNvGrpSpPr/>
          <p:nvPr/>
        </p:nvGrpSpPr>
        <p:grpSpPr>
          <a:xfrm>
            <a:off x="166800" y="2442113"/>
            <a:ext cx="1829356" cy="895827"/>
            <a:chOff x="5584602" y="4337726"/>
            <a:chExt cx="1795423" cy="1314300"/>
          </a:xfrm>
        </p:grpSpPr>
        <p:sp>
          <p:nvSpPr>
            <p:cNvPr id="515" name="Google Shape;515;p56"/>
            <p:cNvSpPr/>
            <p:nvPr/>
          </p:nvSpPr>
          <p:spPr>
            <a:xfrm rot="5400000">
              <a:off x="6161125" y="4433126"/>
              <a:ext cx="1314300" cy="1123500"/>
            </a:xfrm>
            <a:prstGeom prst="can">
              <a:avLst>
                <a:gd fmla="val 25000" name="adj"/>
              </a:avLst>
            </a:prstGeom>
            <a:solidFill>
              <a:srgbClr val="D9D2E9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56"/>
            <p:cNvSpPr/>
            <p:nvPr/>
          </p:nvSpPr>
          <p:spPr>
            <a:xfrm flipH="1" rot="-5400000">
              <a:off x="5421102" y="4501226"/>
              <a:ext cx="1314300" cy="987300"/>
            </a:xfrm>
            <a:prstGeom prst="can">
              <a:avLst>
                <a:gd fmla="val 25000" name="adj"/>
              </a:avLst>
            </a:prstGeom>
            <a:solidFill>
              <a:srgbClr val="D9D2E9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56"/>
            <p:cNvSpPr/>
            <p:nvPr/>
          </p:nvSpPr>
          <p:spPr>
            <a:xfrm>
              <a:off x="6467871" y="4343400"/>
              <a:ext cx="152400" cy="1308600"/>
            </a:xfrm>
            <a:prstGeom prst="rect">
              <a:avLst/>
            </a:prstGeom>
            <a:solidFill>
              <a:srgbClr val="D9D2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8" name="Google Shape;518;p56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Lack of correctness, e.g. for replication</a:t>
            </a:r>
            <a:endParaRPr/>
          </a:p>
        </p:txBody>
      </p:sp>
      <p:sp>
        <p:nvSpPr>
          <p:cNvPr id="519" name="Google Shape;519;p56"/>
          <p:cNvSpPr txBox="1"/>
          <p:nvPr/>
        </p:nvSpPr>
        <p:spPr>
          <a:xfrm>
            <a:off x="2101750" y="767350"/>
            <a:ext cx="6855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b="1" lang="en" sz="2400">
                <a:solidFill>
                  <a:schemeClr val="dk1"/>
                </a:solidFill>
              </a:rPr>
              <a:t>Goal:</a:t>
            </a:r>
            <a:r>
              <a:rPr lang="en" sz="2400">
                <a:solidFill>
                  <a:schemeClr val="dk1"/>
                </a:solidFill>
              </a:rPr>
              <a:t> Snapshot consistency on destination 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520" name="Google Shape;520;p56"/>
          <p:cNvSpPr txBox="1"/>
          <p:nvPr/>
        </p:nvSpPr>
        <p:spPr>
          <a:xfrm>
            <a:off x="-65800" y="4633775"/>
            <a:ext cx="2000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Source </a:t>
            </a: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store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1" name="Google Shape;521;p56"/>
          <p:cNvCxnSpPr>
            <a:endCxn id="522" idx="2"/>
          </p:cNvCxnSpPr>
          <p:nvPr/>
        </p:nvCxnSpPr>
        <p:spPr>
          <a:xfrm flipH="1" rot="10800000">
            <a:off x="1098865" y="3261381"/>
            <a:ext cx="79500" cy="1062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523" name="Google Shape;523;p56"/>
          <p:cNvCxnSpPr>
            <a:stCxn id="522" idx="2"/>
            <a:endCxn id="522" idx="0"/>
          </p:cNvCxnSpPr>
          <p:nvPr/>
        </p:nvCxnSpPr>
        <p:spPr>
          <a:xfrm rot="10800000">
            <a:off x="1178365" y="2454681"/>
            <a:ext cx="0" cy="806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524" name="Google Shape;524;p56"/>
          <p:cNvSpPr/>
          <p:nvPr/>
        </p:nvSpPr>
        <p:spPr>
          <a:xfrm>
            <a:off x="800700" y="2040200"/>
            <a:ext cx="673800" cy="288300"/>
          </a:xfrm>
          <a:prstGeom prst="parallelogram">
            <a:avLst>
              <a:gd fmla="val 25000" name="adj"/>
            </a:avLst>
          </a:prstGeom>
          <a:solidFill>
            <a:srgbClr val="B6D7A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</a:t>
            </a:r>
            <a:endParaRPr baseline="-25000"/>
          </a:p>
        </p:txBody>
      </p:sp>
      <p:sp>
        <p:nvSpPr>
          <p:cNvPr id="525" name="Google Shape;525;p56"/>
          <p:cNvSpPr/>
          <p:nvPr/>
        </p:nvSpPr>
        <p:spPr>
          <a:xfrm>
            <a:off x="857900" y="1687000"/>
            <a:ext cx="673800" cy="288300"/>
          </a:xfrm>
          <a:prstGeom prst="parallelogram">
            <a:avLst>
              <a:gd fmla="val 25000" name="adj"/>
            </a:avLst>
          </a:prstGeom>
          <a:solidFill>
            <a:srgbClr val="B6D7A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Del</a:t>
            </a:r>
            <a:endParaRPr baseline="-25000"/>
          </a:p>
        </p:txBody>
      </p:sp>
      <p:sp>
        <p:nvSpPr>
          <p:cNvPr id="526" name="Google Shape;526;p56"/>
          <p:cNvSpPr/>
          <p:nvPr/>
        </p:nvSpPr>
        <p:spPr>
          <a:xfrm>
            <a:off x="188576" y="3869225"/>
            <a:ext cx="673800" cy="288300"/>
          </a:xfrm>
          <a:prstGeom prst="parallelogram">
            <a:avLst>
              <a:gd fmla="val 25000" name="adj"/>
            </a:avLst>
          </a:prstGeom>
          <a:solidFill>
            <a:srgbClr val="B6D7A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</a:t>
            </a:r>
            <a:endParaRPr baseline="-25000"/>
          </a:p>
        </p:txBody>
      </p:sp>
      <p:sp>
        <p:nvSpPr>
          <p:cNvPr id="527" name="Google Shape;527;p56"/>
          <p:cNvSpPr/>
          <p:nvPr/>
        </p:nvSpPr>
        <p:spPr>
          <a:xfrm>
            <a:off x="1194350" y="3869225"/>
            <a:ext cx="673800" cy="288300"/>
          </a:xfrm>
          <a:prstGeom prst="parallelogram">
            <a:avLst>
              <a:gd fmla="val 25000" name="adj"/>
            </a:avLst>
          </a:prstGeom>
          <a:solidFill>
            <a:srgbClr val="B6D7A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Del</a:t>
            </a:r>
            <a:endParaRPr baseline="-25000"/>
          </a:p>
        </p:txBody>
      </p:sp>
      <p:cxnSp>
        <p:nvCxnSpPr>
          <p:cNvPr id="528" name="Google Shape;528;p56"/>
          <p:cNvCxnSpPr>
            <a:stCxn id="522" idx="0"/>
            <a:endCxn id="529" idx="3"/>
          </p:cNvCxnSpPr>
          <p:nvPr/>
        </p:nvCxnSpPr>
        <p:spPr>
          <a:xfrm rot="10800000">
            <a:off x="1173565" y="1534960"/>
            <a:ext cx="4800" cy="919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530" name="Google Shape;530;p56"/>
          <p:cNvSpPr/>
          <p:nvPr/>
        </p:nvSpPr>
        <p:spPr>
          <a:xfrm>
            <a:off x="889322" y="4293785"/>
            <a:ext cx="288300" cy="288300"/>
          </a:xfrm>
          <a:prstGeom prst="rect">
            <a:avLst/>
          </a:prstGeom>
          <a:solidFill>
            <a:srgbClr val="A61C00"/>
          </a:solidFill>
          <a:ln cap="flat" cmpd="sng" w="9525">
            <a:solidFill>
              <a:srgbClr val="A61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56"/>
          <p:cNvSpPr/>
          <p:nvPr/>
        </p:nvSpPr>
        <p:spPr>
          <a:xfrm>
            <a:off x="1012380" y="1242849"/>
            <a:ext cx="288300" cy="288300"/>
          </a:xfrm>
          <a:prstGeom prst="rect">
            <a:avLst/>
          </a:prstGeom>
          <a:solidFill>
            <a:srgbClr val="A61C00"/>
          </a:solidFill>
          <a:ln cap="flat" cmpd="sng" w="9525">
            <a:solidFill>
              <a:srgbClr val="A61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p56"/>
          <p:cNvSpPr txBox="1"/>
          <p:nvPr/>
        </p:nvSpPr>
        <p:spPr>
          <a:xfrm>
            <a:off x="2101750" y="1640425"/>
            <a:ext cx="7042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Parallel ⇒ </a:t>
            </a:r>
            <a:r>
              <a:rPr lang="en" sz="2400">
                <a:solidFill>
                  <a:srgbClr val="0C0C0C"/>
                </a:solidFill>
              </a:rPr>
              <a:t>reordering,</a:t>
            </a:r>
            <a:r>
              <a:rPr lang="en" sz="2400">
                <a:solidFill>
                  <a:srgbClr val="FF3621"/>
                </a:solidFill>
              </a:rPr>
              <a:t> </a:t>
            </a:r>
            <a:r>
              <a:rPr lang="en" sz="2400">
                <a:solidFill>
                  <a:srgbClr val="C00000"/>
                </a:solidFill>
              </a:rPr>
              <a:t>no eventual consistency!</a:t>
            </a:r>
            <a:endParaRPr sz="2400">
              <a:solidFill>
                <a:srgbClr val="C00000"/>
              </a:solidFill>
            </a:endParaRPr>
          </a:p>
        </p:txBody>
      </p:sp>
      <p:sp>
        <p:nvSpPr>
          <p:cNvPr id="533" name="Google Shape;533;p56"/>
          <p:cNvSpPr txBox="1"/>
          <p:nvPr/>
        </p:nvSpPr>
        <p:spPr>
          <a:xfrm>
            <a:off x="2101750" y="2156375"/>
            <a:ext cx="7084500" cy="14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Even if consumer recovers per-object ordering v</a:t>
            </a:r>
            <a:r>
              <a:rPr lang="en" sz="2400"/>
              <a:t>ia versions, OCC, tombstones</a:t>
            </a:r>
            <a:r>
              <a:rPr lang="en" sz="2400"/>
              <a:t> </a:t>
            </a:r>
            <a:r>
              <a:rPr lang="en" sz="2400">
                <a:solidFill>
                  <a:schemeClr val="dk1"/>
                </a:solidFill>
              </a:rPr>
              <a:t>⇒ </a:t>
            </a:r>
            <a:br>
              <a:rPr lang="en" sz="2400">
                <a:solidFill>
                  <a:schemeClr val="dk1"/>
                </a:solidFill>
              </a:rPr>
            </a:br>
            <a:r>
              <a:rPr lang="en" sz="2400">
                <a:solidFill>
                  <a:srgbClr val="C00000"/>
                </a:solidFill>
              </a:rPr>
              <a:t>no</a:t>
            </a:r>
            <a:r>
              <a:rPr lang="en" sz="2400">
                <a:solidFill>
                  <a:srgbClr val="C00000"/>
                </a:solidFill>
              </a:rPr>
              <a:t> cross-object snapshot consistency!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534" name="Google Shape;534;p5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5" name="Google Shape;535;p56"/>
          <p:cNvSpPr txBox="1"/>
          <p:nvPr/>
        </p:nvSpPr>
        <p:spPr>
          <a:xfrm>
            <a:off x="2101750" y="1202925"/>
            <a:ext cx="7003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Serial publish and apply ⇒ correct, no scale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536" name="Google Shape;536;p56"/>
          <p:cNvSpPr/>
          <p:nvPr/>
        </p:nvSpPr>
        <p:spPr>
          <a:xfrm>
            <a:off x="889322" y="4293785"/>
            <a:ext cx="288300" cy="288300"/>
          </a:xfrm>
          <a:prstGeom prst="flowChartSummingJunction">
            <a:avLst/>
          </a:prstGeom>
          <a:solidFill>
            <a:srgbClr val="FFFF00"/>
          </a:solidFill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56"/>
          <p:cNvSpPr txBox="1"/>
          <p:nvPr/>
        </p:nvSpPr>
        <p:spPr>
          <a:xfrm>
            <a:off x="961175" y="1130263"/>
            <a:ext cx="459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0000"/>
                </a:solidFill>
              </a:rPr>
              <a:t>?!</a:t>
            </a:r>
            <a:endParaRPr sz="2000">
              <a:solidFill>
                <a:srgbClr val="FF0000"/>
              </a:solidFill>
            </a:endParaRPr>
          </a:p>
        </p:txBody>
      </p:sp>
      <p:grpSp>
        <p:nvGrpSpPr>
          <p:cNvPr id="538" name="Google Shape;538;p56"/>
          <p:cNvGrpSpPr/>
          <p:nvPr/>
        </p:nvGrpSpPr>
        <p:grpSpPr>
          <a:xfrm>
            <a:off x="983825" y="1535049"/>
            <a:ext cx="59138" cy="2629801"/>
            <a:chOff x="1288625" y="1535049"/>
            <a:chExt cx="59138" cy="2629801"/>
          </a:xfrm>
        </p:grpSpPr>
        <p:cxnSp>
          <p:nvCxnSpPr>
            <p:cNvPr id="539" name="Google Shape;539;p56"/>
            <p:cNvCxnSpPr/>
            <p:nvPr/>
          </p:nvCxnSpPr>
          <p:spPr>
            <a:xfrm flipH="1" rot="10800000">
              <a:off x="1288625" y="3094450"/>
              <a:ext cx="54300" cy="10704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dash"/>
              <a:round/>
              <a:headEnd len="med" w="med" type="none"/>
              <a:tailEnd len="med" w="med" type="triangle"/>
            </a:ln>
          </p:spPr>
        </p:cxnSp>
        <p:cxnSp>
          <p:nvCxnSpPr>
            <p:cNvPr id="540" name="Google Shape;540;p56"/>
            <p:cNvCxnSpPr/>
            <p:nvPr/>
          </p:nvCxnSpPr>
          <p:spPr>
            <a:xfrm rot="10800000">
              <a:off x="1347763" y="2503536"/>
              <a:ext cx="0" cy="5703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dash"/>
              <a:round/>
              <a:headEnd len="med" w="med" type="none"/>
              <a:tailEnd len="med" w="med" type="triangle"/>
            </a:ln>
          </p:spPr>
        </p:cxnSp>
        <p:cxnSp>
          <p:nvCxnSpPr>
            <p:cNvPr id="541" name="Google Shape;541;p56"/>
            <p:cNvCxnSpPr/>
            <p:nvPr/>
          </p:nvCxnSpPr>
          <p:spPr>
            <a:xfrm rot="10800000">
              <a:off x="1325973" y="1535049"/>
              <a:ext cx="17100" cy="9891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dash"/>
              <a:round/>
              <a:headEnd len="med" w="med" type="none"/>
              <a:tailEnd len="med" w="med" type="triangle"/>
            </a:ln>
          </p:spPr>
        </p:cxnSp>
      </p:grpSp>
      <p:sp>
        <p:nvSpPr>
          <p:cNvPr id="542" name="Google Shape;542;p56"/>
          <p:cNvSpPr txBox="1"/>
          <p:nvPr/>
        </p:nvSpPr>
        <p:spPr>
          <a:xfrm>
            <a:off x="2023300" y="3479050"/>
            <a:ext cx="6855900" cy="12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In practice, settle for eventual consistency</a:t>
            </a:r>
            <a:endParaRPr sz="2400">
              <a:solidFill>
                <a:schemeClr val="dk1"/>
              </a:solidFill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" sz="2000">
                <a:solidFill>
                  <a:schemeClr val="dk1"/>
                </a:solidFill>
              </a:rPr>
              <a:t>Reset with daily/weekly snapshots</a:t>
            </a:r>
            <a:endParaRPr sz="2000">
              <a:solidFill>
                <a:schemeClr val="dk1"/>
              </a:solidFill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" sz="2000">
                <a:solidFill>
                  <a:schemeClr val="dk1"/>
                </a:solidFill>
              </a:rPr>
              <a:t>For “old” snapshot &amp; “approximate” queries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543" name="Google Shape;543;p56"/>
          <p:cNvSpPr txBox="1"/>
          <p:nvPr/>
        </p:nvSpPr>
        <p:spPr>
          <a:xfrm>
            <a:off x="2025550" y="2287150"/>
            <a:ext cx="7160700" cy="147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400"/>
              <a:t>Pubsub ordering guarantee not helpful</a:t>
            </a:r>
            <a:endParaRPr b="1" sz="2400"/>
          </a:p>
          <a:p>
            <a:pPr indent="-38100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2400"/>
              <a:buChar char="●"/>
            </a:pPr>
            <a:r>
              <a:rPr i="1" lang="en" sz="2400"/>
              <a:t>Get</a:t>
            </a:r>
            <a:r>
              <a:rPr lang="en" sz="2400"/>
              <a:t>:</a:t>
            </a:r>
            <a:r>
              <a:rPr i="1" lang="en" sz="2400"/>
              <a:t> </a:t>
            </a:r>
            <a:r>
              <a:rPr lang="en" sz="2400"/>
              <a:t>Pubsub delivers messages in publish order</a:t>
            </a:r>
            <a:endParaRPr sz="2400"/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i="1" lang="en" sz="2500"/>
              <a:t>Need</a:t>
            </a:r>
            <a:r>
              <a:rPr lang="en" sz="2500"/>
              <a:t>: Consumer end needs transaction order</a:t>
            </a:r>
            <a:endParaRPr sz="1900"/>
          </a:p>
        </p:txBody>
      </p:sp>
      <p:sp>
        <p:nvSpPr>
          <p:cNvPr id="544" name="Google Shape;544;p56"/>
          <p:cNvSpPr/>
          <p:nvPr/>
        </p:nvSpPr>
        <p:spPr>
          <a:xfrm>
            <a:off x="1354042" y="4149025"/>
            <a:ext cx="425100" cy="534000"/>
          </a:xfrm>
          <a:prstGeom prst="can">
            <a:avLst>
              <a:gd fmla="val 25000" name="adj"/>
            </a:avLst>
          </a:prstGeom>
          <a:solidFill>
            <a:srgbClr val="32FEBC"/>
          </a:solidFill>
          <a:ln cap="flat" cmpd="sng" w="9525">
            <a:solidFill>
              <a:srgbClr val="1A191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56"/>
          <p:cNvSpPr/>
          <p:nvPr/>
        </p:nvSpPr>
        <p:spPr>
          <a:xfrm>
            <a:off x="348392" y="1109562"/>
            <a:ext cx="425100" cy="534000"/>
          </a:xfrm>
          <a:prstGeom prst="can">
            <a:avLst>
              <a:gd fmla="val 25000" name="adj"/>
            </a:avLst>
          </a:prstGeom>
          <a:solidFill>
            <a:srgbClr val="B2D5F2"/>
          </a:solidFill>
          <a:ln cap="flat" cmpd="sng" w="9525">
            <a:solidFill>
              <a:srgbClr val="1A191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46" name="Google Shape;546;p56"/>
          <p:cNvSpPr/>
          <p:nvPr/>
        </p:nvSpPr>
        <p:spPr>
          <a:xfrm>
            <a:off x="1567592" y="1109562"/>
            <a:ext cx="425100" cy="534000"/>
          </a:xfrm>
          <a:prstGeom prst="can">
            <a:avLst>
              <a:gd fmla="val 25000" name="adj"/>
            </a:avLst>
          </a:prstGeom>
          <a:solidFill>
            <a:srgbClr val="B2D5F2"/>
          </a:solidFill>
          <a:ln cap="flat" cmpd="sng" w="9525">
            <a:solidFill>
              <a:srgbClr val="1A191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47" name="Google Shape;547;p56"/>
          <p:cNvSpPr/>
          <p:nvPr/>
        </p:nvSpPr>
        <p:spPr>
          <a:xfrm>
            <a:off x="287242" y="4149025"/>
            <a:ext cx="425100" cy="534000"/>
          </a:xfrm>
          <a:prstGeom prst="can">
            <a:avLst>
              <a:gd fmla="val 25000" name="adj"/>
            </a:avLst>
          </a:prstGeom>
          <a:solidFill>
            <a:srgbClr val="32FEBC"/>
          </a:solidFill>
          <a:ln cap="flat" cmpd="sng" w="9525">
            <a:solidFill>
              <a:srgbClr val="1A191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56"/>
          <p:cNvSpPr txBox="1"/>
          <p:nvPr/>
        </p:nvSpPr>
        <p:spPr>
          <a:xfrm>
            <a:off x="22150" y="647803"/>
            <a:ext cx="2148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Destination</a:t>
            </a:r>
            <a:r>
              <a:rPr lang="en" sz="1800"/>
              <a:t> </a:t>
            </a: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store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3" name="Google Shape;553;p57"/>
          <p:cNvGrpSpPr/>
          <p:nvPr/>
        </p:nvGrpSpPr>
        <p:grpSpPr>
          <a:xfrm>
            <a:off x="240973" y="3007344"/>
            <a:ext cx="1322149" cy="737979"/>
            <a:chOff x="5584602" y="4337726"/>
            <a:chExt cx="1795423" cy="1314300"/>
          </a:xfrm>
        </p:grpSpPr>
        <p:sp>
          <p:nvSpPr>
            <p:cNvPr id="554" name="Google Shape;554;p57"/>
            <p:cNvSpPr/>
            <p:nvPr/>
          </p:nvSpPr>
          <p:spPr>
            <a:xfrm rot="5400000">
              <a:off x="6161125" y="4433126"/>
              <a:ext cx="1314300" cy="1123500"/>
            </a:xfrm>
            <a:prstGeom prst="can">
              <a:avLst>
                <a:gd fmla="val 25000" name="adj"/>
              </a:avLst>
            </a:prstGeom>
            <a:solidFill>
              <a:srgbClr val="D9D2E9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57"/>
            <p:cNvSpPr/>
            <p:nvPr/>
          </p:nvSpPr>
          <p:spPr>
            <a:xfrm flipH="1" rot="-5400000">
              <a:off x="5421102" y="4501226"/>
              <a:ext cx="1314300" cy="987300"/>
            </a:xfrm>
            <a:prstGeom prst="can">
              <a:avLst>
                <a:gd fmla="val 25000" name="adj"/>
              </a:avLst>
            </a:prstGeom>
            <a:solidFill>
              <a:srgbClr val="D9D2E9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57"/>
            <p:cNvSpPr/>
            <p:nvPr/>
          </p:nvSpPr>
          <p:spPr>
            <a:xfrm>
              <a:off x="6467871" y="4343400"/>
              <a:ext cx="152400" cy="1308600"/>
            </a:xfrm>
            <a:prstGeom prst="rect">
              <a:avLst/>
            </a:prstGeom>
            <a:solidFill>
              <a:srgbClr val="D9D2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7" name="Google Shape;557;p57"/>
          <p:cNvSpPr txBox="1"/>
          <p:nvPr>
            <p:ph type="title"/>
          </p:nvPr>
        </p:nvSpPr>
        <p:spPr>
          <a:xfrm>
            <a:off x="122650" y="292625"/>
            <a:ext cx="8957700" cy="57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Lack of correctness, e.g. for cache freshness</a:t>
            </a:r>
            <a:endParaRPr sz="3400"/>
          </a:p>
        </p:txBody>
      </p:sp>
      <p:cxnSp>
        <p:nvCxnSpPr>
          <p:cNvPr id="558" name="Google Shape;558;p57"/>
          <p:cNvCxnSpPr>
            <a:stCxn id="559" idx="0"/>
            <a:endCxn id="560" idx="3"/>
          </p:cNvCxnSpPr>
          <p:nvPr/>
        </p:nvCxnSpPr>
        <p:spPr>
          <a:xfrm rot="10800000">
            <a:off x="1738650" y="1753750"/>
            <a:ext cx="924300" cy="1116900"/>
          </a:xfrm>
          <a:prstGeom prst="straightConnector1">
            <a:avLst/>
          </a:prstGeom>
          <a:noFill/>
          <a:ln cap="flat" cmpd="sng" w="19050">
            <a:solidFill>
              <a:srgbClr val="6FA8DC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561" name="Google Shape;561;p57"/>
          <p:cNvCxnSpPr>
            <a:stCxn id="559" idx="0"/>
            <a:endCxn id="562" idx="0"/>
          </p:cNvCxnSpPr>
          <p:nvPr/>
        </p:nvCxnSpPr>
        <p:spPr>
          <a:xfrm flipH="1" rot="5400000">
            <a:off x="1051350" y="1259050"/>
            <a:ext cx="1298400" cy="1924800"/>
          </a:xfrm>
          <a:prstGeom prst="curvedConnector3">
            <a:avLst>
              <a:gd fmla="val 118350" name="adj1"/>
            </a:avLst>
          </a:prstGeom>
          <a:noFill/>
          <a:ln cap="flat" cmpd="sng" w="19050">
            <a:solidFill>
              <a:srgbClr val="6FA8DC"/>
            </a:solidFill>
            <a:prstDash val="dash"/>
            <a:round/>
            <a:headEnd len="med" w="med" type="none"/>
            <a:tailEnd len="med" w="med" type="triangle"/>
          </a:ln>
        </p:spPr>
      </p:cxnSp>
      <p:grpSp>
        <p:nvGrpSpPr>
          <p:cNvPr id="563" name="Google Shape;563;p57"/>
          <p:cNvGrpSpPr/>
          <p:nvPr/>
        </p:nvGrpSpPr>
        <p:grpSpPr>
          <a:xfrm>
            <a:off x="1598950" y="2779347"/>
            <a:ext cx="2026080" cy="1046771"/>
            <a:chOff x="2284750" y="986275"/>
            <a:chExt cx="2026080" cy="930960"/>
          </a:xfrm>
        </p:grpSpPr>
        <p:sp>
          <p:nvSpPr>
            <p:cNvPr id="564" name="Google Shape;564;p57"/>
            <p:cNvSpPr/>
            <p:nvPr/>
          </p:nvSpPr>
          <p:spPr>
            <a:xfrm>
              <a:off x="2284750" y="986275"/>
              <a:ext cx="2026080" cy="930960"/>
            </a:xfrm>
            <a:prstGeom prst="cloud">
              <a:avLst/>
            </a:prstGeom>
            <a:solidFill>
              <a:srgbClr val="B6D7A8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3139"/>
                </a:buClr>
                <a:buSzPts val="1400"/>
                <a:buFont typeface="Calibri"/>
                <a:buNone/>
              </a:pPr>
              <a:r>
                <a:t/>
              </a:r>
              <a:endParaRPr b="0" i="0" sz="1600" u="none" cap="none" strike="noStrike">
                <a:solidFill>
                  <a:srgbClr val="1B313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57"/>
            <p:cNvSpPr txBox="1"/>
            <p:nvPr/>
          </p:nvSpPr>
          <p:spPr>
            <a:xfrm>
              <a:off x="2387850" y="1067477"/>
              <a:ext cx="1921800" cy="82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Auto-sharder, e.g.,</a:t>
              </a:r>
              <a:br>
                <a:rPr lang="en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Dicer/Slicer</a:t>
              </a:r>
              <a:br>
                <a:rPr lang="en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[OSDI ‘16]</a:t>
              </a: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5" name="Google Shape;565;p57"/>
          <p:cNvSpPr/>
          <p:nvPr/>
        </p:nvSpPr>
        <p:spPr>
          <a:xfrm>
            <a:off x="386388" y="4548626"/>
            <a:ext cx="314700" cy="418500"/>
          </a:xfrm>
          <a:prstGeom prst="can">
            <a:avLst>
              <a:gd fmla="val 25000" name="adj"/>
            </a:avLst>
          </a:prstGeom>
          <a:solidFill>
            <a:srgbClr val="32FEBC"/>
          </a:solidFill>
          <a:ln cap="flat" cmpd="sng" w="9525">
            <a:solidFill>
              <a:srgbClr val="1A191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57"/>
          <p:cNvSpPr/>
          <p:nvPr/>
        </p:nvSpPr>
        <p:spPr>
          <a:xfrm>
            <a:off x="893474" y="4548626"/>
            <a:ext cx="314700" cy="418500"/>
          </a:xfrm>
          <a:prstGeom prst="can">
            <a:avLst>
              <a:gd fmla="val 25000" name="adj"/>
            </a:avLst>
          </a:prstGeom>
          <a:solidFill>
            <a:srgbClr val="32FEBC"/>
          </a:solidFill>
          <a:ln cap="flat" cmpd="sng" w="9525">
            <a:solidFill>
              <a:srgbClr val="1A191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57"/>
          <p:cNvSpPr/>
          <p:nvPr/>
        </p:nvSpPr>
        <p:spPr>
          <a:xfrm>
            <a:off x="1485228" y="4548626"/>
            <a:ext cx="314700" cy="418500"/>
          </a:xfrm>
          <a:prstGeom prst="can">
            <a:avLst>
              <a:gd fmla="val 25000" name="adj"/>
            </a:avLst>
          </a:prstGeom>
          <a:solidFill>
            <a:srgbClr val="32FEBC"/>
          </a:solidFill>
          <a:ln cap="flat" cmpd="sng" w="9525">
            <a:solidFill>
              <a:srgbClr val="1A191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57"/>
          <p:cNvSpPr/>
          <p:nvPr/>
        </p:nvSpPr>
        <p:spPr>
          <a:xfrm>
            <a:off x="479277" y="3978538"/>
            <a:ext cx="537000" cy="363000"/>
          </a:xfrm>
          <a:prstGeom prst="roundRect">
            <a:avLst>
              <a:gd fmla="val 16667" name="adj"/>
            </a:avLst>
          </a:prstGeom>
          <a:solidFill>
            <a:srgbClr val="76FFD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57"/>
          <p:cNvSpPr/>
          <p:nvPr/>
        </p:nvSpPr>
        <p:spPr>
          <a:xfrm>
            <a:off x="1221590" y="3967130"/>
            <a:ext cx="537000" cy="363000"/>
          </a:xfrm>
          <a:prstGeom prst="roundRect">
            <a:avLst>
              <a:gd fmla="val 16667" name="adj"/>
            </a:avLst>
          </a:prstGeom>
          <a:solidFill>
            <a:srgbClr val="76FFD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0" name="Google Shape;570;p57"/>
          <p:cNvGrpSpPr/>
          <p:nvPr/>
        </p:nvGrpSpPr>
        <p:grpSpPr>
          <a:xfrm>
            <a:off x="469788" y="1572121"/>
            <a:ext cx="1268850" cy="363000"/>
            <a:chOff x="1432693" y="1241567"/>
            <a:chExt cx="1268850" cy="363000"/>
          </a:xfrm>
        </p:grpSpPr>
        <p:sp>
          <p:nvSpPr>
            <p:cNvPr id="562" name="Google Shape;562;p57"/>
            <p:cNvSpPr/>
            <p:nvPr/>
          </p:nvSpPr>
          <p:spPr>
            <a:xfrm>
              <a:off x="1432693" y="1241567"/>
              <a:ext cx="537000" cy="363000"/>
            </a:xfrm>
            <a:prstGeom prst="roundRect">
              <a:avLst>
                <a:gd fmla="val 16667" name="adj"/>
              </a:avLst>
            </a:prstGeom>
            <a:solidFill>
              <a:srgbClr val="B2D5F2"/>
            </a:solidFill>
            <a:ln cap="flat" cmpd="sng" w="9525">
              <a:solidFill>
                <a:srgbClr val="1F1A1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57"/>
            <p:cNvSpPr/>
            <p:nvPr/>
          </p:nvSpPr>
          <p:spPr>
            <a:xfrm>
              <a:off x="2164543" y="1241567"/>
              <a:ext cx="537000" cy="363000"/>
            </a:xfrm>
            <a:prstGeom prst="roundRect">
              <a:avLst>
                <a:gd fmla="val 16667" name="adj"/>
              </a:avLst>
            </a:prstGeom>
            <a:solidFill>
              <a:srgbClr val="B2D5F2"/>
            </a:solidFill>
            <a:ln cap="flat" cmpd="sng" w="9525">
              <a:solidFill>
                <a:srgbClr val="1F1A1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1" name="Google Shape;571;p57"/>
          <p:cNvSpPr txBox="1"/>
          <p:nvPr/>
        </p:nvSpPr>
        <p:spPr>
          <a:xfrm>
            <a:off x="-91075" y="865325"/>
            <a:ext cx="1096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Sharded</a:t>
            </a:r>
            <a:endParaRPr sz="18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Cache</a:t>
            </a:r>
            <a:endParaRPr/>
          </a:p>
        </p:txBody>
      </p:sp>
      <p:sp>
        <p:nvSpPr>
          <p:cNvPr id="572" name="Google Shape;572;p57"/>
          <p:cNvSpPr/>
          <p:nvPr/>
        </p:nvSpPr>
        <p:spPr>
          <a:xfrm>
            <a:off x="729375" y="1696862"/>
            <a:ext cx="142200" cy="142200"/>
          </a:xfrm>
          <a:prstGeom prst="ellipse">
            <a:avLst/>
          </a:prstGeom>
          <a:solidFill>
            <a:srgbClr val="FFFF00"/>
          </a:solidFill>
          <a:ln cap="flat" cmpd="sng" w="254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57"/>
          <p:cNvSpPr/>
          <p:nvPr/>
        </p:nvSpPr>
        <p:spPr>
          <a:xfrm>
            <a:off x="1600575" y="4692587"/>
            <a:ext cx="142200" cy="142200"/>
          </a:xfrm>
          <a:prstGeom prst="ellipse">
            <a:avLst/>
          </a:prstGeom>
          <a:solidFill>
            <a:srgbClr val="FFFF00"/>
          </a:solidFill>
          <a:ln cap="flat" cmpd="sng" w="254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4" name="Google Shape;574;p57"/>
          <p:cNvGrpSpPr/>
          <p:nvPr/>
        </p:nvGrpSpPr>
        <p:grpSpPr>
          <a:xfrm>
            <a:off x="1598800" y="4324450"/>
            <a:ext cx="2454900" cy="509361"/>
            <a:chOff x="1598800" y="4324450"/>
            <a:chExt cx="2454900" cy="509361"/>
          </a:xfrm>
        </p:grpSpPr>
        <p:sp>
          <p:nvSpPr>
            <p:cNvPr id="575" name="Google Shape;575;p57"/>
            <p:cNvSpPr txBox="1"/>
            <p:nvPr/>
          </p:nvSpPr>
          <p:spPr>
            <a:xfrm>
              <a:off x="2326600" y="4324450"/>
              <a:ext cx="1727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1600"/>
                <a:t>Write </a:t>
              </a:r>
              <a:endParaRPr sz="1600"/>
            </a:p>
          </p:txBody>
        </p:sp>
        <p:cxnSp>
          <p:nvCxnSpPr>
            <p:cNvPr id="576" name="Google Shape;576;p57"/>
            <p:cNvCxnSpPr>
              <a:stCxn id="575" idx="1"/>
              <a:endCxn id="577" idx="6"/>
            </p:cNvCxnSpPr>
            <p:nvPr/>
          </p:nvCxnSpPr>
          <p:spPr>
            <a:xfrm flipH="1">
              <a:off x="1741000" y="4493800"/>
              <a:ext cx="585600" cy="268800"/>
            </a:xfrm>
            <a:prstGeom prst="curvedConnector3">
              <a:avLst>
                <a:gd fmla="val 50000" name="adj1"/>
              </a:avLst>
            </a:prstGeom>
            <a:noFill/>
            <a:ln cap="flat" cmpd="sng" w="19050">
              <a:solidFill>
                <a:schemeClr val="dk2"/>
              </a:solidFill>
              <a:prstDash val="dash"/>
              <a:round/>
              <a:headEnd len="med" w="med" type="none"/>
              <a:tailEnd len="med" w="med" type="triangle"/>
            </a:ln>
          </p:spPr>
        </p:cxnSp>
        <p:sp>
          <p:nvSpPr>
            <p:cNvPr id="577" name="Google Shape;577;p57"/>
            <p:cNvSpPr/>
            <p:nvPr/>
          </p:nvSpPr>
          <p:spPr>
            <a:xfrm>
              <a:off x="1598800" y="4691611"/>
              <a:ext cx="142200" cy="142200"/>
            </a:xfrm>
            <a:prstGeom prst="ellipse">
              <a:avLst/>
            </a:prstGeom>
            <a:solidFill>
              <a:srgbClr val="FF0000"/>
            </a:solidFill>
            <a:ln cap="flat" cmpd="sng" w="254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578" name="Google Shape;578;p57"/>
          <p:cNvCxnSpPr>
            <a:stCxn id="577" idx="2"/>
            <a:endCxn id="568" idx="2"/>
          </p:cNvCxnSpPr>
          <p:nvPr/>
        </p:nvCxnSpPr>
        <p:spPr>
          <a:xfrm rot="10800000">
            <a:off x="747700" y="4341511"/>
            <a:ext cx="851100" cy="421200"/>
          </a:xfrm>
          <a:prstGeom prst="straightConnector1">
            <a:avLst/>
          </a:prstGeom>
          <a:noFill/>
          <a:ln cap="flat" cmpd="sng" w="19050">
            <a:solidFill>
              <a:srgbClr val="9900FF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579" name="Google Shape;579;p57"/>
          <p:cNvCxnSpPr>
            <a:stCxn id="568" idx="2"/>
            <a:endCxn id="556" idx="2"/>
          </p:cNvCxnSpPr>
          <p:nvPr/>
        </p:nvCxnSpPr>
        <p:spPr>
          <a:xfrm flipH="1" rot="10800000">
            <a:off x="747777" y="3745438"/>
            <a:ext cx="199800" cy="596100"/>
          </a:xfrm>
          <a:prstGeom prst="straightConnector1">
            <a:avLst/>
          </a:prstGeom>
          <a:noFill/>
          <a:ln cap="flat" cmpd="sng" w="19050">
            <a:solidFill>
              <a:srgbClr val="9900FF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580" name="Google Shape;580;p57"/>
          <p:cNvCxnSpPr>
            <a:stCxn id="556" idx="2"/>
            <a:endCxn id="556" idx="0"/>
          </p:cNvCxnSpPr>
          <p:nvPr/>
        </p:nvCxnSpPr>
        <p:spPr>
          <a:xfrm rot="10800000">
            <a:off x="947526" y="3010609"/>
            <a:ext cx="0" cy="734700"/>
          </a:xfrm>
          <a:prstGeom prst="straightConnector1">
            <a:avLst/>
          </a:prstGeom>
          <a:noFill/>
          <a:ln cap="flat" cmpd="sng" w="19050">
            <a:solidFill>
              <a:srgbClr val="9900FF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581" name="Google Shape;581;p57"/>
          <p:cNvSpPr/>
          <p:nvPr/>
        </p:nvSpPr>
        <p:spPr>
          <a:xfrm>
            <a:off x="246000" y="2375075"/>
            <a:ext cx="1429200" cy="363000"/>
          </a:xfrm>
          <a:prstGeom prst="roundRect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Routing Proxy</a:t>
            </a:r>
            <a:endParaRPr/>
          </a:p>
        </p:txBody>
      </p:sp>
      <p:cxnSp>
        <p:nvCxnSpPr>
          <p:cNvPr id="582" name="Google Shape;582;p57"/>
          <p:cNvCxnSpPr>
            <a:stCxn id="556" idx="0"/>
            <a:endCxn id="581" idx="2"/>
          </p:cNvCxnSpPr>
          <p:nvPr/>
        </p:nvCxnSpPr>
        <p:spPr>
          <a:xfrm flipH="1" rot="10800000">
            <a:off x="947526" y="2738130"/>
            <a:ext cx="13200" cy="272400"/>
          </a:xfrm>
          <a:prstGeom prst="straightConnector1">
            <a:avLst/>
          </a:prstGeom>
          <a:noFill/>
          <a:ln cap="flat" cmpd="sng" w="19050">
            <a:solidFill>
              <a:srgbClr val="9900FF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583" name="Google Shape;583;p57"/>
          <p:cNvCxnSpPr>
            <a:stCxn id="581" idx="0"/>
            <a:endCxn id="562" idx="2"/>
          </p:cNvCxnSpPr>
          <p:nvPr/>
        </p:nvCxnSpPr>
        <p:spPr>
          <a:xfrm rot="10800000">
            <a:off x="738300" y="1934975"/>
            <a:ext cx="222300" cy="440100"/>
          </a:xfrm>
          <a:prstGeom prst="straightConnector1">
            <a:avLst/>
          </a:prstGeom>
          <a:noFill/>
          <a:ln cap="flat" cmpd="sng" w="19050">
            <a:solidFill>
              <a:srgbClr val="9900FF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584" name="Google Shape;584;p57"/>
          <p:cNvSpPr/>
          <p:nvPr/>
        </p:nvSpPr>
        <p:spPr>
          <a:xfrm>
            <a:off x="1440538" y="1676037"/>
            <a:ext cx="142200" cy="142200"/>
          </a:xfrm>
          <a:prstGeom prst="ellipse">
            <a:avLst/>
          </a:prstGeom>
          <a:solidFill>
            <a:srgbClr val="FFFF00"/>
          </a:solidFill>
          <a:ln cap="flat" cmpd="sng" w="254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5" name="Google Shape;585;p57"/>
          <p:cNvCxnSpPr>
            <a:stCxn id="559" idx="0"/>
            <a:endCxn id="560" idx="3"/>
          </p:cNvCxnSpPr>
          <p:nvPr/>
        </p:nvCxnSpPr>
        <p:spPr>
          <a:xfrm rot="10800000">
            <a:off x="1738650" y="1753750"/>
            <a:ext cx="924300" cy="1116900"/>
          </a:xfrm>
          <a:prstGeom prst="straightConnector1">
            <a:avLst/>
          </a:prstGeom>
          <a:noFill/>
          <a:ln cap="flat" cmpd="sng" w="19050">
            <a:solidFill>
              <a:srgbClr val="C00000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586" name="Google Shape;586;p57"/>
          <p:cNvCxnSpPr>
            <a:stCxn id="559" idx="0"/>
            <a:endCxn id="581" idx="3"/>
          </p:cNvCxnSpPr>
          <p:nvPr/>
        </p:nvCxnSpPr>
        <p:spPr>
          <a:xfrm rot="10800000">
            <a:off x="1675050" y="2556550"/>
            <a:ext cx="987900" cy="314100"/>
          </a:xfrm>
          <a:prstGeom prst="straightConnector1">
            <a:avLst/>
          </a:prstGeom>
          <a:noFill/>
          <a:ln cap="flat" cmpd="sng" w="19050">
            <a:solidFill>
              <a:srgbClr val="6FA8DC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587" name="Google Shape;587;p57"/>
          <p:cNvSpPr txBox="1"/>
          <p:nvPr/>
        </p:nvSpPr>
        <p:spPr>
          <a:xfrm>
            <a:off x="3127200" y="3646650"/>
            <a:ext cx="5953200" cy="9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Cache freshness in practice</a:t>
            </a:r>
            <a:endParaRPr sz="2400">
              <a:solidFill>
                <a:schemeClr val="dk1"/>
              </a:solidFill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" sz="2000">
                <a:solidFill>
                  <a:schemeClr val="dk1"/>
                </a:solidFill>
              </a:rPr>
              <a:t>Backup TTLs/polling to handle unreliability</a:t>
            </a:r>
            <a:endParaRPr/>
          </a:p>
        </p:txBody>
      </p:sp>
      <p:sp>
        <p:nvSpPr>
          <p:cNvPr id="588" name="Google Shape;588;p57"/>
          <p:cNvSpPr txBox="1"/>
          <p:nvPr/>
        </p:nvSpPr>
        <p:spPr>
          <a:xfrm>
            <a:off x="3127200" y="1766538"/>
            <a:ext cx="5953200" cy="9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Auto-sharding creates a moving target for updates: </a:t>
            </a:r>
            <a:r>
              <a:rPr lang="en" sz="2400">
                <a:solidFill>
                  <a:schemeClr val="dk1"/>
                </a:solidFill>
              </a:rPr>
              <a:t>Races lead to lost updates</a:t>
            </a:r>
            <a:endParaRPr sz="2400"/>
          </a:p>
        </p:txBody>
      </p:sp>
      <p:sp>
        <p:nvSpPr>
          <p:cNvPr id="589" name="Google Shape;589;p57"/>
          <p:cNvSpPr txBox="1"/>
          <p:nvPr/>
        </p:nvSpPr>
        <p:spPr>
          <a:xfrm>
            <a:off x="3127200" y="896700"/>
            <a:ext cx="5953200" cy="9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Messages to all pods: doesn't scale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Pubsub system’s sharding not helpful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590" name="Google Shape;590;p57"/>
          <p:cNvSpPr txBox="1"/>
          <p:nvPr/>
        </p:nvSpPr>
        <p:spPr>
          <a:xfrm>
            <a:off x="2014375" y="1356525"/>
            <a:ext cx="1147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1"/>
                </a:solidFill>
              </a:rPr>
              <a:t>Sharding </a:t>
            </a:r>
            <a:br>
              <a:rPr i="1" lang="en" sz="1800">
                <a:solidFill>
                  <a:schemeClr val="dk1"/>
                </a:solidFill>
              </a:rPr>
            </a:br>
            <a:r>
              <a:rPr i="1" lang="en" sz="1800">
                <a:solidFill>
                  <a:schemeClr val="dk1"/>
                </a:solidFill>
              </a:rPr>
              <a:t>transition</a:t>
            </a:r>
            <a:endParaRPr i="1" sz="1600">
              <a:solidFill>
                <a:schemeClr val="dk1"/>
              </a:solidFill>
            </a:endParaRPr>
          </a:p>
        </p:txBody>
      </p:sp>
      <p:grpSp>
        <p:nvGrpSpPr>
          <p:cNvPr id="591" name="Google Shape;591;p57"/>
          <p:cNvGrpSpPr/>
          <p:nvPr/>
        </p:nvGrpSpPr>
        <p:grpSpPr>
          <a:xfrm>
            <a:off x="1738638" y="1753621"/>
            <a:ext cx="950637" cy="3010200"/>
            <a:chOff x="1738638" y="1753621"/>
            <a:chExt cx="950637" cy="3010200"/>
          </a:xfrm>
        </p:grpSpPr>
        <p:cxnSp>
          <p:nvCxnSpPr>
            <p:cNvPr id="592" name="Google Shape;592;p57"/>
            <p:cNvCxnSpPr>
              <a:stCxn id="560" idx="3"/>
              <a:endCxn id="573" idx="6"/>
            </p:cNvCxnSpPr>
            <p:nvPr/>
          </p:nvCxnSpPr>
          <p:spPr>
            <a:xfrm>
              <a:off x="1738638" y="1753621"/>
              <a:ext cx="4200" cy="3010200"/>
            </a:xfrm>
            <a:prstGeom prst="curvedConnector3">
              <a:avLst>
                <a:gd fmla="val 5768146" name="adj1"/>
              </a:avLst>
            </a:prstGeom>
            <a:noFill/>
            <a:ln cap="flat" cmpd="sng" w="19050">
              <a:solidFill>
                <a:schemeClr val="dk2"/>
              </a:solidFill>
              <a:prstDash val="dash"/>
              <a:round/>
              <a:headEnd len="med" w="med" type="none"/>
              <a:tailEnd len="med" w="med" type="triangle"/>
            </a:ln>
          </p:spPr>
        </p:cxnSp>
        <p:sp>
          <p:nvSpPr>
            <p:cNvPr id="593" name="Google Shape;593;p57"/>
            <p:cNvSpPr txBox="1"/>
            <p:nvPr/>
          </p:nvSpPr>
          <p:spPr>
            <a:xfrm>
              <a:off x="1922175" y="3827950"/>
              <a:ext cx="7671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1600">
                  <a:solidFill>
                    <a:schemeClr val="dk1"/>
                  </a:solidFill>
                </a:rPr>
                <a:t>Read</a:t>
              </a:r>
              <a:endParaRPr i="1" sz="1600">
                <a:solidFill>
                  <a:schemeClr val="dk1"/>
                </a:solidFill>
              </a:endParaRPr>
            </a:p>
          </p:txBody>
        </p:sp>
      </p:grpSp>
      <p:sp>
        <p:nvSpPr>
          <p:cNvPr id="594" name="Google Shape;594;p57"/>
          <p:cNvSpPr/>
          <p:nvPr/>
        </p:nvSpPr>
        <p:spPr>
          <a:xfrm>
            <a:off x="729375" y="1696862"/>
            <a:ext cx="142200" cy="142200"/>
          </a:xfrm>
          <a:prstGeom prst="ellipse">
            <a:avLst/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95" name="Google Shape;595;p57"/>
          <p:cNvCxnSpPr>
            <a:stCxn id="559" idx="0"/>
            <a:endCxn id="562" idx="0"/>
          </p:cNvCxnSpPr>
          <p:nvPr/>
        </p:nvCxnSpPr>
        <p:spPr>
          <a:xfrm flipH="1" rot="5400000">
            <a:off x="1051350" y="1259050"/>
            <a:ext cx="1298400" cy="1924800"/>
          </a:xfrm>
          <a:prstGeom prst="curvedConnector3">
            <a:avLst>
              <a:gd fmla="val 118350" name="adj1"/>
            </a:avLst>
          </a:prstGeom>
          <a:noFill/>
          <a:ln cap="flat" cmpd="sng" w="19050">
            <a:solidFill>
              <a:srgbClr val="980000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596" name="Google Shape;596;p57"/>
          <p:cNvCxnSpPr/>
          <p:nvPr/>
        </p:nvCxnSpPr>
        <p:spPr>
          <a:xfrm rot="10800000">
            <a:off x="1675050" y="2556550"/>
            <a:ext cx="987900" cy="314100"/>
          </a:xfrm>
          <a:prstGeom prst="straightConnector1">
            <a:avLst/>
          </a:prstGeom>
          <a:noFill/>
          <a:ln cap="flat" cmpd="sng" w="19050">
            <a:solidFill>
              <a:srgbClr val="980000"/>
            </a:solidFill>
            <a:prstDash val="dash"/>
            <a:round/>
            <a:headEnd len="med" w="med" type="none"/>
            <a:tailEnd len="med" w="med" type="triangle"/>
          </a:ln>
        </p:spPr>
      </p:cxnSp>
      <p:grpSp>
        <p:nvGrpSpPr>
          <p:cNvPr id="597" name="Google Shape;597;p57"/>
          <p:cNvGrpSpPr/>
          <p:nvPr/>
        </p:nvGrpSpPr>
        <p:grpSpPr>
          <a:xfrm>
            <a:off x="738426" y="1935030"/>
            <a:ext cx="731700" cy="1075500"/>
            <a:chOff x="738426" y="1935030"/>
            <a:chExt cx="731700" cy="1075500"/>
          </a:xfrm>
        </p:grpSpPr>
        <p:cxnSp>
          <p:nvCxnSpPr>
            <p:cNvPr id="598" name="Google Shape;598;p57"/>
            <p:cNvCxnSpPr>
              <a:stCxn id="556" idx="0"/>
              <a:endCxn id="562" idx="2"/>
            </p:cNvCxnSpPr>
            <p:nvPr/>
          </p:nvCxnSpPr>
          <p:spPr>
            <a:xfrm rot="10800000">
              <a:off x="738426" y="1935030"/>
              <a:ext cx="209100" cy="1075500"/>
            </a:xfrm>
            <a:prstGeom prst="straightConnector1">
              <a:avLst/>
            </a:prstGeom>
            <a:noFill/>
            <a:ln cap="flat" cmpd="sng" w="19050">
              <a:solidFill>
                <a:srgbClr val="9900FF"/>
              </a:solidFill>
              <a:prstDash val="dash"/>
              <a:round/>
              <a:headEnd len="med" w="med" type="none"/>
              <a:tailEnd len="med" w="med" type="triangle"/>
            </a:ln>
          </p:spPr>
        </p:cxnSp>
        <p:cxnSp>
          <p:nvCxnSpPr>
            <p:cNvPr id="599" name="Google Shape;599;p57"/>
            <p:cNvCxnSpPr>
              <a:stCxn id="556" idx="0"/>
              <a:endCxn id="560" idx="2"/>
            </p:cNvCxnSpPr>
            <p:nvPr/>
          </p:nvCxnSpPr>
          <p:spPr>
            <a:xfrm flipH="1" rot="10800000">
              <a:off x="947526" y="1935030"/>
              <a:ext cx="522600" cy="1075500"/>
            </a:xfrm>
            <a:prstGeom prst="straightConnector1">
              <a:avLst/>
            </a:prstGeom>
            <a:noFill/>
            <a:ln cap="flat" cmpd="sng" w="19050">
              <a:solidFill>
                <a:srgbClr val="9900FF"/>
              </a:solidFill>
              <a:prstDash val="dash"/>
              <a:round/>
              <a:headEnd len="med" w="med" type="none"/>
              <a:tailEnd len="med" w="med" type="triangle"/>
            </a:ln>
          </p:spPr>
        </p:cxn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58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 Outline</a:t>
            </a:r>
            <a:endParaRPr/>
          </a:p>
        </p:txBody>
      </p:sp>
      <p:sp>
        <p:nvSpPr>
          <p:cNvPr id="605" name="Google Shape;605;p58"/>
          <p:cNvSpPr txBox="1"/>
          <p:nvPr>
            <p:ph idx="1" type="body"/>
          </p:nvPr>
        </p:nvSpPr>
        <p:spPr>
          <a:xfrm>
            <a:off x="311700" y="964925"/>
            <a:ext cx="8520600" cy="37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406400" lvl="0" marL="457200" rtl="0" algn="l">
              <a:spcBef>
                <a:spcPts val="800"/>
              </a:spcBef>
              <a:spcAft>
                <a:spcPts val="0"/>
              </a:spcAft>
              <a:buSzPts val="2800"/>
              <a:buChar char="●"/>
            </a:pPr>
            <a:r>
              <a:rPr lang="en"/>
              <a:t>What is pubsub</a:t>
            </a:r>
            <a:br>
              <a:rPr lang="en"/>
            </a:b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/>
              <a:t>Problems with pubsub</a:t>
            </a:r>
            <a:br>
              <a:rPr lang="en"/>
            </a:b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2800"/>
              <a:buChar char="●"/>
            </a:pPr>
            <a:r>
              <a:rPr lang="en">
                <a:solidFill>
                  <a:srgbClr val="980000"/>
                </a:solidFill>
              </a:rPr>
              <a:t>Our approach: Watch with explicit store</a:t>
            </a:r>
            <a:br>
              <a:rPr lang="en">
                <a:solidFill>
                  <a:srgbClr val="980000"/>
                </a:solidFill>
              </a:rPr>
            </a:br>
            <a:endParaRPr>
              <a:solidFill>
                <a:srgbClr val="980000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/>
              <a:t>Research directions</a:t>
            </a:r>
            <a:endParaRPr/>
          </a:p>
        </p:txBody>
      </p:sp>
      <p:sp>
        <p:nvSpPr>
          <p:cNvPr id="606" name="Google Shape;606;p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59"/>
          <p:cNvSpPr/>
          <p:nvPr/>
        </p:nvSpPr>
        <p:spPr>
          <a:xfrm>
            <a:off x="725175" y="2890225"/>
            <a:ext cx="2074500" cy="2106000"/>
          </a:xfrm>
          <a:prstGeom prst="rect">
            <a:avLst/>
          </a:prstGeom>
          <a:solidFill>
            <a:srgbClr val="D9D9D9"/>
          </a:solidFill>
          <a:ln cap="flat" cmpd="sng" w="9525">
            <a:solidFill>
              <a:schemeClr val="dk1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p59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Solution: Explicit storage with Watch</a:t>
            </a:r>
            <a:endParaRPr/>
          </a:p>
        </p:txBody>
      </p:sp>
      <p:sp>
        <p:nvSpPr>
          <p:cNvPr id="613" name="Google Shape;613;p59"/>
          <p:cNvSpPr/>
          <p:nvPr/>
        </p:nvSpPr>
        <p:spPr>
          <a:xfrm>
            <a:off x="1205775" y="3903375"/>
            <a:ext cx="1234675" cy="994425"/>
          </a:xfrm>
          <a:prstGeom prst="flowChartMagneticDisk">
            <a:avLst/>
          </a:prstGeom>
          <a:solidFill>
            <a:srgbClr val="76FFD2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Source </a:t>
            </a:r>
            <a:r>
              <a:rPr lang="en" sz="1600"/>
              <a:t>Store</a:t>
            </a:r>
            <a:endParaRPr sz="1600"/>
          </a:p>
        </p:txBody>
      </p:sp>
      <p:sp>
        <p:nvSpPr>
          <p:cNvPr id="614" name="Google Shape;614;p59"/>
          <p:cNvSpPr/>
          <p:nvPr/>
        </p:nvSpPr>
        <p:spPr>
          <a:xfrm rot="10800000">
            <a:off x="875050" y="3121700"/>
            <a:ext cx="1827600" cy="483300"/>
          </a:xfrm>
          <a:prstGeom prst="trapezoid">
            <a:avLst>
              <a:gd fmla="val 25000" name="adj"/>
            </a:avLst>
          </a:prstGeom>
          <a:solidFill>
            <a:srgbClr val="FFFF0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grpSp>
        <p:nvGrpSpPr>
          <p:cNvPr id="615" name="Google Shape;615;p59"/>
          <p:cNvGrpSpPr/>
          <p:nvPr/>
        </p:nvGrpSpPr>
        <p:grpSpPr>
          <a:xfrm>
            <a:off x="501326" y="1218319"/>
            <a:ext cx="2346100" cy="363013"/>
            <a:chOff x="772526" y="1167719"/>
            <a:chExt cx="2346100" cy="363013"/>
          </a:xfrm>
        </p:grpSpPr>
        <p:sp>
          <p:nvSpPr>
            <p:cNvPr id="616" name="Google Shape;616;p59"/>
            <p:cNvSpPr/>
            <p:nvPr/>
          </p:nvSpPr>
          <p:spPr>
            <a:xfrm>
              <a:off x="772526" y="1167732"/>
              <a:ext cx="537000" cy="363000"/>
            </a:xfrm>
            <a:prstGeom prst="roundRect">
              <a:avLst>
                <a:gd fmla="val 16667" name="adj"/>
              </a:avLst>
            </a:prstGeom>
            <a:solidFill>
              <a:srgbClr val="B2D5F2"/>
            </a:solidFill>
            <a:ln cap="flat" cmpd="sng" w="9525">
              <a:solidFill>
                <a:srgbClr val="1F1A1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59"/>
            <p:cNvSpPr/>
            <p:nvPr/>
          </p:nvSpPr>
          <p:spPr>
            <a:xfrm>
              <a:off x="1677076" y="1167719"/>
              <a:ext cx="537000" cy="363000"/>
            </a:xfrm>
            <a:prstGeom prst="roundRect">
              <a:avLst>
                <a:gd fmla="val 16667" name="adj"/>
              </a:avLst>
            </a:prstGeom>
            <a:solidFill>
              <a:srgbClr val="B2D5F2"/>
            </a:solidFill>
            <a:ln cap="flat" cmpd="sng" w="9525">
              <a:solidFill>
                <a:srgbClr val="1F1A1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59"/>
            <p:cNvSpPr/>
            <p:nvPr/>
          </p:nvSpPr>
          <p:spPr>
            <a:xfrm>
              <a:off x="2581626" y="1167732"/>
              <a:ext cx="537000" cy="363000"/>
            </a:xfrm>
            <a:prstGeom prst="roundRect">
              <a:avLst>
                <a:gd fmla="val 16667" name="adj"/>
              </a:avLst>
            </a:prstGeom>
            <a:solidFill>
              <a:srgbClr val="B2D5F2"/>
            </a:solidFill>
            <a:ln cap="flat" cmpd="sng" w="9525">
              <a:solidFill>
                <a:srgbClr val="1F1A1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9" name="Google Shape;619;p59"/>
          <p:cNvSpPr txBox="1"/>
          <p:nvPr/>
        </p:nvSpPr>
        <p:spPr>
          <a:xfrm>
            <a:off x="1106450" y="859597"/>
            <a:ext cx="1281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Consumer</a:t>
            </a:r>
            <a:endParaRPr sz="1600">
              <a:solidFill>
                <a:schemeClr val="dk1"/>
              </a:solidFill>
            </a:endParaRPr>
          </a:p>
        </p:txBody>
      </p:sp>
      <p:cxnSp>
        <p:nvCxnSpPr>
          <p:cNvPr id="620" name="Google Shape;620;p59"/>
          <p:cNvCxnSpPr>
            <a:stCxn id="618" idx="2"/>
            <a:endCxn id="614" idx="2"/>
          </p:cNvCxnSpPr>
          <p:nvPr/>
        </p:nvCxnSpPr>
        <p:spPr>
          <a:xfrm flipH="1">
            <a:off x="1788726" y="1581331"/>
            <a:ext cx="790200" cy="15405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621" name="Google Shape;621;p59"/>
          <p:cNvSpPr txBox="1"/>
          <p:nvPr/>
        </p:nvSpPr>
        <p:spPr>
          <a:xfrm>
            <a:off x="1219963" y="1869900"/>
            <a:ext cx="1053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/>
              <a:t>watch()</a:t>
            </a:r>
            <a:endParaRPr i="1" sz="1600">
              <a:solidFill>
                <a:schemeClr val="dk1"/>
              </a:solidFill>
            </a:endParaRPr>
          </a:p>
        </p:txBody>
      </p:sp>
      <p:cxnSp>
        <p:nvCxnSpPr>
          <p:cNvPr id="622" name="Google Shape;622;p59"/>
          <p:cNvCxnSpPr>
            <a:stCxn id="618" idx="3"/>
            <a:endCxn id="613" idx="4"/>
          </p:cNvCxnSpPr>
          <p:nvPr/>
        </p:nvCxnSpPr>
        <p:spPr>
          <a:xfrm flipH="1">
            <a:off x="2440326" y="1399832"/>
            <a:ext cx="407100" cy="3000900"/>
          </a:xfrm>
          <a:prstGeom prst="curvedConnector3">
            <a:avLst>
              <a:gd fmla="val -58493" name="adj1"/>
            </a:avLst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623" name="Google Shape;623;p59"/>
          <p:cNvSpPr txBox="1"/>
          <p:nvPr/>
        </p:nvSpPr>
        <p:spPr>
          <a:xfrm>
            <a:off x="2240613" y="3801313"/>
            <a:ext cx="1053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/>
              <a:t>Read</a:t>
            </a:r>
            <a:endParaRPr i="1" sz="1600">
              <a:solidFill>
                <a:schemeClr val="dk1"/>
              </a:solidFill>
            </a:endParaRPr>
          </a:p>
        </p:txBody>
      </p:sp>
      <p:sp>
        <p:nvSpPr>
          <p:cNvPr id="624" name="Google Shape;624;p59"/>
          <p:cNvSpPr txBox="1"/>
          <p:nvPr/>
        </p:nvSpPr>
        <p:spPr>
          <a:xfrm>
            <a:off x="3281025" y="1245900"/>
            <a:ext cx="5868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Producers write to source store</a:t>
            </a:r>
            <a:endParaRPr sz="2400"/>
          </a:p>
        </p:txBody>
      </p:sp>
      <p:cxnSp>
        <p:nvCxnSpPr>
          <p:cNvPr id="625" name="Google Shape;625;p59"/>
          <p:cNvCxnSpPr>
            <a:stCxn id="626" idx="2"/>
            <a:endCxn id="613" idx="2"/>
          </p:cNvCxnSpPr>
          <p:nvPr/>
        </p:nvCxnSpPr>
        <p:spPr>
          <a:xfrm flipH="1" rot="-5400000">
            <a:off x="744775" y="3939375"/>
            <a:ext cx="310500" cy="611700"/>
          </a:xfrm>
          <a:prstGeom prst="curvedConnector2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26" name="Google Shape;626;p59"/>
          <p:cNvSpPr txBox="1"/>
          <p:nvPr/>
        </p:nvSpPr>
        <p:spPr>
          <a:xfrm>
            <a:off x="25075" y="3658875"/>
            <a:ext cx="1138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Producer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627" name="Google Shape;627;p59"/>
          <p:cNvSpPr txBox="1"/>
          <p:nvPr/>
        </p:nvSpPr>
        <p:spPr>
          <a:xfrm>
            <a:off x="-26450" y="4013775"/>
            <a:ext cx="1322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/>
              <a:t>update</a:t>
            </a:r>
            <a:endParaRPr i="1" sz="1600">
              <a:solidFill>
                <a:schemeClr val="dk1"/>
              </a:solidFill>
            </a:endParaRPr>
          </a:p>
        </p:txBody>
      </p:sp>
      <p:sp>
        <p:nvSpPr>
          <p:cNvPr id="628" name="Google Shape;628;p5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9" name="Google Shape;629;p59"/>
          <p:cNvSpPr txBox="1"/>
          <p:nvPr/>
        </p:nvSpPr>
        <p:spPr>
          <a:xfrm>
            <a:off x="3281025" y="2145457"/>
            <a:ext cx="5868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Watch system: External or built-in</a:t>
            </a:r>
            <a:endParaRPr sz="2000"/>
          </a:p>
        </p:txBody>
      </p:sp>
      <p:sp>
        <p:nvSpPr>
          <p:cNvPr id="630" name="Google Shape;630;p59"/>
          <p:cNvSpPr txBox="1"/>
          <p:nvPr/>
        </p:nvSpPr>
        <p:spPr>
          <a:xfrm>
            <a:off x="3281025" y="2623357"/>
            <a:ext cx="5868300" cy="9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</a:t>
            </a:r>
            <a:r>
              <a:rPr lang="en" sz="2400"/>
              <a:t>onsumers w</a:t>
            </a:r>
            <a:r>
              <a:rPr lang="en" sz="2400"/>
              <a:t>atch ranges of interest</a:t>
            </a:r>
            <a:endParaRPr sz="20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Watch model present in Spanner, k8s</a:t>
            </a:r>
            <a:endParaRPr sz="2400"/>
          </a:p>
        </p:txBody>
      </p:sp>
      <p:cxnSp>
        <p:nvCxnSpPr>
          <p:cNvPr id="631" name="Google Shape;631;p59"/>
          <p:cNvCxnSpPr>
            <a:stCxn id="616" idx="2"/>
            <a:endCxn id="614" idx="2"/>
          </p:cNvCxnSpPr>
          <p:nvPr/>
        </p:nvCxnSpPr>
        <p:spPr>
          <a:xfrm>
            <a:off x="769826" y="1581331"/>
            <a:ext cx="1019100" cy="15405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632" name="Google Shape;632;p59"/>
          <p:cNvCxnSpPr>
            <a:stCxn id="617" idx="2"/>
            <a:endCxn id="614" idx="2"/>
          </p:cNvCxnSpPr>
          <p:nvPr/>
        </p:nvCxnSpPr>
        <p:spPr>
          <a:xfrm>
            <a:off x="1674376" y="1581319"/>
            <a:ext cx="114600" cy="15405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633" name="Google Shape;633;p59"/>
          <p:cNvSpPr txBox="1"/>
          <p:nvPr/>
        </p:nvSpPr>
        <p:spPr>
          <a:xfrm>
            <a:off x="1062825" y="3168425"/>
            <a:ext cx="1566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Watch system</a:t>
            </a:r>
            <a:endParaRPr sz="1600">
              <a:solidFill>
                <a:schemeClr val="dk1"/>
              </a:solidFill>
            </a:endParaRPr>
          </a:p>
        </p:txBody>
      </p:sp>
      <p:grpSp>
        <p:nvGrpSpPr>
          <p:cNvPr id="634" name="Google Shape;634;p59"/>
          <p:cNvGrpSpPr/>
          <p:nvPr/>
        </p:nvGrpSpPr>
        <p:grpSpPr>
          <a:xfrm>
            <a:off x="1235195" y="3599488"/>
            <a:ext cx="1019141" cy="635320"/>
            <a:chOff x="1412713" y="3756950"/>
            <a:chExt cx="841500" cy="477900"/>
          </a:xfrm>
        </p:grpSpPr>
        <p:cxnSp>
          <p:nvCxnSpPr>
            <p:cNvPr id="635" name="Google Shape;635;p59"/>
            <p:cNvCxnSpPr/>
            <p:nvPr/>
          </p:nvCxnSpPr>
          <p:spPr>
            <a:xfrm>
              <a:off x="1412713" y="3764450"/>
              <a:ext cx="410400" cy="470400"/>
            </a:xfrm>
            <a:prstGeom prst="straightConnector1">
              <a:avLst/>
            </a:prstGeom>
            <a:noFill/>
            <a:ln cap="flat" cmpd="sng" w="19050">
              <a:solidFill>
                <a:srgbClr val="38761D"/>
              </a:solidFill>
              <a:prstDash val="dash"/>
              <a:round/>
              <a:headEnd len="med" w="med" type="none"/>
              <a:tailEnd len="med" w="med" type="triangle"/>
            </a:ln>
          </p:spPr>
        </p:cxnSp>
        <p:cxnSp>
          <p:nvCxnSpPr>
            <p:cNvPr id="636" name="Google Shape;636;p59"/>
            <p:cNvCxnSpPr/>
            <p:nvPr/>
          </p:nvCxnSpPr>
          <p:spPr>
            <a:xfrm flipH="1">
              <a:off x="1823113" y="3756950"/>
              <a:ext cx="431100" cy="477900"/>
            </a:xfrm>
            <a:prstGeom prst="straightConnector1">
              <a:avLst/>
            </a:prstGeom>
            <a:noFill/>
            <a:ln cap="flat" cmpd="sng" w="19050">
              <a:solidFill>
                <a:srgbClr val="38761D"/>
              </a:solidFill>
              <a:prstDash val="dash"/>
              <a:round/>
              <a:headEnd len="med" w="med" type="none"/>
              <a:tailEnd len="med" w="med" type="triangle"/>
            </a:ln>
          </p:spPr>
        </p:cxnSp>
      </p:grpSp>
      <p:sp>
        <p:nvSpPr>
          <p:cNvPr id="637" name="Google Shape;637;p59"/>
          <p:cNvSpPr txBox="1"/>
          <p:nvPr/>
        </p:nvSpPr>
        <p:spPr>
          <a:xfrm>
            <a:off x="3279587" y="1670700"/>
            <a:ext cx="5868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Consumers can access source store </a:t>
            </a:r>
            <a:endParaRPr sz="24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60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Watch API</a:t>
            </a:r>
            <a:endParaRPr/>
          </a:p>
        </p:txBody>
      </p:sp>
      <p:sp>
        <p:nvSpPr>
          <p:cNvPr id="643" name="Google Shape;643;p60"/>
          <p:cNvSpPr txBox="1"/>
          <p:nvPr/>
        </p:nvSpPr>
        <p:spPr>
          <a:xfrm>
            <a:off x="6497500" y="1442000"/>
            <a:ext cx="2663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644" name="Google Shape;644;p60"/>
          <p:cNvSpPr txBox="1"/>
          <p:nvPr/>
        </p:nvSpPr>
        <p:spPr>
          <a:xfrm>
            <a:off x="25725" y="755350"/>
            <a:ext cx="4889400" cy="41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trait</a:t>
            </a:r>
            <a:r>
              <a:rPr lang="en" sz="160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 Watchable</a:t>
            </a:r>
            <a:r>
              <a:rPr lang="en" sz="16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{</a:t>
            </a:r>
            <a:endParaRPr sz="16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</a:t>
            </a:r>
            <a:r>
              <a:rPr lang="en" sz="16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void</a:t>
            </a:r>
            <a:r>
              <a:rPr lang="en" sz="16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sz="160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watch</a:t>
            </a:r>
            <a:r>
              <a:rPr lang="en" sz="16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</a:t>
            </a:r>
            <a:r>
              <a:rPr lang="en" sz="1600">
                <a:solidFill>
                  <a:srgbClr val="0097A7"/>
                </a:solidFill>
                <a:latin typeface="Roboto Mono"/>
                <a:ea typeface="Roboto Mono"/>
                <a:cs typeface="Roboto Mono"/>
                <a:sym typeface="Roboto Mono"/>
              </a:rPr>
              <a:t>lowKey</a:t>
            </a:r>
            <a:r>
              <a:rPr lang="en" sz="16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, </a:t>
            </a:r>
            <a:r>
              <a:rPr lang="en" sz="1600">
                <a:solidFill>
                  <a:srgbClr val="0097A7"/>
                </a:solidFill>
                <a:latin typeface="Roboto Mono"/>
                <a:ea typeface="Roboto Mono"/>
                <a:cs typeface="Roboto Mono"/>
                <a:sym typeface="Roboto Mono"/>
              </a:rPr>
              <a:t>highKey</a:t>
            </a:r>
            <a:r>
              <a:rPr lang="en" sz="16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br>
              <a:rPr lang="en" sz="16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16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         </a:t>
            </a:r>
            <a:r>
              <a:rPr lang="en" sz="1600">
                <a:solidFill>
                  <a:srgbClr val="0097A7"/>
                </a:solidFill>
                <a:latin typeface="Roboto Mono"/>
                <a:ea typeface="Roboto Mono"/>
                <a:cs typeface="Roboto Mono"/>
                <a:sym typeface="Roboto Mono"/>
              </a:rPr>
              <a:t>version</a:t>
            </a:r>
            <a:r>
              <a:rPr lang="en" sz="16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, </a:t>
            </a:r>
            <a:r>
              <a:rPr lang="en" sz="1600">
                <a:solidFill>
                  <a:srgbClr val="0097A7"/>
                </a:solidFill>
                <a:latin typeface="Roboto Mono"/>
                <a:ea typeface="Roboto Mono"/>
                <a:cs typeface="Roboto Mono"/>
                <a:sym typeface="Roboto Mono"/>
              </a:rPr>
              <a:t>callback</a:t>
            </a:r>
            <a:r>
              <a:rPr lang="en" sz="16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);</a:t>
            </a:r>
            <a:endParaRPr sz="16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}</a:t>
            </a:r>
            <a:endParaRPr sz="16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trait</a:t>
            </a:r>
            <a:r>
              <a:rPr lang="en" sz="160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 WatchCallback</a:t>
            </a:r>
            <a:r>
              <a:rPr lang="en" sz="16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{</a:t>
            </a:r>
            <a:endParaRPr sz="16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  void</a:t>
            </a:r>
            <a:r>
              <a:rPr lang="en" sz="160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 onChange</a:t>
            </a:r>
            <a:r>
              <a:rPr lang="en" sz="16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</a:t>
            </a:r>
            <a:r>
              <a:rPr lang="en" sz="1600">
                <a:solidFill>
                  <a:srgbClr val="0097A7"/>
                </a:solidFill>
                <a:latin typeface="Roboto Mono"/>
                <a:ea typeface="Roboto Mono"/>
                <a:cs typeface="Roboto Mono"/>
                <a:sym typeface="Roboto Mono"/>
              </a:rPr>
              <a:t>key, version, change</a:t>
            </a:r>
            <a:r>
              <a:rPr lang="en" sz="16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);</a:t>
            </a:r>
            <a:endParaRPr sz="16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F51B5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  void</a:t>
            </a:r>
            <a:r>
              <a:rPr lang="en" sz="160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 onResync</a:t>
            </a:r>
            <a:r>
              <a:rPr lang="en" sz="16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();</a:t>
            </a:r>
            <a:endParaRPr sz="16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F51B5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  void</a:t>
            </a:r>
            <a:r>
              <a:rPr lang="en" sz="160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 onProgress</a:t>
            </a:r>
            <a:r>
              <a:rPr lang="en" sz="16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</a:t>
            </a:r>
            <a:r>
              <a:rPr lang="en" sz="1600">
                <a:solidFill>
                  <a:srgbClr val="0097A7"/>
                </a:solidFill>
                <a:latin typeface="Roboto Mono"/>
                <a:ea typeface="Roboto Mono"/>
                <a:cs typeface="Roboto Mono"/>
                <a:sym typeface="Roboto Mono"/>
              </a:rPr>
              <a:t>lowKey, highKey,</a:t>
            </a:r>
            <a:endParaRPr sz="1600">
              <a:solidFill>
                <a:srgbClr val="0097A7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97A7"/>
                </a:solidFill>
                <a:latin typeface="Roboto Mono"/>
                <a:ea typeface="Roboto Mono"/>
                <a:cs typeface="Roboto Mono"/>
                <a:sym typeface="Roboto Mono"/>
              </a:rPr>
              <a:t>                  version</a:t>
            </a:r>
            <a:r>
              <a:rPr lang="en" sz="16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);</a:t>
            </a:r>
            <a:endParaRPr sz="1600"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}</a:t>
            </a:r>
            <a:endParaRPr sz="16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45" name="Google Shape;645;p6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6" name="Google Shape;646;p60"/>
          <p:cNvSpPr/>
          <p:nvPr/>
        </p:nvSpPr>
        <p:spPr>
          <a:xfrm>
            <a:off x="4806050" y="908700"/>
            <a:ext cx="3866400" cy="768900"/>
          </a:xfrm>
          <a:prstGeom prst="wedgeRectCallout">
            <a:avLst>
              <a:gd fmla="val -68617" name="adj1"/>
              <a:gd fmla="val 31262" name="adj2"/>
            </a:avLst>
          </a:prstGeom>
          <a:solidFill>
            <a:srgbClr val="FFE599"/>
          </a:solidFill>
          <a:ln cap="flat" cmpd="sng" w="9525">
            <a:solidFill>
              <a:srgbClr val="0C0C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Watcher expresses interest for dynamically assigned key range starting at last known version</a:t>
            </a:r>
            <a:endParaRPr sz="1600"/>
          </a:p>
        </p:txBody>
      </p:sp>
      <p:sp>
        <p:nvSpPr>
          <p:cNvPr id="647" name="Google Shape;647;p60"/>
          <p:cNvSpPr/>
          <p:nvPr/>
        </p:nvSpPr>
        <p:spPr>
          <a:xfrm>
            <a:off x="4806025" y="1829475"/>
            <a:ext cx="3866400" cy="393600"/>
          </a:xfrm>
          <a:prstGeom prst="wedgeRectCallout">
            <a:avLst>
              <a:gd fmla="val -89064" name="adj1"/>
              <a:gd fmla="val 128906" name="adj2"/>
            </a:avLst>
          </a:prstGeom>
          <a:solidFill>
            <a:srgbClr val="FFE599"/>
          </a:solidFill>
          <a:ln cap="flat" cmpd="sng" w="9525">
            <a:solidFill>
              <a:srgbClr val="0C0C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Versions are in source store domain</a:t>
            </a:r>
            <a:endParaRPr sz="1600"/>
          </a:p>
        </p:txBody>
      </p:sp>
      <p:sp>
        <p:nvSpPr>
          <p:cNvPr id="648" name="Google Shape;648;p60"/>
          <p:cNvSpPr/>
          <p:nvPr/>
        </p:nvSpPr>
        <p:spPr>
          <a:xfrm>
            <a:off x="4097125" y="2862875"/>
            <a:ext cx="4889400" cy="492300"/>
          </a:xfrm>
          <a:prstGeom prst="wedgeRectCallout">
            <a:avLst>
              <a:gd fmla="val -84964" name="adj1"/>
              <a:gd fmla="val 26300" name="adj2"/>
            </a:avLst>
          </a:prstGeom>
          <a:solidFill>
            <a:srgbClr val="FFE599"/>
          </a:solidFill>
          <a:ln cap="flat" cmpd="sng" w="9525">
            <a:solidFill>
              <a:srgbClr val="0C0C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Given excessive backlog, recover from </a:t>
            </a:r>
            <a:r>
              <a:rPr lang="en" sz="1600"/>
              <a:t>source</a:t>
            </a:r>
            <a:r>
              <a:rPr lang="en" sz="1600"/>
              <a:t> store</a:t>
            </a:r>
            <a:endParaRPr sz="1600"/>
          </a:p>
        </p:txBody>
      </p:sp>
      <p:sp>
        <p:nvSpPr>
          <p:cNvPr id="649" name="Google Shape;649;p60"/>
          <p:cNvSpPr/>
          <p:nvPr/>
        </p:nvSpPr>
        <p:spPr>
          <a:xfrm>
            <a:off x="4342050" y="3717325"/>
            <a:ext cx="4560600" cy="768900"/>
          </a:xfrm>
          <a:prstGeom prst="wedgeRectCallout">
            <a:avLst>
              <a:gd fmla="val -68558" name="adj1"/>
              <a:gd fmla="val -2022" name="adj2"/>
            </a:avLst>
          </a:prstGeom>
          <a:solidFill>
            <a:srgbClr val="FFE599"/>
          </a:solidFill>
          <a:ln cap="flat" cmpd="sng" w="9525">
            <a:solidFill>
              <a:srgbClr val="0C0C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Range-scoped progress signals enable strong e2e semantics (e.g. </a:t>
            </a:r>
            <a:r>
              <a:rPr lang="en" sz="1600"/>
              <a:t>snapshot</a:t>
            </a:r>
            <a:r>
              <a:rPr lang="en" sz="1600"/>
              <a:t> consistency) </a:t>
            </a:r>
            <a:endParaRPr sz="16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61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Architectures based on Watch</a:t>
            </a:r>
            <a:endParaRPr/>
          </a:p>
        </p:txBody>
      </p:sp>
      <p:sp>
        <p:nvSpPr>
          <p:cNvPr id="655" name="Google Shape;655;p61"/>
          <p:cNvSpPr/>
          <p:nvPr/>
        </p:nvSpPr>
        <p:spPr>
          <a:xfrm>
            <a:off x="942035" y="3797476"/>
            <a:ext cx="314700" cy="418500"/>
          </a:xfrm>
          <a:prstGeom prst="can">
            <a:avLst>
              <a:gd fmla="val 25000" name="adj"/>
            </a:avLst>
          </a:prstGeom>
          <a:solidFill>
            <a:srgbClr val="32FEBC"/>
          </a:solidFill>
          <a:ln cap="flat" cmpd="sng" w="9525">
            <a:solidFill>
              <a:srgbClr val="1A191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61"/>
          <p:cNvSpPr/>
          <p:nvPr/>
        </p:nvSpPr>
        <p:spPr>
          <a:xfrm>
            <a:off x="1449121" y="3797476"/>
            <a:ext cx="314700" cy="418500"/>
          </a:xfrm>
          <a:prstGeom prst="can">
            <a:avLst>
              <a:gd fmla="val 25000" name="adj"/>
            </a:avLst>
          </a:prstGeom>
          <a:solidFill>
            <a:srgbClr val="32FEBC"/>
          </a:solidFill>
          <a:ln cap="flat" cmpd="sng" w="9525">
            <a:solidFill>
              <a:srgbClr val="1A191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61"/>
          <p:cNvSpPr/>
          <p:nvPr/>
        </p:nvSpPr>
        <p:spPr>
          <a:xfrm>
            <a:off x="1964675" y="3797476"/>
            <a:ext cx="314700" cy="418500"/>
          </a:xfrm>
          <a:prstGeom prst="can">
            <a:avLst>
              <a:gd fmla="val 25000" name="adj"/>
            </a:avLst>
          </a:prstGeom>
          <a:solidFill>
            <a:srgbClr val="32FEBC"/>
          </a:solidFill>
          <a:ln cap="flat" cmpd="sng" w="9525">
            <a:solidFill>
              <a:srgbClr val="1A191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61"/>
          <p:cNvSpPr/>
          <p:nvPr/>
        </p:nvSpPr>
        <p:spPr>
          <a:xfrm>
            <a:off x="1018536" y="1289874"/>
            <a:ext cx="314700" cy="418500"/>
          </a:xfrm>
          <a:prstGeom prst="can">
            <a:avLst>
              <a:gd fmla="val 25000" name="adj"/>
            </a:avLst>
          </a:prstGeom>
          <a:solidFill>
            <a:srgbClr val="B2D5F2"/>
          </a:solidFill>
          <a:ln cap="flat" cmpd="sng" w="9525">
            <a:solidFill>
              <a:srgbClr val="1A191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61"/>
          <p:cNvSpPr/>
          <p:nvPr/>
        </p:nvSpPr>
        <p:spPr>
          <a:xfrm>
            <a:off x="1525622" y="1289874"/>
            <a:ext cx="314700" cy="418500"/>
          </a:xfrm>
          <a:prstGeom prst="can">
            <a:avLst>
              <a:gd fmla="val 25000" name="adj"/>
            </a:avLst>
          </a:prstGeom>
          <a:solidFill>
            <a:srgbClr val="B2D5F2"/>
          </a:solidFill>
          <a:ln cap="flat" cmpd="sng" w="9525">
            <a:solidFill>
              <a:srgbClr val="1A191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61"/>
          <p:cNvSpPr/>
          <p:nvPr/>
        </p:nvSpPr>
        <p:spPr>
          <a:xfrm>
            <a:off x="2041176" y="1289874"/>
            <a:ext cx="314700" cy="418500"/>
          </a:xfrm>
          <a:prstGeom prst="can">
            <a:avLst>
              <a:gd fmla="val 25000" name="adj"/>
            </a:avLst>
          </a:prstGeom>
          <a:solidFill>
            <a:srgbClr val="B2D5F2"/>
          </a:solidFill>
          <a:ln cap="flat" cmpd="sng" w="9525">
            <a:solidFill>
              <a:srgbClr val="1A191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61"/>
          <p:cNvSpPr txBox="1"/>
          <p:nvPr/>
        </p:nvSpPr>
        <p:spPr>
          <a:xfrm>
            <a:off x="457322" y="865325"/>
            <a:ext cx="2451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Destination</a:t>
            </a:r>
            <a:r>
              <a:rPr lang="en" sz="1800"/>
              <a:t> </a:t>
            </a: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store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61"/>
          <p:cNvSpPr txBox="1"/>
          <p:nvPr/>
        </p:nvSpPr>
        <p:spPr>
          <a:xfrm>
            <a:off x="824725" y="4197525"/>
            <a:ext cx="2000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Source </a:t>
            </a: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store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3" name="Google Shape;663;p61"/>
          <p:cNvGrpSpPr/>
          <p:nvPr/>
        </p:nvGrpSpPr>
        <p:grpSpPr>
          <a:xfrm>
            <a:off x="1048550" y="1807372"/>
            <a:ext cx="1268850" cy="363000"/>
            <a:chOff x="1479418" y="513817"/>
            <a:chExt cx="1268850" cy="363000"/>
          </a:xfrm>
        </p:grpSpPr>
        <p:sp>
          <p:nvSpPr>
            <p:cNvPr id="664" name="Google Shape;664;p61"/>
            <p:cNvSpPr/>
            <p:nvPr/>
          </p:nvSpPr>
          <p:spPr>
            <a:xfrm>
              <a:off x="1479418" y="513817"/>
              <a:ext cx="537000" cy="363000"/>
            </a:xfrm>
            <a:prstGeom prst="roundRect">
              <a:avLst>
                <a:gd fmla="val 16667" name="adj"/>
              </a:avLst>
            </a:prstGeom>
            <a:solidFill>
              <a:srgbClr val="B2D5F2"/>
            </a:solidFill>
            <a:ln cap="flat" cmpd="sng" w="9525">
              <a:solidFill>
                <a:srgbClr val="1F1A1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61"/>
            <p:cNvSpPr/>
            <p:nvPr/>
          </p:nvSpPr>
          <p:spPr>
            <a:xfrm>
              <a:off x="2211268" y="513817"/>
              <a:ext cx="537000" cy="363000"/>
            </a:xfrm>
            <a:prstGeom prst="roundRect">
              <a:avLst>
                <a:gd fmla="val 16667" name="adj"/>
              </a:avLst>
            </a:prstGeom>
            <a:solidFill>
              <a:srgbClr val="B2D5F2"/>
            </a:solidFill>
            <a:ln cap="flat" cmpd="sng" w="9525">
              <a:solidFill>
                <a:srgbClr val="1F1A1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6" name="Google Shape;666;p61"/>
          <p:cNvSpPr txBox="1"/>
          <p:nvPr/>
        </p:nvSpPr>
        <p:spPr>
          <a:xfrm>
            <a:off x="-186302" y="1536996"/>
            <a:ext cx="1351200" cy="6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Change applicator</a:t>
            </a:r>
            <a:endParaRPr sz="1600"/>
          </a:p>
        </p:txBody>
      </p:sp>
      <p:grpSp>
        <p:nvGrpSpPr>
          <p:cNvPr id="667" name="Google Shape;667;p61"/>
          <p:cNvGrpSpPr/>
          <p:nvPr/>
        </p:nvGrpSpPr>
        <p:grpSpPr>
          <a:xfrm>
            <a:off x="553025" y="2679263"/>
            <a:ext cx="1650450" cy="476488"/>
            <a:chOff x="705425" y="2679263"/>
            <a:chExt cx="1650450" cy="476488"/>
          </a:xfrm>
        </p:grpSpPr>
        <p:sp>
          <p:nvSpPr>
            <p:cNvPr id="668" name="Google Shape;668;p61"/>
            <p:cNvSpPr/>
            <p:nvPr/>
          </p:nvSpPr>
          <p:spPr>
            <a:xfrm flipH="1" rot="10800000">
              <a:off x="705425" y="2681750"/>
              <a:ext cx="1599600" cy="474000"/>
            </a:xfrm>
            <a:prstGeom prst="trapezoid">
              <a:avLst>
                <a:gd fmla="val 25000" name="adj"/>
              </a:avLst>
            </a:prstGeom>
            <a:solidFill>
              <a:srgbClr val="FFFF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61"/>
            <p:cNvSpPr txBox="1"/>
            <p:nvPr/>
          </p:nvSpPr>
          <p:spPr>
            <a:xfrm>
              <a:off x="746975" y="2679263"/>
              <a:ext cx="16089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</a:rPr>
                <a:t>Watch system</a:t>
              </a:r>
              <a:endParaRPr sz="1600">
                <a:solidFill>
                  <a:schemeClr val="dk1"/>
                </a:solidFill>
              </a:endParaRPr>
            </a:p>
          </p:txBody>
        </p:sp>
      </p:grpSp>
      <p:sp>
        <p:nvSpPr>
          <p:cNvPr id="670" name="Google Shape;670;p61"/>
          <p:cNvSpPr/>
          <p:nvPr/>
        </p:nvSpPr>
        <p:spPr>
          <a:xfrm>
            <a:off x="1020925" y="3964488"/>
            <a:ext cx="156900" cy="142200"/>
          </a:xfrm>
          <a:prstGeom prst="rect">
            <a:avLst/>
          </a:prstGeom>
          <a:solidFill>
            <a:srgbClr val="D5A6BD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1" name="Google Shape;671;p61"/>
          <p:cNvSpPr/>
          <p:nvPr/>
        </p:nvSpPr>
        <p:spPr>
          <a:xfrm>
            <a:off x="1532250" y="3964475"/>
            <a:ext cx="156900" cy="142200"/>
          </a:xfrm>
          <a:prstGeom prst="rect">
            <a:avLst/>
          </a:prstGeom>
          <a:solidFill>
            <a:srgbClr val="D5A6BD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2" name="Google Shape;672;p61"/>
          <p:cNvSpPr/>
          <p:nvPr/>
        </p:nvSpPr>
        <p:spPr>
          <a:xfrm>
            <a:off x="2043575" y="3964488"/>
            <a:ext cx="156900" cy="142200"/>
          </a:xfrm>
          <a:prstGeom prst="rect">
            <a:avLst/>
          </a:prstGeom>
          <a:solidFill>
            <a:srgbClr val="D5A6BD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p61"/>
          <p:cNvSpPr/>
          <p:nvPr/>
        </p:nvSpPr>
        <p:spPr>
          <a:xfrm>
            <a:off x="1091767" y="1449900"/>
            <a:ext cx="156900" cy="142200"/>
          </a:xfrm>
          <a:prstGeom prst="rect">
            <a:avLst/>
          </a:prstGeom>
          <a:solidFill>
            <a:srgbClr val="D5A6BD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4" name="Google Shape;674;p61"/>
          <p:cNvSpPr/>
          <p:nvPr/>
        </p:nvSpPr>
        <p:spPr>
          <a:xfrm>
            <a:off x="1603092" y="1449888"/>
            <a:ext cx="156900" cy="142200"/>
          </a:xfrm>
          <a:prstGeom prst="rect">
            <a:avLst/>
          </a:prstGeom>
          <a:solidFill>
            <a:srgbClr val="D5A6BD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p61"/>
          <p:cNvSpPr/>
          <p:nvPr/>
        </p:nvSpPr>
        <p:spPr>
          <a:xfrm>
            <a:off x="2114417" y="1449900"/>
            <a:ext cx="156900" cy="142200"/>
          </a:xfrm>
          <a:prstGeom prst="rect">
            <a:avLst/>
          </a:prstGeom>
          <a:solidFill>
            <a:srgbClr val="D5A6BD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76" name="Google Shape;676;p61"/>
          <p:cNvGrpSpPr/>
          <p:nvPr/>
        </p:nvGrpSpPr>
        <p:grpSpPr>
          <a:xfrm>
            <a:off x="1099391" y="2152191"/>
            <a:ext cx="1022754" cy="1645171"/>
            <a:chOff x="1102175" y="2152163"/>
            <a:chExt cx="1028100" cy="1645171"/>
          </a:xfrm>
        </p:grpSpPr>
        <p:cxnSp>
          <p:nvCxnSpPr>
            <p:cNvPr id="677" name="Google Shape;677;p61"/>
            <p:cNvCxnSpPr>
              <a:endCxn id="669" idx="0"/>
            </p:cNvCxnSpPr>
            <p:nvPr/>
          </p:nvCxnSpPr>
          <p:spPr>
            <a:xfrm>
              <a:off x="1265675" y="2164434"/>
              <a:ext cx="137700" cy="514800"/>
            </a:xfrm>
            <a:prstGeom prst="straightConnector1">
              <a:avLst/>
            </a:prstGeom>
            <a:noFill/>
            <a:ln cap="flat" cmpd="sng" w="9525">
              <a:solidFill>
                <a:srgbClr val="6AA84F"/>
              </a:solidFill>
              <a:prstDash val="dash"/>
              <a:round/>
              <a:headEnd len="med" w="med" type="none"/>
              <a:tailEnd len="med" w="med" type="triangle"/>
            </a:ln>
          </p:spPr>
        </p:cxnSp>
        <p:sp>
          <p:nvSpPr>
            <p:cNvPr id="678" name="Google Shape;678;p61"/>
            <p:cNvSpPr txBox="1"/>
            <p:nvPr/>
          </p:nvSpPr>
          <p:spPr>
            <a:xfrm>
              <a:off x="1270775" y="2152163"/>
              <a:ext cx="719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>
                  <a:solidFill>
                    <a:schemeClr val="dk1"/>
                  </a:solidFill>
                </a:rPr>
                <a:t>Watch</a:t>
              </a:r>
              <a:endParaRPr i="1">
                <a:solidFill>
                  <a:schemeClr val="dk1"/>
                </a:solidFill>
              </a:endParaRPr>
            </a:p>
          </p:txBody>
        </p:sp>
        <p:cxnSp>
          <p:nvCxnSpPr>
            <p:cNvPr id="679" name="Google Shape;679;p61"/>
            <p:cNvCxnSpPr>
              <a:endCxn id="669" idx="0"/>
            </p:cNvCxnSpPr>
            <p:nvPr/>
          </p:nvCxnSpPr>
          <p:spPr>
            <a:xfrm flipH="1">
              <a:off x="1403375" y="2157234"/>
              <a:ext cx="636600" cy="522000"/>
            </a:xfrm>
            <a:prstGeom prst="straightConnector1">
              <a:avLst/>
            </a:prstGeom>
            <a:noFill/>
            <a:ln cap="flat" cmpd="sng" w="9525">
              <a:solidFill>
                <a:srgbClr val="6AA84F"/>
              </a:solidFill>
              <a:prstDash val="dash"/>
              <a:round/>
              <a:headEnd len="med" w="med" type="none"/>
              <a:tailEnd len="med" w="med" type="triangle"/>
            </a:ln>
          </p:spPr>
        </p:cxnSp>
        <p:cxnSp>
          <p:nvCxnSpPr>
            <p:cNvPr id="680" name="Google Shape;680;p61"/>
            <p:cNvCxnSpPr>
              <a:stCxn id="669" idx="2"/>
              <a:endCxn id="656" idx="1"/>
            </p:cNvCxnSpPr>
            <p:nvPr/>
          </p:nvCxnSpPr>
          <p:spPr>
            <a:xfrm>
              <a:off x="1403375" y="3110334"/>
              <a:ext cx="208500" cy="687000"/>
            </a:xfrm>
            <a:prstGeom prst="straightConnector1">
              <a:avLst/>
            </a:prstGeom>
            <a:noFill/>
            <a:ln cap="flat" cmpd="sng" w="9525">
              <a:solidFill>
                <a:srgbClr val="6AA84F"/>
              </a:solidFill>
              <a:prstDash val="dash"/>
              <a:round/>
              <a:headEnd len="med" w="med" type="none"/>
              <a:tailEnd len="med" w="med" type="triangle"/>
            </a:ln>
          </p:spPr>
        </p:cxnSp>
        <p:cxnSp>
          <p:nvCxnSpPr>
            <p:cNvPr id="681" name="Google Shape;681;p61"/>
            <p:cNvCxnSpPr>
              <a:stCxn id="669" idx="2"/>
              <a:endCxn id="657" idx="1"/>
            </p:cNvCxnSpPr>
            <p:nvPr/>
          </p:nvCxnSpPr>
          <p:spPr>
            <a:xfrm>
              <a:off x="1403375" y="3110334"/>
              <a:ext cx="726900" cy="687000"/>
            </a:xfrm>
            <a:prstGeom prst="straightConnector1">
              <a:avLst/>
            </a:prstGeom>
            <a:noFill/>
            <a:ln cap="flat" cmpd="sng" w="9525">
              <a:solidFill>
                <a:srgbClr val="6AA84F"/>
              </a:solidFill>
              <a:prstDash val="dash"/>
              <a:round/>
              <a:headEnd len="med" w="med" type="none"/>
              <a:tailEnd len="med" w="med" type="triangle"/>
            </a:ln>
          </p:spPr>
        </p:cxnSp>
        <p:cxnSp>
          <p:nvCxnSpPr>
            <p:cNvPr id="682" name="Google Shape;682;p61"/>
            <p:cNvCxnSpPr>
              <a:stCxn id="669" idx="2"/>
              <a:endCxn id="655" idx="1"/>
            </p:cNvCxnSpPr>
            <p:nvPr/>
          </p:nvCxnSpPr>
          <p:spPr>
            <a:xfrm flipH="1">
              <a:off x="1102175" y="3110334"/>
              <a:ext cx="301200" cy="687000"/>
            </a:xfrm>
            <a:prstGeom prst="straightConnector1">
              <a:avLst/>
            </a:prstGeom>
            <a:noFill/>
            <a:ln cap="flat" cmpd="sng" w="9525">
              <a:solidFill>
                <a:srgbClr val="6AA84F"/>
              </a:solidFill>
              <a:prstDash val="dash"/>
              <a:round/>
              <a:headEnd len="med" w="med" type="none"/>
              <a:tailEnd len="med" w="med" type="triangle"/>
            </a:ln>
          </p:spPr>
        </p:cxnSp>
      </p:grpSp>
      <p:sp>
        <p:nvSpPr>
          <p:cNvPr id="683" name="Google Shape;683;p6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84" name="Google Shape;684;p61"/>
          <p:cNvCxnSpPr>
            <a:stCxn id="665" idx="3"/>
            <a:endCxn id="657" idx="4"/>
          </p:cNvCxnSpPr>
          <p:nvPr/>
        </p:nvCxnSpPr>
        <p:spPr>
          <a:xfrm flipH="1">
            <a:off x="2279300" y="1988872"/>
            <a:ext cx="38100" cy="2017800"/>
          </a:xfrm>
          <a:prstGeom prst="curvedConnector3">
            <a:avLst>
              <a:gd fmla="val -1004593" name="adj1"/>
            </a:avLst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685" name="Google Shape;685;p61"/>
          <p:cNvSpPr txBox="1"/>
          <p:nvPr/>
        </p:nvSpPr>
        <p:spPr>
          <a:xfrm>
            <a:off x="2530113" y="3321513"/>
            <a:ext cx="1053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/>
              <a:t>Snapshot </a:t>
            </a:r>
            <a:r>
              <a:rPr i="1" lang="en" sz="1600"/>
              <a:t>read</a:t>
            </a:r>
            <a:endParaRPr i="1" sz="1600">
              <a:solidFill>
                <a:schemeClr val="dk1"/>
              </a:solidFill>
            </a:endParaRPr>
          </a:p>
        </p:txBody>
      </p:sp>
      <p:sp>
        <p:nvSpPr>
          <p:cNvPr id="686" name="Google Shape;686;p61"/>
          <p:cNvSpPr txBox="1"/>
          <p:nvPr/>
        </p:nvSpPr>
        <p:spPr>
          <a:xfrm>
            <a:off x="300" y="4607100"/>
            <a:ext cx="4438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C00000"/>
                </a:solidFill>
              </a:rPr>
              <a:t>Replication across databases</a:t>
            </a:r>
            <a:endParaRPr sz="2400">
              <a:solidFill>
                <a:srgbClr val="C00000"/>
              </a:solidFill>
            </a:endParaRPr>
          </a:p>
        </p:txBody>
      </p:sp>
      <p:sp>
        <p:nvSpPr>
          <p:cNvPr id="687" name="Google Shape;687;p61"/>
          <p:cNvSpPr/>
          <p:nvPr/>
        </p:nvSpPr>
        <p:spPr>
          <a:xfrm>
            <a:off x="588775" y="3347075"/>
            <a:ext cx="609900" cy="288300"/>
          </a:xfrm>
          <a:prstGeom prst="parallelogram">
            <a:avLst>
              <a:gd fmla="val 25000" name="adj"/>
            </a:avLst>
          </a:prstGeom>
          <a:solidFill>
            <a:srgbClr val="F1C23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 </a:t>
            </a:r>
            <a:endParaRPr/>
          </a:p>
        </p:txBody>
      </p:sp>
      <p:sp>
        <p:nvSpPr>
          <p:cNvPr id="688" name="Google Shape;688;p61"/>
          <p:cNvSpPr/>
          <p:nvPr/>
        </p:nvSpPr>
        <p:spPr>
          <a:xfrm>
            <a:off x="1020925" y="3964488"/>
            <a:ext cx="156900" cy="142200"/>
          </a:xfrm>
          <a:prstGeom prst="rect">
            <a:avLst/>
          </a:prstGeom>
          <a:solidFill>
            <a:srgbClr val="F1C23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p61"/>
          <p:cNvSpPr/>
          <p:nvPr/>
        </p:nvSpPr>
        <p:spPr>
          <a:xfrm>
            <a:off x="621925" y="2261000"/>
            <a:ext cx="609900" cy="288300"/>
          </a:xfrm>
          <a:prstGeom prst="parallelogram">
            <a:avLst>
              <a:gd fmla="val 25000" name="adj"/>
            </a:avLst>
          </a:prstGeom>
          <a:solidFill>
            <a:srgbClr val="F1C23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 </a:t>
            </a:r>
            <a:endParaRPr/>
          </a:p>
        </p:txBody>
      </p:sp>
      <p:sp>
        <p:nvSpPr>
          <p:cNvPr id="690" name="Google Shape;690;p61"/>
          <p:cNvSpPr/>
          <p:nvPr/>
        </p:nvSpPr>
        <p:spPr>
          <a:xfrm>
            <a:off x="1090905" y="1449888"/>
            <a:ext cx="156900" cy="142200"/>
          </a:xfrm>
          <a:prstGeom prst="rect">
            <a:avLst/>
          </a:prstGeom>
          <a:solidFill>
            <a:srgbClr val="F1C23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91" name="Google Shape;691;p61"/>
          <p:cNvGrpSpPr/>
          <p:nvPr/>
        </p:nvGrpSpPr>
        <p:grpSpPr>
          <a:xfrm>
            <a:off x="7308500" y="1455472"/>
            <a:ext cx="1346213" cy="2551200"/>
            <a:chOff x="7308500" y="1455472"/>
            <a:chExt cx="1346213" cy="2551200"/>
          </a:xfrm>
        </p:grpSpPr>
        <p:cxnSp>
          <p:nvCxnSpPr>
            <p:cNvPr id="692" name="Google Shape;692;p61"/>
            <p:cNvCxnSpPr>
              <a:stCxn id="693" idx="3"/>
              <a:endCxn id="694" idx="4"/>
            </p:cNvCxnSpPr>
            <p:nvPr/>
          </p:nvCxnSpPr>
          <p:spPr>
            <a:xfrm flipH="1">
              <a:off x="7308500" y="1455472"/>
              <a:ext cx="419100" cy="2551200"/>
            </a:xfrm>
            <a:prstGeom prst="curvedConnector3">
              <a:avLst>
                <a:gd fmla="val -102917" name="adj1"/>
              </a:avLst>
            </a:prstGeom>
            <a:noFill/>
            <a:ln cap="flat" cmpd="sng" w="19050">
              <a:solidFill>
                <a:schemeClr val="dk2"/>
              </a:solidFill>
              <a:prstDash val="dash"/>
              <a:round/>
              <a:headEnd len="med" w="med" type="none"/>
              <a:tailEnd len="med" w="med" type="triangle"/>
            </a:ln>
          </p:spPr>
        </p:cxnSp>
        <p:sp>
          <p:nvSpPr>
            <p:cNvPr id="695" name="Google Shape;695;p61"/>
            <p:cNvSpPr txBox="1"/>
            <p:nvPr/>
          </p:nvSpPr>
          <p:spPr>
            <a:xfrm>
              <a:off x="7600813" y="2201663"/>
              <a:ext cx="10539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1600"/>
                <a:t>read</a:t>
              </a:r>
              <a:endParaRPr i="1" sz="1600">
                <a:solidFill>
                  <a:schemeClr val="dk1"/>
                </a:solidFill>
              </a:endParaRPr>
            </a:p>
          </p:txBody>
        </p:sp>
      </p:grpSp>
      <p:sp>
        <p:nvSpPr>
          <p:cNvPr id="696" name="Google Shape;696;p61"/>
          <p:cNvSpPr/>
          <p:nvPr/>
        </p:nvSpPr>
        <p:spPr>
          <a:xfrm>
            <a:off x="6684775" y="3270875"/>
            <a:ext cx="609900" cy="288300"/>
          </a:xfrm>
          <a:prstGeom prst="parallelogram">
            <a:avLst>
              <a:gd fmla="val 25000" name="adj"/>
            </a:avLst>
          </a:prstGeom>
          <a:solidFill>
            <a:srgbClr val="F1C23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 </a:t>
            </a:r>
            <a:endParaRPr/>
          </a:p>
        </p:txBody>
      </p:sp>
      <p:sp>
        <p:nvSpPr>
          <p:cNvPr id="697" name="Google Shape;697;p61"/>
          <p:cNvSpPr/>
          <p:nvPr/>
        </p:nvSpPr>
        <p:spPr>
          <a:xfrm>
            <a:off x="6794125" y="2261000"/>
            <a:ext cx="609900" cy="288300"/>
          </a:xfrm>
          <a:prstGeom prst="parallelogram">
            <a:avLst>
              <a:gd fmla="val 25000" name="adj"/>
            </a:avLst>
          </a:prstGeom>
          <a:solidFill>
            <a:srgbClr val="F1C23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 </a:t>
            </a:r>
            <a:endParaRPr/>
          </a:p>
        </p:txBody>
      </p:sp>
      <p:grpSp>
        <p:nvGrpSpPr>
          <p:cNvPr id="698" name="Google Shape;698;p61"/>
          <p:cNvGrpSpPr/>
          <p:nvPr/>
        </p:nvGrpSpPr>
        <p:grpSpPr>
          <a:xfrm>
            <a:off x="6417350" y="1636972"/>
            <a:ext cx="1041750" cy="966000"/>
            <a:chOff x="6417350" y="1636972"/>
            <a:chExt cx="1041750" cy="966000"/>
          </a:xfrm>
        </p:grpSpPr>
        <p:cxnSp>
          <p:nvCxnSpPr>
            <p:cNvPr id="699" name="Google Shape;699;p61"/>
            <p:cNvCxnSpPr>
              <a:stCxn id="700" idx="2"/>
              <a:endCxn id="701" idx="0"/>
            </p:cNvCxnSpPr>
            <p:nvPr/>
          </p:nvCxnSpPr>
          <p:spPr>
            <a:xfrm flipH="1">
              <a:off x="6417350" y="1636972"/>
              <a:ext cx="309900" cy="966000"/>
            </a:xfrm>
            <a:prstGeom prst="straightConnector1">
              <a:avLst/>
            </a:prstGeom>
            <a:noFill/>
            <a:ln cap="flat" cmpd="sng" w="9525">
              <a:solidFill>
                <a:srgbClr val="6AA84F"/>
              </a:solidFill>
              <a:prstDash val="dash"/>
              <a:round/>
              <a:headEnd len="med" w="med" type="none"/>
              <a:tailEnd len="med" w="med" type="triangle"/>
            </a:ln>
          </p:spPr>
        </p:cxnSp>
        <p:sp>
          <p:nvSpPr>
            <p:cNvPr id="702" name="Google Shape;702;p61"/>
            <p:cNvSpPr txBox="1"/>
            <p:nvPr/>
          </p:nvSpPr>
          <p:spPr>
            <a:xfrm>
              <a:off x="6604775" y="1694963"/>
              <a:ext cx="719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>
                  <a:solidFill>
                    <a:schemeClr val="dk1"/>
                  </a:solidFill>
                </a:rPr>
                <a:t>Watch</a:t>
              </a:r>
              <a:endParaRPr i="1">
                <a:solidFill>
                  <a:schemeClr val="dk1"/>
                </a:solidFill>
              </a:endParaRPr>
            </a:p>
          </p:txBody>
        </p:sp>
        <p:cxnSp>
          <p:nvCxnSpPr>
            <p:cNvPr id="703" name="Google Shape;703;p61"/>
            <p:cNvCxnSpPr>
              <a:stCxn id="693" idx="2"/>
              <a:endCxn id="701" idx="0"/>
            </p:cNvCxnSpPr>
            <p:nvPr/>
          </p:nvCxnSpPr>
          <p:spPr>
            <a:xfrm flipH="1">
              <a:off x="6417500" y="1636972"/>
              <a:ext cx="1041600" cy="966000"/>
            </a:xfrm>
            <a:prstGeom prst="straightConnector1">
              <a:avLst/>
            </a:prstGeom>
            <a:noFill/>
            <a:ln cap="flat" cmpd="sng" w="9525">
              <a:solidFill>
                <a:srgbClr val="6AA84F"/>
              </a:solidFill>
              <a:prstDash val="dash"/>
              <a:round/>
              <a:headEnd len="med" w="med" type="none"/>
              <a:tailEnd len="med" w="med" type="triangle"/>
            </a:ln>
          </p:spPr>
        </p:cxnSp>
      </p:grpSp>
      <p:cxnSp>
        <p:nvCxnSpPr>
          <p:cNvPr id="704" name="Google Shape;704;p61"/>
          <p:cNvCxnSpPr>
            <a:stCxn id="705" idx="3"/>
            <a:endCxn id="700" idx="1"/>
          </p:cNvCxnSpPr>
          <p:nvPr/>
        </p:nvCxnSpPr>
        <p:spPr>
          <a:xfrm flipH="1" rot="10800000">
            <a:off x="5753488" y="1455500"/>
            <a:ext cx="705300" cy="740100"/>
          </a:xfrm>
          <a:prstGeom prst="curvedConnector3">
            <a:avLst>
              <a:gd fmla="val 49997" name="adj1"/>
            </a:avLst>
          </a:prstGeom>
          <a:noFill/>
          <a:ln cap="flat" cmpd="sng" w="9525">
            <a:solidFill>
              <a:srgbClr val="4A86E8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706" name="Google Shape;706;p61"/>
          <p:cNvCxnSpPr>
            <a:stCxn id="705" idx="3"/>
            <a:endCxn id="693" idx="1"/>
          </p:cNvCxnSpPr>
          <p:nvPr/>
        </p:nvCxnSpPr>
        <p:spPr>
          <a:xfrm flipH="1" rot="10800000">
            <a:off x="5753488" y="1455500"/>
            <a:ext cx="1437000" cy="740100"/>
          </a:xfrm>
          <a:prstGeom prst="curvedConnector3">
            <a:avLst>
              <a:gd fmla="val 50004" name="adj1"/>
            </a:avLst>
          </a:prstGeom>
          <a:noFill/>
          <a:ln cap="flat" cmpd="sng" w="9525">
            <a:solidFill>
              <a:srgbClr val="4A86E8"/>
            </a:solidFill>
            <a:prstDash val="dash"/>
            <a:round/>
            <a:headEnd len="med" w="med" type="none"/>
            <a:tailEnd len="med" w="med" type="triangle"/>
          </a:ln>
        </p:spPr>
      </p:cxnSp>
      <p:grpSp>
        <p:nvGrpSpPr>
          <p:cNvPr id="707" name="Google Shape;707;p61"/>
          <p:cNvGrpSpPr/>
          <p:nvPr/>
        </p:nvGrpSpPr>
        <p:grpSpPr>
          <a:xfrm>
            <a:off x="3717475" y="1273972"/>
            <a:ext cx="5095925" cy="3794828"/>
            <a:chOff x="3107875" y="1273972"/>
            <a:chExt cx="5095925" cy="3794828"/>
          </a:xfrm>
        </p:grpSpPr>
        <p:sp>
          <p:nvSpPr>
            <p:cNvPr id="708" name="Google Shape;708;p61"/>
            <p:cNvSpPr txBox="1"/>
            <p:nvPr/>
          </p:nvSpPr>
          <p:spPr>
            <a:xfrm>
              <a:off x="4953300" y="4607100"/>
              <a:ext cx="32505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C00000"/>
                  </a:solidFill>
                </a:rPr>
                <a:t>Cache freshness</a:t>
              </a:r>
              <a:endParaRPr/>
            </a:p>
          </p:txBody>
        </p:sp>
        <p:sp>
          <p:nvSpPr>
            <p:cNvPr id="709" name="Google Shape;709;p61"/>
            <p:cNvSpPr/>
            <p:nvPr/>
          </p:nvSpPr>
          <p:spPr>
            <a:xfrm>
              <a:off x="5353011" y="3797476"/>
              <a:ext cx="314700" cy="418500"/>
            </a:xfrm>
            <a:prstGeom prst="can">
              <a:avLst>
                <a:gd fmla="val 25000" name="adj"/>
              </a:avLst>
            </a:prstGeom>
            <a:solidFill>
              <a:srgbClr val="32FEBC"/>
            </a:solidFill>
            <a:ln cap="flat" cmpd="sng" w="9525">
              <a:solidFill>
                <a:srgbClr val="1A191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61"/>
            <p:cNvSpPr/>
            <p:nvPr/>
          </p:nvSpPr>
          <p:spPr>
            <a:xfrm>
              <a:off x="5868721" y="3797476"/>
              <a:ext cx="314700" cy="418500"/>
            </a:xfrm>
            <a:prstGeom prst="can">
              <a:avLst>
                <a:gd fmla="val 25000" name="adj"/>
              </a:avLst>
            </a:prstGeom>
            <a:solidFill>
              <a:srgbClr val="32FEBC"/>
            </a:solidFill>
            <a:ln cap="flat" cmpd="sng" w="9525">
              <a:solidFill>
                <a:srgbClr val="1A191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61"/>
            <p:cNvSpPr/>
            <p:nvPr/>
          </p:nvSpPr>
          <p:spPr>
            <a:xfrm>
              <a:off x="6384275" y="3797476"/>
              <a:ext cx="314700" cy="418500"/>
            </a:xfrm>
            <a:prstGeom prst="can">
              <a:avLst>
                <a:gd fmla="val 25000" name="adj"/>
              </a:avLst>
            </a:prstGeom>
            <a:solidFill>
              <a:srgbClr val="32FEBC"/>
            </a:solidFill>
            <a:ln cap="flat" cmpd="sng" w="9525">
              <a:solidFill>
                <a:srgbClr val="1A191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61"/>
            <p:cNvSpPr txBox="1"/>
            <p:nvPr/>
          </p:nvSpPr>
          <p:spPr>
            <a:xfrm>
              <a:off x="5244325" y="4197525"/>
              <a:ext cx="2000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Source </a:t>
              </a:r>
              <a:r>
                <a:rPr b="0" i="0" lang="en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store</a:t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12" name="Google Shape;712;p61"/>
            <p:cNvGrpSpPr/>
            <p:nvPr/>
          </p:nvGrpSpPr>
          <p:grpSpPr>
            <a:xfrm>
              <a:off x="5849150" y="1273972"/>
              <a:ext cx="1268850" cy="363000"/>
              <a:chOff x="1479418" y="513817"/>
              <a:chExt cx="1268850" cy="363000"/>
            </a:xfrm>
          </p:grpSpPr>
          <p:sp>
            <p:nvSpPr>
              <p:cNvPr id="700" name="Google Shape;700;p61"/>
              <p:cNvSpPr/>
              <p:nvPr/>
            </p:nvSpPr>
            <p:spPr>
              <a:xfrm>
                <a:off x="1479418" y="513817"/>
                <a:ext cx="537000" cy="363000"/>
              </a:xfrm>
              <a:prstGeom prst="roundRect">
                <a:avLst>
                  <a:gd fmla="val 16667" name="adj"/>
                </a:avLst>
              </a:prstGeom>
              <a:solidFill>
                <a:srgbClr val="B2D5F2"/>
              </a:solidFill>
              <a:ln cap="flat" cmpd="sng" w="9525">
                <a:solidFill>
                  <a:srgbClr val="1F1A1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3" name="Google Shape;693;p61"/>
              <p:cNvSpPr/>
              <p:nvPr/>
            </p:nvSpPr>
            <p:spPr>
              <a:xfrm>
                <a:off x="2211268" y="513817"/>
                <a:ext cx="537000" cy="363000"/>
              </a:xfrm>
              <a:prstGeom prst="roundRect">
                <a:avLst>
                  <a:gd fmla="val 16667" name="adj"/>
                </a:avLst>
              </a:prstGeom>
              <a:solidFill>
                <a:srgbClr val="B2D5F2"/>
              </a:solidFill>
              <a:ln cap="flat" cmpd="sng" w="9525">
                <a:solidFill>
                  <a:srgbClr val="1F1A1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13" name="Google Shape;713;p61"/>
            <p:cNvSpPr txBox="1"/>
            <p:nvPr/>
          </p:nvSpPr>
          <p:spPr>
            <a:xfrm>
              <a:off x="4134576" y="1276925"/>
              <a:ext cx="17325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/>
                <a:t>Sharded cache</a:t>
              </a:r>
              <a:endParaRPr sz="1600"/>
            </a:p>
          </p:txBody>
        </p:sp>
        <p:cxnSp>
          <p:nvCxnSpPr>
            <p:cNvPr id="714" name="Google Shape;714;p61"/>
            <p:cNvCxnSpPr>
              <a:stCxn id="701" idx="2"/>
              <a:endCxn id="710" idx="1"/>
            </p:cNvCxnSpPr>
            <p:nvPr/>
          </p:nvCxnSpPr>
          <p:spPr>
            <a:xfrm>
              <a:off x="5807775" y="3034163"/>
              <a:ext cx="218400" cy="763200"/>
            </a:xfrm>
            <a:prstGeom prst="straightConnector1">
              <a:avLst/>
            </a:prstGeom>
            <a:noFill/>
            <a:ln cap="flat" cmpd="sng" w="9525">
              <a:solidFill>
                <a:srgbClr val="6AA84F"/>
              </a:solidFill>
              <a:prstDash val="dash"/>
              <a:round/>
              <a:headEnd len="med" w="med" type="none"/>
              <a:tailEnd len="med" w="med" type="triangle"/>
            </a:ln>
          </p:spPr>
        </p:cxnSp>
        <p:cxnSp>
          <p:nvCxnSpPr>
            <p:cNvPr id="715" name="Google Shape;715;p61"/>
            <p:cNvCxnSpPr>
              <a:stCxn id="701" idx="2"/>
              <a:endCxn id="694" idx="1"/>
            </p:cNvCxnSpPr>
            <p:nvPr/>
          </p:nvCxnSpPr>
          <p:spPr>
            <a:xfrm>
              <a:off x="5807775" y="3034163"/>
              <a:ext cx="733800" cy="763200"/>
            </a:xfrm>
            <a:prstGeom prst="straightConnector1">
              <a:avLst/>
            </a:prstGeom>
            <a:noFill/>
            <a:ln cap="flat" cmpd="sng" w="9525">
              <a:solidFill>
                <a:srgbClr val="6AA84F"/>
              </a:solidFill>
              <a:prstDash val="dash"/>
              <a:round/>
              <a:headEnd len="med" w="med" type="none"/>
              <a:tailEnd len="med" w="med" type="triangle"/>
            </a:ln>
          </p:spPr>
        </p:cxnSp>
        <p:cxnSp>
          <p:nvCxnSpPr>
            <p:cNvPr id="716" name="Google Shape;716;p61"/>
            <p:cNvCxnSpPr>
              <a:stCxn id="701" idx="2"/>
              <a:endCxn id="709" idx="1"/>
            </p:cNvCxnSpPr>
            <p:nvPr/>
          </p:nvCxnSpPr>
          <p:spPr>
            <a:xfrm flipH="1">
              <a:off x="5510475" y="3034163"/>
              <a:ext cx="297300" cy="763200"/>
            </a:xfrm>
            <a:prstGeom prst="straightConnector1">
              <a:avLst/>
            </a:prstGeom>
            <a:noFill/>
            <a:ln cap="flat" cmpd="sng" w="9525">
              <a:solidFill>
                <a:srgbClr val="6AA84F"/>
              </a:solidFill>
              <a:prstDash val="dash"/>
              <a:round/>
              <a:headEnd len="med" w="med" type="none"/>
              <a:tailEnd len="med" w="med" type="triangle"/>
            </a:ln>
          </p:spPr>
        </p:cxnSp>
        <p:sp>
          <p:nvSpPr>
            <p:cNvPr id="717" name="Google Shape;717;p61"/>
            <p:cNvSpPr/>
            <p:nvPr/>
          </p:nvSpPr>
          <p:spPr>
            <a:xfrm>
              <a:off x="5431546" y="3957425"/>
              <a:ext cx="156900" cy="142200"/>
            </a:xfrm>
            <a:prstGeom prst="rect">
              <a:avLst/>
            </a:prstGeom>
            <a:solidFill>
              <a:srgbClr val="D5A6BD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61"/>
            <p:cNvSpPr/>
            <p:nvPr/>
          </p:nvSpPr>
          <p:spPr>
            <a:xfrm>
              <a:off x="5951850" y="3964475"/>
              <a:ext cx="156900" cy="142200"/>
            </a:xfrm>
            <a:prstGeom prst="rect">
              <a:avLst/>
            </a:prstGeom>
            <a:solidFill>
              <a:srgbClr val="D5A6BD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61"/>
            <p:cNvSpPr/>
            <p:nvPr/>
          </p:nvSpPr>
          <p:spPr>
            <a:xfrm>
              <a:off x="6463175" y="3964488"/>
              <a:ext cx="156900" cy="142200"/>
            </a:xfrm>
            <a:prstGeom prst="rect">
              <a:avLst/>
            </a:prstGeom>
            <a:solidFill>
              <a:srgbClr val="D5A6BD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20" name="Google Shape;720;p61"/>
            <p:cNvGrpSpPr/>
            <p:nvPr/>
          </p:nvGrpSpPr>
          <p:grpSpPr>
            <a:xfrm>
              <a:off x="3107875" y="1801475"/>
              <a:ext cx="2074032" cy="930960"/>
              <a:chOff x="2437138" y="1062475"/>
              <a:chExt cx="2074032" cy="930960"/>
            </a:xfrm>
          </p:grpSpPr>
          <p:sp>
            <p:nvSpPr>
              <p:cNvPr id="721" name="Google Shape;721;p61"/>
              <p:cNvSpPr/>
              <p:nvPr/>
            </p:nvSpPr>
            <p:spPr>
              <a:xfrm>
                <a:off x="2437138" y="1062475"/>
                <a:ext cx="2074032" cy="930960"/>
              </a:xfrm>
              <a:prstGeom prst="cloud">
                <a:avLst/>
              </a:prstGeom>
              <a:solidFill>
                <a:srgbClr val="B6D7A8"/>
              </a:solidFill>
              <a:ln>
                <a:noFill/>
              </a:ln>
            </p:spPr>
            <p:txBody>
              <a:bodyPr anchorCtr="0" anchor="ctr" bIns="68575" lIns="68575" spcFirstLastPara="1" rIns="68575" wrap="square" tIns="68575">
                <a:noAutofit/>
              </a:bodyPr>
              <a:lstStyle/>
              <a:p>
                <a:pPr indent="0" lvl="0" marL="0" marR="0" rtl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B3139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600" u="none" cap="none" strike="noStrike">
                  <a:solidFill>
                    <a:srgbClr val="1B3139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5" name="Google Shape;705;p61"/>
              <p:cNvSpPr txBox="1"/>
              <p:nvPr/>
            </p:nvSpPr>
            <p:spPr>
              <a:xfrm>
                <a:off x="2534550" y="1118050"/>
                <a:ext cx="1938600" cy="677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Auto-sharder, e.g.,</a:t>
                </a:r>
                <a:br>
                  <a:rPr lang="en" sz="16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</a:br>
                <a:r>
                  <a:rPr lang="en" sz="16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Dicer/Slicer</a:t>
                </a:r>
                <a:endParaRPr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22" name="Google Shape;722;p61"/>
          <p:cNvGrpSpPr/>
          <p:nvPr/>
        </p:nvGrpSpPr>
        <p:grpSpPr>
          <a:xfrm>
            <a:off x="5571375" y="2603063"/>
            <a:ext cx="1650450" cy="476488"/>
            <a:chOff x="705425" y="2679263"/>
            <a:chExt cx="1650450" cy="476488"/>
          </a:xfrm>
        </p:grpSpPr>
        <p:sp>
          <p:nvSpPr>
            <p:cNvPr id="723" name="Google Shape;723;p61"/>
            <p:cNvSpPr/>
            <p:nvPr/>
          </p:nvSpPr>
          <p:spPr>
            <a:xfrm flipH="1" rot="10800000">
              <a:off x="705425" y="2681750"/>
              <a:ext cx="1599600" cy="474000"/>
            </a:xfrm>
            <a:prstGeom prst="trapezoid">
              <a:avLst>
                <a:gd fmla="val 25000" name="adj"/>
              </a:avLst>
            </a:prstGeom>
            <a:solidFill>
              <a:srgbClr val="FFFF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61"/>
            <p:cNvSpPr txBox="1"/>
            <p:nvPr/>
          </p:nvSpPr>
          <p:spPr>
            <a:xfrm>
              <a:off x="746975" y="2679263"/>
              <a:ext cx="16089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</a:rPr>
                <a:t>Watch system</a:t>
              </a:r>
              <a:endParaRPr sz="1600">
                <a:solidFill>
                  <a:schemeClr val="dk1"/>
                </a:solidFill>
              </a:endParaRPr>
            </a:p>
          </p:txBody>
        </p:sp>
      </p:grpSp>
      <p:sp>
        <p:nvSpPr>
          <p:cNvPr id="724" name="Google Shape;724;p61"/>
          <p:cNvSpPr/>
          <p:nvPr/>
        </p:nvSpPr>
        <p:spPr>
          <a:xfrm>
            <a:off x="7396169" y="1384375"/>
            <a:ext cx="156900" cy="142200"/>
          </a:xfrm>
          <a:prstGeom prst="rect">
            <a:avLst/>
          </a:prstGeom>
          <a:solidFill>
            <a:srgbClr val="D5A6BD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5" name="Google Shape;725;p61"/>
          <p:cNvSpPr/>
          <p:nvPr/>
        </p:nvSpPr>
        <p:spPr>
          <a:xfrm>
            <a:off x="7396215" y="1382632"/>
            <a:ext cx="156900" cy="142200"/>
          </a:xfrm>
          <a:prstGeom prst="rect">
            <a:avLst/>
          </a:prstGeom>
          <a:solidFill>
            <a:srgbClr val="F1C23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6" name="Google Shape;726;p61"/>
          <p:cNvSpPr/>
          <p:nvPr/>
        </p:nvSpPr>
        <p:spPr>
          <a:xfrm>
            <a:off x="7075048" y="3966477"/>
            <a:ext cx="156900" cy="142200"/>
          </a:xfrm>
          <a:prstGeom prst="rect">
            <a:avLst/>
          </a:prstGeom>
          <a:solidFill>
            <a:srgbClr val="F1C23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62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Range-based knowledge using Watch</a:t>
            </a:r>
            <a:endParaRPr/>
          </a:p>
        </p:txBody>
      </p:sp>
      <p:sp>
        <p:nvSpPr>
          <p:cNvPr id="732" name="Google Shape;732;p62"/>
          <p:cNvSpPr/>
          <p:nvPr/>
        </p:nvSpPr>
        <p:spPr>
          <a:xfrm>
            <a:off x="408635" y="4178476"/>
            <a:ext cx="314700" cy="418500"/>
          </a:xfrm>
          <a:prstGeom prst="can">
            <a:avLst>
              <a:gd fmla="val 25000" name="adj"/>
            </a:avLst>
          </a:prstGeom>
          <a:solidFill>
            <a:srgbClr val="32FEBC"/>
          </a:solidFill>
          <a:ln cap="flat" cmpd="sng" w="9525">
            <a:solidFill>
              <a:srgbClr val="1A191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62"/>
          <p:cNvSpPr txBox="1"/>
          <p:nvPr/>
        </p:nvSpPr>
        <p:spPr>
          <a:xfrm>
            <a:off x="3881238" y="1416852"/>
            <a:ext cx="574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v</a:t>
            </a:r>
            <a:r>
              <a:rPr baseline="-25000" lang="en" sz="1800"/>
              <a:t>10</a:t>
            </a:r>
            <a:endParaRPr baseline="-25000" sz="1800"/>
          </a:p>
        </p:txBody>
      </p:sp>
      <p:sp>
        <p:nvSpPr>
          <p:cNvPr id="734" name="Google Shape;734;p62"/>
          <p:cNvSpPr/>
          <p:nvPr/>
        </p:nvSpPr>
        <p:spPr>
          <a:xfrm>
            <a:off x="915721" y="4178476"/>
            <a:ext cx="314700" cy="418500"/>
          </a:xfrm>
          <a:prstGeom prst="can">
            <a:avLst>
              <a:gd fmla="val 25000" name="adj"/>
            </a:avLst>
          </a:prstGeom>
          <a:solidFill>
            <a:srgbClr val="32FEBC"/>
          </a:solidFill>
          <a:ln cap="flat" cmpd="sng" w="9525">
            <a:solidFill>
              <a:srgbClr val="1A191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62"/>
          <p:cNvSpPr/>
          <p:nvPr/>
        </p:nvSpPr>
        <p:spPr>
          <a:xfrm>
            <a:off x="1431275" y="4178476"/>
            <a:ext cx="314700" cy="418500"/>
          </a:xfrm>
          <a:prstGeom prst="can">
            <a:avLst>
              <a:gd fmla="val 25000" name="adj"/>
            </a:avLst>
          </a:prstGeom>
          <a:solidFill>
            <a:srgbClr val="32FEBC"/>
          </a:solidFill>
          <a:ln cap="flat" cmpd="sng" w="9525">
            <a:solidFill>
              <a:srgbClr val="1A191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62"/>
          <p:cNvSpPr txBox="1"/>
          <p:nvPr/>
        </p:nvSpPr>
        <p:spPr>
          <a:xfrm>
            <a:off x="443725" y="4654725"/>
            <a:ext cx="2000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Source </a:t>
            </a: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store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37" name="Google Shape;737;p62"/>
          <p:cNvGrpSpPr/>
          <p:nvPr/>
        </p:nvGrpSpPr>
        <p:grpSpPr>
          <a:xfrm>
            <a:off x="408573" y="1197775"/>
            <a:ext cx="1908731" cy="363000"/>
            <a:chOff x="1479418" y="513817"/>
            <a:chExt cx="1268850" cy="363000"/>
          </a:xfrm>
        </p:grpSpPr>
        <p:sp>
          <p:nvSpPr>
            <p:cNvPr id="738" name="Google Shape;738;p62"/>
            <p:cNvSpPr/>
            <p:nvPr/>
          </p:nvSpPr>
          <p:spPr>
            <a:xfrm>
              <a:off x="1479418" y="513817"/>
              <a:ext cx="537000" cy="363000"/>
            </a:xfrm>
            <a:prstGeom prst="roundRect">
              <a:avLst>
                <a:gd fmla="val 16667" name="adj"/>
              </a:avLst>
            </a:prstGeom>
            <a:solidFill>
              <a:srgbClr val="B2D5F2"/>
            </a:solidFill>
            <a:ln cap="flat" cmpd="sng" w="9525">
              <a:solidFill>
                <a:srgbClr val="1F1A1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62"/>
            <p:cNvSpPr/>
            <p:nvPr/>
          </p:nvSpPr>
          <p:spPr>
            <a:xfrm>
              <a:off x="2211268" y="513817"/>
              <a:ext cx="537000" cy="363000"/>
            </a:xfrm>
            <a:prstGeom prst="roundRect">
              <a:avLst>
                <a:gd fmla="val 16667" name="adj"/>
              </a:avLst>
            </a:prstGeom>
            <a:solidFill>
              <a:srgbClr val="B2D5F2"/>
            </a:solidFill>
            <a:ln cap="flat" cmpd="sng" w="9525">
              <a:solidFill>
                <a:srgbClr val="1F1A1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40" name="Google Shape;740;p62"/>
          <p:cNvSpPr txBox="1"/>
          <p:nvPr/>
        </p:nvSpPr>
        <p:spPr>
          <a:xfrm>
            <a:off x="152286" y="851196"/>
            <a:ext cx="1351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Consumer</a:t>
            </a:r>
            <a:endParaRPr sz="1600"/>
          </a:p>
        </p:txBody>
      </p:sp>
      <p:cxnSp>
        <p:nvCxnSpPr>
          <p:cNvPr id="741" name="Google Shape;741;p62"/>
          <p:cNvCxnSpPr/>
          <p:nvPr/>
        </p:nvCxnSpPr>
        <p:spPr>
          <a:xfrm>
            <a:off x="4329075" y="915950"/>
            <a:ext cx="0" cy="24717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742" name="Google Shape;742;p62"/>
          <p:cNvSpPr txBox="1"/>
          <p:nvPr/>
        </p:nvSpPr>
        <p:spPr>
          <a:xfrm>
            <a:off x="3957438" y="1846990"/>
            <a:ext cx="43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v</a:t>
            </a:r>
            <a:r>
              <a:rPr baseline="-25000" lang="en" sz="1800"/>
              <a:t>7</a:t>
            </a:r>
            <a:endParaRPr baseline="-25000" sz="1800"/>
          </a:p>
        </p:txBody>
      </p:sp>
      <p:cxnSp>
        <p:nvCxnSpPr>
          <p:cNvPr id="743" name="Google Shape;743;p62"/>
          <p:cNvCxnSpPr/>
          <p:nvPr/>
        </p:nvCxnSpPr>
        <p:spPr>
          <a:xfrm flipH="1" rot="10800000">
            <a:off x="4334125" y="3372454"/>
            <a:ext cx="4018500" cy="102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44" name="Google Shape;744;p62"/>
          <p:cNvSpPr txBox="1"/>
          <p:nvPr/>
        </p:nvSpPr>
        <p:spPr>
          <a:xfrm rot="-5400000">
            <a:off x="3187299" y="1754431"/>
            <a:ext cx="1180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Versions</a:t>
            </a:r>
            <a:endParaRPr sz="1600"/>
          </a:p>
        </p:txBody>
      </p:sp>
      <p:sp>
        <p:nvSpPr>
          <p:cNvPr id="745" name="Google Shape;745;p62"/>
          <p:cNvSpPr txBox="1"/>
          <p:nvPr/>
        </p:nvSpPr>
        <p:spPr>
          <a:xfrm>
            <a:off x="3957438" y="2302203"/>
            <a:ext cx="43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v</a:t>
            </a:r>
            <a:r>
              <a:rPr baseline="-25000" lang="en" sz="1800"/>
              <a:t>5</a:t>
            </a:r>
            <a:endParaRPr baseline="-25000" sz="1800"/>
          </a:p>
        </p:txBody>
      </p:sp>
      <p:sp>
        <p:nvSpPr>
          <p:cNvPr id="746" name="Google Shape;746;p62"/>
          <p:cNvSpPr txBox="1"/>
          <p:nvPr/>
        </p:nvSpPr>
        <p:spPr>
          <a:xfrm>
            <a:off x="5549260" y="3602260"/>
            <a:ext cx="719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Keys</a:t>
            </a:r>
            <a:endParaRPr sz="1600"/>
          </a:p>
        </p:txBody>
      </p:sp>
      <p:cxnSp>
        <p:nvCxnSpPr>
          <p:cNvPr id="747" name="Google Shape;747;p62"/>
          <p:cNvCxnSpPr/>
          <p:nvPr/>
        </p:nvCxnSpPr>
        <p:spPr>
          <a:xfrm>
            <a:off x="4273698" y="1665308"/>
            <a:ext cx="1059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48" name="Google Shape;748;p62"/>
          <p:cNvCxnSpPr/>
          <p:nvPr/>
        </p:nvCxnSpPr>
        <p:spPr>
          <a:xfrm>
            <a:off x="4273698" y="2567847"/>
            <a:ext cx="1059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49" name="Google Shape;749;p62"/>
          <p:cNvSpPr/>
          <p:nvPr/>
        </p:nvSpPr>
        <p:spPr>
          <a:xfrm>
            <a:off x="131575" y="3728075"/>
            <a:ext cx="609900" cy="288300"/>
          </a:xfrm>
          <a:prstGeom prst="parallelogram">
            <a:avLst>
              <a:gd fmla="val 25000" name="adj"/>
            </a:avLst>
          </a:prstGeom>
          <a:solidFill>
            <a:srgbClr val="F1C23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 </a:t>
            </a:r>
            <a:endParaRPr/>
          </a:p>
        </p:txBody>
      </p:sp>
      <p:sp>
        <p:nvSpPr>
          <p:cNvPr id="750" name="Google Shape;750;p62"/>
          <p:cNvSpPr/>
          <p:nvPr/>
        </p:nvSpPr>
        <p:spPr>
          <a:xfrm>
            <a:off x="861825" y="3728075"/>
            <a:ext cx="609900" cy="288300"/>
          </a:xfrm>
          <a:prstGeom prst="parallelogram">
            <a:avLst>
              <a:gd fmla="val 25000" name="adj"/>
            </a:avLst>
          </a:prstGeom>
          <a:solidFill>
            <a:srgbClr val="999999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</a:t>
            </a:r>
            <a:endParaRPr/>
          </a:p>
        </p:txBody>
      </p:sp>
      <p:sp>
        <p:nvSpPr>
          <p:cNvPr id="751" name="Google Shape;751;p62"/>
          <p:cNvSpPr/>
          <p:nvPr/>
        </p:nvSpPr>
        <p:spPr>
          <a:xfrm>
            <a:off x="1592075" y="3728075"/>
            <a:ext cx="609900" cy="288300"/>
          </a:xfrm>
          <a:prstGeom prst="parallelogram">
            <a:avLst>
              <a:gd fmla="val 25000" name="adj"/>
            </a:avLst>
          </a:prstGeom>
          <a:solidFill>
            <a:srgbClr val="E0666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</a:t>
            </a:r>
            <a:endParaRPr baseline="-25000"/>
          </a:p>
        </p:txBody>
      </p:sp>
      <p:sp>
        <p:nvSpPr>
          <p:cNvPr id="752" name="Google Shape;752;p62"/>
          <p:cNvSpPr/>
          <p:nvPr/>
        </p:nvSpPr>
        <p:spPr>
          <a:xfrm>
            <a:off x="545725" y="1956200"/>
            <a:ext cx="609900" cy="288300"/>
          </a:xfrm>
          <a:prstGeom prst="parallelogram">
            <a:avLst>
              <a:gd fmla="val 25000" name="adj"/>
            </a:avLst>
          </a:prstGeom>
          <a:solidFill>
            <a:srgbClr val="F1C23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 </a:t>
            </a:r>
            <a:endParaRPr/>
          </a:p>
        </p:txBody>
      </p:sp>
      <p:sp>
        <p:nvSpPr>
          <p:cNvPr id="753" name="Google Shape;753;p62"/>
          <p:cNvSpPr/>
          <p:nvPr/>
        </p:nvSpPr>
        <p:spPr>
          <a:xfrm>
            <a:off x="1275975" y="1956200"/>
            <a:ext cx="609900" cy="288300"/>
          </a:xfrm>
          <a:prstGeom prst="parallelogram">
            <a:avLst>
              <a:gd fmla="val 25000" name="adj"/>
            </a:avLst>
          </a:prstGeom>
          <a:solidFill>
            <a:srgbClr val="999999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</a:t>
            </a:r>
            <a:endParaRPr/>
          </a:p>
        </p:txBody>
      </p:sp>
      <p:sp>
        <p:nvSpPr>
          <p:cNvPr id="754" name="Google Shape;754;p62"/>
          <p:cNvSpPr/>
          <p:nvPr/>
        </p:nvSpPr>
        <p:spPr>
          <a:xfrm>
            <a:off x="2006225" y="1956200"/>
            <a:ext cx="609900" cy="288300"/>
          </a:xfrm>
          <a:prstGeom prst="parallelogram">
            <a:avLst>
              <a:gd fmla="val 25000" name="adj"/>
            </a:avLst>
          </a:prstGeom>
          <a:solidFill>
            <a:srgbClr val="E0666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</a:t>
            </a:r>
            <a:endParaRPr baseline="-25000"/>
          </a:p>
        </p:txBody>
      </p:sp>
      <p:grpSp>
        <p:nvGrpSpPr>
          <p:cNvPr id="755" name="Google Shape;755;p62"/>
          <p:cNvGrpSpPr/>
          <p:nvPr/>
        </p:nvGrpSpPr>
        <p:grpSpPr>
          <a:xfrm>
            <a:off x="812478" y="1542563"/>
            <a:ext cx="1100922" cy="1156113"/>
            <a:chOff x="1193478" y="1466363"/>
            <a:chExt cx="1100922" cy="1156113"/>
          </a:xfrm>
        </p:grpSpPr>
        <p:cxnSp>
          <p:nvCxnSpPr>
            <p:cNvPr id="756" name="Google Shape;756;p62"/>
            <p:cNvCxnSpPr>
              <a:stCxn id="738" idx="2"/>
              <a:endCxn id="757" idx="2"/>
            </p:cNvCxnSpPr>
            <p:nvPr/>
          </p:nvCxnSpPr>
          <p:spPr>
            <a:xfrm>
              <a:off x="1193478" y="1484575"/>
              <a:ext cx="366900" cy="1137900"/>
            </a:xfrm>
            <a:prstGeom prst="straightConnector1">
              <a:avLst/>
            </a:prstGeom>
            <a:noFill/>
            <a:ln cap="flat" cmpd="sng" w="9525">
              <a:solidFill>
                <a:srgbClr val="6AA84F"/>
              </a:solidFill>
              <a:prstDash val="dash"/>
              <a:round/>
              <a:headEnd len="med" w="med" type="none"/>
              <a:tailEnd len="med" w="med" type="triangle"/>
            </a:ln>
          </p:spPr>
        </p:cxnSp>
        <p:sp>
          <p:nvSpPr>
            <p:cNvPr id="758" name="Google Shape;758;p62"/>
            <p:cNvSpPr txBox="1"/>
            <p:nvPr/>
          </p:nvSpPr>
          <p:spPr>
            <a:xfrm>
              <a:off x="1423175" y="1466363"/>
              <a:ext cx="719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>
                  <a:solidFill>
                    <a:schemeClr val="dk1"/>
                  </a:solidFill>
                </a:rPr>
                <a:t>Watch</a:t>
              </a:r>
              <a:endParaRPr i="1">
                <a:solidFill>
                  <a:schemeClr val="dk1"/>
                </a:solidFill>
              </a:endParaRPr>
            </a:p>
          </p:txBody>
        </p:sp>
        <p:cxnSp>
          <p:nvCxnSpPr>
            <p:cNvPr id="759" name="Google Shape;759;p62"/>
            <p:cNvCxnSpPr>
              <a:stCxn id="739" idx="2"/>
              <a:endCxn id="757" idx="2"/>
            </p:cNvCxnSpPr>
            <p:nvPr/>
          </p:nvCxnSpPr>
          <p:spPr>
            <a:xfrm flipH="1">
              <a:off x="1560300" y="1484575"/>
              <a:ext cx="734100" cy="1137900"/>
            </a:xfrm>
            <a:prstGeom prst="straightConnector1">
              <a:avLst/>
            </a:prstGeom>
            <a:noFill/>
            <a:ln cap="flat" cmpd="sng" w="9525">
              <a:solidFill>
                <a:srgbClr val="6AA84F"/>
              </a:solidFill>
              <a:prstDash val="dash"/>
              <a:round/>
              <a:headEnd len="med" w="med" type="none"/>
              <a:tailEnd len="med" w="med" type="triangle"/>
            </a:ln>
          </p:spPr>
        </p:cxnSp>
      </p:grpSp>
      <p:cxnSp>
        <p:nvCxnSpPr>
          <p:cNvPr id="760" name="Google Shape;760;p62"/>
          <p:cNvCxnSpPr>
            <a:stCxn id="757" idx="0"/>
            <a:endCxn id="734" idx="1"/>
          </p:cNvCxnSpPr>
          <p:nvPr/>
        </p:nvCxnSpPr>
        <p:spPr>
          <a:xfrm flipH="1">
            <a:off x="1073047" y="3459725"/>
            <a:ext cx="106200" cy="718800"/>
          </a:xfrm>
          <a:prstGeom prst="straightConnector1">
            <a:avLst/>
          </a:prstGeom>
          <a:noFill/>
          <a:ln cap="flat" cmpd="sng" w="9525">
            <a:solidFill>
              <a:srgbClr val="6AA84F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761" name="Google Shape;761;p62"/>
          <p:cNvCxnSpPr>
            <a:stCxn id="757" idx="0"/>
            <a:endCxn id="735" idx="1"/>
          </p:cNvCxnSpPr>
          <p:nvPr/>
        </p:nvCxnSpPr>
        <p:spPr>
          <a:xfrm>
            <a:off x="1179247" y="3459725"/>
            <a:ext cx="409500" cy="718800"/>
          </a:xfrm>
          <a:prstGeom prst="straightConnector1">
            <a:avLst/>
          </a:prstGeom>
          <a:noFill/>
          <a:ln cap="flat" cmpd="sng" w="9525">
            <a:solidFill>
              <a:srgbClr val="6AA84F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762" name="Google Shape;762;p62"/>
          <p:cNvCxnSpPr>
            <a:stCxn id="757" idx="0"/>
            <a:endCxn id="732" idx="1"/>
          </p:cNvCxnSpPr>
          <p:nvPr/>
        </p:nvCxnSpPr>
        <p:spPr>
          <a:xfrm flipH="1">
            <a:off x="566047" y="3459725"/>
            <a:ext cx="613200" cy="718800"/>
          </a:xfrm>
          <a:prstGeom prst="straightConnector1">
            <a:avLst/>
          </a:prstGeom>
          <a:noFill/>
          <a:ln cap="flat" cmpd="sng" w="9525">
            <a:solidFill>
              <a:srgbClr val="6AA84F"/>
            </a:solidFill>
            <a:prstDash val="dash"/>
            <a:round/>
            <a:headEnd len="med" w="med" type="none"/>
            <a:tailEnd len="med" w="med" type="triangle"/>
          </a:ln>
        </p:spPr>
      </p:cxnSp>
      <p:grpSp>
        <p:nvGrpSpPr>
          <p:cNvPr id="763" name="Google Shape;763;p62"/>
          <p:cNvGrpSpPr/>
          <p:nvPr/>
        </p:nvGrpSpPr>
        <p:grpSpPr>
          <a:xfrm>
            <a:off x="487549" y="4345475"/>
            <a:ext cx="1179532" cy="142213"/>
            <a:chOff x="868549" y="3812075"/>
            <a:chExt cx="1179532" cy="142213"/>
          </a:xfrm>
        </p:grpSpPr>
        <p:grpSp>
          <p:nvGrpSpPr>
            <p:cNvPr id="764" name="Google Shape;764;p62"/>
            <p:cNvGrpSpPr/>
            <p:nvPr/>
          </p:nvGrpSpPr>
          <p:grpSpPr>
            <a:xfrm>
              <a:off x="868549" y="3812075"/>
              <a:ext cx="668200" cy="142213"/>
              <a:chOff x="868549" y="3812075"/>
              <a:chExt cx="668200" cy="142213"/>
            </a:xfrm>
          </p:grpSpPr>
          <p:sp>
            <p:nvSpPr>
              <p:cNvPr id="765" name="Google Shape;765;p62"/>
              <p:cNvSpPr/>
              <p:nvPr/>
            </p:nvSpPr>
            <p:spPr>
              <a:xfrm>
                <a:off x="868549" y="3812088"/>
                <a:ext cx="156900" cy="142200"/>
              </a:xfrm>
              <a:prstGeom prst="rect">
                <a:avLst/>
              </a:prstGeom>
              <a:solidFill>
                <a:srgbClr val="D5A6BD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6" name="Google Shape;766;p62"/>
              <p:cNvSpPr/>
              <p:nvPr/>
            </p:nvSpPr>
            <p:spPr>
              <a:xfrm>
                <a:off x="1379849" y="3812075"/>
                <a:ext cx="156900" cy="142200"/>
              </a:xfrm>
              <a:prstGeom prst="rect">
                <a:avLst/>
              </a:prstGeom>
              <a:solidFill>
                <a:srgbClr val="D5A6BD"/>
              </a:solidFill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767" name="Google Shape;767;p62"/>
            <p:cNvSpPr/>
            <p:nvPr/>
          </p:nvSpPr>
          <p:spPr>
            <a:xfrm>
              <a:off x="1891181" y="3812088"/>
              <a:ext cx="156900" cy="142200"/>
            </a:xfrm>
            <a:prstGeom prst="rect">
              <a:avLst/>
            </a:prstGeom>
            <a:solidFill>
              <a:srgbClr val="D5A6BD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8" name="Google Shape;768;p62"/>
          <p:cNvSpPr/>
          <p:nvPr/>
        </p:nvSpPr>
        <p:spPr>
          <a:xfrm>
            <a:off x="487525" y="4345488"/>
            <a:ext cx="156900" cy="142200"/>
          </a:xfrm>
          <a:prstGeom prst="rect">
            <a:avLst/>
          </a:prstGeom>
          <a:solidFill>
            <a:srgbClr val="F1C23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9" name="Google Shape;769;p62"/>
          <p:cNvSpPr/>
          <p:nvPr/>
        </p:nvSpPr>
        <p:spPr>
          <a:xfrm>
            <a:off x="5088300" y="1637550"/>
            <a:ext cx="1865700" cy="13965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0C0C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0" name="Google Shape;770;p62"/>
          <p:cNvSpPr/>
          <p:nvPr/>
        </p:nvSpPr>
        <p:spPr>
          <a:xfrm>
            <a:off x="998850" y="4345475"/>
            <a:ext cx="156900" cy="142200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1" name="Google Shape;771;p62"/>
          <p:cNvSpPr/>
          <p:nvPr/>
        </p:nvSpPr>
        <p:spPr>
          <a:xfrm>
            <a:off x="1510175" y="4345488"/>
            <a:ext cx="156900" cy="142200"/>
          </a:xfrm>
          <a:prstGeom prst="rect">
            <a:avLst/>
          </a:prstGeom>
          <a:solidFill>
            <a:srgbClr val="E0666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2" name="Google Shape;772;p6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3" name="Google Shape;773;p62"/>
          <p:cNvSpPr/>
          <p:nvPr/>
        </p:nvSpPr>
        <p:spPr>
          <a:xfrm>
            <a:off x="4983925" y="1938275"/>
            <a:ext cx="216900" cy="216900"/>
          </a:xfrm>
          <a:prstGeom prst="ellipse">
            <a:avLst/>
          </a:prstGeom>
          <a:solidFill>
            <a:srgbClr val="F1C23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4" name="Google Shape;774;p62"/>
          <p:cNvSpPr/>
          <p:nvPr/>
        </p:nvSpPr>
        <p:spPr>
          <a:xfrm>
            <a:off x="6180525" y="2722336"/>
            <a:ext cx="216900" cy="216900"/>
          </a:xfrm>
          <a:prstGeom prst="ellipse">
            <a:avLst/>
          </a:prstGeom>
          <a:solidFill>
            <a:srgbClr val="999999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5" name="Google Shape;775;p62"/>
          <p:cNvSpPr/>
          <p:nvPr/>
        </p:nvSpPr>
        <p:spPr>
          <a:xfrm>
            <a:off x="7071150" y="1818725"/>
            <a:ext cx="216900" cy="216900"/>
          </a:xfrm>
          <a:prstGeom prst="ellipse">
            <a:avLst/>
          </a:prstGeom>
          <a:solidFill>
            <a:srgbClr val="E0666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76" name="Google Shape;776;p62"/>
          <p:cNvCxnSpPr/>
          <p:nvPr/>
        </p:nvCxnSpPr>
        <p:spPr>
          <a:xfrm>
            <a:off x="4273698" y="2122508"/>
            <a:ext cx="1059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77" name="Google Shape;777;p62"/>
          <p:cNvCxnSpPr/>
          <p:nvPr/>
        </p:nvCxnSpPr>
        <p:spPr>
          <a:xfrm>
            <a:off x="4273698" y="3036908"/>
            <a:ext cx="1059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78" name="Google Shape;778;p62"/>
          <p:cNvSpPr txBox="1"/>
          <p:nvPr/>
        </p:nvSpPr>
        <p:spPr>
          <a:xfrm>
            <a:off x="3957438" y="2759403"/>
            <a:ext cx="43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v</a:t>
            </a:r>
            <a:r>
              <a:rPr baseline="-25000" lang="en" sz="1800"/>
              <a:t>3</a:t>
            </a:r>
            <a:endParaRPr baseline="-25000" sz="1800"/>
          </a:p>
        </p:txBody>
      </p:sp>
      <p:cxnSp>
        <p:nvCxnSpPr>
          <p:cNvPr id="779" name="Google Shape;779;p62"/>
          <p:cNvCxnSpPr/>
          <p:nvPr/>
        </p:nvCxnSpPr>
        <p:spPr>
          <a:xfrm rot="5400000">
            <a:off x="5035698" y="3385733"/>
            <a:ext cx="1059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80" name="Google Shape;780;p62"/>
          <p:cNvCxnSpPr/>
          <p:nvPr/>
        </p:nvCxnSpPr>
        <p:spPr>
          <a:xfrm rot="5400000">
            <a:off x="6254898" y="3385733"/>
            <a:ext cx="1059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81" name="Google Shape;781;p62"/>
          <p:cNvCxnSpPr/>
          <p:nvPr/>
        </p:nvCxnSpPr>
        <p:spPr>
          <a:xfrm rot="5400000">
            <a:off x="7497823" y="3385733"/>
            <a:ext cx="1059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82" name="Google Shape;782;p62"/>
          <p:cNvSpPr txBox="1"/>
          <p:nvPr/>
        </p:nvSpPr>
        <p:spPr>
          <a:xfrm>
            <a:off x="4875763" y="3438685"/>
            <a:ext cx="43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K</a:t>
            </a:r>
            <a:r>
              <a:rPr baseline="-25000" lang="en" sz="1800"/>
              <a:t>A</a:t>
            </a:r>
            <a:endParaRPr baseline="-25000" sz="1800"/>
          </a:p>
        </p:txBody>
      </p:sp>
      <p:sp>
        <p:nvSpPr>
          <p:cNvPr id="757" name="Google Shape;757;p62"/>
          <p:cNvSpPr/>
          <p:nvPr/>
        </p:nvSpPr>
        <p:spPr>
          <a:xfrm rot="10800000">
            <a:off x="265447" y="2698625"/>
            <a:ext cx="1827600" cy="761100"/>
          </a:xfrm>
          <a:prstGeom prst="trapezoid">
            <a:avLst>
              <a:gd fmla="val 25000" name="adj"/>
            </a:avLst>
          </a:prstGeom>
          <a:solidFill>
            <a:srgbClr val="FFFF0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783" name="Google Shape;783;p62"/>
          <p:cNvSpPr txBox="1"/>
          <p:nvPr/>
        </p:nvSpPr>
        <p:spPr>
          <a:xfrm>
            <a:off x="6171163" y="3438685"/>
            <a:ext cx="43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K</a:t>
            </a:r>
            <a:r>
              <a:rPr baseline="-25000" lang="en" sz="1800"/>
              <a:t>B</a:t>
            </a:r>
            <a:endParaRPr baseline="-25000" sz="1800"/>
          </a:p>
        </p:txBody>
      </p:sp>
      <p:sp>
        <p:nvSpPr>
          <p:cNvPr id="784" name="Google Shape;784;p62"/>
          <p:cNvSpPr txBox="1"/>
          <p:nvPr/>
        </p:nvSpPr>
        <p:spPr>
          <a:xfrm>
            <a:off x="7390363" y="3438685"/>
            <a:ext cx="43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K</a:t>
            </a:r>
            <a:r>
              <a:rPr baseline="-25000" lang="en" sz="1800"/>
              <a:t>D</a:t>
            </a:r>
            <a:endParaRPr baseline="-25000" sz="1800"/>
          </a:p>
        </p:txBody>
      </p:sp>
      <p:sp>
        <p:nvSpPr>
          <p:cNvPr id="785" name="Google Shape;785;p62"/>
          <p:cNvSpPr/>
          <p:nvPr/>
        </p:nvSpPr>
        <p:spPr>
          <a:xfrm>
            <a:off x="595275" y="2937675"/>
            <a:ext cx="1150800" cy="3936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(K</a:t>
            </a:r>
            <a:r>
              <a:rPr baseline="-25000" lang="en"/>
              <a:t>A</a:t>
            </a:r>
            <a:r>
              <a:rPr lang="en"/>
              <a:t>- K</a:t>
            </a:r>
            <a:r>
              <a:rPr baseline="-25000" lang="en"/>
              <a:t>C</a:t>
            </a:r>
            <a:r>
              <a:rPr lang="en"/>
              <a:t>), v</a:t>
            </a:r>
            <a:r>
              <a:rPr baseline="-25000" lang="en"/>
              <a:t>10</a:t>
            </a:r>
            <a:endParaRPr/>
          </a:p>
        </p:txBody>
      </p:sp>
      <p:sp>
        <p:nvSpPr>
          <p:cNvPr id="786" name="Google Shape;786;p62"/>
          <p:cNvSpPr txBox="1"/>
          <p:nvPr/>
        </p:nvSpPr>
        <p:spPr>
          <a:xfrm>
            <a:off x="616926" y="2610675"/>
            <a:ext cx="1000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Progress</a:t>
            </a:r>
            <a:endParaRPr i="1"/>
          </a:p>
        </p:txBody>
      </p:sp>
      <p:sp>
        <p:nvSpPr>
          <p:cNvPr id="787" name="Google Shape;787;p62"/>
          <p:cNvSpPr txBox="1"/>
          <p:nvPr/>
        </p:nvSpPr>
        <p:spPr>
          <a:xfrm>
            <a:off x="6823346" y="3438685"/>
            <a:ext cx="43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K</a:t>
            </a:r>
            <a:r>
              <a:rPr baseline="-25000" lang="en" sz="1800"/>
              <a:t>C</a:t>
            </a:r>
            <a:endParaRPr baseline="-25000" sz="1800"/>
          </a:p>
        </p:txBody>
      </p:sp>
      <p:sp>
        <p:nvSpPr>
          <p:cNvPr id="788" name="Google Shape;788;p62"/>
          <p:cNvSpPr/>
          <p:nvPr/>
        </p:nvSpPr>
        <p:spPr>
          <a:xfrm>
            <a:off x="971225" y="1904100"/>
            <a:ext cx="1230900" cy="3936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(K</a:t>
            </a:r>
            <a:r>
              <a:rPr baseline="-25000" lang="en"/>
              <a:t>A</a:t>
            </a:r>
            <a:r>
              <a:rPr lang="en"/>
              <a:t> - </a:t>
            </a:r>
            <a:r>
              <a:rPr lang="en"/>
              <a:t>K</a:t>
            </a:r>
            <a:r>
              <a:rPr baseline="-25000" lang="en"/>
              <a:t>C</a:t>
            </a:r>
            <a:r>
              <a:rPr lang="en"/>
              <a:t>), </a:t>
            </a:r>
            <a:r>
              <a:rPr lang="en"/>
              <a:t> v</a:t>
            </a:r>
            <a:r>
              <a:rPr baseline="-25000" lang="en"/>
              <a:t>10</a:t>
            </a:r>
            <a:endParaRPr/>
          </a:p>
        </p:txBody>
      </p:sp>
      <p:cxnSp>
        <p:nvCxnSpPr>
          <p:cNvPr id="789" name="Google Shape;789;p62"/>
          <p:cNvCxnSpPr/>
          <p:nvPr/>
        </p:nvCxnSpPr>
        <p:spPr>
          <a:xfrm rot="5400000">
            <a:off x="6898116" y="3385733"/>
            <a:ext cx="1059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90" name="Google Shape;790;p62"/>
          <p:cNvSpPr txBox="1"/>
          <p:nvPr/>
        </p:nvSpPr>
        <p:spPr>
          <a:xfrm>
            <a:off x="4987101" y="1291200"/>
            <a:ext cx="2234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/>
              <a:t>Latest-known version</a:t>
            </a:r>
            <a:endParaRPr i="1" sz="1600"/>
          </a:p>
        </p:txBody>
      </p:sp>
      <p:sp>
        <p:nvSpPr>
          <p:cNvPr id="791" name="Google Shape;791;p62"/>
          <p:cNvSpPr txBox="1"/>
          <p:nvPr/>
        </p:nvSpPr>
        <p:spPr>
          <a:xfrm>
            <a:off x="4987100" y="3034075"/>
            <a:ext cx="2307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/>
              <a:t>Earliest-known version</a:t>
            </a:r>
            <a:endParaRPr i="1" sz="1600"/>
          </a:p>
        </p:txBody>
      </p:sp>
      <p:sp>
        <p:nvSpPr>
          <p:cNvPr id="792" name="Google Shape;792;p62"/>
          <p:cNvSpPr txBox="1"/>
          <p:nvPr/>
        </p:nvSpPr>
        <p:spPr>
          <a:xfrm>
            <a:off x="2768525" y="3963925"/>
            <a:ext cx="641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Progress signals enable range-based guarantees</a:t>
            </a:r>
            <a:endParaRPr sz="2000">
              <a:solidFill>
                <a:schemeClr val="dk1"/>
              </a:solidFill>
            </a:endParaRPr>
          </a:p>
        </p:txBody>
      </p:sp>
      <p:grpSp>
        <p:nvGrpSpPr>
          <p:cNvPr id="793" name="Google Shape;793;p62"/>
          <p:cNvGrpSpPr/>
          <p:nvPr/>
        </p:nvGrpSpPr>
        <p:grpSpPr>
          <a:xfrm>
            <a:off x="545725" y="1308163"/>
            <a:ext cx="1452300" cy="142200"/>
            <a:chOff x="926725" y="1231963"/>
            <a:chExt cx="1452300" cy="142200"/>
          </a:xfrm>
        </p:grpSpPr>
        <p:sp>
          <p:nvSpPr>
            <p:cNvPr id="794" name="Google Shape;794;p62"/>
            <p:cNvSpPr/>
            <p:nvPr/>
          </p:nvSpPr>
          <p:spPr>
            <a:xfrm>
              <a:off x="926725" y="1231963"/>
              <a:ext cx="156900" cy="142200"/>
            </a:xfrm>
            <a:prstGeom prst="rect">
              <a:avLst/>
            </a:prstGeom>
            <a:solidFill>
              <a:srgbClr val="D5A6BD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62"/>
            <p:cNvSpPr/>
            <p:nvPr/>
          </p:nvSpPr>
          <p:spPr>
            <a:xfrm>
              <a:off x="1231525" y="1231963"/>
              <a:ext cx="156900" cy="142200"/>
            </a:xfrm>
            <a:prstGeom prst="rect">
              <a:avLst/>
            </a:prstGeom>
            <a:solidFill>
              <a:srgbClr val="D5A6BD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62"/>
            <p:cNvSpPr/>
            <p:nvPr/>
          </p:nvSpPr>
          <p:spPr>
            <a:xfrm>
              <a:off x="2222125" y="1231963"/>
              <a:ext cx="156900" cy="142200"/>
            </a:xfrm>
            <a:prstGeom prst="rect">
              <a:avLst/>
            </a:prstGeom>
            <a:solidFill>
              <a:srgbClr val="D5A6BD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97" name="Google Shape;797;p62"/>
          <p:cNvGrpSpPr/>
          <p:nvPr/>
        </p:nvGrpSpPr>
        <p:grpSpPr>
          <a:xfrm>
            <a:off x="1746104" y="1379275"/>
            <a:ext cx="1860621" cy="3008400"/>
            <a:chOff x="1746104" y="1379275"/>
            <a:chExt cx="1860621" cy="3008400"/>
          </a:xfrm>
        </p:grpSpPr>
        <p:cxnSp>
          <p:nvCxnSpPr>
            <p:cNvPr id="798" name="Google Shape;798;p62"/>
            <p:cNvCxnSpPr>
              <a:stCxn id="739" idx="3"/>
              <a:endCxn id="735" idx="4"/>
            </p:cNvCxnSpPr>
            <p:nvPr/>
          </p:nvCxnSpPr>
          <p:spPr>
            <a:xfrm flipH="1">
              <a:off x="1746104" y="1379275"/>
              <a:ext cx="571200" cy="3008400"/>
            </a:xfrm>
            <a:prstGeom prst="curvedConnector3">
              <a:avLst>
                <a:gd fmla="val -41689" name="adj1"/>
              </a:avLst>
            </a:prstGeom>
            <a:noFill/>
            <a:ln cap="flat" cmpd="sng" w="19050">
              <a:solidFill>
                <a:schemeClr val="dk2"/>
              </a:solidFill>
              <a:prstDash val="dash"/>
              <a:round/>
              <a:headEnd len="med" w="med" type="none"/>
              <a:tailEnd len="med" w="med" type="triangle"/>
            </a:ln>
          </p:spPr>
        </p:cxnSp>
        <p:sp>
          <p:nvSpPr>
            <p:cNvPr id="799" name="Google Shape;799;p62"/>
            <p:cNvSpPr txBox="1"/>
            <p:nvPr/>
          </p:nvSpPr>
          <p:spPr>
            <a:xfrm>
              <a:off x="2552825" y="2613250"/>
              <a:ext cx="10539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1600"/>
                <a:t>Snapshot read</a:t>
              </a:r>
              <a:endParaRPr i="1" sz="1600">
                <a:solidFill>
                  <a:schemeClr val="dk1"/>
                </a:solidFill>
              </a:endParaRPr>
            </a:p>
          </p:txBody>
        </p:sp>
      </p:grpSp>
      <p:cxnSp>
        <p:nvCxnSpPr>
          <p:cNvPr id="800" name="Google Shape;800;p62"/>
          <p:cNvCxnSpPr/>
          <p:nvPr/>
        </p:nvCxnSpPr>
        <p:spPr>
          <a:xfrm>
            <a:off x="4393875" y="3032675"/>
            <a:ext cx="3579600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801" name="Google Shape;801;p62"/>
          <p:cNvSpPr txBox="1"/>
          <p:nvPr/>
        </p:nvSpPr>
        <p:spPr>
          <a:xfrm>
            <a:off x="2769840" y="4329150"/>
            <a:ext cx="63150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Consumer can safely GC ranges to save space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  <p:grpSp>
        <p:nvGrpSpPr>
          <p:cNvPr id="802" name="Google Shape;802;p62"/>
          <p:cNvGrpSpPr/>
          <p:nvPr/>
        </p:nvGrpSpPr>
        <p:grpSpPr>
          <a:xfrm>
            <a:off x="5082300" y="2377280"/>
            <a:ext cx="3807125" cy="661975"/>
            <a:chOff x="5082300" y="2126950"/>
            <a:chExt cx="3807125" cy="661975"/>
          </a:xfrm>
        </p:grpSpPr>
        <p:sp>
          <p:nvSpPr>
            <p:cNvPr id="803" name="Google Shape;803;p62"/>
            <p:cNvSpPr/>
            <p:nvPr/>
          </p:nvSpPr>
          <p:spPr>
            <a:xfrm>
              <a:off x="5082300" y="2296925"/>
              <a:ext cx="1871700" cy="4920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804" name="Google Shape;804;p62"/>
            <p:cNvCxnSpPr>
              <a:stCxn id="805" idx="1"/>
              <a:endCxn id="803" idx="3"/>
            </p:cNvCxnSpPr>
            <p:nvPr/>
          </p:nvCxnSpPr>
          <p:spPr>
            <a:xfrm flipH="1">
              <a:off x="6954125" y="2342500"/>
              <a:ext cx="535800" cy="2004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dot"/>
              <a:round/>
              <a:headEnd len="med" w="med" type="none"/>
              <a:tailEnd len="med" w="med" type="triangle"/>
            </a:ln>
          </p:spPr>
        </p:cxnSp>
        <p:sp>
          <p:nvSpPr>
            <p:cNvPr id="805" name="Google Shape;805;p62"/>
            <p:cNvSpPr txBox="1"/>
            <p:nvPr/>
          </p:nvSpPr>
          <p:spPr>
            <a:xfrm>
              <a:off x="7489925" y="2126950"/>
              <a:ext cx="13995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</a:rPr>
                <a:t>Compaction</a:t>
              </a:r>
              <a:endParaRPr sz="1600">
                <a:solidFill>
                  <a:schemeClr val="dk1"/>
                </a:solidFill>
              </a:endParaRPr>
            </a:p>
          </p:txBody>
        </p:sp>
      </p:grpSp>
      <p:cxnSp>
        <p:nvCxnSpPr>
          <p:cNvPr id="806" name="Google Shape;806;p62"/>
          <p:cNvCxnSpPr/>
          <p:nvPr/>
        </p:nvCxnSpPr>
        <p:spPr>
          <a:xfrm>
            <a:off x="5088650" y="2544275"/>
            <a:ext cx="1878900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807" name="Google Shape;807;p62"/>
          <p:cNvSpPr/>
          <p:nvPr/>
        </p:nvSpPr>
        <p:spPr>
          <a:xfrm>
            <a:off x="545725" y="1308163"/>
            <a:ext cx="156900" cy="142200"/>
          </a:xfrm>
          <a:prstGeom prst="rect">
            <a:avLst/>
          </a:prstGeom>
          <a:solidFill>
            <a:srgbClr val="F1C23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8" name="Google Shape;808;p62"/>
          <p:cNvSpPr/>
          <p:nvPr/>
        </p:nvSpPr>
        <p:spPr>
          <a:xfrm>
            <a:off x="851475" y="1309413"/>
            <a:ext cx="156900" cy="142200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9" name="Google Shape;809;p62"/>
          <p:cNvSpPr/>
          <p:nvPr/>
        </p:nvSpPr>
        <p:spPr>
          <a:xfrm>
            <a:off x="1843200" y="1308163"/>
            <a:ext cx="156900" cy="142200"/>
          </a:xfrm>
          <a:prstGeom prst="rect">
            <a:avLst/>
          </a:prstGeom>
          <a:solidFill>
            <a:srgbClr val="E0666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10" name="Google Shape;810;p62"/>
          <p:cNvGrpSpPr/>
          <p:nvPr/>
        </p:nvGrpSpPr>
        <p:grpSpPr>
          <a:xfrm>
            <a:off x="5492275" y="951737"/>
            <a:ext cx="908785" cy="1279538"/>
            <a:chOff x="5492275" y="693788"/>
            <a:chExt cx="908785" cy="1279538"/>
          </a:xfrm>
        </p:grpSpPr>
        <p:sp>
          <p:nvSpPr>
            <p:cNvPr id="811" name="Google Shape;811;p62"/>
            <p:cNvSpPr/>
            <p:nvPr/>
          </p:nvSpPr>
          <p:spPr>
            <a:xfrm>
              <a:off x="5492275" y="1756425"/>
              <a:ext cx="216900" cy="216900"/>
            </a:xfrm>
            <a:prstGeom prst="ellipse">
              <a:avLst/>
            </a:prstGeom>
            <a:solidFill>
              <a:srgbClr val="4285F4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62"/>
            <p:cNvSpPr/>
            <p:nvPr/>
          </p:nvSpPr>
          <p:spPr>
            <a:xfrm>
              <a:off x="5497824" y="693788"/>
              <a:ext cx="216900" cy="216900"/>
            </a:xfrm>
            <a:prstGeom prst="ellipse">
              <a:avLst/>
            </a:prstGeom>
            <a:solidFill>
              <a:srgbClr val="4285F4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62"/>
            <p:cNvSpPr/>
            <p:nvPr/>
          </p:nvSpPr>
          <p:spPr>
            <a:xfrm>
              <a:off x="5808175" y="837912"/>
              <a:ext cx="216900" cy="216900"/>
            </a:xfrm>
            <a:prstGeom prst="ellipse">
              <a:avLst/>
            </a:prstGeom>
            <a:solidFill>
              <a:srgbClr val="FF00FF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62"/>
            <p:cNvSpPr/>
            <p:nvPr/>
          </p:nvSpPr>
          <p:spPr>
            <a:xfrm>
              <a:off x="6184160" y="1654388"/>
              <a:ext cx="216900" cy="216900"/>
            </a:xfrm>
            <a:prstGeom prst="ellipse">
              <a:avLst/>
            </a:prstGeom>
            <a:solidFill>
              <a:srgbClr val="999999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815" name="Google Shape;815;p62"/>
          <p:cNvCxnSpPr>
            <a:endCxn id="816" idx="1"/>
          </p:cNvCxnSpPr>
          <p:nvPr/>
        </p:nvCxnSpPr>
        <p:spPr>
          <a:xfrm flipH="1" rot="10800000">
            <a:off x="6972453" y="1877500"/>
            <a:ext cx="614100" cy="6366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grpSp>
        <p:nvGrpSpPr>
          <p:cNvPr id="817" name="Google Shape;817;p62"/>
          <p:cNvGrpSpPr/>
          <p:nvPr/>
        </p:nvGrpSpPr>
        <p:grpSpPr>
          <a:xfrm>
            <a:off x="6985053" y="1520350"/>
            <a:ext cx="1900800" cy="714300"/>
            <a:chOff x="6985053" y="1520350"/>
            <a:chExt cx="1900800" cy="714300"/>
          </a:xfrm>
        </p:grpSpPr>
        <p:cxnSp>
          <p:nvCxnSpPr>
            <p:cNvPr id="818" name="Google Shape;818;p62"/>
            <p:cNvCxnSpPr>
              <a:endCxn id="816" idx="1"/>
            </p:cNvCxnSpPr>
            <p:nvPr/>
          </p:nvCxnSpPr>
          <p:spPr>
            <a:xfrm>
              <a:off x="6985053" y="1617100"/>
              <a:ext cx="601500" cy="26040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816" name="Google Shape;816;p62"/>
            <p:cNvSpPr txBox="1"/>
            <p:nvPr/>
          </p:nvSpPr>
          <p:spPr>
            <a:xfrm>
              <a:off x="7586553" y="1520350"/>
              <a:ext cx="1299300" cy="71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</a:rPr>
                <a:t>Knowledge</a:t>
              </a:r>
              <a:br>
                <a:rPr lang="en" sz="1600">
                  <a:solidFill>
                    <a:schemeClr val="dk1"/>
                  </a:solidFill>
                </a:rPr>
              </a:br>
              <a:r>
                <a:rPr lang="en" sz="1600">
                  <a:solidFill>
                    <a:schemeClr val="dk1"/>
                  </a:solidFill>
                </a:rPr>
                <a:t>region</a:t>
              </a:r>
              <a:endParaRPr sz="1600">
                <a:solidFill>
                  <a:schemeClr val="dk1"/>
                </a:solidFill>
              </a:endParaRPr>
            </a:p>
          </p:txBody>
        </p:sp>
      </p:grpSp>
      <p:sp>
        <p:nvSpPr>
          <p:cNvPr id="819" name="Google Shape;819;p62"/>
          <p:cNvSpPr txBox="1"/>
          <p:nvPr/>
        </p:nvSpPr>
        <p:spPr>
          <a:xfrm>
            <a:off x="453175" y="2863650"/>
            <a:ext cx="1608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Watch system</a:t>
            </a:r>
            <a:endParaRPr sz="1600">
              <a:solidFill>
                <a:schemeClr val="dk1"/>
              </a:solidFill>
            </a:endParaRPr>
          </a:p>
        </p:txBody>
      </p:sp>
      <p:cxnSp>
        <p:nvCxnSpPr>
          <p:cNvPr id="820" name="Google Shape;820;p62"/>
          <p:cNvCxnSpPr>
            <a:endCxn id="816" idx="1"/>
          </p:cNvCxnSpPr>
          <p:nvPr/>
        </p:nvCxnSpPr>
        <p:spPr>
          <a:xfrm flipH="1" rot="10800000">
            <a:off x="6964053" y="1877500"/>
            <a:ext cx="622500" cy="11847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63"/>
          <p:cNvSpPr txBox="1"/>
          <p:nvPr/>
        </p:nvSpPr>
        <p:spPr>
          <a:xfrm>
            <a:off x="346598" y="1970040"/>
            <a:ext cx="43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v</a:t>
            </a:r>
            <a:r>
              <a:rPr baseline="-25000" lang="en" sz="1800"/>
              <a:t>8</a:t>
            </a:r>
            <a:endParaRPr baseline="-25000" sz="1800"/>
          </a:p>
        </p:txBody>
      </p:sp>
      <p:sp>
        <p:nvSpPr>
          <p:cNvPr id="826" name="Google Shape;826;p63"/>
          <p:cNvSpPr txBox="1"/>
          <p:nvPr/>
        </p:nvSpPr>
        <p:spPr>
          <a:xfrm>
            <a:off x="346598" y="1616103"/>
            <a:ext cx="574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v</a:t>
            </a:r>
            <a:r>
              <a:rPr baseline="-25000" lang="en" sz="1800"/>
              <a:t>10</a:t>
            </a:r>
            <a:endParaRPr baseline="-25000" sz="1800"/>
          </a:p>
        </p:txBody>
      </p:sp>
      <p:sp>
        <p:nvSpPr>
          <p:cNvPr id="827" name="Google Shape;827;p63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Snapshots using knowledge regions</a:t>
            </a:r>
            <a:endParaRPr/>
          </a:p>
        </p:txBody>
      </p:sp>
      <p:sp>
        <p:nvSpPr>
          <p:cNvPr id="828" name="Google Shape;828;p6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829" name="Google Shape;829;p63"/>
          <p:cNvCxnSpPr/>
          <p:nvPr/>
        </p:nvCxnSpPr>
        <p:spPr>
          <a:xfrm>
            <a:off x="718250" y="1114425"/>
            <a:ext cx="0" cy="28065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830" name="Google Shape;830;p63"/>
          <p:cNvCxnSpPr/>
          <p:nvPr/>
        </p:nvCxnSpPr>
        <p:spPr>
          <a:xfrm>
            <a:off x="723284" y="3916054"/>
            <a:ext cx="34293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31" name="Google Shape;831;p63"/>
          <p:cNvSpPr txBox="1"/>
          <p:nvPr/>
        </p:nvSpPr>
        <p:spPr>
          <a:xfrm rot="-5400000">
            <a:off x="-423542" y="2287831"/>
            <a:ext cx="1180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Versions</a:t>
            </a:r>
            <a:endParaRPr sz="1600"/>
          </a:p>
        </p:txBody>
      </p:sp>
      <p:sp>
        <p:nvSpPr>
          <p:cNvPr id="832" name="Google Shape;832;p63"/>
          <p:cNvSpPr txBox="1"/>
          <p:nvPr/>
        </p:nvSpPr>
        <p:spPr>
          <a:xfrm>
            <a:off x="1786019" y="3907060"/>
            <a:ext cx="719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Keys</a:t>
            </a:r>
            <a:endParaRPr sz="1600"/>
          </a:p>
        </p:txBody>
      </p:sp>
      <p:cxnSp>
        <p:nvCxnSpPr>
          <p:cNvPr id="833" name="Google Shape;833;p63"/>
          <p:cNvCxnSpPr/>
          <p:nvPr/>
        </p:nvCxnSpPr>
        <p:spPr>
          <a:xfrm>
            <a:off x="668082" y="1871258"/>
            <a:ext cx="1059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34" name="Google Shape;834;p63"/>
          <p:cNvCxnSpPr/>
          <p:nvPr/>
        </p:nvCxnSpPr>
        <p:spPr>
          <a:xfrm>
            <a:off x="662857" y="2992871"/>
            <a:ext cx="1059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35" name="Google Shape;835;p63"/>
          <p:cNvSpPr txBox="1"/>
          <p:nvPr/>
        </p:nvSpPr>
        <p:spPr>
          <a:xfrm>
            <a:off x="346598" y="2730053"/>
            <a:ext cx="43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v</a:t>
            </a:r>
            <a:r>
              <a:rPr baseline="-25000" lang="en" sz="1800"/>
              <a:t>5</a:t>
            </a:r>
            <a:endParaRPr baseline="-25000" sz="1800"/>
          </a:p>
        </p:txBody>
      </p:sp>
      <p:sp>
        <p:nvSpPr>
          <p:cNvPr id="836" name="Google Shape;836;p63"/>
          <p:cNvSpPr txBox="1"/>
          <p:nvPr/>
        </p:nvSpPr>
        <p:spPr>
          <a:xfrm>
            <a:off x="346598" y="3592035"/>
            <a:ext cx="43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v</a:t>
            </a:r>
            <a:r>
              <a:rPr baseline="-25000" lang="en" sz="1800"/>
              <a:t>0</a:t>
            </a:r>
            <a:endParaRPr baseline="-25000" sz="1800"/>
          </a:p>
        </p:txBody>
      </p:sp>
      <p:sp>
        <p:nvSpPr>
          <p:cNvPr id="837" name="Google Shape;837;p63"/>
          <p:cNvSpPr txBox="1"/>
          <p:nvPr/>
        </p:nvSpPr>
        <p:spPr>
          <a:xfrm>
            <a:off x="346598" y="2274840"/>
            <a:ext cx="43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v</a:t>
            </a:r>
            <a:r>
              <a:rPr baseline="-25000" lang="en" sz="1800"/>
              <a:t>7</a:t>
            </a:r>
            <a:endParaRPr baseline="-25000" sz="1800"/>
          </a:p>
        </p:txBody>
      </p:sp>
      <p:cxnSp>
        <p:nvCxnSpPr>
          <p:cNvPr id="838" name="Google Shape;838;p63"/>
          <p:cNvCxnSpPr/>
          <p:nvPr/>
        </p:nvCxnSpPr>
        <p:spPr>
          <a:xfrm>
            <a:off x="662857" y="2536083"/>
            <a:ext cx="1059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39" name="Google Shape;839;p63"/>
          <p:cNvSpPr/>
          <p:nvPr/>
        </p:nvSpPr>
        <p:spPr>
          <a:xfrm>
            <a:off x="1477450" y="1865775"/>
            <a:ext cx="1865700" cy="15198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40" name="Google Shape;840;p63"/>
          <p:cNvCxnSpPr/>
          <p:nvPr/>
        </p:nvCxnSpPr>
        <p:spPr>
          <a:xfrm>
            <a:off x="662857" y="3385733"/>
            <a:ext cx="1059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41" name="Google Shape;841;p63"/>
          <p:cNvSpPr txBox="1"/>
          <p:nvPr/>
        </p:nvSpPr>
        <p:spPr>
          <a:xfrm>
            <a:off x="346598" y="3111053"/>
            <a:ext cx="43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v</a:t>
            </a:r>
            <a:r>
              <a:rPr baseline="-25000" lang="en" sz="1800"/>
              <a:t>3</a:t>
            </a:r>
            <a:endParaRPr baseline="-25000" sz="1800"/>
          </a:p>
        </p:txBody>
      </p:sp>
      <p:cxnSp>
        <p:nvCxnSpPr>
          <p:cNvPr id="842" name="Google Shape;842;p63"/>
          <p:cNvCxnSpPr/>
          <p:nvPr/>
        </p:nvCxnSpPr>
        <p:spPr>
          <a:xfrm flipH="1" rot="10800000">
            <a:off x="1490675" y="1206500"/>
            <a:ext cx="247200" cy="6747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843" name="Google Shape;843;p63"/>
          <p:cNvCxnSpPr/>
          <p:nvPr/>
        </p:nvCxnSpPr>
        <p:spPr>
          <a:xfrm rot="10800000">
            <a:off x="2022000" y="1340475"/>
            <a:ext cx="1292700" cy="5169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844" name="Google Shape;844;p63"/>
          <p:cNvSpPr txBox="1"/>
          <p:nvPr/>
        </p:nvSpPr>
        <p:spPr>
          <a:xfrm>
            <a:off x="884959" y="967525"/>
            <a:ext cx="1934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Knowledge region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845" name="Google Shape;845;p63"/>
          <p:cNvSpPr/>
          <p:nvPr/>
        </p:nvSpPr>
        <p:spPr>
          <a:xfrm>
            <a:off x="727472" y="2531312"/>
            <a:ext cx="433200" cy="1081500"/>
          </a:xfrm>
          <a:prstGeom prst="rect">
            <a:avLst/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endParaRPr/>
          </a:p>
        </p:txBody>
      </p:sp>
      <p:sp>
        <p:nvSpPr>
          <p:cNvPr id="846" name="Google Shape;846;p63"/>
          <p:cNvSpPr/>
          <p:nvPr/>
        </p:nvSpPr>
        <p:spPr>
          <a:xfrm>
            <a:off x="1158675" y="2274850"/>
            <a:ext cx="318900" cy="15198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7" name="Google Shape;847;p63"/>
          <p:cNvSpPr/>
          <p:nvPr/>
        </p:nvSpPr>
        <p:spPr>
          <a:xfrm>
            <a:off x="3342875" y="1714500"/>
            <a:ext cx="318900" cy="20802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8" name="Google Shape;848;p63"/>
          <p:cNvSpPr/>
          <p:nvPr/>
        </p:nvSpPr>
        <p:spPr>
          <a:xfrm>
            <a:off x="3662700" y="1449527"/>
            <a:ext cx="228000" cy="2456400"/>
          </a:xfrm>
          <a:prstGeom prst="rect">
            <a:avLst/>
          </a:prstGeom>
          <a:solidFill>
            <a:srgbClr val="674E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9" name="Google Shape;849;p63"/>
          <p:cNvSpPr/>
          <p:nvPr/>
        </p:nvSpPr>
        <p:spPr>
          <a:xfrm>
            <a:off x="728050" y="1619675"/>
            <a:ext cx="431100" cy="937500"/>
          </a:xfrm>
          <a:prstGeom prst="rect">
            <a:avLst/>
          </a:pr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0" name="Google Shape;850;p63"/>
          <p:cNvSpPr/>
          <p:nvPr/>
        </p:nvSpPr>
        <p:spPr>
          <a:xfrm>
            <a:off x="723275" y="2274850"/>
            <a:ext cx="3162600" cy="1103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C0C0C"/>
                </a:solidFill>
              </a:rPr>
              <a:t>Complete snapshot</a:t>
            </a:r>
            <a:endParaRPr sz="2000"/>
          </a:p>
        </p:txBody>
      </p:sp>
      <p:sp>
        <p:nvSpPr>
          <p:cNvPr id="851" name="Google Shape;851;p63"/>
          <p:cNvSpPr txBox="1"/>
          <p:nvPr/>
        </p:nvSpPr>
        <p:spPr>
          <a:xfrm>
            <a:off x="3841650" y="2315200"/>
            <a:ext cx="51420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Serve snapshot across contiguous regions for range of keys</a:t>
            </a:r>
            <a:endParaRPr/>
          </a:p>
        </p:txBody>
      </p:sp>
      <p:sp>
        <p:nvSpPr>
          <p:cNvPr id="852" name="Google Shape;852;p63"/>
          <p:cNvSpPr txBox="1"/>
          <p:nvPr/>
        </p:nvSpPr>
        <p:spPr>
          <a:xfrm>
            <a:off x="3841650" y="1543425"/>
            <a:ext cx="49014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Knowledge region upper bound increases on more progress signals</a:t>
            </a:r>
            <a:endParaRPr/>
          </a:p>
        </p:txBody>
      </p:sp>
      <p:sp>
        <p:nvSpPr>
          <p:cNvPr id="853" name="Google Shape;853;p63"/>
          <p:cNvSpPr txBox="1"/>
          <p:nvPr/>
        </p:nvSpPr>
        <p:spPr>
          <a:xfrm>
            <a:off x="323973" y="1202853"/>
            <a:ext cx="574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v</a:t>
            </a:r>
            <a:r>
              <a:rPr baseline="-25000" lang="en" sz="1800"/>
              <a:t>12</a:t>
            </a:r>
            <a:endParaRPr baseline="-25000" sz="1800"/>
          </a:p>
        </p:txBody>
      </p:sp>
      <p:cxnSp>
        <p:nvCxnSpPr>
          <p:cNvPr id="854" name="Google Shape;854;p63"/>
          <p:cNvCxnSpPr/>
          <p:nvPr/>
        </p:nvCxnSpPr>
        <p:spPr>
          <a:xfrm>
            <a:off x="668066" y="1442420"/>
            <a:ext cx="1059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55" name="Google Shape;855;p63"/>
          <p:cNvSpPr txBox="1"/>
          <p:nvPr/>
        </p:nvSpPr>
        <p:spPr>
          <a:xfrm>
            <a:off x="3841650" y="1010025"/>
            <a:ext cx="5387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Get “jagged” windows from watch system</a:t>
            </a:r>
            <a:endParaRPr/>
          </a:p>
        </p:txBody>
      </p:sp>
      <p:cxnSp>
        <p:nvCxnSpPr>
          <p:cNvPr id="856" name="Google Shape;856;p63"/>
          <p:cNvCxnSpPr/>
          <p:nvPr/>
        </p:nvCxnSpPr>
        <p:spPr>
          <a:xfrm>
            <a:off x="662857" y="2274158"/>
            <a:ext cx="1059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64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Contrasting with pubsub’s weaknesses</a:t>
            </a:r>
            <a:endParaRPr/>
          </a:p>
        </p:txBody>
      </p:sp>
      <p:sp>
        <p:nvSpPr>
          <p:cNvPr id="862" name="Google Shape;862;p6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rgbClr val="000000"/>
                </a:solidFill>
              </a:rPr>
              <a:t>‹#›</a:t>
            </a:fld>
            <a:endParaRPr sz="1200">
              <a:solidFill>
                <a:srgbClr val="000000"/>
              </a:solidFill>
            </a:endParaRPr>
          </a:p>
        </p:txBody>
      </p:sp>
      <p:sp>
        <p:nvSpPr>
          <p:cNvPr id="863" name="Google Shape;863;p64"/>
          <p:cNvSpPr/>
          <p:nvPr/>
        </p:nvSpPr>
        <p:spPr>
          <a:xfrm rot="10800000">
            <a:off x="494050" y="3121700"/>
            <a:ext cx="1827600" cy="483300"/>
          </a:xfrm>
          <a:prstGeom prst="trapezoid">
            <a:avLst>
              <a:gd fmla="val 25000" name="adj"/>
            </a:avLst>
          </a:prstGeom>
          <a:solidFill>
            <a:srgbClr val="FFFF0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864" name="Google Shape;864;p64"/>
          <p:cNvSpPr/>
          <p:nvPr/>
        </p:nvSpPr>
        <p:spPr>
          <a:xfrm>
            <a:off x="120325" y="1218325"/>
            <a:ext cx="609900" cy="483300"/>
          </a:xfrm>
          <a:prstGeom prst="roundRect">
            <a:avLst>
              <a:gd fmla="val 16667" name="adj"/>
            </a:avLst>
          </a:prstGeom>
          <a:solidFill>
            <a:srgbClr val="B2D5F2"/>
          </a:solidFill>
          <a:ln cap="flat" cmpd="sng" w="9525">
            <a:solidFill>
              <a:srgbClr val="1F1A1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5" name="Google Shape;865;p64"/>
          <p:cNvSpPr/>
          <p:nvPr/>
        </p:nvSpPr>
        <p:spPr>
          <a:xfrm>
            <a:off x="1024875" y="1218325"/>
            <a:ext cx="609900" cy="483300"/>
          </a:xfrm>
          <a:prstGeom prst="roundRect">
            <a:avLst>
              <a:gd fmla="val 16667" name="adj"/>
            </a:avLst>
          </a:prstGeom>
          <a:solidFill>
            <a:srgbClr val="B2D5F2"/>
          </a:solidFill>
          <a:ln cap="flat" cmpd="sng" w="9525">
            <a:solidFill>
              <a:srgbClr val="1F1A1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6" name="Google Shape;866;p64"/>
          <p:cNvSpPr/>
          <p:nvPr/>
        </p:nvSpPr>
        <p:spPr>
          <a:xfrm>
            <a:off x="1929425" y="1218325"/>
            <a:ext cx="609900" cy="483300"/>
          </a:xfrm>
          <a:prstGeom prst="roundRect">
            <a:avLst>
              <a:gd fmla="val 16667" name="adj"/>
            </a:avLst>
          </a:prstGeom>
          <a:solidFill>
            <a:srgbClr val="B2D5F2"/>
          </a:solidFill>
          <a:ln cap="flat" cmpd="sng" w="9525">
            <a:solidFill>
              <a:srgbClr val="1F1A1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7" name="Google Shape;867;p64"/>
          <p:cNvSpPr txBox="1"/>
          <p:nvPr/>
        </p:nvSpPr>
        <p:spPr>
          <a:xfrm>
            <a:off x="725450" y="859597"/>
            <a:ext cx="1281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Consumer</a:t>
            </a:r>
            <a:endParaRPr sz="1600">
              <a:solidFill>
                <a:schemeClr val="dk1"/>
              </a:solidFill>
            </a:endParaRPr>
          </a:p>
        </p:txBody>
      </p:sp>
      <p:cxnSp>
        <p:nvCxnSpPr>
          <p:cNvPr id="868" name="Google Shape;868;p64"/>
          <p:cNvCxnSpPr>
            <a:stCxn id="866" idx="2"/>
            <a:endCxn id="863" idx="2"/>
          </p:cNvCxnSpPr>
          <p:nvPr/>
        </p:nvCxnSpPr>
        <p:spPr>
          <a:xfrm flipH="1">
            <a:off x="1407875" y="1701625"/>
            <a:ext cx="826500" cy="1420200"/>
          </a:xfrm>
          <a:prstGeom prst="straightConnector1">
            <a:avLst/>
          </a:prstGeom>
          <a:noFill/>
          <a:ln cap="flat" cmpd="sng" w="9525">
            <a:solidFill>
              <a:srgbClr val="38761D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869" name="Google Shape;869;p64"/>
          <p:cNvSpPr txBox="1"/>
          <p:nvPr/>
        </p:nvSpPr>
        <p:spPr>
          <a:xfrm>
            <a:off x="838963" y="1869900"/>
            <a:ext cx="1053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/>
              <a:t>watch()</a:t>
            </a:r>
            <a:endParaRPr i="1" sz="1600">
              <a:solidFill>
                <a:schemeClr val="dk1"/>
              </a:solidFill>
            </a:endParaRPr>
          </a:p>
        </p:txBody>
      </p:sp>
      <p:cxnSp>
        <p:nvCxnSpPr>
          <p:cNvPr id="870" name="Google Shape;870;p64"/>
          <p:cNvCxnSpPr>
            <a:endCxn id="871" idx="2"/>
          </p:cNvCxnSpPr>
          <p:nvPr/>
        </p:nvCxnSpPr>
        <p:spPr>
          <a:xfrm flipH="1" rot="-5400000">
            <a:off x="108305" y="4114525"/>
            <a:ext cx="534000" cy="258600"/>
          </a:xfrm>
          <a:prstGeom prst="curvedConnector2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72" name="Google Shape;872;p64"/>
          <p:cNvSpPr txBox="1"/>
          <p:nvPr/>
        </p:nvSpPr>
        <p:spPr>
          <a:xfrm>
            <a:off x="-51125" y="3658875"/>
            <a:ext cx="1138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Producer</a:t>
            </a:r>
            <a:endParaRPr sz="1600">
              <a:solidFill>
                <a:schemeClr val="dk1"/>
              </a:solidFill>
            </a:endParaRPr>
          </a:p>
        </p:txBody>
      </p:sp>
      <p:cxnSp>
        <p:nvCxnSpPr>
          <p:cNvPr id="873" name="Google Shape;873;p64"/>
          <p:cNvCxnSpPr>
            <a:stCxn id="864" idx="2"/>
            <a:endCxn id="863" idx="2"/>
          </p:cNvCxnSpPr>
          <p:nvPr/>
        </p:nvCxnSpPr>
        <p:spPr>
          <a:xfrm>
            <a:off x="425275" y="1701625"/>
            <a:ext cx="982500" cy="1420200"/>
          </a:xfrm>
          <a:prstGeom prst="straightConnector1">
            <a:avLst/>
          </a:prstGeom>
          <a:noFill/>
          <a:ln cap="flat" cmpd="sng" w="9525">
            <a:solidFill>
              <a:srgbClr val="38761D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874" name="Google Shape;874;p64"/>
          <p:cNvCxnSpPr>
            <a:stCxn id="865" idx="2"/>
            <a:endCxn id="863" idx="2"/>
          </p:cNvCxnSpPr>
          <p:nvPr/>
        </p:nvCxnSpPr>
        <p:spPr>
          <a:xfrm>
            <a:off x="1329825" y="1701625"/>
            <a:ext cx="78000" cy="1420200"/>
          </a:xfrm>
          <a:prstGeom prst="straightConnector1">
            <a:avLst/>
          </a:prstGeom>
          <a:noFill/>
          <a:ln cap="flat" cmpd="sng" w="9525">
            <a:solidFill>
              <a:srgbClr val="38761D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875" name="Google Shape;875;p64"/>
          <p:cNvSpPr txBox="1"/>
          <p:nvPr/>
        </p:nvSpPr>
        <p:spPr>
          <a:xfrm>
            <a:off x="681825" y="3168425"/>
            <a:ext cx="1566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Watch system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876" name="Google Shape;876;p64"/>
          <p:cNvSpPr/>
          <p:nvPr/>
        </p:nvSpPr>
        <p:spPr>
          <a:xfrm>
            <a:off x="3721350" y="1122775"/>
            <a:ext cx="4566000" cy="5541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rgbClr val="0C0C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Explicit not hidden store</a:t>
            </a:r>
            <a:endParaRPr sz="1600"/>
          </a:p>
        </p:txBody>
      </p:sp>
      <p:cxnSp>
        <p:nvCxnSpPr>
          <p:cNvPr id="877" name="Google Shape;877;p64"/>
          <p:cNvCxnSpPr>
            <a:stCxn id="876" idx="1"/>
            <a:endCxn id="878" idx="4"/>
          </p:cNvCxnSpPr>
          <p:nvPr/>
        </p:nvCxnSpPr>
        <p:spPr>
          <a:xfrm flipH="1">
            <a:off x="2138850" y="1399825"/>
            <a:ext cx="1582500" cy="31110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879" name="Google Shape;879;p64"/>
          <p:cNvCxnSpPr>
            <a:endCxn id="880" idx="1"/>
          </p:cNvCxnSpPr>
          <p:nvPr/>
        </p:nvCxnSpPr>
        <p:spPr>
          <a:xfrm>
            <a:off x="909525" y="3609325"/>
            <a:ext cx="425100" cy="634500"/>
          </a:xfrm>
          <a:prstGeom prst="straightConnector1">
            <a:avLst/>
          </a:prstGeom>
          <a:noFill/>
          <a:ln cap="flat" cmpd="sng" w="9525">
            <a:solidFill>
              <a:srgbClr val="38761D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881" name="Google Shape;881;p64"/>
          <p:cNvCxnSpPr>
            <a:endCxn id="880" idx="1"/>
          </p:cNvCxnSpPr>
          <p:nvPr/>
        </p:nvCxnSpPr>
        <p:spPr>
          <a:xfrm flipH="1">
            <a:off x="1334625" y="3599425"/>
            <a:ext cx="594000" cy="644400"/>
          </a:xfrm>
          <a:prstGeom prst="straightConnector1">
            <a:avLst/>
          </a:prstGeom>
          <a:noFill/>
          <a:ln cap="flat" cmpd="sng" w="9525">
            <a:solidFill>
              <a:srgbClr val="38761D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882" name="Google Shape;882;p64"/>
          <p:cNvCxnSpPr>
            <a:stCxn id="866" idx="3"/>
            <a:endCxn id="878" idx="4"/>
          </p:cNvCxnSpPr>
          <p:nvPr/>
        </p:nvCxnSpPr>
        <p:spPr>
          <a:xfrm flipH="1">
            <a:off x="2138825" y="1459975"/>
            <a:ext cx="400500" cy="3050700"/>
          </a:xfrm>
          <a:prstGeom prst="curvedConnector3">
            <a:avLst>
              <a:gd fmla="val -59457" name="adj1"/>
            </a:avLst>
          </a:prstGeom>
          <a:noFill/>
          <a:ln cap="flat" cmpd="sng" w="19050">
            <a:solidFill>
              <a:srgbClr val="C00000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883" name="Google Shape;883;p64"/>
          <p:cNvSpPr txBox="1"/>
          <p:nvPr/>
        </p:nvSpPr>
        <p:spPr>
          <a:xfrm>
            <a:off x="2630225" y="2180650"/>
            <a:ext cx="1053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/>
              <a:t>Read</a:t>
            </a:r>
            <a:endParaRPr i="1" sz="1600"/>
          </a:p>
        </p:txBody>
      </p:sp>
      <p:sp>
        <p:nvSpPr>
          <p:cNvPr id="884" name="Google Shape;884;p64"/>
          <p:cNvSpPr/>
          <p:nvPr/>
        </p:nvSpPr>
        <p:spPr>
          <a:xfrm>
            <a:off x="3721350" y="1963450"/>
            <a:ext cx="4566000" cy="5541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rgbClr val="0C0C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/>
              <a:t>Durability: leverage source store </a:t>
            </a:r>
            <a:endParaRPr sz="1600"/>
          </a:p>
        </p:txBody>
      </p:sp>
      <p:cxnSp>
        <p:nvCxnSpPr>
          <p:cNvPr id="885" name="Google Shape;885;p64"/>
          <p:cNvCxnSpPr>
            <a:stCxn id="884" idx="1"/>
            <a:endCxn id="878" idx="4"/>
          </p:cNvCxnSpPr>
          <p:nvPr/>
        </p:nvCxnSpPr>
        <p:spPr>
          <a:xfrm flipH="1">
            <a:off x="2138850" y="2240500"/>
            <a:ext cx="1582500" cy="22704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dot"/>
            <a:round/>
            <a:headEnd len="med" w="med" type="none"/>
            <a:tailEnd len="med" w="med" type="triangle"/>
          </a:ln>
        </p:spPr>
      </p:cxnSp>
      <p:sp>
        <p:nvSpPr>
          <p:cNvPr id="886" name="Google Shape;886;p64"/>
          <p:cNvSpPr txBox="1"/>
          <p:nvPr/>
        </p:nvSpPr>
        <p:spPr>
          <a:xfrm>
            <a:off x="2554025" y="2409250"/>
            <a:ext cx="1053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/>
              <a:t>Resync</a:t>
            </a:r>
            <a:endParaRPr i="1" sz="1600">
              <a:solidFill>
                <a:schemeClr val="dk1"/>
              </a:solidFill>
            </a:endParaRPr>
          </a:p>
        </p:txBody>
      </p:sp>
      <p:sp>
        <p:nvSpPr>
          <p:cNvPr id="871" name="Google Shape;871;p64"/>
          <p:cNvSpPr/>
          <p:nvPr/>
        </p:nvSpPr>
        <p:spPr>
          <a:xfrm>
            <a:off x="504605" y="4243825"/>
            <a:ext cx="425100" cy="534000"/>
          </a:xfrm>
          <a:prstGeom prst="can">
            <a:avLst>
              <a:gd fmla="val 25000" name="adj"/>
            </a:avLst>
          </a:prstGeom>
          <a:solidFill>
            <a:srgbClr val="32FEBC"/>
          </a:solidFill>
          <a:ln cap="flat" cmpd="sng" w="9525">
            <a:solidFill>
              <a:srgbClr val="1A191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0" name="Google Shape;880;p64"/>
          <p:cNvSpPr/>
          <p:nvPr/>
        </p:nvSpPr>
        <p:spPr>
          <a:xfrm>
            <a:off x="1122075" y="4243825"/>
            <a:ext cx="425100" cy="534000"/>
          </a:xfrm>
          <a:prstGeom prst="can">
            <a:avLst>
              <a:gd fmla="val 25000" name="adj"/>
            </a:avLst>
          </a:prstGeom>
          <a:solidFill>
            <a:srgbClr val="32FEBC"/>
          </a:solidFill>
          <a:ln cap="flat" cmpd="sng" w="9525">
            <a:solidFill>
              <a:srgbClr val="1A191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8" name="Google Shape;878;p64"/>
          <p:cNvSpPr/>
          <p:nvPr/>
        </p:nvSpPr>
        <p:spPr>
          <a:xfrm>
            <a:off x="1713825" y="4243825"/>
            <a:ext cx="425100" cy="534000"/>
          </a:xfrm>
          <a:prstGeom prst="can">
            <a:avLst>
              <a:gd fmla="val 25000" name="adj"/>
            </a:avLst>
          </a:prstGeom>
          <a:solidFill>
            <a:srgbClr val="32FEBC"/>
          </a:solidFill>
          <a:ln cap="flat" cmpd="sng" w="9525">
            <a:solidFill>
              <a:srgbClr val="1A191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7" name="Google Shape;887;p64"/>
          <p:cNvSpPr txBox="1"/>
          <p:nvPr/>
        </p:nvSpPr>
        <p:spPr>
          <a:xfrm>
            <a:off x="647850" y="4725675"/>
            <a:ext cx="1350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Source store 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888" name="Google Shape;888;p64"/>
          <p:cNvSpPr/>
          <p:nvPr/>
        </p:nvSpPr>
        <p:spPr>
          <a:xfrm>
            <a:off x="3721350" y="2804150"/>
            <a:ext cx="4566000" cy="8511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rgbClr val="0C0C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/>
              <a:t>End-to-end ordering instead of pubsub ordering</a:t>
            </a:r>
            <a:endParaRPr sz="2400"/>
          </a:p>
        </p:txBody>
      </p:sp>
      <p:sp>
        <p:nvSpPr>
          <p:cNvPr id="889" name="Google Shape;889;p64"/>
          <p:cNvSpPr/>
          <p:nvPr/>
        </p:nvSpPr>
        <p:spPr>
          <a:xfrm>
            <a:off x="3721350" y="3941825"/>
            <a:ext cx="4566000" cy="8511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rgbClr val="0C0C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/>
              <a:t>D</a:t>
            </a:r>
            <a:r>
              <a:rPr lang="en" sz="2400"/>
              <a:t>ynamic partitioning: convey arbitrary ranges</a:t>
            </a:r>
            <a:endParaRPr sz="2400"/>
          </a:p>
        </p:txBody>
      </p:sp>
      <p:sp>
        <p:nvSpPr>
          <p:cNvPr id="890" name="Google Shape;890;p64"/>
          <p:cNvSpPr/>
          <p:nvPr/>
        </p:nvSpPr>
        <p:spPr>
          <a:xfrm>
            <a:off x="1117689" y="4345475"/>
            <a:ext cx="425100" cy="363000"/>
          </a:xfrm>
          <a:prstGeom prst="rect">
            <a:avLst/>
          </a:prstGeom>
          <a:solidFill>
            <a:srgbClr val="D9D2E9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</a:t>
            </a:r>
            <a:r>
              <a:rPr baseline="-25000" lang="en"/>
              <a:t>32</a:t>
            </a:r>
            <a:endParaRPr baseline="-25000"/>
          </a:p>
        </p:txBody>
      </p:sp>
      <p:sp>
        <p:nvSpPr>
          <p:cNvPr id="891" name="Google Shape;891;p64"/>
          <p:cNvSpPr/>
          <p:nvPr/>
        </p:nvSpPr>
        <p:spPr>
          <a:xfrm>
            <a:off x="1045975" y="3728075"/>
            <a:ext cx="609900" cy="288300"/>
          </a:xfrm>
          <a:prstGeom prst="parallelogram">
            <a:avLst>
              <a:gd fmla="val 25000" name="adj"/>
            </a:avLst>
          </a:prstGeom>
          <a:solidFill>
            <a:srgbClr val="F1C23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 </a:t>
            </a:r>
            <a:endParaRPr/>
          </a:p>
        </p:txBody>
      </p:sp>
      <p:sp>
        <p:nvSpPr>
          <p:cNvPr id="892" name="Google Shape;892;p64"/>
          <p:cNvSpPr/>
          <p:nvPr/>
        </p:nvSpPr>
        <p:spPr>
          <a:xfrm>
            <a:off x="1117689" y="4345475"/>
            <a:ext cx="425100" cy="363000"/>
          </a:xfrm>
          <a:prstGeom prst="rect">
            <a:avLst/>
          </a:prstGeom>
          <a:solidFill>
            <a:srgbClr val="F1C23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</a:t>
            </a:r>
            <a:r>
              <a:rPr baseline="-25000" lang="en"/>
              <a:t>33</a:t>
            </a:r>
            <a:endParaRPr baseline="-25000"/>
          </a:p>
        </p:txBody>
      </p:sp>
      <p:sp>
        <p:nvSpPr>
          <p:cNvPr id="893" name="Google Shape;893;p64"/>
          <p:cNvSpPr/>
          <p:nvPr/>
        </p:nvSpPr>
        <p:spPr>
          <a:xfrm>
            <a:off x="401625" y="2305863"/>
            <a:ext cx="609900" cy="288300"/>
          </a:xfrm>
          <a:prstGeom prst="parallelogram">
            <a:avLst>
              <a:gd fmla="val 25000" name="adj"/>
            </a:avLst>
          </a:prstGeom>
          <a:solidFill>
            <a:srgbClr val="F1C23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 </a:t>
            </a:r>
            <a:endParaRPr/>
          </a:p>
        </p:txBody>
      </p:sp>
      <p:sp>
        <p:nvSpPr>
          <p:cNvPr id="894" name="Google Shape;894;p64"/>
          <p:cNvSpPr/>
          <p:nvPr/>
        </p:nvSpPr>
        <p:spPr>
          <a:xfrm>
            <a:off x="212714" y="1278475"/>
            <a:ext cx="425100" cy="363000"/>
          </a:xfrm>
          <a:prstGeom prst="rect">
            <a:avLst/>
          </a:prstGeom>
          <a:solidFill>
            <a:srgbClr val="D9D2E9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</a:t>
            </a:r>
            <a:r>
              <a:rPr baseline="-25000" lang="en"/>
              <a:t>32</a:t>
            </a:r>
            <a:endParaRPr baseline="-25000"/>
          </a:p>
        </p:txBody>
      </p:sp>
      <p:sp>
        <p:nvSpPr>
          <p:cNvPr id="895" name="Google Shape;895;p64"/>
          <p:cNvSpPr/>
          <p:nvPr/>
        </p:nvSpPr>
        <p:spPr>
          <a:xfrm>
            <a:off x="213492" y="1275740"/>
            <a:ext cx="425100" cy="363000"/>
          </a:xfrm>
          <a:prstGeom prst="rect">
            <a:avLst/>
          </a:prstGeom>
          <a:solidFill>
            <a:srgbClr val="F1C23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</a:t>
            </a:r>
            <a:r>
              <a:rPr baseline="-25000" lang="en"/>
              <a:t>33</a:t>
            </a:r>
            <a:endParaRPr baseline="-25000"/>
          </a:p>
        </p:txBody>
      </p:sp>
      <p:grpSp>
        <p:nvGrpSpPr>
          <p:cNvPr id="896" name="Google Shape;896;p64"/>
          <p:cNvGrpSpPr/>
          <p:nvPr/>
        </p:nvGrpSpPr>
        <p:grpSpPr>
          <a:xfrm>
            <a:off x="730350" y="1460000"/>
            <a:ext cx="2991000" cy="3066900"/>
            <a:chOff x="730350" y="1460000"/>
            <a:chExt cx="2991000" cy="3066900"/>
          </a:xfrm>
        </p:grpSpPr>
        <p:cxnSp>
          <p:nvCxnSpPr>
            <p:cNvPr id="897" name="Google Shape;897;p64"/>
            <p:cNvCxnSpPr>
              <a:stCxn id="888" idx="1"/>
              <a:endCxn id="864" idx="3"/>
            </p:cNvCxnSpPr>
            <p:nvPr/>
          </p:nvCxnSpPr>
          <p:spPr>
            <a:xfrm rot="10800000">
              <a:off x="730350" y="1460000"/>
              <a:ext cx="2991000" cy="1769700"/>
            </a:xfrm>
            <a:prstGeom prst="straightConnector1">
              <a:avLst/>
            </a:prstGeom>
            <a:noFill/>
            <a:ln cap="flat" cmpd="sng" w="19050">
              <a:solidFill>
                <a:srgbClr val="38761D"/>
              </a:solidFill>
              <a:prstDash val="dot"/>
              <a:round/>
              <a:headEnd len="med" w="med" type="none"/>
              <a:tailEnd len="med" w="med" type="triangle"/>
            </a:ln>
          </p:spPr>
        </p:cxnSp>
        <p:cxnSp>
          <p:nvCxnSpPr>
            <p:cNvPr id="898" name="Google Shape;898;p64"/>
            <p:cNvCxnSpPr>
              <a:stCxn id="888" idx="1"/>
              <a:endCxn id="892" idx="3"/>
            </p:cNvCxnSpPr>
            <p:nvPr/>
          </p:nvCxnSpPr>
          <p:spPr>
            <a:xfrm flipH="1">
              <a:off x="1542750" y="3229700"/>
              <a:ext cx="2178600" cy="1297200"/>
            </a:xfrm>
            <a:prstGeom prst="straightConnector1">
              <a:avLst/>
            </a:prstGeom>
            <a:noFill/>
            <a:ln cap="flat" cmpd="sng" w="19050">
              <a:solidFill>
                <a:srgbClr val="38761D"/>
              </a:solidFill>
              <a:prstDash val="dot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899" name="Google Shape;899;p64"/>
          <p:cNvGrpSpPr/>
          <p:nvPr/>
        </p:nvGrpSpPr>
        <p:grpSpPr>
          <a:xfrm>
            <a:off x="2248050" y="1460075"/>
            <a:ext cx="1473300" cy="2907300"/>
            <a:chOff x="2248050" y="1460075"/>
            <a:chExt cx="1473300" cy="2907300"/>
          </a:xfrm>
        </p:grpSpPr>
        <p:cxnSp>
          <p:nvCxnSpPr>
            <p:cNvPr id="900" name="Google Shape;900;p64"/>
            <p:cNvCxnSpPr>
              <a:stCxn id="889" idx="1"/>
              <a:endCxn id="866" idx="3"/>
            </p:cNvCxnSpPr>
            <p:nvPr/>
          </p:nvCxnSpPr>
          <p:spPr>
            <a:xfrm rot="10800000">
              <a:off x="2539350" y="1460075"/>
              <a:ext cx="1182000" cy="2907300"/>
            </a:xfrm>
            <a:prstGeom prst="straightConnector1">
              <a:avLst/>
            </a:prstGeom>
            <a:noFill/>
            <a:ln cap="flat" cmpd="sng" w="19050">
              <a:solidFill>
                <a:srgbClr val="38761D"/>
              </a:solidFill>
              <a:prstDash val="dot"/>
              <a:round/>
              <a:headEnd len="med" w="med" type="none"/>
              <a:tailEnd len="med" w="med" type="triangle"/>
            </a:ln>
          </p:spPr>
        </p:cxnSp>
        <p:cxnSp>
          <p:nvCxnSpPr>
            <p:cNvPr id="901" name="Google Shape;901;p64"/>
            <p:cNvCxnSpPr>
              <a:stCxn id="889" idx="1"/>
              <a:endCxn id="875" idx="3"/>
            </p:cNvCxnSpPr>
            <p:nvPr/>
          </p:nvCxnSpPr>
          <p:spPr>
            <a:xfrm rot="10800000">
              <a:off x="2248050" y="3383975"/>
              <a:ext cx="1473300" cy="983400"/>
            </a:xfrm>
            <a:prstGeom prst="straightConnector1">
              <a:avLst/>
            </a:prstGeom>
            <a:noFill/>
            <a:ln cap="flat" cmpd="sng" w="19050">
              <a:solidFill>
                <a:srgbClr val="38761D"/>
              </a:solidFill>
              <a:prstDash val="dot"/>
              <a:round/>
              <a:headEnd len="med" w="med" type="none"/>
              <a:tailEnd len="med" w="med" type="triangle"/>
            </a:ln>
          </p:spPr>
        </p:cxnSp>
      </p:grpSp>
      <p:sp>
        <p:nvSpPr>
          <p:cNvPr id="902" name="Google Shape;902;p64"/>
          <p:cNvSpPr txBox="1"/>
          <p:nvPr/>
        </p:nvSpPr>
        <p:spPr>
          <a:xfrm>
            <a:off x="1219488" y="1748388"/>
            <a:ext cx="1879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/>
              <a:t>watch(K</a:t>
            </a:r>
            <a:r>
              <a:rPr baseline="-25000" i="1" lang="en" sz="1800"/>
              <a:t>30</a:t>
            </a:r>
            <a:r>
              <a:rPr i="1" lang="en" sz="1600"/>
              <a:t>- K</a:t>
            </a:r>
            <a:r>
              <a:rPr baseline="-25000" i="1" lang="en" sz="1800"/>
              <a:t>50</a:t>
            </a:r>
            <a:r>
              <a:rPr i="1" lang="en" sz="1600"/>
              <a:t>)</a:t>
            </a:r>
            <a:endParaRPr i="1" sz="1600">
              <a:solidFill>
                <a:schemeClr val="dk1"/>
              </a:solidFill>
            </a:endParaRPr>
          </a:p>
        </p:txBody>
      </p:sp>
      <p:grpSp>
        <p:nvGrpSpPr>
          <p:cNvPr id="903" name="Google Shape;903;p64"/>
          <p:cNvGrpSpPr/>
          <p:nvPr/>
        </p:nvGrpSpPr>
        <p:grpSpPr>
          <a:xfrm>
            <a:off x="935532" y="2198650"/>
            <a:ext cx="1566249" cy="720600"/>
            <a:chOff x="1045975" y="2274850"/>
            <a:chExt cx="1240200" cy="720600"/>
          </a:xfrm>
        </p:grpSpPr>
        <p:sp>
          <p:nvSpPr>
            <p:cNvPr id="904" name="Google Shape;904;p64"/>
            <p:cNvSpPr/>
            <p:nvPr/>
          </p:nvSpPr>
          <p:spPr>
            <a:xfrm>
              <a:off x="1045975" y="2601850"/>
              <a:ext cx="1240200" cy="393600"/>
            </a:xfrm>
            <a:prstGeom prst="rect">
              <a:avLst/>
            </a:prstGeom>
            <a:solidFill>
              <a:srgbClr val="93C47D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/>
                <a:t>(</a:t>
              </a:r>
              <a:r>
                <a:rPr lang="en" sz="1600"/>
                <a:t>K</a:t>
              </a:r>
              <a:r>
                <a:rPr baseline="-25000" lang="en" sz="1800"/>
                <a:t>40</a:t>
              </a:r>
              <a:r>
                <a:rPr lang="en" sz="1600"/>
                <a:t> -</a:t>
              </a:r>
              <a:r>
                <a:rPr lang="en"/>
                <a:t> </a:t>
              </a:r>
              <a:r>
                <a:rPr lang="en" sz="1600"/>
                <a:t>K</a:t>
              </a:r>
              <a:r>
                <a:rPr baseline="-25000" lang="en" sz="1800"/>
                <a:t>50</a:t>
              </a:r>
              <a:r>
                <a:rPr lang="en" sz="1600"/>
                <a:t>), </a:t>
              </a:r>
              <a:r>
                <a:rPr lang="en" sz="1600"/>
                <a:t> v</a:t>
              </a:r>
              <a:r>
                <a:rPr baseline="-25000" lang="en" sz="1800"/>
                <a:t>10</a:t>
              </a:r>
              <a:endParaRPr sz="1800"/>
            </a:p>
          </p:txBody>
        </p:sp>
        <p:sp>
          <p:nvSpPr>
            <p:cNvPr id="905" name="Google Shape;905;p64"/>
            <p:cNvSpPr txBox="1"/>
            <p:nvPr/>
          </p:nvSpPr>
          <p:spPr>
            <a:xfrm>
              <a:off x="1281159" y="2274850"/>
              <a:ext cx="10005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1600"/>
                <a:t>Progress</a:t>
              </a:r>
              <a:endParaRPr i="1" sz="1600"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7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 Outline</a:t>
            </a:r>
            <a:endParaRPr/>
          </a:p>
        </p:txBody>
      </p:sp>
      <p:sp>
        <p:nvSpPr>
          <p:cNvPr id="306" name="Google Shape;306;p47"/>
          <p:cNvSpPr txBox="1"/>
          <p:nvPr>
            <p:ph idx="1" type="body"/>
          </p:nvPr>
        </p:nvSpPr>
        <p:spPr>
          <a:xfrm>
            <a:off x="311700" y="964925"/>
            <a:ext cx="8520600" cy="37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406400" lvl="0" marL="457200" rtl="0" algn="l">
              <a:spcBef>
                <a:spcPts val="800"/>
              </a:spcBef>
              <a:spcAft>
                <a:spcPts val="0"/>
              </a:spcAft>
              <a:buClr>
                <a:srgbClr val="980000"/>
              </a:buClr>
              <a:buSzPts val="2800"/>
              <a:buChar char="●"/>
            </a:pPr>
            <a:r>
              <a:rPr lang="en">
                <a:solidFill>
                  <a:srgbClr val="980000"/>
                </a:solidFill>
              </a:rPr>
              <a:t>What is pubsub</a:t>
            </a:r>
            <a:br>
              <a:rPr lang="en">
                <a:solidFill>
                  <a:srgbClr val="980000"/>
                </a:solidFill>
              </a:rPr>
            </a:br>
            <a:endParaRPr>
              <a:solidFill>
                <a:srgbClr val="980000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/>
              <a:t>Problems with pubsub</a:t>
            </a:r>
            <a:br>
              <a:rPr lang="en"/>
            </a:b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/>
              <a:t>Our approach:</a:t>
            </a:r>
            <a:r>
              <a:rPr lang="en"/>
              <a:t> Watch with explicit stor</a:t>
            </a:r>
            <a:r>
              <a:rPr lang="en"/>
              <a:t>e</a:t>
            </a:r>
            <a:br>
              <a:rPr lang="en"/>
            </a:b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/>
              <a:t>Research directions</a:t>
            </a:r>
            <a:endParaRPr/>
          </a:p>
        </p:txBody>
      </p:sp>
      <p:sp>
        <p:nvSpPr>
          <p:cNvPr id="307" name="Google Shape;307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65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 Outline</a:t>
            </a:r>
            <a:endParaRPr/>
          </a:p>
        </p:txBody>
      </p:sp>
      <p:sp>
        <p:nvSpPr>
          <p:cNvPr id="911" name="Google Shape;911;p65"/>
          <p:cNvSpPr txBox="1"/>
          <p:nvPr>
            <p:ph idx="1" type="body"/>
          </p:nvPr>
        </p:nvSpPr>
        <p:spPr>
          <a:xfrm>
            <a:off x="311700" y="964925"/>
            <a:ext cx="8520600" cy="37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406400" lvl="0" marL="457200" rtl="0" algn="l">
              <a:spcBef>
                <a:spcPts val="800"/>
              </a:spcBef>
              <a:spcAft>
                <a:spcPts val="0"/>
              </a:spcAft>
              <a:buSzPts val="2800"/>
              <a:buChar char="●"/>
            </a:pPr>
            <a:r>
              <a:rPr lang="en"/>
              <a:t>What is pubsub</a:t>
            </a:r>
            <a:br>
              <a:rPr lang="en"/>
            </a:b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/>
              <a:t>Problems with pubsub</a:t>
            </a:r>
            <a:br>
              <a:rPr lang="en"/>
            </a:b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/>
              <a:t>Our approach: Watch with explicit store</a:t>
            </a:r>
            <a:br>
              <a:rPr lang="en"/>
            </a:b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2800"/>
              <a:buChar char="●"/>
            </a:pPr>
            <a:r>
              <a:rPr lang="en">
                <a:solidFill>
                  <a:srgbClr val="980000"/>
                </a:solidFill>
              </a:rPr>
              <a:t>Research directions</a:t>
            </a:r>
            <a:endParaRPr>
              <a:solidFill>
                <a:srgbClr val="980000"/>
              </a:solidFill>
            </a:endParaRPr>
          </a:p>
        </p:txBody>
      </p:sp>
      <p:sp>
        <p:nvSpPr>
          <p:cNvPr id="912" name="Google Shape;912;p6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66"/>
          <p:cNvSpPr txBox="1"/>
          <p:nvPr/>
        </p:nvSpPr>
        <p:spPr>
          <a:xfrm>
            <a:off x="219450" y="1611225"/>
            <a:ext cx="2000100" cy="43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Watch clients</a:t>
            </a:r>
            <a:endParaRPr sz="1600">
              <a:solidFill>
                <a:schemeClr val="dk1"/>
              </a:solidFill>
            </a:endParaRPr>
          </a:p>
        </p:txBody>
      </p:sp>
      <p:grpSp>
        <p:nvGrpSpPr>
          <p:cNvPr id="918" name="Google Shape;918;p66"/>
          <p:cNvGrpSpPr/>
          <p:nvPr/>
        </p:nvGrpSpPr>
        <p:grpSpPr>
          <a:xfrm>
            <a:off x="152522" y="408125"/>
            <a:ext cx="2451300" cy="1634200"/>
            <a:chOff x="152522" y="255725"/>
            <a:chExt cx="2451300" cy="1634200"/>
          </a:xfrm>
        </p:grpSpPr>
        <p:sp>
          <p:nvSpPr>
            <p:cNvPr id="919" name="Google Shape;919;p66"/>
            <p:cNvSpPr txBox="1"/>
            <p:nvPr/>
          </p:nvSpPr>
          <p:spPr>
            <a:xfrm>
              <a:off x="152522" y="255725"/>
              <a:ext cx="2451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Destination</a:t>
              </a:r>
              <a:r>
                <a:rPr lang="en" sz="1800"/>
                <a:t> </a:t>
              </a:r>
              <a:r>
                <a:rPr b="0" i="0" lang="en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store</a:t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66"/>
            <p:cNvSpPr/>
            <p:nvPr/>
          </p:nvSpPr>
          <p:spPr>
            <a:xfrm>
              <a:off x="321125" y="577350"/>
              <a:ext cx="1961700" cy="837900"/>
            </a:xfrm>
            <a:prstGeom prst="can">
              <a:avLst>
                <a:gd fmla="val 25000" name="adj"/>
              </a:avLst>
            </a:prstGeom>
            <a:solidFill>
              <a:srgbClr val="CFE2F3"/>
            </a:solidFill>
            <a:ln cap="flat" cmpd="sng" w="9525">
              <a:solidFill>
                <a:srgbClr val="1A1914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66"/>
            <p:cNvSpPr/>
            <p:nvPr/>
          </p:nvSpPr>
          <p:spPr>
            <a:xfrm>
              <a:off x="637536" y="908874"/>
              <a:ext cx="314700" cy="418500"/>
            </a:xfrm>
            <a:prstGeom prst="can">
              <a:avLst>
                <a:gd fmla="val 25000" name="adj"/>
              </a:avLst>
            </a:prstGeom>
            <a:solidFill>
              <a:srgbClr val="1155CC"/>
            </a:solidFill>
            <a:ln cap="flat" cmpd="sng" w="9525">
              <a:solidFill>
                <a:srgbClr val="1A191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66"/>
            <p:cNvSpPr/>
            <p:nvPr/>
          </p:nvSpPr>
          <p:spPr>
            <a:xfrm>
              <a:off x="1144622" y="908874"/>
              <a:ext cx="314700" cy="418500"/>
            </a:xfrm>
            <a:prstGeom prst="can">
              <a:avLst>
                <a:gd fmla="val 25000" name="adj"/>
              </a:avLst>
            </a:prstGeom>
            <a:solidFill>
              <a:srgbClr val="1155CC"/>
            </a:solidFill>
            <a:ln cap="flat" cmpd="sng" w="9525">
              <a:solidFill>
                <a:srgbClr val="1A191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66"/>
            <p:cNvSpPr/>
            <p:nvPr/>
          </p:nvSpPr>
          <p:spPr>
            <a:xfrm>
              <a:off x="1660176" y="908874"/>
              <a:ext cx="314700" cy="418500"/>
            </a:xfrm>
            <a:prstGeom prst="can">
              <a:avLst>
                <a:gd fmla="val 25000" name="adj"/>
              </a:avLst>
            </a:prstGeom>
            <a:solidFill>
              <a:srgbClr val="1155CC"/>
            </a:solidFill>
            <a:ln cap="flat" cmpd="sng" w="9525">
              <a:solidFill>
                <a:srgbClr val="1A191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66"/>
            <p:cNvSpPr txBox="1"/>
            <p:nvPr/>
          </p:nvSpPr>
          <p:spPr>
            <a:xfrm>
              <a:off x="172400" y="1458825"/>
              <a:ext cx="20001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</a:rPr>
                <a:t>Change applicator </a:t>
              </a:r>
              <a:endParaRPr sz="1600">
                <a:solidFill>
                  <a:schemeClr val="dk1"/>
                </a:solidFill>
              </a:endParaRPr>
            </a:p>
          </p:txBody>
        </p:sp>
      </p:grpSp>
      <p:sp>
        <p:nvSpPr>
          <p:cNvPr id="925" name="Google Shape;925;p66"/>
          <p:cNvSpPr/>
          <p:nvPr/>
        </p:nvSpPr>
        <p:spPr>
          <a:xfrm>
            <a:off x="177350" y="2850075"/>
            <a:ext cx="1961700" cy="1813200"/>
          </a:xfrm>
          <a:prstGeom prst="can">
            <a:avLst>
              <a:gd fmla="val 25000" name="adj"/>
            </a:avLst>
          </a:prstGeom>
          <a:solidFill>
            <a:srgbClr val="D9EAD3"/>
          </a:solidFill>
          <a:ln cap="flat" cmpd="sng" w="9525">
            <a:solidFill>
              <a:srgbClr val="1A1914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p66"/>
          <p:cNvSpPr txBox="1"/>
          <p:nvPr/>
        </p:nvSpPr>
        <p:spPr>
          <a:xfrm>
            <a:off x="143250" y="1611225"/>
            <a:ext cx="2000100" cy="43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Cache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927" name="Google Shape;927;p66"/>
          <p:cNvSpPr/>
          <p:nvPr/>
        </p:nvSpPr>
        <p:spPr>
          <a:xfrm>
            <a:off x="177350" y="3825550"/>
            <a:ext cx="1961700" cy="837900"/>
          </a:xfrm>
          <a:prstGeom prst="can">
            <a:avLst>
              <a:gd fmla="val 25000" name="adj"/>
            </a:avLst>
          </a:prstGeom>
          <a:solidFill>
            <a:srgbClr val="D9EAD3"/>
          </a:solidFill>
          <a:ln cap="flat" cmpd="sng" w="9525">
            <a:solidFill>
              <a:srgbClr val="1A1914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8" name="Google Shape;928;p66"/>
          <p:cNvSpPr txBox="1"/>
          <p:nvPr>
            <p:ph type="title"/>
          </p:nvPr>
        </p:nvSpPr>
        <p:spPr>
          <a:xfrm>
            <a:off x="311700" y="292625"/>
            <a:ext cx="8765100" cy="57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Research directions</a:t>
            </a:r>
            <a:endParaRPr/>
          </a:p>
        </p:txBody>
      </p:sp>
      <p:sp>
        <p:nvSpPr>
          <p:cNvPr id="929" name="Google Shape;929;p6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30" name="Google Shape;930;p66"/>
          <p:cNvSpPr/>
          <p:nvPr/>
        </p:nvSpPr>
        <p:spPr>
          <a:xfrm>
            <a:off x="484835" y="4178476"/>
            <a:ext cx="314700" cy="418500"/>
          </a:xfrm>
          <a:prstGeom prst="can">
            <a:avLst>
              <a:gd fmla="val 25000" name="adj"/>
            </a:avLst>
          </a:prstGeom>
          <a:solidFill>
            <a:srgbClr val="32FEBC"/>
          </a:solidFill>
          <a:ln cap="flat" cmpd="sng" w="9525">
            <a:solidFill>
              <a:srgbClr val="1A191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66"/>
          <p:cNvSpPr/>
          <p:nvPr/>
        </p:nvSpPr>
        <p:spPr>
          <a:xfrm>
            <a:off x="991921" y="4178476"/>
            <a:ext cx="314700" cy="418500"/>
          </a:xfrm>
          <a:prstGeom prst="can">
            <a:avLst>
              <a:gd fmla="val 25000" name="adj"/>
            </a:avLst>
          </a:prstGeom>
          <a:solidFill>
            <a:srgbClr val="32FEBC"/>
          </a:solidFill>
          <a:ln cap="flat" cmpd="sng" w="9525">
            <a:solidFill>
              <a:srgbClr val="1A191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p66"/>
          <p:cNvSpPr/>
          <p:nvPr/>
        </p:nvSpPr>
        <p:spPr>
          <a:xfrm>
            <a:off x="1507475" y="4178476"/>
            <a:ext cx="314700" cy="418500"/>
          </a:xfrm>
          <a:prstGeom prst="can">
            <a:avLst>
              <a:gd fmla="val 25000" name="adj"/>
            </a:avLst>
          </a:prstGeom>
          <a:solidFill>
            <a:srgbClr val="32FEBC"/>
          </a:solidFill>
          <a:ln cap="flat" cmpd="sng" w="9525">
            <a:solidFill>
              <a:srgbClr val="1A191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3" name="Google Shape;933;p66"/>
          <p:cNvSpPr txBox="1"/>
          <p:nvPr/>
        </p:nvSpPr>
        <p:spPr>
          <a:xfrm>
            <a:off x="62725" y="4654725"/>
            <a:ext cx="2000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Source </a:t>
            </a: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store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34" name="Google Shape;934;p66"/>
          <p:cNvGrpSpPr/>
          <p:nvPr/>
        </p:nvGrpSpPr>
        <p:grpSpPr>
          <a:xfrm>
            <a:off x="667550" y="2035972"/>
            <a:ext cx="1268850" cy="363000"/>
            <a:chOff x="1479418" y="513817"/>
            <a:chExt cx="1268850" cy="363000"/>
          </a:xfrm>
        </p:grpSpPr>
        <p:sp>
          <p:nvSpPr>
            <p:cNvPr id="935" name="Google Shape;935;p66"/>
            <p:cNvSpPr/>
            <p:nvPr/>
          </p:nvSpPr>
          <p:spPr>
            <a:xfrm>
              <a:off x="1479418" y="513817"/>
              <a:ext cx="537000" cy="363000"/>
            </a:xfrm>
            <a:prstGeom prst="roundRect">
              <a:avLst>
                <a:gd fmla="val 16667" name="adj"/>
              </a:avLst>
            </a:prstGeom>
            <a:solidFill>
              <a:srgbClr val="B2D5F2"/>
            </a:solidFill>
            <a:ln cap="flat" cmpd="sng" w="9525">
              <a:solidFill>
                <a:srgbClr val="1F1A1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66"/>
            <p:cNvSpPr/>
            <p:nvPr/>
          </p:nvSpPr>
          <p:spPr>
            <a:xfrm>
              <a:off x="2211268" y="513817"/>
              <a:ext cx="537000" cy="363000"/>
            </a:xfrm>
            <a:prstGeom prst="roundRect">
              <a:avLst>
                <a:gd fmla="val 16667" name="adj"/>
              </a:avLst>
            </a:prstGeom>
            <a:solidFill>
              <a:srgbClr val="B2D5F2"/>
            </a:solidFill>
            <a:ln cap="flat" cmpd="sng" w="9525">
              <a:solidFill>
                <a:srgbClr val="1F1A1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7" name="Google Shape;937;p66"/>
          <p:cNvGrpSpPr/>
          <p:nvPr/>
        </p:nvGrpSpPr>
        <p:grpSpPr>
          <a:xfrm>
            <a:off x="400625" y="3060263"/>
            <a:ext cx="1650450" cy="476488"/>
            <a:chOff x="705425" y="2679263"/>
            <a:chExt cx="1650450" cy="476488"/>
          </a:xfrm>
        </p:grpSpPr>
        <p:sp>
          <p:nvSpPr>
            <p:cNvPr id="938" name="Google Shape;938;p66"/>
            <p:cNvSpPr/>
            <p:nvPr/>
          </p:nvSpPr>
          <p:spPr>
            <a:xfrm flipH="1" rot="10800000">
              <a:off x="705425" y="2681750"/>
              <a:ext cx="1599600" cy="474000"/>
            </a:xfrm>
            <a:prstGeom prst="trapezoid">
              <a:avLst>
                <a:gd fmla="val 25000" name="adj"/>
              </a:avLst>
            </a:prstGeom>
            <a:solidFill>
              <a:srgbClr val="FFFF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66"/>
            <p:cNvSpPr txBox="1"/>
            <p:nvPr/>
          </p:nvSpPr>
          <p:spPr>
            <a:xfrm>
              <a:off x="746975" y="2679263"/>
              <a:ext cx="16089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</a:rPr>
                <a:t>Watch system</a:t>
              </a:r>
              <a:endParaRPr sz="1600">
                <a:solidFill>
                  <a:schemeClr val="dk1"/>
                </a:solidFill>
              </a:endParaRPr>
            </a:p>
          </p:txBody>
        </p:sp>
      </p:grpSp>
      <p:cxnSp>
        <p:nvCxnSpPr>
          <p:cNvPr id="940" name="Google Shape;940;p66"/>
          <p:cNvCxnSpPr>
            <a:stCxn id="935" idx="2"/>
            <a:endCxn id="939" idx="0"/>
          </p:cNvCxnSpPr>
          <p:nvPr/>
        </p:nvCxnSpPr>
        <p:spPr>
          <a:xfrm>
            <a:off x="936050" y="2398972"/>
            <a:ext cx="310500" cy="661200"/>
          </a:xfrm>
          <a:prstGeom prst="straightConnector1">
            <a:avLst/>
          </a:prstGeom>
          <a:noFill/>
          <a:ln cap="flat" cmpd="sng" w="9525">
            <a:solidFill>
              <a:srgbClr val="6AA84F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941" name="Google Shape;941;p66"/>
          <p:cNvSpPr txBox="1"/>
          <p:nvPr/>
        </p:nvSpPr>
        <p:spPr>
          <a:xfrm>
            <a:off x="428915" y="2380791"/>
            <a:ext cx="71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1"/>
                </a:solidFill>
              </a:rPr>
              <a:t>Watch</a:t>
            </a:r>
            <a:endParaRPr i="1">
              <a:solidFill>
                <a:schemeClr val="dk1"/>
              </a:solidFill>
            </a:endParaRPr>
          </a:p>
        </p:txBody>
      </p:sp>
      <p:cxnSp>
        <p:nvCxnSpPr>
          <p:cNvPr id="942" name="Google Shape;942;p66"/>
          <p:cNvCxnSpPr>
            <a:stCxn id="936" idx="2"/>
            <a:endCxn id="939" idx="0"/>
          </p:cNvCxnSpPr>
          <p:nvPr/>
        </p:nvCxnSpPr>
        <p:spPr>
          <a:xfrm flipH="1">
            <a:off x="1246700" y="2398972"/>
            <a:ext cx="421200" cy="661200"/>
          </a:xfrm>
          <a:prstGeom prst="straightConnector1">
            <a:avLst/>
          </a:prstGeom>
          <a:noFill/>
          <a:ln cap="flat" cmpd="sng" w="9525">
            <a:solidFill>
              <a:srgbClr val="6AA84F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943" name="Google Shape;943;p66"/>
          <p:cNvCxnSpPr>
            <a:stCxn id="938" idx="0"/>
            <a:endCxn id="931" idx="1"/>
          </p:cNvCxnSpPr>
          <p:nvPr/>
        </p:nvCxnSpPr>
        <p:spPr>
          <a:xfrm flipH="1">
            <a:off x="1149125" y="3536750"/>
            <a:ext cx="51300" cy="641700"/>
          </a:xfrm>
          <a:prstGeom prst="straightConnector1">
            <a:avLst/>
          </a:prstGeom>
          <a:noFill/>
          <a:ln cap="flat" cmpd="sng" w="9525">
            <a:solidFill>
              <a:srgbClr val="6AA84F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944" name="Google Shape;944;p66"/>
          <p:cNvCxnSpPr>
            <a:stCxn id="938" idx="0"/>
            <a:endCxn id="932" idx="1"/>
          </p:cNvCxnSpPr>
          <p:nvPr/>
        </p:nvCxnSpPr>
        <p:spPr>
          <a:xfrm>
            <a:off x="1200425" y="3536750"/>
            <a:ext cx="464400" cy="641700"/>
          </a:xfrm>
          <a:prstGeom prst="straightConnector1">
            <a:avLst/>
          </a:prstGeom>
          <a:noFill/>
          <a:ln cap="flat" cmpd="sng" w="9525">
            <a:solidFill>
              <a:srgbClr val="6AA84F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945" name="Google Shape;945;p66"/>
          <p:cNvCxnSpPr>
            <a:stCxn id="938" idx="0"/>
            <a:endCxn id="930" idx="1"/>
          </p:cNvCxnSpPr>
          <p:nvPr/>
        </p:nvCxnSpPr>
        <p:spPr>
          <a:xfrm flipH="1">
            <a:off x="642125" y="3536750"/>
            <a:ext cx="558300" cy="641700"/>
          </a:xfrm>
          <a:prstGeom prst="straightConnector1">
            <a:avLst/>
          </a:prstGeom>
          <a:noFill/>
          <a:ln cap="flat" cmpd="sng" w="9525">
            <a:solidFill>
              <a:srgbClr val="6AA84F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946" name="Google Shape;946;p66"/>
          <p:cNvSpPr txBox="1"/>
          <p:nvPr/>
        </p:nvSpPr>
        <p:spPr>
          <a:xfrm>
            <a:off x="2337850" y="1017725"/>
            <a:ext cx="6738900" cy="9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Scalable </a:t>
            </a:r>
            <a:r>
              <a:rPr lang="en" sz="2400">
                <a:solidFill>
                  <a:srgbClr val="188038"/>
                </a:solidFill>
              </a:rPr>
              <a:t>Watchable </a:t>
            </a:r>
            <a:r>
              <a:rPr lang="en" sz="2400"/>
              <a:t>storage</a:t>
            </a:r>
            <a:r>
              <a:rPr lang="en" sz="2400">
                <a:solidFill>
                  <a:srgbClr val="188038"/>
                </a:solidFill>
              </a:rPr>
              <a:t>, </a:t>
            </a:r>
            <a:r>
              <a:rPr lang="en" sz="2400">
                <a:solidFill>
                  <a:schemeClr val="dk1"/>
                </a:solidFill>
              </a:rPr>
              <a:t>e</a:t>
            </a:r>
            <a:r>
              <a:rPr lang="en" sz="2400">
                <a:solidFill>
                  <a:schemeClr val="dk1"/>
                </a:solidFill>
              </a:rPr>
              <a:t>.g., Spanner requires Truetime, etcd does not scale</a:t>
            </a:r>
            <a:endParaRPr sz="2400"/>
          </a:p>
        </p:txBody>
      </p:sp>
      <p:sp>
        <p:nvSpPr>
          <p:cNvPr id="947" name="Google Shape;947;p66"/>
          <p:cNvSpPr txBox="1"/>
          <p:nvPr/>
        </p:nvSpPr>
        <p:spPr>
          <a:xfrm>
            <a:off x="2337850" y="2897400"/>
            <a:ext cx="6611100" cy="9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Scalable &amp; snapshot-consistent replication for heterogeneous storage</a:t>
            </a:r>
            <a:endParaRPr sz="2400"/>
          </a:p>
        </p:txBody>
      </p:sp>
      <p:sp>
        <p:nvSpPr>
          <p:cNvPr id="948" name="Google Shape;948;p66"/>
          <p:cNvSpPr txBox="1"/>
          <p:nvPr/>
        </p:nvSpPr>
        <p:spPr>
          <a:xfrm>
            <a:off x="2337850" y="4049625"/>
            <a:ext cx="6531000" cy="9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Scalable &amp; correct cache freshness system using Watch</a:t>
            </a:r>
            <a:endParaRPr b="1" sz="2400"/>
          </a:p>
        </p:txBody>
      </p:sp>
      <p:sp>
        <p:nvSpPr>
          <p:cNvPr id="949" name="Google Shape;949;p66"/>
          <p:cNvSpPr txBox="1"/>
          <p:nvPr/>
        </p:nvSpPr>
        <p:spPr>
          <a:xfrm>
            <a:off x="2337850" y="2169958"/>
            <a:ext cx="5173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External scalable watch system</a:t>
            </a:r>
            <a:endParaRPr sz="2400"/>
          </a:p>
        </p:txBody>
      </p:sp>
      <p:grpSp>
        <p:nvGrpSpPr>
          <p:cNvPr id="950" name="Google Shape;950;p66"/>
          <p:cNvGrpSpPr/>
          <p:nvPr/>
        </p:nvGrpSpPr>
        <p:grpSpPr>
          <a:xfrm>
            <a:off x="299675" y="3065602"/>
            <a:ext cx="2004600" cy="474000"/>
            <a:chOff x="705425" y="2681750"/>
            <a:chExt cx="2004600" cy="474000"/>
          </a:xfrm>
        </p:grpSpPr>
        <p:sp>
          <p:nvSpPr>
            <p:cNvPr id="951" name="Google Shape;951;p66"/>
            <p:cNvSpPr/>
            <p:nvPr/>
          </p:nvSpPr>
          <p:spPr>
            <a:xfrm flipH="1" rot="10800000">
              <a:off x="705425" y="2681750"/>
              <a:ext cx="2004600" cy="474000"/>
            </a:xfrm>
            <a:prstGeom prst="trapezoid">
              <a:avLst>
                <a:gd fmla="val 25000" name="adj"/>
              </a:avLst>
            </a:prstGeom>
            <a:solidFill>
              <a:srgbClr val="FFFF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66"/>
            <p:cNvSpPr txBox="1"/>
            <p:nvPr/>
          </p:nvSpPr>
          <p:spPr>
            <a:xfrm>
              <a:off x="746975" y="2696090"/>
              <a:ext cx="19038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</a:rPr>
                <a:t>Freshness </a:t>
              </a:r>
              <a:r>
                <a:rPr lang="en" sz="1600">
                  <a:solidFill>
                    <a:schemeClr val="dk1"/>
                  </a:solidFill>
                </a:rPr>
                <a:t> system</a:t>
              </a:r>
              <a:endParaRPr sz="1600"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67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  <p:sp>
        <p:nvSpPr>
          <p:cNvPr id="958" name="Google Shape;958;p67"/>
          <p:cNvSpPr txBox="1"/>
          <p:nvPr>
            <p:ph idx="1" type="body"/>
          </p:nvPr>
        </p:nvSpPr>
        <p:spPr>
          <a:xfrm>
            <a:off x="109250" y="964925"/>
            <a:ext cx="8912100" cy="37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rtl="0" algn="l">
              <a:spcBef>
                <a:spcPts val="8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Pubsub abstraction violates end-to-end principle: Fails to address application needs</a:t>
            </a:r>
            <a:br>
              <a:rPr lang="en" sz="2400"/>
            </a:b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Explicit storage w/ Watch enables correct &amp; scalable solutions</a:t>
            </a:r>
            <a:br>
              <a:rPr lang="en" sz="2400"/>
            </a:br>
            <a:endParaRPr sz="2400"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New research directions in storage, caching, replication</a:t>
            </a:r>
            <a:endParaRPr sz="2400"/>
          </a:p>
        </p:txBody>
      </p:sp>
      <p:sp>
        <p:nvSpPr>
          <p:cNvPr id="959" name="Google Shape;959;p6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8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2C45C6"/>
                </a:solidFill>
                <a:latin typeface="Arial"/>
                <a:ea typeface="Arial"/>
                <a:cs typeface="Arial"/>
                <a:sym typeface="Arial"/>
              </a:rPr>
              <a:t>Connecting datacenter services</a:t>
            </a:r>
            <a:endParaRPr/>
          </a:p>
        </p:txBody>
      </p:sp>
      <p:sp>
        <p:nvSpPr>
          <p:cNvPr id="313" name="Google Shape;313;p48"/>
          <p:cNvSpPr/>
          <p:nvPr/>
        </p:nvSpPr>
        <p:spPr>
          <a:xfrm>
            <a:off x="2996458" y="1197134"/>
            <a:ext cx="2416500" cy="633000"/>
          </a:xfrm>
          <a:prstGeom prst="ellipse">
            <a:avLst/>
          </a:prstGeom>
          <a:solidFill>
            <a:srgbClr val="B6D7A8"/>
          </a:solidFill>
          <a:ln cap="flat" cmpd="sng" w="9525">
            <a:solidFill>
              <a:srgbClr val="B6D7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Serverless infrastructure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48"/>
          <p:cNvSpPr/>
          <p:nvPr/>
        </p:nvSpPr>
        <p:spPr>
          <a:xfrm>
            <a:off x="3885150" y="2830626"/>
            <a:ext cx="1264500" cy="573000"/>
          </a:xfrm>
          <a:prstGeom prst="ellipse">
            <a:avLst/>
          </a:prstGeom>
          <a:solidFill>
            <a:srgbClr val="B6D7A8"/>
          </a:solidFill>
          <a:ln cap="flat" cmpd="sng" w="9525">
            <a:solidFill>
              <a:srgbClr val="B6D7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Storage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48"/>
          <p:cNvSpPr/>
          <p:nvPr/>
        </p:nvSpPr>
        <p:spPr>
          <a:xfrm>
            <a:off x="1053613" y="3079185"/>
            <a:ext cx="2054100" cy="633000"/>
          </a:xfrm>
          <a:prstGeom prst="ellipse">
            <a:avLst/>
          </a:prstGeom>
          <a:solidFill>
            <a:srgbClr val="B6D7A8"/>
          </a:solidFill>
          <a:ln cap="flat" cmpd="sng" w="9525">
            <a:solidFill>
              <a:srgbClr val="B6D7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Service management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48"/>
          <p:cNvSpPr/>
          <p:nvPr/>
        </p:nvSpPr>
        <p:spPr>
          <a:xfrm>
            <a:off x="457200" y="1365822"/>
            <a:ext cx="2205000" cy="633000"/>
          </a:xfrm>
          <a:prstGeom prst="ellipse">
            <a:avLst/>
          </a:prstGeom>
          <a:solidFill>
            <a:srgbClr val="B6D7A8"/>
          </a:solidFill>
          <a:ln cap="flat" cmpd="sng" w="9525">
            <a:solidFill>
              <a:srgbClr val="B6D7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Query orchestration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48"/>
          <p:cNvSpPr/>
          <p:nvPr/>
        </p:nvSpPr>
        <p:spPr>
          <a:xfrm>
            <a:off x="6276904" y="3144100"/>
            <a:ext cx="2205000" cy="573000"/>
          </a:xfrm>
          <a:prstGeom prst="ellipse">
            <a:avLst/>
          </a:prstGeom>
          <a:solidFill>
            <a:srgbClr val="B6D7A8"/>
          </a:solidFill>
          <a:ln cap="flat" cmpd="sng" w="9525">
            <a:solidFill>
              <a:srgbClr val="B6D7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Config management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48"/>
          <p:cNvSpPr/>
          <p:nvPr/>
        </p:nvSpPr>
        <p:spPr>
          <a:xfrm>
            <a:off x="6033086" y="1102671"/>
            <a:ext cx="1138500" cy="573000"/>
          </a:xfrm>
          <a:prstGeom prst="ellipse">
            <a:avLst/>
          </a:prstGeom>
          <a:solidFill>
            <a:srgbClr val="B6D7A8"/>
          </a:solidFill>
          <a:ln cap="flat" cmpd="sng" w="9525">
            <a:solidFill>
              <a:srgbClr val="B6D7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Billing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48"/>
          <p:cNvSpPr/>
          <p:nvPr/>
        </p:nvSpPr>
        <p:spPr>
          <a:xfrm>
            <a:off x="891000" y="2161943"/>
            <a:ext cx="2416500" cy="573000"/>
          </a:xfrm>
          <a:prstGeom prst="ellipse">
            <a:avLst/>
          </a:prstGeom>
          <a:solidFill>
            <a:srgbClr val="B6D7A8"/>
          </a:solidFill>
          <a:ln cap="flat" cmpd="sng" w="9525">
            <a:solidFill>
              <a:srgbClr val="B6D7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Account management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48"/>
          <p:cNvSpPr/>
          <p:nvPr/>
        </p:nvSpPr>
        <p:spPr>
          <a:xfrm>
            <a:off x="5914921" y="1880958"/>
            <a:ext cx="1959000" cy="714300"/>
          </a:xfrm>
          <a:prstGeom prst="ellipse">
            <a:avLst/>
          </a:prstGeom>
          <a:solidFill>
            <a:srgbClr val="B6D7A8"/>
          </a:solidFill>
          <a:ln cap="flat" cmpd="sng" w="9525">
            <a:solidFill>
              <a:srgbClr val="B6D7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Machine learning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48"/>
          <p:cNvSpPr/>
          <p:nvPr/>
        </p:nvSpPr>
        <p:spPr>
          <a:xfrm>
            <a:off x="7179421" y="2509857"/>
            <a:ext cx="1453500" cy="573000"/>
          </a:xfrm>
          <a:prstGeom prst="ellipse">
            <a:avLst/>
          </a:prstGeom>
          <a:solidFill>
            <a:srgbClr val="B6D7A8"/>
          </a:solidFill>
          <a:ln cap="flat" cmpd="sng" w="9525">
            <a:solidFill>
              <a:srgbClr val="B6D7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Auth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48"/>
          <p:cNvSpPr/>
          <p:nvPr/>
        </p:nvSpPr>
        <p:spPr>
          <a:xfrm>
            <a:off x="3939750" y="2107125"/>
            <a:ext cx="1264500" cy="573000"/>
          </a:xfrm>
          <a:prstGeom prst="ellipse">
            <a:avLst/>
          </a:prstGeom>
          <a:solidFill>
            <a:srgbClr val="B6D7A8"/>
          </a:solidFill>
          <a:ln cap="flat" cmpd="sng" w="9525">
            <a:solidFill>
              <a:srgbClr val="B6D7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Caching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48"/>
          <p:cNvSpPr txBox="1"/>
          <p:nvPr/>
        </p:nvSpPr>
        <p:spPr>
          <a:xfrm>
            <a:off x="381000" y="3744075"/>
            <a:ext cx="8582100" cy="11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64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ans"/>
              <a:buChar char="●"/>
            </a:pPr>
            <a:r>
              <a:rPr b="0" i="0" lang="en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Datacenter services need to </a:t>
            </a:r>
            <a:r>
              <a:rPr lang="en" sz="2800">
                <a:solidFill>
                  <a:schemeClr val="dk1"/>
                </a:solidFill>
              </a:rPr>
              <a:t>interact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ans"/>
              <a:buChar char="●"/>
            </a:pPr>
            <a:r>
              <a:rPr b="0" i="0" lang="en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RPCs </a:t>
            </a:r>
            <a:r>
              <a:rPr lang="en" sz="2800">
                <a:solidFill>
                  <a:schemeClr val="dk1"/>
                </a:solidFill>
              </a:rPr>
              <a:t>are the most common way to communicate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4" name="Google Shape;324;p48"/>
          <p:cNvCxnSpPr>
            <a:stCxn id="315" idx="6"/>
            <a:endCxn id="314" idx="2"/>
          </p:cNvCxnSpPr>
          <p:nvPr/>
        </p:nvCxnSpPr>
        <p:spPr>
          <a:xfrm flipH="1" rot="10800000">
            <a:off x="3107713" y="3116985"/>
            <a:ext cx="777300" cy="278700"/>
          </a:xfrm>
          <a:prstGeom prst="straightConnector1">
            <a:avLst/>
          </a:prstGeom>
          <a:noFill/>
          <a:ln cap="flat" cmpd="sng" w="9525">
            <a:solidFill>
              <a:srgbClr val="184F60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325" name="Google Shape;325;p48"/>
          <p:cNvCxnSpPr>
            <a:stCxn id="314" idx="6"/>
            <a:endCxn id="317" idx="2"/>
          </p:cNvCxnSpPr>
          <p:nvPr/>
        </p:nvCxnSpPr>
        <p:spPr>
          <a:xfrm>
            <a:off x="5149650" y="3117126"/>
            <a:ext cx="1127400" cy="313500"/>
          </a:xfrm>
          <a:prstGeom prst="straightConnector1">
            <a:avLst/>
          </a:prstGeom>
          <a:noFill/>
          <a:ln cap="flat" cmpd="sng" w="9525">
            <a:solidFill>
              <a:srgbClr val="184F60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326" name="Google Shape;326;p48"/>
          <p:cNvCxnSpPr>
            <a:stCxn id="320" idx="4"/>
            <a:endCxn id="314" idx="7"/>
          </p:cNvCxnSpPr>
          <p:nvPr/>
        </p:nvCxnSpPr>
        <p:spPr>
          <a:xfrm flipH="1">
            <a:off x="4964521" y="2595258"/>
            <a:ext cx="1929900" cy="319200"/>
          </a:xfrm>
          <a:prstGeom prst="straightConnector1">
            <a:avLst/>
          </a:prstGeom>
          <a:noFill/>
          <a:ln cap="flat" cmpd="sng" w="9525">
            <a:solidFill>
              <a:srgbClr val="184F60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327" name="Google Shape;327;p48"/>
          <p:cNvCxnSpPr>
            <a:stCxn id="320" idx="2"/>
            <a:endCxn id="322" idx="6"/>
          </p:cNvCxnSpPr>
          <p:nvPr/>
        </p:nvCxnSpPr>
        <p:spPr>
          <a:xfrm flipH="1">
            <a:off x="5204221" y="2238108"/>
            <a:ext cx="710700" cy="155400"/>
          </a:xfrm>
          <a:prstGeom prst="straightConnector1">
            <a:avLst/>
          </a:prstGeom>
          <a:noFill/>
          <a:ln cap="flat" cmpd="sng" w="9525">
            <a:solidFill>
              <a:srgbClr val="184F60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328" name="Google Shape;328;p48"/>
          <p:cNvCxnSpPr>
            <a:stCxn id="319" idx="4"/>
            <a:endCxn id="315" idx="0"/>
          </p:cNvCxnSpPr>
          <p:nvPr/>
        </p:nvCxnSpPr>
        <p:spPr>
          <a:xfrm flipH="1">
            <a:off x="2080650" y="2734943"/>
            <a:ext cx="18600" cy="344100"/>
          </a:xfrm>
          <a:prstGeom prst="straightConnector1">
            <a:avLst/>
          </a:prstGeom>
          <a:noFill/>
          <a:ln cap="flat" cmpd="sng" w="9525">
            <a:solidFill>
              <a:srgbClr val="184F60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329" name="Google Shape;329;p48"/>
          <p:cNvCxnSpPr>
            <a:stCxn id="319" idx="5"/>
            <a:endCxn id="314" idx="1"/>
          </p:cNvCxnSpPr>
          <p:nvPr/>
        </p:nvCxnSpPr>
        <p:spPr>
          <a:xfrm>
            <a:off x="2953612" y="2651029"/>
            <a:ext cx="1116600" cy="263400"/>
          </a:xfrm>
          <a:prstGeom prst="straightConnector1">
            <a:avLst/>
          </a:prstGeom>
          <a:noFill/>
          <a:ln cap="flat" cmpd="sng" w="9525">
            <a:solidFill>
              <a:srgbClr val="184F60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330" name="Google Shape;330;p48"/>
          <p:cNvCxnSpPr>
            <a:stCxn id="319" idx="6"/>
            <a:endCxn id="322" idx="2"/>
          </p:cNvCxnSpPr>
          <p:nvPr/>
        </p:nvCxnSpPr>
        <p:spPr>
          <a:xfrm flipH="1" rot="10800000">
            <a:off x="3307500" y="2393543"/>
            <a:ext cx="632400" cy="54900"/>
          </a:xfrm>
          <a:prstGeom prst="straightConnector1">
            <a:avLst/>
          </a:prstGeom>
          <a:noFill/>
          <a:ln cap="flat" cmpd="sng" w="9525">
            <a:solidFill>
              <a:srgbClr val="184F60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331" name="Google Shape;331;p48"/>
          <p:cNvCxnSpPr>
            <a:stCxn id="313" idx="4"/>
            <a:endCxn id="322" idx="0"/>
          </p:cNvCxnSpPr>
          <p:nvPr/>
        </p:nvCxnSpPr>
        <p:spPr>
          <a:xfrm>
            <a:off x="4204708" y="1830134"/>
            <a:ext cx="367200" cy="276900"/>
          </a:xfrm>
          <a:prstGeom prst="straightConnector1">
            <a:avLst/>
          </a:prstGeom>
          <a:noFill/>
          <a:ln cap="flat" cmpd="sng" w="9525">
            <a:solidFill>
              <a:srgbClr val="184F60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332" name="Google Shape;332;p48"/>
          <p:cNvCxnSpPr>
            <a:stCxn id="313" idx="3"/>
            <a:endCxn id="316" idx="6"/>
          </p:cNvCxnSpPr>
          <p:nvPr/>
        </p:nvCxnSpPr>
        <p:spPr>
          <a:xfrm rot="10800000">
            <a:off x="2662146" y="1682233"/>
            <a:ext cx="688200" cy="55200"/>
          </a:xfrm>
          <a:prstGeom prst="straightConnector1">
            <a:avLst/>
          </a:prstGeom>
          <a:noFill/>
          <a:ln cap="flat" cmpd="sng" w="9525">
            <a:solidFill>
              <a:srgbClr val="184F60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333" name="Google Shape;333;p48"/>
          <p:cNvCxnSpPr>
            <a:stCxn id="318" idx="3"/>
            <a:endCxn id="313" idx="6"/>
          </p:cNvCxnSpPr>
          <p:nvPr/>
        </p:nvCxnSpPr>
        <p:spPr>
          <a:xfrm rot="10800000">
            <a:off x="5412915" y="1513757"/>
            <a:ext cx="786900" cy="78000"/>
          </a:xfrm>
          <a:prstGeom prst="straightConnector1">
            <a:avLst/>
          </a:prstGeom>
          <a:noFill/>
          <a:ln cap="flat" cmpd="sng" w="9525">
            <a:solidFill>
              <a:srgbClr val="184F60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334" name="Google Shape;334;p48"/>
          <p:cNvCxnSpPr>
            <a:stCxn id="321" idx="2"/>
            <a:endCxn id="314" idx="6"/>
          </p:cNvCxnSpPr>
          <p:nvPr/>
        </p:nvCxnSpPr>
        <p:spPr>
          <a:xfrm flipH="1">
            <a:off x="5149621" y="2796357"/>
            <a:ext cx="2029800" cy="320700"/>
          </a:xfrm>
          <a:prstGeom prst="straightConnector1">
            <a:avLst/>
          </a:prstGeom>
          <a:noFill/>
          <a:ln cap="flat" cmpd="sng" w="9525">
            <a:solidFill>
              <a:srgbClr val="184F60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335" name="Google Shape;335;p4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9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Communicating beyond RPCs</a:t>
            </a:r>
            <a:endParaRPr/>
          </a:p>
        </p:txBody>
      </p:sp>
      <p:sp>
        <p:nvSpPr>
          <p:cNvPr id="341" name="Google Shape;341;p49"/>
          <p:cNvSpPr txBox="1"/>
          <p:nvPr>
            <p:ph idx="1" type="body"/>
          </p:nvPr>
        </p:nvSpPr>
        <p:spPr>
          <a:xfrm>
            <a:off x="311700" y="964925"/>
            <a:ext cx="8520600" cy="37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406400" lvl="0" marL="457200" rtl="0" algn="l">
              <a:spcBef>
                <a:spcPts val="800"/>
              </a:spcBef>
              <a:spcAft>
                <a:spcPts val="0"/>
              </a:spcAft>
              <a:buSzPts val="2800"/>
              <a:buChar char="●"/>
            </a:pPr>
            <a:r>
              <a:rPr lang="en"/>
              <a:t>Applications need more capabilities than RPCs: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Decoupling of services, e.g., senders/receivers could work at different speeds/availability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Reliable: No loss of messages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/>
              <a:t>Can use </a:t>
            </a:r>
            <a:r>
              <a:rPr lang="en"/>
              <a:t>database but have to poll frequently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Instead, use an abstraction designed for this …</a:t>
            </a:r>
            <a:endParaRPr/>
          </a:p>
        </p:txBody>
      </p:sp>
      <p:sp>
        <p:nvSpPr>
          <p:cNvPr id="342" name="Google Shape;342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0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Pubsub: a reliable messaging abstraction </a:t>
            </a:r>
            <a:endParaRPr/>
          </a:p>
        </p:txBody>
      </p:sp>
      <p:sp>
        <p:nvSpPr>
          <p:cNvPr id="348" name="Google Shape;348;p50"/>
          <p:cNvSpPr txBox="1"/>
          <p:nvPr/>
        </p:nvSpPr>
        <p:spPr>
          <a:xfrm>
            <a:off x="3744300" y="769625"/>
            <a:ext cx="5399700" cy="44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rgbClr val="1B3139"/>
                </a:solidFill>
              </a:rPr>
              <a:t>Topics: Logical channel for sending/receiving messages </a:t>
            </a:r>
            <a:endParaRPr sz="2400">
              <a:solidFill>
                <a:srgbClr val="1B3139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rgbClr val="1B3139"/>
                </a:solidFill>
              </a:rPr>
              <a:t>Internal durable log to buffer sender messages</a:t>
            </a:r>
            <a:endParaRPr sz="2400">
              <a:solidFill>
                <a:srgbClr val="1B3139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rgbClr val="1B3139"/>
                </a:solidFill>
              </a:rPr>
              <a:t>Topics &amp; log enable “loose coupling” and “reliable delivery”</a:t>
            </a:r>
            <a:endParaRPr sz="2000">
              <a:solidFill>
                <a:srgbClr val="1B3139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B3139"/>
              </a:buClr>
              <a:buSzPts val="2400"/>
              <a:buChar char="●"/>
            </a:pPr>
            <a:r>
              <a:rPr lang="en" sz="2400">
                <a:solidFill>
                  <a:srgbClr val="1B3139"/>
                </a:solidFill>
              </a:rPr>
              <a:t>E.g., Kafka, GCP Pubsub</a:t>
            </a:r>
            <a:endParaRPr sz="2400">
              <a:solidFill>
                <a:srgbClr val="1B3139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1B3139"/>
              </a:buClr>
              <a:buSzPts val="2400"/>
              <a:buChar char="●"/>
            </a:pPr>
            <a:r>
              <a:rPr lang="en" sz="2400">
                <a:solidFill>
                  <a:srgbClr val="1B3139"/>
                </a:solidFill>
              </a:rPr>
              <a:t>Many uses, e.g. database replication and cache freshness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349" name="Google Shape;349;p50"/>
          <p:cNvSpPr/>
          <p:nvPr/>
        </p:nvSpPr>
        <p:spPr>
          <a:xfrm>
            <a:off x="194837" y="1221273"/>
            <a:ext cx="1096500" cy="429300"/>
          </a:xfrm>
          <a:prstGeom prst="roundRect">
            <a:avLst>
              <a:gd fmla="val 16667" name="adj"/>
            </a:avLst>
          </a:prstGeom>
          <a:solidFill>
            <a:srgbClr val="D8EAF8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Consumer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50"/>
          <p:cNvSpPr/>
          <p:nvPr/>
        </p:nvSpPr>
        <p:spPr>
          <a:xfrm>
            <a:off x="1481686" y="1211948"/>
            <a:ext cx="1096500" cy="447900"/>
          </a:xfrm>
          <a:prstGeom prst="roundRect">
            <a:avLst>
              <a:gd fmla="val 16667" name="adj"/>
            </a:avLst>
          </a:prstGeom>
          <a:solidFill>
            <a:srgbClr val="D8EAF8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Consumer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50"/>
          <p:cNvSpPr/>
          <p:nvPr/>
        </p:nvSpPr>
        <p:spPr>
          <a:xfrm>
            <a:off x="2751262" y="1211948"/>
            <a:ext cx="1150500" cy="447900"/>
          </a:xfrm>
          <a:prstGeom prst="roundRect">
            <a:avLst>
              <a:gd fmla="val 16667" name="adj"/>
            </a:avLst>
          </a:prstGeom>
          <a:solidFill>
            <a:srgbClr val="D8EAF8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Consumer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50"/>
          <p:cNvSpPr txBox="1"/>
          <p:nvPr/>
        </p:nvSpPr>
        <p:spPr>
          <a:xfrm>
            <a:off x="1481686" y="4055224"/>
            <a:ext cx="104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publish</a:t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50"/>
          <p:cNvSpPr/>
          <p:nvPr/>
        </p:nvSpPr>
        <p:spPr>
          <a:xfrm>
            <a:off x="83451" y="4139469"/>
            <a:ext cx="969300" cy="429300"/>
          </a:xfrm>
          <a:prstGeom prst="roundRect">
            <a:avLst>
              <a:gd fmla="val 16667" name="adj"/>
            </a:avLst>
          </a:prstGeom>
          <a:solidFill>
            <a:srgbClr val="D8EAF8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Producer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50"/>
          <p:cNvSpPr/>
          <p:nvPr/>
        </p:nvSpPr>
        <p:spPr>
          <a:xfrm>
            <a:off x="2527872" y="4139469"/>
            <a:ext cx="969300" cy="429300"/>
          </a:xfrm>
          <a:prstGeom prst="roundRect">
            <a:avLst>
              <a:gd fmla="val 16667" name="adj"/>
            </a:avLst>
          </a:prstGeom>
          <a:solidFill>
            <a:srgbClr val="D8EAF8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Producer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5" name="Google Shape;355;p50"/>
          <p:cNvGrpSpPr/>
          <p:nvPr/>
        </p:nvGrpSpPr>
        <p:grpSpPr>
          <a:xfrm>
            <a:off x="49669" y="1994131"/>
            <a:ext cx="3694621" cy="1674024"/>
            <a:chOff x="49669" y="1994131"/>
            <a:chExt cx="3694621" cy="1674024"/>
          </a:xfrm>
        </p:grpSpPr>
        <p:grpSp>
          <p:nvGrpSpPr>
            <p:cNvPr id="356" name="Google Shape;356;p50"/>
            <p:cNvGrpSpPr/>
            <p:nvPr/>
          </p:nvGrpSpPr>
          <p:grpSpPr>
            <a:xfrm>
              <a:off x="49669" y="1994131"/>
              <a:ext cx="3694621" cy="1674024"/>
              <a:chOff x="5584602" y="4337726"/>
              <a:chExt cx="1795423" cy="1314300"/>
            </a:xfrm>
          </p:grpSpPr>
          <p:sp>
            <p:nvSpPr>
              <p:cNvPr id="357" name="Google Shape;357;p50"/>
              <p:cNvSpPr/>
              <p:nvPr/>
            </p:nvSpPr>
            <p:spPr>
              <a:xfrm rot="5400000">
                <a:off x="6161125" y="4433126"/>
                <a:ext cx="1314300" cy="1123500"/>
              </a:xfrm>
              <a:prstGeom prst="can">
                <a:avLst>
                  <a:gd fmla="val 25000" name="adj"/>
                </a:avLst>
              </a:prstGeom>
              <a:solidFill>
                <a:srgbClr val="D9D2E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t/>
                </a:r>
                <a:endParaRPr b="0" i="0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50"/>
              <p:cNvSpPr/>
              <p:nvPr/>
            </p:nvSpPr>
            <p:spPr>
              <a:xfrm flipH="1" rot="-5400000">
                <a:off x="5421102" y="4501226"/>
                <a:ext cx="1314300" cy="987300"/>
              </a:xfrm>
              <a:prstGeom prst="can">
                <a:avLst>
                  <a:gd fmla="val 25000" name="adj"/>
                </a:avLst>
              </a:prstGeom>
              <a:solidFill>
                <a:srgbClr val="D9D2E9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t/>
                </a:r>
                <a:endParaRPr b="0" i="0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50"/>
              <p:cNvSpPr/>
              <p:nvPr/>
            </p:nvSpPr>
            <p:spPr>
              <a:xfrm>
                <a:off x="6467871" y="4343400"/>
                <a:ext cx="152400" cy="1308600"/>
              </a:xfrm>
              <a:prstGeom prst="rect">
                <a:avLst/>
              </a:prstGeom>
              <a:solidFill>
                <a:srgbClr val="D9D2E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t/>
                </a:r>
                <a:endParaRPr b="0" i="0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0" name="Google Shape;360;p50"/>
            <p:cNvSpPr/>
            <p:nvPr/>
          </p:nvSpPr>
          <p:spPr>
            <a:xfrm>
              <a:off x="1956681" y="2149101"/>
              <a:ext cx="1272300" cy="832800"/>
            </a:xfrm>
            <a:prstGeom prst="rect">
              <a:avLst/>
            </a:prstGeom>
            <a:solidFill>
              <a:srgbClr val="BAFFE7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50"/>
            <p:cNvSpPr/>
            <p:nvPr/>
          </p:nvSpPr>
          <p:spPr>
            <a:xfrm>
              <a:off x="2247389" y="2468863"/>
              <a:ext cx="572901" cy="439249"/>
            </a:xfrm>
            <a:prstGeom prst="flowChartMagneticDisk">
              <a:avLst/>
            </a:prstGeom>
            <a:solidFill>
              <a:srgbClr val="00B05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Log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50"/>
            <p:cNvSpPr txBox="1"/>
            <p:nvPr/>
          </p:nvSpPr>
          <p:spPr>
            <a:xfrm>
              <a:off x="1065617" y="3172961"/>
              <a:ext cx="17550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Pubsub system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50"/>
            <p:cNvSpPr/>
            <p:nvPr/>
          </p:nvSpPr>
          <p:spPr>
            <a:xfrm>
              <a:off x="514167" y="2128118"/>
              <a:ext cx="1272300" cy="832800"/>
            </a:xfrm>
            <a:prstGeom prst="rect">
              <a:avLst/>
            </a:prstGeom>
            <a:solidFill>
              <a:srgbClr val="FFDEDA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50"/>
            <p:cNvSpPr txBox="1"/>
            <p:nvPr/>
          </p:nvSpPr>
          <p:spPr>
            <a:xfrm>
              <a:off x="624361" y="2109081"/>
              <a:ext cx="9291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Topic A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50"/>
            <p:cNvSpPr txBox="1"/>
            <p:nvPr/>
          </p:nvSpPr>
          <p:spPr>
            <a:xfrm>
              <a:off x="2164762" y="2109081"/>
              <a:ext cx="9291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Topic B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50"/>
            <p:cNvSpPr/>
            <p:nvPr/>
          </p:nvSpPr>
          <p:spPr>
            <a:xfrm>
              <a:off x="859405" y="2468863"/>
              <a:ext cx="572901" cy="439249"/>
            </a:xfrm>
            <a:prstGeom prst="flowChartMagneticDisk">
              <a:avLst/>
            </a:prstGeom>
            <a:solidFill>
              <a:srgbClr val="FF9E8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/>
                <a:t>Log</a:t>
              </a:r>
              <a:endParaRPr/>
            </a:p>
          </p:txBody>
        </p:sp>
      </p:grpSp>
      <p:sp>
        <p:nvSpPr>
          <p:cNvPr id="367" name="Google Shape;367;p50"/>
          <p:cNvSpPr/>
          <p:nvPr/>
        </p:nvSpPr>
        <p:spPr>
          <a:xfrm>
            <a:off x="1311843" y="4139469"/>
            <a:ext cx="969300" cy="429300"/>
          </a:xfrm>
          <a:prstGeom prst="roundRect">
            <a:avLst>
              <a:gd fmla="val 16667" name="adj"/>
            </a:avLst>
          </a:prstGeom>
          <a:solidFill>
            <a:srgbClr val="D8EAF8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Producer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50"/>
          <p:cNvSpPr txBox="1"/>
          <p:nvPr/>
        </p:nvSpPr>
        <p:spPr>
          <a:xfrm>
            <a:off x="1510249" y="3706235"/>
            <a:ext cx="79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publish</a:t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9" name="Google Shape;369;p50"/>
          <p:cNvGrpSpPr/>
          <p:nvPr/>
        </p:nvGrpSpPr>
        <p:grpSpPr>
          <a:xfrm>
            <a:off x="802656" y="1659848"/>
            <a:ext cx="2523857" cy="880200"/>
            <a:chOff x="802656" y="1659848"/>
            <a:chExt cx="2523857" cy="880200"/>
          </a:xfrm>
        </p:grpSpPr>
        <p:cxnSp>
          <p:nvCxnSpPr>
            <p:cNvPr id="370" name="Google Shape;370;p50"/>
            <p:cNvCxnSpPr>
              <a:stCxn id="371" idx="3"/>
              <a:endCxn id="366" idx="1"/>
            </p:cNvCxnSpPr>
            <p:nvPr/>
          </p:nvCxnSpPr>
          <p:spPr>
            <a:xfrm>
              <a:off x="802656" y="1703263"/>
              <a:ext cx="343200" cy="765600"/>
            </a:xfrm>
            <a:prstGeom prst="straightConnector1">
              <a:avLst/>
            </a:prstGeom>
            <a:noFill/>
            <a:ln cap="flat" cmpd="sng" w="19050">
              <a:solidFill>
                <a:srgbClr val="FF6952"/>
              </a:solidFill>
              <a:prstDash val="dash"/>
              <a:round/>
              <a:headEnd len="sm" w="sm" type="none"/>
              <a:tailEnd len="sm" w="sm" type="triangle"/>
            </a:ln>
          </p:spPr>
        </p:cxnSp>
        <p:cxnSp>
          <p:nvCxnSpPr>
            <p:cNvPr id="372" name="Google Shape;372;p50"/>
            <p:cNvCxnSpPr>
              <a:stCxn id="351" idx="2"/>
              <a:endCxn id="365" idx="2"/>
            </p:cNvCxnSpPr>
            <p:nvPr/>
          </p:nvCxnSpPr>
          <p:spPr>
            <a:xfrm flipH="1">
              <a:off x="2629312" y="1659848"/>
              <a:ext cx="697200" cy="880200"/>
            </a:xfrm>
            <a:prstGeom prst="straightConnector1">
              <a:avLst/>
            </a:prstGeom>
            <a:noFill/>
            <a:ln cap="flat" cmpd="sng" w="19050">
              <a:solidFill>
                <a:srgbClr val="007E55"/>
              </a:solidFill>
              <a:prstDash val="dash"/>
              <a:round/>
              <a:headEnd len="sm" w="sm" type="none"/>
              <a:tailEnd len="sm" w="sm" type="triangle"/>
            </a:ln>
          </p:spPr>
        </p:cxnSp>
        <p:cxnSp>
          <p:nvCxnSpPr>
            <p:cNvPr id="373" name="Google Shape;373;p50"/>
            <p:cNvCxnSpPr>
              <a:stCxn id="350" idx="2"/>
              <a:endCxn id="366" idx="1"/>
            </p:cNvCxnSpPr>
            <p:nvPr/>
          </p:nvCxnSpPr>
          <p:spPr>
            <a:xfrm flipH="1">
              <a:off x="1145836" y="1659848"/>
              <a:ext cx="884100" cy="809100"/>
            </a:xfrm>
            <a:prstGeom prst="straightConnector1">
              <a:avLst/>
            </a:prstGeom>
            <a:noFill/>
            <a:ln cap="flat" cmpd="sng" w="19050">
              <a:solidFill>
                <a:srgbClr val="FF6952"/>
              </a:solidFill>
              <a:prstDash val="dash"/>
              <a:round/>
              <a:headEnd len="sm" w="sm" type="none"/>
              <a:tailEnd len="sm" w="sm" type="triangle"/>
            </a:ln>
          </p:spPr>
        </p:cxnSp>
        <p:sp>
          <p:nvSpPr>
            <p:cNvPr id="374" name="Google Shape;374;p50"/>
            <p:cNvSpPr txBox="1"/>
            <p:nvPr/>
          </p:nvSpPr>
          <p:spPr>
            <a:xfrm>
              <a:off x="2102525" y="1664625"/>
              <a:ext cx="1150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i="1" lang="en"/>
                <a:t>subscribe</a:t>
              </a:r>
              <a:endParaRPr b="0" i="1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75" name="Google Shape;375;p50"/>
          <p:cNvCxnSpPr>
            <a:stCxn id="353" idx="0"/>
            <a:endCxn id="366" idx="3"/>
          </p:cNvCxnSpPr>
          <p:nvPr/>
        </p:nvCxnSpPr>
        <p:spPr>
          <a:xfrm flipH="1" rot="10800000">
            <a:off x="568101" y="2907969"/>
            <a:ext cx="577800" cy="1231500"/>
          </a:xfrm>
          <a:prstGeom prst="straightConnector1">
            <a:avLst/>
          </a:prstGeom>
          <a:noFill/>
          <a:ln cap="flat" cmpd="sng" w="19050">
            <a:solidFill>
              <a:srgbClr val="FF6952"/>
            </a:solidFill>
            <a:prstDash val="solid"/>
            <a:round/>
            <a:headEnd len="sm" w="sm" type="none"/>
            <a:tailEnd len="sm" w="sm" type="triangle"/>
          </a:ln>
        </p:spPr>
      </p:cxnSp>
      <p:cxnSp>
        <p:nvCxnSpPr>
          <p:cNvPr id="376" name="Google Shape;376;p50"/>
          <p:cNvCxnSpPr>
            <a:stCxn id="354" idx="0"/>
            <a:endCxn id="361" idx="3"/>
          </p:cNvCxnSpPr>
          <p:nvPr/>
        </p:nvCxnSpPr>
        <p:spPr>
          <a:xfrm rot="10800000">
            <a:off x="2533722" y="2907969"/>
            <a:ext cx="478800" cy="1231500"/>
          </a:xfrm>
          <a:prstGeom prst="straightConnector1">
            <a:avLst/>
          </a:prstGeom>
          <a:noFill/>
          <a:ln cap="flat" cmpd="sng" w="19050">
            <a:solidFill>
              <a:srgbClr val="007E55"/>
            </a:solidFill>
            <a:prstDash val="solid"/>
            <a:round/>
            <a:headEnd len="sm" w="sm" type="none"/>
            <a:tailEnd len="sm" w="sm" type="triangle"/>
          </a:ln>
        </p:spPr>
      </p:cxnSp>
      <p:grpSp>
        <p:nvGrpSpPr>
          <p:cNvPr id="377" name="Google Shape;377;p50"/>
          <p:cNvGrpSpPr/>
          <p:nvPr/>
        </p:nvGrpSpPr>
        <p:grpSpPr>
          <a:xfrm>
            <a:off x="1420925" y="2551213"/>
            <a:ext cx="363775" cy="161400"/>
            <a:chOff x="3903325" y="3945125"/>
            <a:chExt cx="363775" cy="161400"/>
          </a:xfrm>
        </p:grpSpPr>
        <p:sp>
          <p:nvSpPr>
            <p:cNvPr id="378" name="Google Shape;378;p50"/>
            <p:cNvSpPr/>
            <p:nvPr/>
          </p:nvSpPr>
          <p:spPr>
            <a:xfrm>
              <a:off x="3903325" y="3945125"/>
              <a:ext cx="186300" cy="161400"/>
            </a:xfrm>
            <a:prstGeom prst="hexagon">
              <a:avLst>
                <a:gd fmla="val 28852" name="adj"/>
                <a:gd fmla="val 115470" name="vf"/>
              </a:avLst>
            </a:prstGeom>
            <a:solidFill>
              <a:srgbClr val="FF9E8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50"/>
            <p:cNvSpPr/>
            <p:nvPr/>
          </p:nvSpPr>
          <p:spPr>
            <a:xfrm>
              <a:off x="4080800" y="3945125"/>
              <a:ext cx="186300" cy="161400"/>
            </a:xfrm>
            <a:prstGeom prst="hexagon">
              <a:avLst>
                <a:gd fmla="val 28852" name="adj"/>
                <a:gd fmla="val 115470" name="vf"/>
              </a:avLst>
            </a:prstGeom>
            <a:solidFill>
              <a:srgbClr val="FF9E8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0" name="Google Shape;380;p50"/>
          <p:cNvSpPr/>
          <p:nvPr/>
        </p:nvSpPr>
        <p:spPr>
          <a:xfrm>
            <a:off x="2798712" y="2571738"/>
            <a:ext cx="186300" cy="161400"/>
          </a:xfrm>
          <a:prstGeom prst="hexagon">
            <a:avLst>
              <a:gd fmla="val 28852" name="adj"/>
              <a:gd fmla="val 115470" name="vf"/>
            </a:avLst>
          </a:prstGeom>
          <a:solidFill>
            <a:srgbClr val="6AA84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81" name="Google Shape;381;p50"/>
          <p:cNvGrpSpPr/>
          <p:nvPr/>
        </p:nvGrpSpPr>
        <p:grpSpPr>
          <a:xfrm>
            <a:off x="743225" y="1650613"/>
            <a:ext cx="2583420" cy="981300"/>
            <a:chOff x="743225" y="1650613"/>
            <a:chExt cx="2583420" cy="981300"/>
          </a:xfrm>
        </p:grpSpPr>
        <p:cxnSp>
          <p:nvCxnSpPr>
            <p:cNvPr id="382" name="Google Shape;382;p50"/>
            <p:cNvCxnSpPr>
              <a:stCxn id="378" idx="3"/>
              <a:endCxn id="349" idx="2"/>
            </p:cNvCxnSpPr>
            <p:nvPr/>
          </p:nvCxnSpPr>
          <p:spPr>
            <a:xfrm rot="10800000">
              <a:off x="743225" y="1650613"/>
              <a:ext cx="677700" cy="981300"/>
            </a:xfrm>
            <a:prstGeom prst="straightConnector1">
              <a:avLst/>
            </a:prstGeom>
            <a:noFill/>
            <a:ln cap="flat" cmpd="sng" w="19050">
              <a:solidFill>
                <a:srgbClr val="FF6952"/>
              </a:solidFill>
              <a:prstDash val="solid"/>
              <a:round/>
              <a:headEnd len="sm" w="sm" type="none"/>
              <a:tailEnd len="sm" w="sm" type="triangle"/>
            </a:ln>
          </p:spPr>
        </p:cxnSp>
        <p:cxnSp>
          <p:nvCxnSpPr>
            <p:cNvPr id="383" name="Google Shape;383;p50"/>
            <p:cNvCxnSpPr>
              <a:stCxn id="379" idx="5"/>
            </p:cNvCxnSpPr>
            <p:nvPr/>
          </p:nvCxnSpPr>
          <p:spPr>
            <a:xfrm flipH="1" rot="10800000">
              <a:off x="1738133" y="1671913"/>
              <a:ext cx="309900" cy="879300"/>
            </a:xfrm>
            <a:prstGeom prst="straightConnector1">
              <a:avLst/>
            </a:prstGeom>
            <a:noFill/>
            <a:ln cap="flat" cmpd="sng" w="19050">
              <a:solidFill>
                <a:srgbClr val="FF6952"/>
              </a:solidFill>
              <a:prstDash val="solid"/>
              <a:round/>
              <a:headEnd len="sm" w="sm" type="none"/>
              <a:tailEnd len="sm" w="sm" type="triangle"/>
            </a:ln>
          </p:spPr>
        </p:cxnSp>
        <p:cxnSp>
          <p:nvCxnSpPr>
            <p:cNvPr id="384" name="Google Shape;384;p50"/>
            <p:cNvCxnSpPr>
              <a:stCxn id="380" idx="5"/>
              <a:endCxn id="351" idx="2"/>
            </p:cNvCxnSpPr>
            <p:nvPr/>
          </p:nvCxnSpPr>
          <p:spPr>
            <a:xfrm flipH="1" rot="10800000">
              <a:off x="2938445" y="1659738"/>
              <a:ext cx="388200" cy="912000"/>
            </a:xfrm>
            <a:prstGeom prst="straightConnector1">
              <a:avLst/>
            </a:prstGeom>
            <a:noFill/>
            <a:ln cap="flat" cmpd="sng" w="19050">
              <a:solidFill>
                <a:srgbClr val="007E55"/>
              </a:solidFill>
              <a:prstDash val="solid"/>
              <a:round/>
              <a:headEnd len="sm" w="sm" type="none"/>
              <a:tailEnd len="sm" w="sm" type="triangle"/>
            </a:ln>
          </p:spPr>
        </p:cxnSp>
      </p:grpSp>
      <p:sp>
        <p:nvSpPr>
          <p:cNvPr id="385" name="Google Shape;385;p5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1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 Outline</a:t>
            </a:r>
            <a:endParaRPr/>
          </a:p>
        </p:txBody>
      </p:sp>
      <p:sp>
        <p:nvSpPr>
          <p:cNvPr id="391" name="Google Shape;391;p51"/>
          <p:cNvSpPr txBox="1"/>
          <p:nvPr>
            <p:ph idx="1" type="body"/>
          </p:nvPr>
        </p:nvSpPr>
        <p:spPr>
          <a:xfrm>
            <a:off x="311700" y="964925"/>
            <a:ext cx="8520600" cy="37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406400" lvl="0" marL="457200" rtl="0" algn="l">
              <a:spcBef>
                <a:spcPts val="800"/>
              </a:spcBef>
              <a:spcAft>
                <a:spcPts val="0"/>
              </a:spcAft>
              <a:buSzPts val="2800"/>
              <a:buChar char="●"/>
            </a:pPr>
            <a:r>
              <a:rPr lang="en"/>
              <a:t>What is pubsub</a:t>
            </a:r>
            <a:br>
              <a:rPr lang="en"/>
            </a:b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2800"/>
              <a:buChar char="●"/>
            </a:pPr>
            <a:r>
              <a:rPr lang="en">
                <a:solidFill>
                  <a:srgbClr val="980000"/>
                </a:solidFill>
              </a:rPr>
              <a:t>Problems with pubsub</a:t>
            </a:r>
            <a:br>
              <a:rPr lang="en">
                <a:solidFill>
                  <a:srgbClr val="980000"/>
                </a:solidFill>
              </a:rPr>
            </a:br>
            <a:endParaRPr>
              <a:solidFill>
                <a:srgbClr val="980000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/>
              <a:t>Our approach: Watch with explicit store</a:t>
            </a:r>
            <a:br>
              <a:rPr lang="en"/>
            </a:b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/>
              <a:t>Research directions</a:t>
            </a:r>
            <a:endParaRPr/>
          </a:p>
        </p:txBody>
      </p:sp>
      <p:sp>
        <p:nvSpPr>
          <p:cNvPr id="392" name="Google Shape;392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52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the main problem with Pubsub?</a:t>
            </a:r>
            <a:endParaRPr/>
          </a:p>
        </p:txBody>
      </p:sp>
      <p:sp>
        <p:nvSpPr>
          <p:cNvPr id="398" name="Google Shape;398;p52"/>
          <p:cNvSpPr txBox="1"/>
          <p:nvPr>
            <p:ph idx="1" type="body"/>
          </p:nvPr>
        </p:nvSpPr>
        <p:spPr>
          <a:xfrm>
            <a:off x="311700" y="964925"/>
            <a:ext cx="8520600" cy="37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36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3600"/>
              <a:t>The Pubsub abstraction violates the</a:t>
            </a:r>
            <a:endParaRPr b="1" sz="36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3600"/>
              <a:t>e</a:t>
            </a:r>
            <a:r>
              <a:rPr b="1" lang="en" sz="3600"/>
              <a:t>nd-to-end argument in system design</a:t>
            </a:r>
            <a:endParaRPr b="1" sz="36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3600"/>
          </a:p>
        </p:txBody>
      </p:sp>
      <p:sp>
        <p:nvSpPr>
          <p:cNvPr id="399" name="Google Shape;399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3"/>
          <p:cNvSpPr txBox="1"/>
          <p:nvPr>
            <p:ph type="title"/>
          </p:nvPr>
        </p:nvSpPr>
        <p:spPr>
          <a:xfrm>
            <a:off x="311700" y="292625"/>
            <a:ext cx="8709600" cy="57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pubsub violates end-to-end principle</a:t>
            </a:r>
            <a:endParaRPr/>
          </a:p>
        </p:txBody>
      </p:sp>
      <p:sp>
        <p:nvSpPr>
          <p:cNvPr id="405" name="Google Shape;405;p53"/>
          <p:cNvSpPr txBox="1"/>
          <p:nvPr>
            <p:ph idx="1" type="body"/>
          </p:nvPr>
        </p:nvSpPr>
        <p:spPr>
          <a:xfrm>
            <a:off x="311700" y="964925"/>
            <a:ext cx="8520600" cy="37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i="1" lang="en" sz="2400"/>
              <a:t>Violates end-to-end principle by not giving control to “ends”</a:t>
            </a:r>
            <a:endParaRPr i="1" sz="24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i="1" sz="600"/>
          </a:p>
          <a:p>
            <a:pPr indent="-381000" lvl="0" marL="457200" rtl="0" algn="l">
              <a:spcBef>
                <a:spcPts val="8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Pubsub log contract</a:t>
            </a:r>
            <a:r>
              <a:rPr lang="en" sz="2400"/>
              <a:t> hurts correctness and/or scalability</a:t>
            </a:r>
            <a:endParaRPr sz="24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Log not really durable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H</a:t>
            </a:r>
            <a:r>
              <a:rPr lang="en" sz="2000"/>
              <a:t>idden log is not controlled by consumer end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Ordering guarantee is not relative to source end</a:t>
            </a:r>
            <a:br>
              <a:rPr lang="en" sz="2000"/>
            </a:br>
            <a:endParaRPr sz="20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Pubsub breaks end-to-end guarantees in the presence of dynamic partitioning</a:t>
            </a:r>
            <a:endParaRPr sz="2000"/>
          </a:p>
        </p:txBody>
      </p:sp>
      <p:sp>
        <p:nvSpPr>
          <p:cNvPr id="406" name="Google Shape;406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54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 latency due to backlogs</a:t>
            </a:r>
            <a:endParaRPr/>
          </a:p>
        </p:txBody>
      </p:sp>
      <p:sp>
        <p:nvSpPr>
          <p:cNvPr id="412" name="Google Shape;412;p54"/>
          <p:cNvSpPr txBox="1"/>
          <p:nvPr/>
        </p:nvSpPr>
        <p:spPr>
          <a:xfrm>
            <a:off x="86600" y="4557575"/>
            <a:ext cx="2000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Source </a:t>
            </a: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store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5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4" name="Google Shape;414;p54"/>
          <p:cNvSpPr/>
          <p:nvPr/>
        </p:nvSpPr>
        <p:spPr>
          <a:xfrm>
            <a:off x="2602200" y="1534900"/>
            <a:ext cx="6221400" cy="12813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rgbClr val="0C0C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Large backlogs due to slow consumers, network, misconfiguration, …</a:t>
            </a:r>
            <a:endParaRPr sz="2400"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Cause high latency/head-of-line blocking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415" name="Google Shape;415;p54"/>
          <p:cNvSpPr txBox="1"/>
          <p:nvPr/>
        </p:nvSpPr>
        <p:spPr>
          <a:xfrm>
            <a:off x="98350" y="876403"/>
            <a:ext cx="2148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Consumer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6" name="Google Shape;416;p54"/>
          <p:cNvCxnSpPr/>
          <p:nvPr/>
        </p:nvCxnSpPr>
        <p:spPr>
          <a:xfrm flipH="1" rot="10800000">
            <a:off x="1135726" y="3392840"/>
            <a:ext cx="85800" cy="1007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417" name="Google Shape;417;p54"/>
          <p:cNvCxnSpPr/>
          <p:nvPr/>
        </p:nvCxnSpPr>
        <p:spPr>
          <a:xfrm flipH="1" rot="10800000">
            <a:off x="584626" y="3401540"/>
            <a:ext cx="636900" cy="756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418" name="Google Shape;418;p54"/>
          <p:cNvCxnSpPr>
            <a:endCxn id="419" idx="2"/>
          </p:cNvCxnSpPr>
          <p:nvPr/>
        </p:nvCxnSpPr>
        <p:spPr>
          <a:xfrm rot="10800000">
            <a:off x="1215226" y="3337940"/>
            <a:ext cx="391800" cy="819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420" name="Google Shape;420;p54"/>
          <p:cNvSpPr/>
          <p:nvPr/>
        </p:nvSpPr>
        <p:spPr>
          <a:xfrm>
            <a:off x="971282" y="1289550"/>
            <a:ext cx="434400" cy="354000"/>
          </a:xfrm>
          <a:prstGeom prst="roundRect">
            <a:avLst>
              <a:gd fmla="val 16667" name="adj"/>
            </a:avLst>
          </a:prstGeom>
          <a:solidFill>
            <a:srgbClr val="B2D5F2"/>
          </a:solidFill>
          <a:ln cap="flat" cmpd="sng" w="9525">
            <a:solidFill>
              <a:srgbClr val="1A191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21" name="Google Shape;421;p54"/>
          <p:cNvSpPr/>
          <p:nvPr/>
        </p:nvSpPr>
        <p:spPr>
          <a:xfrm>
            <a:off x="1354050" y="4149025"/>
            <a:ext cx="425100" cy="303000"/>
          </a:xfrm>
          <a:prstGeom prst="roundRect">
            <a:avLst>
              <a:gd fmla="val 16667" name="adj"/>
            </a:avLst>
          </a:prstGeom>
          <a:solidFill>
            <a:srgbClr val="32FEBC"/>
          </a:solidFill>
          <a:ln cap="flat" cmpd="sng" w="9525">
            <a:solidFill>
              <a:srgbClr val="1A191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54"/>
          <p:cNvSpPr/>
          <p:nvPr/>
        </p:nvSpPr>
        <p:spPr>
          <a:xfrm>
            <a:off x="348400" y="1289554"/>
            <a:ext cx="434400" cy="354000"/>
          </a:xfrm>
          <a:prstGeom prst="roundRect">
            <a:avLst>
              <a:gd fmla="val 16667" name="adj"/>
            </a:avLst>
          </a:prstGeom>
          <a:solidFill>
            <a:srgbClr val="B2D5F2"/>
          </a:solidFill>
          <a:ln cap="flat" cmpd="sng" w="9525">
            <a:solidFill>
              <a:srgbClr val="1A191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23" name="Google Shape;423;p54"/>
          <p:cNvSpPr/>
          <p:nvPr/>
        </p:nvSpPr>
        <p:spPr>
          <a:xfrm>
            <a:off x="1594163" y="1289554"/>
            <a:ext cx="434400" cy="354000"/>
          </a:xfrm>
          <a:prstGeom prst="roundRect">
            <a:avLst>
              <a:gd fmla="val 16667" name="adj"/>
            </a:avLst>
          </a:prstGeom>
          <a:solidFill>
            <a:srgbClr val="B2D5F2"/>
          </a:solidFill>
          <a:ln cap="flat" cmpd="sng" w="9525">
            <a:solidFill>
              <a:srgbClr val="1A191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24" name="Google Shape;424;p54"/>
          <p:cNvSpPr/>
          <p:nvPr/>
        </p:nvSpPr>
        <p:spPr>
          <a:xfrm>
            <a:off x="287250" y="4149025"/>
            <a:ext cx="425100" cy="303000"/>
          </a:xfrm>
          <a:prstGeom prst="roundRect">
            <a:avLst>
              <a:gd fmla="val 16667" name="adj"/>
            </a:avLst>
          </a:prstGeom>
          <a:solidFill>
            <a:srgbClr val="32FEBC"/>
          </a:solidFill>
          <a:ln cap="flat" cmpd="sng" w="9525">
            <a:solidFill>
              <a:srgbClr val="1A191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5" name="Google Shape;425;p54"/>
          <p:cNvGrpSpPr/>
          <p:nvPr/>
        </p:nvGrpSpPr>
        <p:grpSpPr>
          <a:xfrm>
            <a:off x="166622" y="2442131"/>
            <a:ext cx="1962218" cy="895827"/>
            <a:chOff x="5584602" y="4337726"/>
            <a:chExt cx="1795423" cy="1314300"/>
          </a:xfrm>
        </p:grpSpPr>
        <p:sp>
          <p:nvSpPr>
            <p:cNvPr id="426" name="Google Shape;426;p54"/>
            <p:cNvSpPr/>
            <p:nvPr/>
          </p:nvSpPr>
          <p:spPr>
            <a:xfrm rot="5400000">
              <a:off x="6161125" y="4433126"/>
              <a:ext cx="1314300" cy="1123500"/>
            </a:xfrm>
            <a:prstGeom prst="can">
              <a:avLst>
                <a:gd fmla="val 25000" name="adj"/>
              </a:avLst>
            </a:prstGeom>
            <a:solidFill>
              <a:srgbClr val="D9D2E9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54"/>
            <p:cNvSpPr/>
            <p:nvPr/>
          </p:nvSpPr>
          <p:spPr>
            <a:xfrm flipH="1" rot="-5400000">
              <a:off x="5421102" y="4501226"/>
              <a:ext cx="1314300" cy="987300"/>
            </a:xfrm>
            <a:prstGeom prst="can">
              <a:avLst>
                <a:gd fmla="val 25000" name="adj"/>
              </a:avLst>
            </a:prstGeom>
            <a:solidFill>
              <a:srgbClr val="D9D2E9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54"/>
            <p:cNvSpPr/>
            <p:nvPr/>
          </p:nvSpPr>
          <p:spPr>
            <a:xfrm>
              <a:off x="6467871" y="4343400"/>
              <a:ext cx="152400" cy="1308600"/>
            </a:xfrm>
            <a:prstGeom prst="rect">
              <a:avLst/>
            </a:prstGeom>
            <a:solidFill>
              <a:srgbClr val="D9D2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428" name="Google Shape;428;p54"/>
          <p:cNvCxnSpPr>
            <a:stCxn id="419" idx="0"/>
          </p:cNvCxnSpPr>
          <p:nvPr/>
        </p:nvCxnSpPr>
        <p:spPr>
          <a:xfrm flipH="1" rot="10800000">
            <a:off x="1215226" y="1534899"/>
            <a:ext cx="29100" cy="911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429" name="Google Shape;429;p54"/>
          <p:cNvCxnSpPr>
            <a:stCxn id="419" idx="0"/>
            <a:endCxn id="422" idx="2"/>
          </p:cNvCxnSpPr>
          <p:nvPr/>
        </p:nvCxnSpPr>
        <p:spPr>
          <a:xfrm rot="10800000">
            <a:off x="565726" y="1643499"/>
            <a:ext cx="649500" cy="802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430" name="Google Shape;430;p54"/>
          <p:cNvCxnSpPr>
            <a:stCxn id="419" idx="0"/>
          </p:cNvCxnSpPr>
          <p:nvPr/>
        </p:nvCxnSpPr>
        <p:spPr>
          <a:xfrm flipH="1" rot="10800000">
            <a:off x="1215226" y="1613199"/>
            <a:ext cx="570000" cy="832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grpSp>
        <p:nvGrpSpPr>
          <p:cNvPr id="431" name="Google Shape;431;p54"/>
          <p:cNvGrpSpPr/>
          <p:nvPr/>
        </p:nvGrpSpPr>
        <p:grpSpPr>
          <a:xfrm>
            <a:off x="936874" y="2673179"/>
            <a:ext cx="438300" cy="369300"/>
            <a:chOff x="936874" y="2673179"/>
            <a:chExt cx="438300" cy="369300"/>
          </a:xfrm>
        </p:grpSpPr>
        <p:sp>
          <p:nvSpPr>
            <p:cNvPr id="432" name="Google Shape;432;p54"/>
            <p:cNvSpPr/>
            <p:nvPr/>
          </p:nvSpPr>
          <p:spPr>
            <a:xfrm>
              <a:off x="957822" y="2700450"/>
              <a:ext cx="414300" cy="314700"/>
            </a:xfrm>
            <a:prstGeom prst="parallelogram">
              <a:avLst>
                <a:gd fmla="val 25000" name="adj"/>
              </a:avLst>
            </a:prstGeom>
            <a:solidFill>
              <a:srgbClr val="5959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chemeClr val="lt1"/>
                </a:solidFill>
              </a:endParaRPr>
            </a:p>
          </p:txBody>
        </p:sp>
        <p:sp>
          <p:nvSpPr>
            <p:cNvPr id="433" name="Google Shape;433;p54"/>
            <p:cNvSpPr txBox="1"/>
            <p:nvPr/>
          </p:nvSpPr>
          <p:spPr>
            <a:xfrm>
              <a:off x="936874" y="2673179"/>
              <a:ext cx="438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lt1"/>
                </a:solidFill>
              </a:endParaRPr>
            </a:p>
          </p:txBody>
        </p:sp>
      </p:grpSp>
      <p:grpSp>
        <p:nvGrpSpPr>
          <p:cNvPr id="434" name="Google Shape;434;p54"/>
          <p:cNvGrpSpPr/>
          <p:nvPr/>
        </p:nvGrpSpPr>
        <p:grpSpPr>
          <a:xfrm>
            <a:off x="1377251" y="2673179"/>
            <a:ext cx="442353" cy="369300"/>
            <a:chOff x="1377251" y="2673179"/>
            <a:chExt cx="442353" cy="369300"/>
          </a:xfrm>
        </p:grpSpPr>
        <p:sp>
          <p:nvSpPr>
            <p:cNvPr id="435" name="Google Shape;435;p54"/>
            <p:cNvSpPr/>
            <p:nvPr/>
          </p:nvSpPr>
          <p:spPr>
            <a:xfrm>
              <a:off x="1405303" y="2700450"/>
              <a:ext cx="414300" cy="314700"/>
            </a:xfrm>
            <a:prstGeom prst="parallelogram">
              <a:avLst>
                <a:gd fmla="val 25000" name="adj"/>
              </a:avLst>
            </a:prstGeom>
            <a:solidFill>
              <a:srgbClr val="C00000"/>
            </a:solidFill>
            <a:ln cap="flat" cmpd="sng" w="9525">
              <a:solidFill>
                <a:srgbClr val="A61C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chemeClr val="lt1"/>
                </a:solidFill>
              </a:endParaRPr>
            </a:p>
          </p:txBody>
        </p:sp>
        <p:sp>
          <p:nvSpPr>
            <p:cNvPr id="436" name="Google Shape;436;p54"/>
            <p:cNvSpPr txBox="1"/>
            <p:nvPr/>
          </p:nvSpPr>
          <p:spPr>
            <a:xfrm>
              <a:off x="1377251" y="2673179"/>
              <a:ext cx="438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lt1"/>
                </a:solidFill>
              </a:endParaRPr>
            </a:p>
          </p:txBody>
        </p:sp>
      </p:grpSp>
      <p:sp>
        <p:nvSpPr>
          <p:cNvPr id="437" name="Google Shape;437;p54"/>
          <p:cNvSpPr/>
          <p:nvPr/>
        </p:nvSpPr>
        <p:spPr>
          <a:xfrm>
            <a:off x="509175" y="2701175"/>
            <a:ext cx="414300" cy="314700"/>
          </a:xfrm>
          <a:prstGeom prst="parallelogram">
            <a:avLst>
              <a:gd fmla="val 25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438" name="Google Shape;438;p54"/>
          <p:cNvSpPr/>
          <p:nvPr/>
        </p:nvSpPr>
        <p:spPr>
          <a:xfrm>
            <a:off x="820650" y="4149025"/>
            <a:ext cx="425100" cy="303000"/>
          </a:xfrm>
          <a:prstGeom prst="roundRect">
            <a:avLst>
              <a:gd fmla="val 16667" name="adj"/>
            </a:avLst>
          </a:prstGeom>
          <a:solidFill>
            <a:srgbClr val="32FEBC"/>
          </a:solidFill>
          <a:ln cap="flat" cmpd="sng" w="9525">
            <a:solidFill>
              <a:srgbClr val="1A191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9" name="Google Shape;439;p54"/>
          <p:cNvGrpSpPr/>
          <p:nvPr/>
        </p:nvGrpSpPr>
        <p:grpSpPr>
          <a:xfrm>
            <a:off x="1434600" y="1943450"/>
            <a:ext cx="7389000" cy="2271000"/>
            <a:chOff x="1434600" y="1943450"/>
            <a:chExt cx="7389000" cy="2271000"/>
          </a:xfrm>
        </p:grpSpPr>
        <p:sp>
          <p:nvSpPr>
            <p:cNvPr id="440" name="Google Shape;440;p54"/>
            <p:cNvSpPr/>
            <p:nvPr/>
          </p:nvSpPr>
          <p:spPr>
            <a:xfrm>
              <a:off x="2602200" y="3318650"/>
              <a:ext cx="6221400" cy="895800"/>
            </a:xfrm>
            <a:prstGeom prst="rect">
              <a:avLst/>
            </a:prstGeom>
            <a:solidFill>
              <a:srgbClr val="FFE599"/>
            </a:solidFill>
            <a:ln cap="flat" cmpd="sng" w="9525">
              <a:solidFill>
                <a:srgbClr val="0C0C0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/>
                <a:t>Consumer contract prevents c</a:t>
              </a:r>
              <a:r>
                <a:rPr lang="en" sz="2400"/>
                <a:t>onsumer from skipping, e.g., to latest version</a:t>
              </a:r>
              <a:endParaRPr sz="2400">
                <a:solidFill>
                  <a:schemeClr val="dk1"/>
                </a:solidFill>
              </a:endParaRPr>
            </a:p>
          </p:txBody>
        </p:sp>
        <p:cxnSp>
          <p:nvCxnSpPr>
            <p:cNvPr id="441" name="Google Shape;441;p54"/>
            <p:cNvCxnSpPr>
              <a:stCxn id="440" idx="1"/>
              <a:endCxn id="442" idx="3"/>
            </p:cNvCxnSpPr>
            <p:nvPr/>
          </p:nvCxnSpPr>
          <p:spPr>
            <a:xfrm rot="10800000">
              <a:off x="1434600" y="1943450"/>
              <a:ext cx="1167600" cy="1823100"/>
            </a:xfrm>
            <a:prstGeom prst="straightConnector1">
              <a:avLst/>
            </a:prstGeom>
            <a:noFill/>
            <a:ln cap="flat" cmpd="sng" w="19050">
              <a:solidFill>
                <a:srgbClr val="38761D"/>
              </a:solidFill>
              <a:prstDash val="dot"/>
              <a:round/>
              <a:headEnd len="med" w="med" type="none"/>
              <a:tailEnd len="med" w="med" type="triangle"/>
            </a:ln>
          </p:spPr>
        </p:cxnSp>
      </p:grpSp>
      <p:cxnSp>
        <p:nvCxnSpPr>
          <p:cNvPr id="443" name="Google Shape;443;p54"/>
          <p:cNvCxnSpPr/>
          <p:nvPr/>
        </p:nvCxnSpPr>
        <p:spPr>
          <a:xfrm>
            <a:off x="536475" y="3138754"/>
            <a:ext cx="1233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44" name="Google Shape;444;p54"/>
          <p:cNvSpPr txBox="1"/>
          <p:nvPr/>
        </p:nvSpPr>
        <p:spPr>
          <a:xfrm>
            <a:off x="156128" y="3041358"/>
            <a:ext cx="944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old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445" name="Google Shape;445;p54"/>
          <p:cNvSpPr txBox="1"/>
          <p:nvPr/>
        </p:nvSpPr>
        <p:spPr>
          <a:xfrm>
            <a:off x="1146728" y="3041358"/>
            <a:ext cx="944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new</a:t>
            </a:r>
            <a:endParaRPr sz="1100">
              <a:solidFill>
                <a:schemeClr val="dk1"/>
              </a:solidFill>
            </a:endParaRPr>
          </a:p>
        </p:txBody>
      </p:sp>
      <p:cxnSp>
        <p:nvCxnSpPr>
          <p:cNvPr id="446" name="Google Shape;446;p54"/>
          <p:cNvCxnSpPr>
            <a:stCxn id="414" idx="1"/>
            <a:endCxn id="436" idx="3"/>
          </p:cNvCxnSpPr>
          <p:nvPr/>
        </p:nvCxnSpPr>
        <p:spPr>
          <a:xfrm flipH="1">
            <a:off x="1815600" y="2175550"/>
            <a:ext cx="786600" cy="6822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dot"/>
            <a:round/>
            <a:headEnd len="med" w="med" type="none"/>
            <a:tailEnd len="med" w="med" type="triangle"/>
          </a:ln>
        </p:spPr>
      </p:cxnSp>
      <p:grpSp>
        <p:nvGrpSpPr>
          <p:cNvPr id="447" name="Google Shape;447;p54"/>
          <p:cNvGrpSpPr/>
          <p:nvPr/>
        </p:nvGrpSpPr>
        <p:grpSpPr>
          <a:xfrm>
            <a:off x="973105" y="1759504"/>
            <a:ext cx="438300" cy="369300"/>
            <a:chOff x="495754" y="2673904"/>
            <a:chExt cx="438300" cy="369300"/>
          </a:xfrm>
        </p:grpSpPr>
        <p:sp>
          <p:nvSpPr>
            <p:cNvPr id="448" name="Google Shape;448;p54"/>
            <p:cNvSpPr/>
            <p:nvPr/>
          </p:nvSpPr>
          <p:spPr>
            <a:xfrm>
              <a:off x="509175" y="2701175"/>
              <a:ext cx="414300" cy="314700"/>
            </a:xfrm>
            <a:prstGeom prst="parallelogram">
              <a:avLst>
                <a:gd fmla="val 25000" name="adj"/>
              </a:avLst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chemeClr val="lt1"/>
                </a:solidFill>
              </a:endParaRPr>
            </a:p>
          </p:txBody>
        </p:sp>
        <p:sp>
          <p:nvSpPr>
            <p:cNvPr id="449" name="Google Shape;449;p54"/>
            <p:cNvSpPr txBox="1"/>
            <p:nvPr/>
          </p:nvSpPr>
          <p:spPr>
            <a:xfrm>
              <a:off x="495754" y="2673904"/>
              <a:ext cx="438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Databricks Theme: Light">
  <a:themeElements>
    <a:clrScheme name="Office">
      <a:dk1>
        <a:srgbClr val="1B3139"/>
      </a:dk1>
      <a:lt1>
        <a:srgbClr val="F9F7F4"/>
      </a:lt1>
      <a:dk2>
        <a:srgbClr val="FF5F46"/>
      </a:dk2>
      <a:lt2>
        <a:srgbClr val="EEEDE9"/>
      </a:lt2>
      <a:accent1>
        <a:srgbClr val="1B5162"/>
      </a:accent1>
      <a:accent2>
        <a:srgbClr val="00A972"/>
      </a:accent2>
      <a:accent3>
        <a:srgbClr val="98102A"/>
      </a:accent3>
      <a:accent4>
        <a:srgbClr val="FFAB00"/>
      </a:accent4>
      <a:accent5>
        <a:srgbClr val="618794"/>
      </a:accent5>
      <a:accent6>
        <a:srgbClr val="4299E0"/>
      </a:accent6>
      <a:hlink>
        <a:srgbClr val="FF362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