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0.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1.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1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13.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4.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7.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8.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9.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0.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1.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22.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23.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24.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25.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26.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298" r:id="rId5"/>
    <p:sldId id="299" r:id="rId6"/>
    <p:sldId id="302" r:id="rId7"/>
    <p:sldId id="306" r:id="rId8"/>
    <p:sldId id="256" r:id="rId9"/>
    <p:sldId id="307" r:id="rId10"/>
    <p:sldId id="310" r:id="rId11"/>
    <p:sldId id="314" r:id="rId12"/>
    <p:sldId id="318" r:id="rId13"/>
    <p:sldId id="324" r:id="rId14"/>
    <p:sldId id="328" r:id="rId15"/>
    <p:sldId id="329" r:id="rId16"/>
    <p:sldId id="330" r:id="rId17"/>
    <p:sldId id="333" r:id="rId18"/>
    <p:sldId id="336" r:id="rId19"/>
    <p:sldId id="337" r:id="rId20"/>
    <p:sldId id="339" r:id="rId21"/>
    <p:sldId id="341" r:id="rId22"/>
    <p:sldId id="343" r:id="rId23"/>
    <p:sldId id="345" r:id="rId24"/>
    <p:sldId id="346" r:id="rId25"/>
    <p:sldId id="347" r:id="rId26"/>
    <p:sldId id="349" r:id="rId27"/>
    <p:sldId id="350" r:id="rId28"/>
    <p:sldId id="351" r:id="rId29"/>
    <p:sldId id="357" r:id="rId30"/>
    <p:sldId id="3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8EBF"/>
    <a:srgbClr val="BF5700"/>
    <a:srgbClr val="E3BBB9"/>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8392F-CFFB-42A9-841B-5721F3E0CD6E}" v="15353" dt="2025-05-13T20:35:4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8" autoAdjust="0"/>
    <p:restoredTop sz="61520" autoAdjust="0"/>
  </p:normalViewPr>
  <p:slideViewPr>
    <p:cSldViewPr snapToGrid="0">
      <p:cViewPr varScale="1">
        <p:scale>
          <a:sx n="56" d="100"/>
          <a:sy n="56" d="100"/>
        </p:scale>
        <p:origin x="1478" y="38"/>
      </p:cViewPr>
      <p:guideLst/>
    </p:cSldViewPr>
  </p:slideViewPr>
  <p:notesTextViewPr>
    <p:cViewPr>
      <p:scale>
        <a:sx n="100" d="100"/>
        <a:sy n="100" d="100"/>
      </p:scale>
      <p:origin x="0" y="0"/>
    </p:cViewPr>
  </p:notesTextViewPr>
  <p:sorterViewPr>
    <p:cViewPr>
      <p:scale>
        <a:sx n="100" d="100"/>
        <a:sy n="100" d="100"/>
      </p:scale>
      <p:origin x="0" y="-1315"/>
    </p:cViewPr>
  </p:sorterViewPr>
  <p:notesViewPr>
    <p:cSldViewPr snapToGrid="0">
      <p:cViewPr varScale="1">
        <p:scale>
          <a:sx n="80" d="100"/>
          <a:sy n="80"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BBEA1-7C9D-4041-9C5F-6AD365CF7686}"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8B7EF-11EA-4E36-B289-20CF88D3549C}" type="slidenum">
              <a:rPr lang="en-US" smtClean="0"/>
              <a:t>‹#›</a:t>
            </a:fld>
            <a:endParaRPr lang="en-US"/>
          </a:p>
        </p:txBody>
      </p:sp>
    </p:spTree>
    <p:extLst>
      <p:ext uri="{BB962C8B-B14F-4D97-AF65-F5344CB8AC3E}">
        <p14:creationId xmlns:p14="http://schemas.microsoft.com/office/powerpoint/2010/main" val="89398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we are at HotOS, let’s start with a hot take – everyone seems to be using Machine Learning, why aren’t we?</a:t>
            </a:r>
          </a:p>
          <a:p>
            <a:r>
              <a:rPr lang="en-US"/>
              <a:t>ML has taken over so many disciplines, ranging from [RET] games, protein discovery, web search, programming and software engineering, and now even math. </a:t>
            </a:r>
          </a:p>
          <a:p>
            <a:r>
              <a:rPr lang="en-US"/>
              <a:t>[RET] there has been a lot of success for ML in several other systems such as: cluster scheduling; [RET] query optimization; and [RET] tuning cloud configuration knobs.</a:t>
            </a:r>
          </a:p>
          <a:p>
            <a:endParaRPr lang="en-US"/>
          </a:p>
          <a:p>
            <a:r>
              <a:rPr lang="en-US"/>
              <a:t>[RET] Me and my labmates got jealous and wanted to use ML too! Is it a good idea? Turns out that it might actually be a good idea!</a:t>
            </a:r>
          </a:p>
          <a:p>
            <a:r>
              <a:rPr lang="en-US"/>
              <a:t>[RET] Operating Systems manage several resources such as: processors, memory, network devices and file and storage devices. OSes today are subject to diverse applications, with varying performance requirements.</a:t>
            </a:r>
          </a:p>
          <a:p>
            <a:r>
              <a:rPr lang="en-US"/>
              <a:t>[RET] These applications can be deployed in several environments, such as a server on the cloud, robots, mobile devices, and edge base stations! This requires that the OS policies be dynamic and adaptive.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[RET] And this is where we can exploit the capability of Machine Learning to use a rich set of features, especially in the temporal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I know what several of you are thinking. [RET]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68B7EF-11EA-4E36-B289-20CF88D3549C}" type="slidenum">
              <a:rPr lang="en-US" smtClean="0"/>
              <a:t>1</a:t>
            </a:fld>
            <a:endParaRPr lang="en-US"/>
          </a:p>
        </p:txBody>
      </p:sp>
    </p:spTree>
    <p:extLst>
      <p:ext uri="{BB962C8B-B14F-4D97-AF65-F5344CB8AC3E}">
        <p14:creationId xmlns:p14="http://schemas.microsoft.com/office/powerpoint/2010/main" val="71371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 is recovery. In particular, simply detecting when undesirable outcomes happen is not enough, the system must also be able to automatically recover whenever any of the previously described problems occur.</a:t>
            </a:r>
          </a:p>
          <a:p>
            <a:r>
              <a:rPr lang="en-US" dirty="0"/>
              <a:t>So let’s think what actions the OS can take.</a:t>
            </a:r>
          </a:p>
          <a:p>
            <a:endParaRPr lang="en-US" dirty="0"/>
          </a:p>
          <a:p>
            <a:r>
              <a:rPr lang="en-US" dirty="0"/>
              <a:t>These actions can range in complexity and impact.</a:t>
            </a:r>
          </a:p>
          <a:p>
            <a:r>
              <a:rPr lang="en-US" dirty="0"/>
              <a:t>[RET] One simple action could be to simply report the inputs and system state to a log, for example, log whenever the model leads to a false submit.</a:t>
            </a:r>
          </a:p>
          <a:p>
            <a:r>
              <a:rPr lang="en-US" dirty="0"/>
              <a:t>[RET] We may replace the model with a fallback policy. The fallback can be the default policy or some other heuristic that we have a better understanding over. For example, for </a:t>
            </a:r>
            <a:r>
              <a:rPr lang="en-US" dirty="0" err="1"/>
              <a:t>LinnOS</a:t>
            </a:r>
            <a:r>
              <a:rPr lang="en-US" dirty="0"/>
              <a:t>, one that can use a heuristic based on hedging to get good performance.</a:t>
            </a:r>
          </a:p>
          <a:p>
            <a:r>
              <a:rPr lang="en-US" dirty="0"/>
              <a:t>[RET] Another action could be to retrain the model. Especially, inputs that cause such problems, can constitute crucial training data for training robust models.</a:t>
            </a:r>
          </a:p>
          <a:p>
            <a:r>
              <a:rPr lang="en-US" dirty="0"/>
              <a:t>[RET] Another recovery action that the OS can take given its privileges, is to deprioritize or relegate background tasks in order to free resources for applications. For example, stopping the </a:t>
            </a:r>
            <a:r>
              <a:rPr lang="en-US" dirty="0" err="1"/>
              <a:t>kswapd</a:t>
            </a:r>
            <a:r>
              <a:rPr lang="en-US" dirty="0"/>
              <a:t> kernel daemon that may send I/O requests that hamper with the prediction model.</a:t>
            </a:r>
          </a:p>
          <a:p>
            <a:endParaRPr lang="en-US" dirty="0"/>
          </a:p>
          <a:p>
            <a:r>
              <a:rPr lang="en-US" dirty="0"/>
              <a:t>By detecting problems and taking corrective actions, guardrails make learned policies safer for the 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now try to synthesize the two points we discussed, about detection of problems and taking corrective actions, into the Guardrail abstraction,</a:t>
            </a:r>
          </a:p>
        </p:txBody>
      </p:sp>
      <p:sp>
        <p:nvSpPr>
          <p:cNvPr id="4" name="Slide Number Placeholder 3"/>
          <p:cNvSpPr>
            <a:spLocks noGrp="1"/>
          </p:cNvSpPr>
          <p:nvPr>
            <p:ph type="sldNum" sz="quarter" idx="5"/>
          </p:nvPr>
        </p:nvSpPr>
        <p:spPr/>
        <p:txBody>
          <a:bodyPr/>
          <a:lstStyle/>
          <a:p>
            <a:fld id="{3668B7EF-11EA-4E36-B289-20CF88D3549C}" type="slidenum">
              <a:rPr lang="en-US" smtClean="0"/>
              <a:t>10</a:t>
            </a:fld>
            <a:endParaRPr lang="en-US"/>
          </a:p>
        </p:txBody>
      </p:sp>
    </p:spTree>
    <p:extLst>
      <p:ext uri="{BB962C8B-B14F-4D97-AF65-F5344CB8AC3E}">
        <p14:creationId xmlns:p14="http://schemas.microsoft.com/office/powerpoint/2010/main" val="15892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The first part of a guardrail is a property. Properties reflect the issues we discussed when deploying machine learning. These codify bad behaviors to avoid or desirable behaviors to have, such as the examples we saw for </a:t>
            </a:r>
            <a:r>
              <a:rPr lang="en-US" dirty="0" err="1"/>
              <a:t>LinnOS</a:t>
            </a:r>
            <a:r>
              <a:rPr lang="en-US" dirty="0"/>
              <a:t>.</a:t>
            </a:r>
          </a:p>
          <a:p>
            <a:r>
              <a:rPr lang="en-US" dirty="0"/>
              <a:t>[RET] The guardrail can then consistently check whether these properties hold or not.</a:t>
            </a:r>
          </a:p>
          <a:p>
            <a:r>
              <a:rPr lang="en-US" dirty="0"/>
              <a:t>Note that specifying such properties, are often simpler than specifying the full policy. For example, specifying the fairness condition for a scheduler is easier than devising a full scheduler, that is fair and performant.</a:t>
            </a:r>
          </a:p>
          <a:p>
            <a:r>
              <a:rPr lang="en-US" dirty="0"/>
              <a:t>[RET] The second part of the guardrail is about recovery, or the corrective actions that the OS should take, like the ones we saw for </a:t>
            </a:r>
            <a:r>
              <a:rPr lang="en-US" dirty="0" err="1"/>
              <a:t>LinnOS</a:t>
            </a:r>
            <a:r>
              <a:rPr lang="en-US" dirty="0"/>
              <a:t>.</a:t>
            </a:r>
          </a:p>
          <a:p>
            <a:r>
              <a:rPr lang="en-US" dirty="0"/>
              <a:t>[RET] These actions should be taken whenever the property be violated.</a:t>
            </a:r>
          </a:p>
          <a:p>
            <a:endParaRPr lang="en-US" dirty="0"/>
          </a:p>
          <a:p>
            <a:r>
              <a:rPr lang="en-US" dirty="0"/>
              <a:t>[RET] Note that this notion of tracking properties and taking recovery actions is an introspective action, something that today’s OS do not provide. </a:t>
            </a:r>
          </a:p>
          <a:p>
            <a:endParaRPr lang="en-US" dirty="0"/>
          </a:p>
          <a:p>
            <a:r>
              <a:rPr lang="en-US" dirty="0"/>
              <a:t>[RET]</a:t>
            </a:r>
          </a:p>
        </p:txBody>
      </p:sp>
      <p:sp>
        <p:nvSpPr>
          <p:cNvPr id="4" name="Slide Number Placeholder 3"/>
          <p:cNvSpPr>
            <a:spLocks noGrp="1"/>
          </p:cNvSpPr>
          <p:nvPr>
            <p:ph type="sldNum" sz="quarter" idx="5"/>
          </p:nvPr>
        </p:nvSpPr>
        <p:spPr/>
        <p:txBody>
          <a:bodyPr/>
          <a:lstStyle/>
          <a:p>
            <a:fld id="{3668B7EF-11EA-4E36-B289-20CF88D3549C}" type="slidenum">
              <a:rPr lang="en-US" smtClean="0"/>
              <a:t>11</a:t>
            </a:fld>
            <a:endParaRPr lang="en-US"/>
          </a:p>
        </p:txBody>
      </p:sp>
    </p:spTree>
    <p:extLst>
      <p:ext uri="{BB962C8B-B14F-4D97-AF65-F5344CB8AC3E}">
        <p14:creationId xmlns:p14="http://schemas.microsoft.com/office/powerpoint/2010/main" val="1226957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The first part of a guardrail is a property. Properties reflect the issues we discussed when deploying machine learning. These codify bad behaviors to avoid or desirable behaviors to have, such as the examples we saw for </a:t>
            </a:r>
            <a:r>
              <a:rPr lang="en-US" dirty="0" err="1"/>
              <a:t>LinnOS</a:t>
            </a:r>
            <a:r>
              <a:rPr lang="en-US" dirty="0"/>
              <a:t>.</a:t>
            </a:r>
          </a:p>
          <a:p>
            <a:r>
              <a:rPr lang="en-US" dirty="0"/>
              <a:t>[RET] The guardrail can then consistently check whether these properties hold or not.</a:t>
            </a:r>
          </a:p>
          <a:p>
            <a:r>
              <a:rPr lang="en-US" dirty="0"/>
              <a:t>Note that specifying such properties, are often simpler than specifying the full policy. For example, specifying the fairness condition for a scheduler is easier than devising a full scheduler, that is fair and performant.</a:t>
            </a:r>
          </a:p>
          <a:p>
            <a:r>
              <a:rPr lang="en-US" dirty="0"/>
              <a:t>[RET] The second part of the guardrail is about recovery, or the corrective actions that the OS should take, like the ones we saw for </a:t>
            </a:r>
            <a:r>
              <a:rPr lang="en-US" dirty="0" err="1"/>
              <a:t>LinnOS</a:t>
            </a:r>
            <a:r>
              <a:rPr lang="en-US" dirty="0"/>
              <a:t>.</a:t>
            </a:r>
          </a:p>
          <a:p>
            <a:r>
              <a:rPr lang="en-US" dirty="0"/>
              <a:t>[RET] These actions should be taken whenever the property be violated.</a:t>
            </a:r>
          </a:p>
          <a:p>
            <a:endParaRPr lang="en-US" dirty="0"/>
          </a:p>
          <a:p>
            <a:r>
              <a:rPr lang="en-US" dirty="0"/>
              <a:t>[RET] Note that this notion of tracking properties and taking recovery actions is an introspective action, something that today’s OS do not provide. </a:t>
            </a:r>
          </a:p>
          <a:p>
            <a:endParaRPr lang="en-US" dirty="0"/>
          </a:p>
          <a:p>
            <a:r>
              <a:rPr lang="en-US" dirty="0"/>
              <a:t>[RET]</a:t>
            </a:r>
          </a:p>
        </p:txBody>
      </p:sp>
      <p:sp>
        <p:nvSpPr>
          <p:cNvPr id="4" name="Slide Number Placeholder 3"/>
          <p:cNvSpPr>
            <a:spLocks noGrp="1"/>
          </p:cNvSpPr>
          <p:nvPr>
            <p:ph type="sldNum" sz="quarter" idx="5"/>
          </p:nvPr>
        </p:nvSpPr>
        <p:spPr/>
        <p:txBody>
          <a:bodyPr/>
          <a:lstStyle/>
          <a:p>
            <a:fld id="{3668B7EF-11EA-4E36-B289-20CF88D3549C}" type="slidenum">
              <a:rPr lang="en-US" smtClean="0"/>
              <a:t>12</a:t>
            </a:fld>
            <a:endParaRPr lang="en-US"/>
          </a:p>
        </p:txBody>
      </p:sp>
    </p:spTree>
    <p:extLst>
      <p:ext uri="{BB962C8B-B14F-4D97-AF65-F5344CB8AC3E}">
        <p14:creationId xmlns:p14="http://schemas.microsoft.com/office/powerpoint/2010/main" val="122695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The first part of a guardrail is a property. Properties reflect the issues we discussed when deploying machine learning. These codify bad behaviors to avoid or desirable behaviors to have, such as the examples we saw for </a:t>
            </a:r>
            <a:r>
              <a:rPr lang="en-US" dirty="0" err="1"/>
              <a:t>LinnOS</a:t>
            </a:r>
            <a:r>
              <a:rPr lang="en-US" dirty="0"/>
              <a:t>.</a:t>
            </a:r>
          </a:p>
          <a:p>
            <a:r>
              <a:rPr lang="en-US" dirty="0"/>
              <a:t>[RET] The guardrail can then consistently check whether these properties hold or not.</a:t>
            </a:r>
          </a:p>
          <a:p>
            <a:r>
              <a:rPr lang="en-US" dirty="0"/>
              <a:t>Note that specifying such properties, are often simpler than specifying the full policy. For example, specifying the fairness condition for a scheduler is easier than devising a full scheduler, that is fair and performant.</a:t>
            </a:r>
          </a:p>
          <a:p>
            <a:r>
              <a:rPr lang="en-US" dirty="0"/>
              <a:t>[RET] The second part of the guardrail is about recovery, or the corrective actions that the OS should take, like the ones we saw for </a:t>
            </a:r>
            <a:r>
              <a:rPr lang="en-US" dirty="0" err="1"/>
              <a:t>LinnOS</a:t>
            </a:r>
            <a:r>
              <a:rPr lang="en-US" dirty="0"/>
              <a:t>.</a:t>
            </a:r>
          </a:p>
          <a:p>
            <a:r>
              <a:rPr lang="en-US" dirty="0"/>
              <a:t>[RET] These actions should be taken whenever the property be violated.</a:t>
            </a:r>
          </a:p>
          <a:p>
            <a:endParaRPr lang="en-US" dirty="0"/>
          </a:p>
          <a:p>
            <a:r>
              <a:rPr lang="en-US" dirty="0"/>
              <a:t>[RET] Note that this notion of tracking properties and taking recovery actions is an introspective action, something that today’s OS do not provide. </a:t>
            </a:r>
          </a:p>
          <a:p>
            <a:endParaRPr lang="en-US" dirty="0"/>
          </a:p>
          <a:p>
            <a:r>
              <a:rPr lang="en-US" dirty="0"/>
              <a:t>[RET]</a:t>
            </a:r>
          </a:p>
        </p:txBody>
      </p:sp>
      <p:sp>
        <p:nvSpPr>
          <p:cNvPr id="4" name="Slide Number Placeholder 3"/>
          <p:cNvSpPr>
            <a:spLocks noGrp="1"/>
          </p:cNvSpPr>
          <p:nvPr>
            <p:ph type="sldNum" sz="quarter" idx="5"/>
          </p:nvPr>
        </p:nvSpPr>
        <p:spPr/>
        <p:txBody>
          <a:bodyPr/>
          <a:lstStyle/>
          <a:p>
            <a:fld id="{3668B7EF-11EA-4E36-B289-20CF88D3549C}" type="slidenum">
              <a:rPr lang="en-US" smtClean="0"/>
              <a:t>13</a:t>
            </a:fld>
            <a:endParaRPr lang="en-US"/>
          </a:p>
        </p:txBody>
      </p:sp>
    </p:spTree>
    <p:extLst>
      <p:ext uri="{BB962C8B-B14F-4D97-AF65-F5344CB8AC3E}">
        <p14:creationId xmlns:p14="http://schemas.microsoft.com/office/powerpoint/2010/main" val="122695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C27A8-86A9-731C-A117-0E19B2868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28977-5EE9-9612-97FD-414049589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FB00C-9E05-E894-CB31-6081F7EC03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support the guardrail abstraction. Let’s think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all know, maintaining the kernel is already very hard – with tons of mechanisms and policy and their interplay. And we do not want to add more burden on OS developers wanting to use learned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Therefore, we need a rich high-level interface for OS practitioners to specify the diverse set of the properties and actions desired for various OS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This specification can then be compiled into guardrails running in the kernel.</a:t>
            </a:r>
          </a:p>
          <a:p>
            <a:r>
              <a:rPr lang="en-US" dirty="0"/>
              <a:t>In the remaining few slides, I will present an initial proposal on how to design and implement the interface.</a:t>
            </a:r>
          </a:p>
        </p:txBody>
      </p:sp>
      <p:sp>
        <p:nvSpPr>
          <p:cNvPr id="4" name="Slide Number Placeholder 3">
            <a:extLst>
              <a:ext uri="{FF2B5EF4-FFF2-40B4-BE49-F238E27FC236}">
                <a16:creationId xmlns:a16="http://schemas.microsoft.com/office/drawing/2014/main" id="{EF8808BE-0EFD-422F-4BD8-00342F6446C6}"/>
              </a:ext>
            </a:extLst>
          </p:cNvPr>
          <p:cNvSpPr>
            <a:spLocks noGrp="1"/>
          </p:cNvSpPr>
          <p:nvPr>
            <p:ph type="sldNum" sz="quarter" idx="5"/>
          </p:nvPr>
        </p:nvSpPr>
        <p:spPr/>
        <p:txBody>
          <a:bodyPr/>
          <a:lstStyle/>
          <a:p>
            <a:fld id="{3668B7EF-11EA-4E36-B289-20CF88D3549C}" type="slidenum">
              <a:rPr lang="en-US" smtClean="0"/>
              <a:t>14</a:t>
            </a:fld>
            <a:endParaRPr lang="en-US"/>
          </a:p>
        </p:txBody>
      </p:sp>
    </p:spTree>
    <p:extLst>
      <p:ext uri="{BB962C8B-B14F-4D97-AF65-F5344CB8AC3E}">
        <p14:creationId xmlns:p14="http://schemas.microsoft.com/office/powerpoint/2010/main" val="888487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E121-8A06-3327-A901-0F4C244E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50B30-0905-F1B7-5584-F7B2FF41F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D0A71-24A7-DA26-A628-80D9CC28AF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started on the Interface, we came up with a Grammar for what the Interface should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As discussed before, a guardrail consists of properties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For properties, we decompose them into two parts: rules and triggers. The rule specify the expression to check and trigger specifies when to check for this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Recalling the example properties from </a:t>
            </a:r>
            <a:r>
              <a:rPr lang="en-US" dirty="0" err="1"/>
              <a:t>LinnOS</a:t>
            </a:r>
            <a:r>
              <a:rPr lang="en-US" dirty="0"/>
              <a:t>, we can extract the [RET] rules being checked, shown in the red highlight, and [RET] the trigger, shown in blue 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rules can be expressed using logical expressions as described for these three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Triggers can be one of two types. One type of trigger specifies to check the rule at specific events, such as model invocations as in the first two properties here; or checking periodically at regular intervals, such as the third example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decoupling of properties into triggers and rules allows developers to trade-off monitoring overheads for swiftness of violation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F1CF7CC-CEFE-9FB0-4EC7-AA0BF2D7D04C}"/>
              </a:ext>
            </a:extLst>
          </p:cNvPr>
          <p:cNvSpPr>
            <a:spLocks noGrp="1"/>
          </p:cNvSpPr>
          <p:nvPr>
            <p:ph type="sldNum" sz="quarter" idx="5"/>
          </p:nvPr>
        </p:nvSpPr>
        <p:spPr/>
        <p:txBody>
          <a:bodyPr/>
          <a:lstStyle/>
          <a:p>
            <a:fld id="{3668B7EF-11EA-4E36-B289-20CF88D3549C}" type="slidenum">
              <a:rPr lang="en-US" smtClean="0"/>
              <a:t>15</a:t>
            </a:fld>
            <a:endParaRPr lang="en-US"/>
          </a:p>
        </p:txBody>
      </p:sp>
    </p:spTree>
    <p:extLst>
      <p:ext uri="{BB962C8B-B14F-4D97-AF65-F5344CB8AC3E}">
        <p14:creationId xmlns:p14="http://schemas.microsoft.com/office/powerpoint/2010/main" val="4294152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E121-8A06-3327-A901-0F4C244E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50B30-0905-F1B7-5584-F7B2FF41F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D0A71-24A7-DA26-A628-80D9CC28AF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started on the Interface, we came up with a Grammar for what the Interface should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As discussed before, a guardrail consists of properties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For properties, we decompose them into two parts: rules and triggers. The rule specify the expression to check and trigger specifies when to check for this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Recalling the example properties from </a:t>
            </a:r>
            <a:r>
              <a:rPr lang="en-US" dirty="0" err="1"/>
              <a:t>LinnOS</a:t>
            </a:r>
            <a:r>
              <a:rPr lang="en-US" dirty="0"/>
              <a:t>, we can extract the [RET] rules being checked, shown in the red highlight, and [RET] the trigger, shown in blue 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rules can be expressed using logical expressions as described for these three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Triggers can be one of two types. One type of trigger specifies to check the rule at specific events, such as model invocations as in the first two properties here; or checking periodically at regular intervals, such as the third example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decoupling of properties into triggers and rules allows developers to trade-off monitoring overheads for swiftness of violation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F1CF7CC-CEFE-9FB0-4EC7-AA0BF2D7D04C}"/>
              </a:ext>
            </a:extLst>
          </p:cNvPr>
          <p:cNvSpPr>
            <a:spLocks noGrp="1"/>
          </p:cNvSpPr>
          <p:nvPr>
            <p:ph type="sldNum" sz="quarter" idx="5"/>
          </p:nvPr>
        </p:nvSpPr>
        <p:spPr/>
        <p:txBody>
          <a:bodyPr/>
          <a:lstStyle/>
          <a:p>
            <a:fld id="{3668B7EF-11EA-4E36-B289-20CF88D3549C}" type="slidenum">
              <a:rPr lang="en-US" smtClean="0"/>
              <a:t>16</a:t>
            </a:fld>
            <a:endParaRPr lang="en-US"/>
          </a:p>
        </p:txBody>
      </p:sp>
    </p:spTree>
    <p:extLst>
      <p:ext uri="{BB962C8B-B14F-4D97-AF65-F5344CB8AC3E}">
        <p14:creationId xmlns:p14="http://schemas.microsoft.com/office/powerpoint/2010/main" val="4294152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E121-8A06-3327-A901-0F4C244E4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50B30-0905-F1B7-5584-F7B2FF41F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D0A71-24A7-DA26-A628-80D9CC28AF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started on the Interface, we came up with a Grammar for what the Interface should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As discussed before, a guardrail consists of properties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For properties, we decompose them into two parts: rules and triggers. The rule specify the expression to check and trigger specifies when to check for this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Recalling the example properties from </a:t>
            </a:r>
            <a:r>
              <a:rPr lang="en-US" dirty="0" err="1"/>
              <a:t>LinnOS</a:t>
            </a:r>
            <a:r>
              <a:rPr lang="en-US" dirty="0"/>
              <a:t>, we can extract the [RET] rules being checked, shown in the red highlight, and [RET] the trigger, shown in blue 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rules can be expressed using logical expressions as described for these three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Triggers can be one of two types. One type of trigger specifies to check the rule at specific events, such as model invocations as in the first two properties here; or checking periodically at regular intervals, such as the third example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decoupling of properties into triggers and rules allows developers to trade-off monitoring overheads for swiftness of violation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F1CF7CC-CEFE-9FB0-4EC7-AA0BF2D7D04C}"/>
              </a:ext>
            </a:extLst>
          </p:cNvPr>
          <p:cNvSpPr>
            <a:spLocks noGrp="1"/>
          </p:cNvSpPr>
          <p:nvPr>
            <p:ph type="sldNum" sz="quarter" idx="5"/>
          </p:nvPr>
        </p:nvSpPr>
        <p:spPr/>
        <p:txBody>
          <a:bodyPr/>
          <a:lstStyle/>
          <a:p>
            <a:fld id="{3668B7EF-11EA-4E36-B289-20CF88D3549C}" type="slidenum">
              <a:rPr lang="en-US" smtClean="0"/>
              <a:t>17</a:t>
            </a:fld>
            <a:endParaRPr lang="en-US"/>
          </a:p>
        </p:txBody>
      </p:sp>
    </p:spTree>
    <p:extLst>
      <p:ext uri="{BB962C8B-B14F-4D97-AF65-F5344CB8AC3E}">
        <p14:creationId xmlns:p14="http://schemas.microsoft.com/office/powerpoint/2010/main" val="4294152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50577-F4DA-AC17-05E3-23D23F513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83E22-45AD-510C-2804-E70035BDA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328D-F12E-BB8A-FAD2-5354F22D4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action part of a guardrail, [RET] we currently provide a library for the four types of actions, we saw for </a:t>
            </a:r>
            <a:r>
              <a:rPr lang="en-US" dirty="0" err="1"/>
              <a:t>LinnOS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actions can be specified via APIs that take certain arguments to implement desired corrective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cases, the sophistication of actions may be outside of the scope of just these four APIs. For such cases, we can let users provide expressions for the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narrow interface allows for easy compilation of guardrails into system artifacts that can be installed into the kernel; as opposed to using arbitrary user-defined callbacks.</a:t>
            </a:r>
          </a:p>
        </p:txBody>
      </p:sp>
      <p:sp>
        <p:nvSpPr>
          <p:cNvPr id="4" name="Slide Number Placeholder 3">
            <a:extLst>
              <a:ext uri="{FF2B5EF4-FFF2-40B4-BE49-F238E27FC236}">
                <a16:creationId xmlns:a16="http://schemas.microsoft.com/office/drawing/2014/main" id="{C7A2C454-6B70-119A-DF32-FE1F6CA06A41}"/>
              </a:ext>
            </a:extLst>
          </p:cNvPr>
          <p:cNvSpPr>
            <a:spLocks noGrp="1"/>
          </p:cNvSpPr>
          <p:nvPr>
            <p:ph type="sldNum" sz="quarter" idx="5"/>
          </p:nvPr>
        </p:nvSpPr>
        <p:spPr/>
        <p:txBody>
          <a:bodyPr/>
          <a:lstStyle/>
          <a:p>
            <a:fld id="{3668B7EF-11EA-4E36-B289-20CF88D3549C}" type="slidenum">
              <a:rPr lang="en-US" smtClean="0"/>
              <a:t>18</a:t>
            </a:fld>
            <a:endParaRPr lang="en-US"/>
          </a:p>
        </p:txBody>
      </p:sp>
    </p:spTree>
    <p:extLst>
      <p:ext uri="{BB962C8B-B14F-4D97-AF65-F5344CB8AC3E}">
        <p14:creationId xmlns:p14="http://schemas.microsoft.com/office/powerpoint/2010/main" val="362221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Rules and actions can also use interesting types of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For example, a guardrail rule may use a state available within a learned policy or it may use a state it is tracking such as counters or aggregates or it may use system metrics such as CPU Utilization. Similarly, an action may access/change a state used in the learned policy.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states can be scattered across the kernel, within different locking primitives.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 Instead of the developer having to wrangle with these different states, we want to make them accessible via a lightweight, global state store, with a simple API to save or load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part of a long-term effort, we have started looking at some OS policies, and our initial thought is that this interface covers a lot of ground on the guardrails one needs for OS policies.</a:t>
            </a:r>
          </a:p>
        </p:txBody>
      </p:sp>
      <p:sp>
        <p:nvSpPr>
          <p:cNvPr id="4" name="Slide Number Placeholder 3"/>
          <p:cNvSpPr>
            <a:spLocks noGrp="1"/>
          </p:cNvSpPr>
          <p:nvPr>
            <p:ph type="sldNum" sz="quarter" idx="5"/>
          </p:nvPr>
        </p:nvSpPr>
        <p:spPr/>
        <p:txBody>
          <a:bodyPr/>
          <a:lstStyle/>
          <a:p>
            <a:fld id="{3668B7EF-11EA-4E36-B289-20CF88D3549C}" type="slidenum">
              <a:rPr lang="en-US" smtClean="0"/>
              <a:t>19</a:t>
            </a:fld>
            <a:endParaRPr lang="en-US"/>
          </a:p>
        </p:txBody>
      </p:sp>
    </p:spTree>
    <p:extLst>
      <p:ext uri="{BB962C8B-B14F-4D97-AF65-F5344CB8AC3E}">
        <p14:creationId xmlns:p14="http://schemas.microsoft.com/office/powerpoint/2010/main" val="1776136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we are at HotOS, let’s start with a hot take – everyone seems to be using Machine Learning, why aren’t we?</a:t>
            </a:r>
          </a:p>
          <a:p>
            <a:r>
              <a:rPr lang="en-US"/>
              <a:t>ML has taken over so many disciplines, ranging from [RET] games, protein discovery, web search, programming and software engineering, and now even math. </a:t>
            </a:r>
          </a:p>
          <a:p>
            <a:r>
              <a:rPr lang="en-US"/>
              <a:t>[RET] there has been a lot of success for ML in several other systems such as: cluster scheduling; [RET] query optimization; and [RET] tuning cloud configuration knobs.</a:t>
            </a:r>
          </a:p>
          <a:p>
            <a:endParaRPr lang="en-US"/>
          </a:p>
          <a:p>
            <a:r>
              <a:rPr lang="en-US"/>
              <a:t>[RET] Me and my labmates got jealous and wanted to use ML too! Is it a good idea? Turns out that it might actually be a good idea!</a:t>
            </a:r>
          </a:p>
          <a:p>
            <a:r>
              <a:rPr lang="en-US"/>
              <a:t>[RET] Operating Systems manage several resources such as: processors, memory, network devices and file and storage devices. OSes today are subject to diverse applications, with varying performance requirements.</a:t>
            </a:r>
          </a:p>
          <a:p>
            <a:r>
              <a:rPr lang="en-US"/>
              <a:t>[RET] These applications can be deployed in several environments, such as a server on the cloud, robots, mobile devices, and edge base stations! This requires that the OS policies be dynamic and adaptive.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[RET] And this is where we can exploit the capability of Machine Learning to use a rich set of features, especially in the temporal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I know what several of you are thinking. [RET]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68B7EF-11EA-4E36-B289-20CF88D3549C}" type="slidenum">
              <a:rPr lang="en-US" smtClean="0"/>
              <a:t>2</a:t>
            </a:fld>
            <a:endParaRPr lang="en-US"/>
          </a:p>
        </p:txBody>
      </p:sp>
    </p:spTree>
    <p:extLst>
      <p:ext uri="{BB962C8B-B14F-4D97-AF65-F5344CB8AC3E}">
        <p14:creationId xmlns:p14="http://schemas.microsoft.com/office/powerpoint/2010/main" val="713711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492B-7C5C-5E38-2AF7-CA3922EC3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2456A-6143-7135-A89E-A5DCB56A0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E85FF-CD32-DC48-0FB3-99708F9687B2}"/>
              </a:ext>
            </a:extLst>
          </p:cNvPr>
          <p:cNvSpPr>
            <a:spLocks noGrp="1"/>
          </p:cNvSpPr>
          <p:nvPr>
            <p:ph type="body" idx="1"/>
          </p:nvPr>
        </p:nvSpPr>
        <p:spPr/>
        <p:txBody>
          <a:bodyPr/>
          <a:lstStyle/>
          <a:p>
            <a:r>
              <a:rPr lang="en-US" dirty="0"/>
              <a:t>We implement a guardrail prototype for </a:t>
            </a:r>
            <a:r>
              <a:rPr lang="en-US" dirty="0" err="1"/>
              <a:t>LinnOS</a:t>
            </a:r>
            <a:r>
              <a:rPr lang="en-US" dirty="0"/>
              <a:t>, where a prediction model is used to predict whether an I/O access will be slow or fast.</a:t>
            </a:r>
          </a:p>
          <a:p>
            <a:r>
              <a:rPr lang="en-US" dirty="0"/>
              <a:t>Suppose we want to have the property that the false submit rate should be less than 5%.</a:t>
            </a:r>
          </a:p>
          <a:p>
            <a:r>
              <a:rPr lang="en-US" dirty="0"/>
              <a:t>[RET] Here the false submit rate means that the model predicted an access to be fast but it turned out to be slow. Say we want this to be checked every 1 second; and the action is to fallback to the default policy.</a:t>
            </a:r>
          </a:p>
          <a:p>
            <a:r>
              <a:rPr lang="en-US" dirty="0"/>
              <a:t>[RET] Under the proposed interface, here is how one could specify this guardrail. For example, the rule can be to check if the </a:t>
            </a:r>
            <a:r>
              <a:rPr lang="en-US" dirty="0" err="1"/>
              <a:t>false_submit_rate</a:t>
            </a:r>
            <a:r>
              <a:rPr lang="en-US" dirty="0"/>
              <a:t> is less than 5%.</a:t>
            </a:r>
          </a:p>
          <a:p>
            <a:r>
              <a:rPr lang="en-US" dirty="0"/>
              <a:t>[RET] Note that this </a:t>
            </a:r>
            <a:r>
              <a:rPr lang="en-US" dirty="0" err="1"/>
              <a:t>false_submit_rate</a:t>
            </a:r>
            <a:r>
              <a:rPr lang="en-US" dirty="0"/>
              <a:t> is a variable that can be accessed in the policy via the global state store.</a:t>
            </a:r>
          </a:p>
          <a:p>
            <a:endParaRPr lang="en-US" dirty="0"/>
          </a:p>
          <a:p>
            <a:r>
              <a:rPr lang="en-US" dirty="0"/>
              <a:t>[RET]</a:t>
            </a:r>
          </a:p>
          <a:p>
            <a:r>
              <a:rPr lang="en-US" dirty="0"/>
              <a:t>When we integrate this guardrail with </a:t>
            </a:r>
            <a:r>
              <a:rPr lang="en-US" dirty="0" err="1"/>
              <a:t>LinnOS</a:t>
            </a:r>
            <a:r>
              <a:rPr lang="en-US" dirty="0"/>
              <a:t>,</a:t>
            </a:r>
          </a:p>
        </p:txBody>
      </p:sp>
      <p:sp>
        <p:nvSpPr>
          <p:cNvPr id="4" name="Slide Number Placeholder 3">
            <a:extLst>
              <a:ext uri="{FF2B5EF4-FFF2-40B4-BE49-F238E27FC236}">
                <a16:creationId xmlns:a16="http://schemas.microsoft.com/office/drawing/2014/main" id="{D1AB3B3C-E3EE-D0AD-C01D-136ACBD47B3B}"/>
              </a:ext>
            </a:extLst>
          </p:cNvPr>
          <p:cNvSpPr>
            <a:spLocks noGrp="1"/>
          </p:cNvSpPr>
          <p:nvPr>
            <p:ph type="sldNum" sz="quarter" idx="5"/>
          </p:nvPr>
        </p:nvSpPr>
        <p:spPr/>
        <p:txBody>
          <a:bodyPr/>
          <a:lstStyle/>
          <a:p>
            <a:fld id="{3668B7EF-11EA-4E36-B289-20CF88D3549C}" type="slidenum">
              <a:rPr lang="en-US" smtClean="0"/>
              <a:t>20</a:t>
            </a:fld>
            <a:endParaRPr lang="en-US"/>
          </a:p>
        </p:txBody>
      </p:sp>
    </p:spTree>
    <p:extLst>
      <p:ext uri="{BB962C8B-B14F-4D97-AF65-F5344CB8AC3E}">
        <p14:creationId xmlns:p14="http://schemas.microsoft.com/office/powerpoint/2010/main" val="3158165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492B-7C5C-5E38-2AF7-CA3922EC3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2456A-6143-7135-A89E-A5DCB56A0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E85FF-CD32-DC48-0FB3-99708F9687B2}"/>
              </a:ext>
            </a:extLst>
          </p:cNvPr>
          <p:cNvSpPr>
            <a:spLocks noGrp="1"/>
          </p:cNvSpPr>
          <p:nvPr>
            <p:ph type="body" idx="1"/>
          </p:nvPr>
        </p:nvSpPr>
        <p:spPr/>
        <p:txBody>
          <a:bodyPr/>
          <a:lstStyle/>
          <a:p>
            <a:r>
              <a:rPr lang="en-US" dirty="0"/>
              <a:t>We implement a guardrail prototype for </a:t>
            </a:r>
            <a:r>
              <a:rPr lang="en-US" dirty="0" err="1"/>
              <a:t>LinnOS</a:t>
            </a:r>
            <a:r>
              <a:rPr lang="en-US" dirty="0"/>
              <a:t>, where a prediction model is used to predict whether an I/O access will be slow or fast.</a:t>
            </a:r>
          </a:p>
          <a:p>
            <a:r>
              <a:rPr lang="en-US" dirty="0"/>
              <a:t>Suppose we want to have the property that the false submit rate should be less than 5%.</a:t>
            </a:r>
          </a:p>
          <a:p>
            <a:r>
              <a:rPr lang="en-US" dirty="0"/>
              <a:t>[RET] Here the false submit rate means that the model predicted an access to be fast but it turned out to be slow. Say we want this to be checked every 1 second; and the action is to fallback to the default policy.</a:t>
            </a:r>
          </a:p>
          <a:p>
            <a:r>
              <a:rPr lang="en-US" dirty="0"/>
              <a:t>[RET] Under the proposed interface, here is how one could specify this guardrail. For example, the rule can be to check if the </a:t>
            </a:r>
            <a:r>
              <a:rPr lang="en-US" dirty="0" err="1"/>
              <a:t>false_submit_rate</a:t>
            </a:r>
            <a:r>
              <a:rPr lang="en-US" dirty="0"/>
              <a:t> is less than 5%.</a:t>
            </a:r>
          </a:p>
          <a:p>
            <a:r>
              <a:rPr lang="en-US" dirty="0"/>
              <a:t>[RET] Note that this </a:t>
            </a:r>
            <a:r>
              <a:rPr lang="en-US" dirty="0" err="1"/>
              <a:t>false_submit_rate</a:t>
            </a:r>
            <a:r>
              <a:rPr lang="en-US" dirty="0"/>
              <a:t> is a variable that can be accessed in the policy via the global state store.</a:t>
            </a:r>
          </a:p>
          <a:p>
            <a:endParaRPr lang="en-US" dirty="0"/>
          </a:p>
          <a:p>
            <a:r>
              <a:rPr lang="en-US" dirty="0"/>
              <a:t>[RET]</a:t>
            </a:r>
          </a:p>
          <a:p>
            <a:r>
              <a:rPr lang="en-US" dirty="0"/>
              <a:t>When we integrate this guardrail with </a:t>
            </a:r>
            <a:r>
              <a:rPr lang="en-US" dirty="0" err="1"/>
              <a:t>LinnOS</a:t>
            </a:r>
            <a:r>
              <a:rPr lang="en-US" dirty="0"/>
              <a:t>,</a:t>
            </a:r>
          </a:p>
        </p:txBody>
      </p:sp>
      <p:sp>
        <p:nvSpPr>
          <p:cNvPr id="4" name="Slide Number Placeholder 3">
            <a:extLst>
              <a:ext uri="{FF2B5EF4-FFF2-40B4-BE49-F238E27FC236}">
                <a16:creationId xmlns:a16="http://schemas.microsoft.com/office/drawing/2014/main" id="{D1AB3B3C-E3EE-D0AD-C01D-136ACBD47B3B}"/>
              </a:ext>
            </a:extLst>
          </p:cNvPr>
          <p:cNvSpPr>
            <a:spLocks noGrp="1"/>
          </p:cNvSpPr>
          <p:nvPr>
            <p:ph type="sldNum" sz="quarter" idx="5"/>
          </p:nvPr>
        </p:nvSpPr>
        <p:spPr/>
        <p:txBody>
          <a:bodyPr/>
          <a:lstStyle/>
          <a:p>
            <a:fld id="{3668B7EF-11EA-4E36-B289-20CF88D3549C}" type="slidenum">
              <a:rPr lang="en-US" smtClean="0"/>
              <a:t>21</a:t>
            </a:fld>
            <a:endParaRPr lang="en-US"/>
          </a:p>
        </p:txBody>
      </p:sp>
    </p:spTree>
    <p:extLst>
      <p:ext uri="{BB962C8B-B14F-4D97-AF65-F5344CB8AC3E}">
        <p14:creationId xmlns:p14="http://schemas.microsoft.com/office/powerpoint/2010/main" val="315816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9492B-7C5C-5E38-2AF7-CA3922EC3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2456A-6143-7135-A89E-A5DCB56A0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E85FF-CD32-DC48-0FB3-99708F9687B2}"/>
              </a:ext>
            </a:extLst>
          </p:cNvPr>
          <p:cNvSpPr>
            <a:spLocks noGrp="1"/>
          </p:cNvSpPr>
          <p:nvPr>
            <p:ph type="body" idx="1"/>
          </p:nvPr>
        </p:nvSpPr>
        <p:spPr/>
        <p:txBody>
          <a:bodyPr/>
          <a:lstStyle/>
          <a:p>
            <a:r>
              <a:rPr lang="en-US" dirty="0"/>
              <a:t>We implement a guardrail prototype for </a:t>
            </a:r>
            <a:r>
              <a:rPr lang="en-US" dirty="0" err="1"/>
              <a:t>LinnOS</a:t>
            </a:r>
            <a:r>
              <a:rPr lang="en-US" dirty="0"/>
              <a:t>, where a prediction model is used to predict whether an I/O access will be slow or fast.</a:t>
            </a:r>
          </a:p>
          <a:p>
            <a:r>
              <a:rPr lang="en-US" dirty="0"/>
              <a:t>Suppose we want to have the property that the false submit rate should be less than 5%.</a:t>
            </a:r>
          </a:p>
          <a:p>
            <a:r>
              <a:rPr lang="en-US" dirty="0"/>
              <a:t>[RET] Here the false submit rate means that the model predicted an access to be fast but it turned out to be slow. Say we want this to be checked every 1 second; and the action is to fallback to the default policy.</a:t>
            </a:r>
          </a:p>
          <a:p>
            <a:r>
              <a:rPr lang="en-US" dirty="0"/>
              <a:t>[RET] Under the proposed interface, here is how one could specify this guardrail. For example, the rule can be to check if the </a:t>
            </a:r>
            <a:r>
              <a:rPr lang="en-US" dirty="0" err="1"/>
              <a:t>false_submit_rate</a:t>
            </a:r>
            <a:r>
              <a:rPr lang="en-US" dirty="0"/>
              <a:t> is less than 5%.</a:t>
            </a:r>
          </a:p>
          <a:p>
            <a:r>
              <a:rPr lang="en-US" dirty="0"/>
              <a:t>[RET] Note that this </a:t>
            </a:r>
            <a:r>
              <a:rPr lang="en-US" dirty="0" err="1"/>
              <a:t>false_submit_rate</a:t>
            </a:r>
            <a:r>
              <a:rPr lang="en-US" dirty="0"/>
              <a:t> is a variable that can be accessed in the policy via the global state store.</a:t>
            </a:r>
          </a:p>
          <a:p>
            <a:endParaRPr lang="en-US" dirty="0"/>
          </a:p>
          <a:p>
            <a:r>
              <a:rPr lang="en-US" dirty="0"/>
              <a:t>[RET]</a:t>
            </a:r>
          </a:p>
          <a:p>
            <a:r>
              <a:rPr lang="en-US" dirty="0"/>
              <a:t>When we integrate this guardrail with </a:t>
            </a:r>
            <a:r>
              <a:rPr lang="en-US" dirty="0" err="1"/>
              <a:t>LinnOS</a:t>
            </a:r>
            <a:r>
              <a:rPr lang="en-US" dirty="0"/>
              <a:t>,</a:t>
            </a:r>
          </a:p>
        </p:txBody>
      </p:sp>
      <p:sp>
        <p:nvSpPr>
          <p:cNvPr id="4" name="Slide Number Placeholder 3">
            <a:extLst>
              <a:ext uri="{FF2B5EF4-FFF2-40B4-BE49-F238E27FC236}">
                <a16:creationId xmlns:a16="http://schemas.microsoft.com/office/drawing/2014/main" id="{D1AB3B3C-E3EE-D0AD-C01D-136ACBD47B3B}"/>
              </a:ext>
            </a:extLst>
          </p:cNvPr>
          <p:cNvSpPr>
            <a:spLocks noGrp="1"/>
          </p:cNvSpPr>
          <p:nvPr>
            <p:ph type="sldNum" sz="quarter" idx="5"/>
          </p:nvPr>
        </p:nvSpPr>
        <p:spPr/>
        <p:txBody>
          <a:bodyPr/>
          <a:lstStyle/>
          <a:p>
            <a:fld id="{3668B7EF-11EA-4E36-B289-20CF88D3549C}" type="slidenum">
              <a:rPr lang="en-US" smtClean="0"/>
              <a:t>22</a:t>
            </a:fld>
            <a:endParaRPr lang="en-US"/>
          </a:p>
        </p:txBody>
      </p:sp>
    </p:spTree>
    <p:extLst>
      <p:ext uri="{BB962C8B-B14F-4D97-AF65-F5344CB8AC3E}">
        <p14:creationId xmlns:p14="http://schemas.microsoft.com/office/powerpoint/2010/main" val="315816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we can use the states in the </a:t>
            </a:r>
            <a:r>
              <a:rPr lang="en-US" dirty="0" err="1"/>
              <a:t>LinnOS</a:t>
            </a:r>
            <a:r>
              <a:rPr lang="en-US" dirty="0"/>
              <a:t> code. For example, </a:t>
            </a:r>
            <a:r>
              <a:rPr lang="en-US" dirty="0" err="1"/>
              <a:t>ml_enabled</a:t>
            </a:r>
            <a:r>
              <a:rPr lang="en-US" dirty="0"/>
              <a:t> and </a:t>
            </a:r>
            <a:r>
              <a:rPr lang="en-US" dirty="0" err="1"/>
              <a:t>false_submit_rates</a:t>
            </a:r>
            <a:r>
              <a:rPr lang="en-US" dirty="0"/>
              <a:t> are states used to drive the desired behavior.</a:t>
            </a:r>
          </a:p>
          <a:p>
            <a:endParaRPr lang="en-US" dirty="0"/>
          </a:p>
          <a:p>
            <a:r>
              <a:rPr lang="en-US" dirty="0"/>
              <a:t>[RET] Overall, this is what an execution of a workload looks like when using </a:t>
            </a:r>
            <a:r>
              <a:rPr lang="en-US" dirty="0" err="1"/>
              <a:t>LinnOS</a:t>
            </a:r>
            <a:r>
              <a:rPr lang="en-US" dirty="0"/>
              <a:t> with and without guardrail. The Y axis shows the moving average of I/O latencies, so a lower curve is better.</a:t>
            </a:r>
          </a:p>
          <a:p>
            <a:r>
              <a:rPr lang="en-US" dirty="0"/>
              <a:t>[RET] we see that as soon as the false submit rate breaches the prescribed threshold, the guardrail switches to the default </a:t>
            </a:r>
            <a:r>
              <a:rPr lang="en-US" dirty="0" err="1"/>
              <a:t>linux</a:t>
            </a:r>
            <a:r>
              <a:rPr lang="en-US" dirty="0"/>
              <a:t> policy for the remaining run.</a:t>
            </a:r>
          </a:p>
          <a:p>
            <a:r>
              <a:rPr lang="en-US" dirty="0"/>
              <a:t>This shows that we can avoid ML when it is not performing up to par, and utilize its benefits in the cases where ML is beneficial; leading to an overall profitable use of Machine Learning in Operating Systems.</a:t>
            </a:r>
          </a:p>
        </p:txBody>
      </p:sp>
      <p:sp>
        <p:nvSpPr>
          <p:cNvPr id="4" name="Slide Number Placeholder 3"/>
          <p:cNvSpPr>
            <a:spLocks noGrp="1"/>
          </p:cNvSpPr>
          <p:nvPr>
            <p:ph type="sldNum" sz="quarter" idx="5"/>
          </p:nvPr>
        </p:nvSpPr>
        <p:spPr/>
        <p:txBody>
          <a:bodyPr/>
          <a:lstStyle/>
          <a:p>
            <a:fld id="{3668B7EF-11EA-4E36-B289-20CF88D3549C}" type="slidenum">
              <a:rPr lang="en-US" smtClean="0"/>
              <a:t>23</a:t>
            </a:fld>
            <a:endParaRPr lang="en-US"/>
          </a:p>
        </p:txBody>
      </p:sp>
    </p:spTree>
    <p:extLst>
      <p:ext uri="{BB962C8B-B14F-4D97-AF65-F5344CB8AC3E}">
        <p14:creationId xmlns:p14="http://schemas.microsoft.com/office/powerpoint/2010/main" val="44196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we can use the states in the </a:t>
            </a:r>
            <a:r>
              <a:rPr lang="en-US" dirty="0" err="1"/>
              <a:t>LinnOS</a:t>
            </a:r>
            <a:r>
              <a:rPr lang="en-US" dirty="0"/>
              <a:t> code. For example, </a:t>
            </a:r>
            <a:r>
              <a:rPr lang="en-US" dirty="0" err="1"/>
              <a:t>ml_enabled</a:t>
            </a:r>
            <a:r>
              <a:rPr lang="en-US" dirty="0"/>
              <a:t> and </a:t>
            </a:r>
            <a:r>
              <a:rPr lang="en-US" dirty="0" err="1"/>
              <a:t>false_submit_rates</a:t>
            </a:r>
            <a:r>
              <a:rPr lang="en-US" dirty="0"/>
              <a:t> are states used to drive the desired behavior.</a:t>
            </a:r>
          </a:p>
          <a:p>
            <a:endParaRPr lang="en-US" dirty="0"/>
          </a:p>
          <a:p>
            <a:r>
              <a:rPr lang="en-US" dirty="0"/>
              <a:t>[RET] Overall, this is what an execution of a workload looks like when using </a:t>
            </a:r>
            <a:r>
              <a:rPr lang="en-US" dirty="0" err="1"/>
              <a:t>LinnOS</a:t>
            </a:r>
            <a:r>
              <a:rPr lang="en-US" dirty="0"/>
              <a:t> with and without guardrail. The Y axis shows the moving average of I/O latencies, so a lower curve is better.</a:t>
            </a:r>
          </a:p>
          <a:p>
            <a:r>
              <a:rPr lang="en-US" dirty="0"/>
              <a:t>[RET] we see that as soon as the false submit rate breaches the prescribed threshold, the guardrail switches to the default </a:t>
            </a:r>
            <a:r>
              <a:rPr lang="en-US" dirty="0" err="1"/>
              <a:t>linux</a:t>
            </a:r>
            <a:r>
              <a:rPr lang="en-US" dirty="0"/>
              <a:t> policy for the remaining run.</a:t>
            </a:r>
          </a:p>
          <a:p>
            <a:r>
              <a:rPr lang="en-US" dirty="0"/>
              <a:t>This shows that we can avoid ML when it is not performing up to par, and utilize its benefits in the cases where ML is beneficial; leading to an overall profitable use of Machine Learning in Operating Systems.</a:t>
            </a:r>
          </a:p>
        </p:txBody>
      </p:sp>
      <p:sp>
        <p:nvSpPr>
          <p:cNvPr id="4" name="Slide Number Placeholder 3"/>
          <p:cNvSpPr>
            <a:spLocks noGrp="1"/>
          </p:cNvSpPr>
          <p:nvPr>
            <p:ph type="sldNum" sz="quarter" idx="5"/>
          </p:nvPr>
        </p:nvSpPr>
        <p:spPr/>
        <p:txBody>
          <a:bodyPr/>
          <a:lstStyle/>
          <a:p>
            <a:fld id="{3668B7EF-11EA-4E36-B289-20CF88D3549C}" type="slidenum">
              <a:rPr lang="en-US" smtClean="0"/>
              <a:t>24</a:t>
            </a:fld>
            <a:endParaRPr lang="en-US"/>
          </a:p>
        </p:txBody>
      </p:sp>
    </p:spTree>
    <p:extLst>
      <p:ext uri="{BB962C8B-B14F-4D97-AF65-F5344CB8AC3E}">
        <p14:creationId xmlns:p14="http://schemas.microsoft.com/office/powerpoint/2010/main" val="441965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 we can use the states in the </a:t>
            </a:r>
            <a:r>
              <a:rPr lang="en-US" dirty="0" err="1"/>
              <a:t>LinnOS</a:t>
            </a:r>
            <a:r>
              <a:rPr lang="en-US" dirty="0"/>
              <a:t> code. For example, </a:t>
            </a:r>
            <a:r>
              <a:rPr lang="en-US" dirty="0" err="1"/>
              <a:t>ml_enabled</a:t>
            </a:r>
            <a:r>
              <a:rPr lang="en-US" dirty="0"/>
              <a:t> and </a:t>
            </a:r>
            <a:r>
              <a:rPr lang="en-US" dirty="0" err="1"/>
              <a:t>false_submit_rates</a:t>
            </a:r>
            <a:r>
              <a:rPr lang="en-US" dirty="0"/>
              <a:t> are states used to drive the desired behavior.</a:t>
            </a:r>
          </a:p>
          <a:p>
            <a:endParaRPr lang="en-US" dirty="0"/>
          </a:p>
          <a:p>
            <a:r>
              <a:rPr lang="en-US" dirty="0"/>
              <a:t>[RET] Overall, this is what an execution of a workload looks like when using </a:t>
            </a:r>
            <a:r>
              <a:rPr lang="en-US" dirty="0" err="1"/>
              <a:t>LinnOS</a:t>
            </a:r>
            <a:r>
              <a:rPr lang="en-US" dirty="0"/>
              <a:t> with and without guardrail. The Y axis shows the moving average of I/O latencies, so a lower curve is better.</a:t>
            </a:r>
          </a:p>
          <a:p>
            <a:r>
              <a:rPr lang="en-US" dirty="0"/>
              <a:t>[RET] we see that as soon as the false submit rate breaches the prescribed threshold, the guardrail switches to the default </a:t>
            </a:r>
            <a:r>
              <a:rPr lang="en-US" dirty="0" err="1"/>
              <a:t>linux</a:t>
            </a:r>
            <a:r>
              <a:rPr lang="en-US" dirty="0"/>
              <a:t> policy for the remaining run.</a:t>
            </a:r>
          </a:p>
          <a:p>
            <a:r>
              <a:rPr lang="en-US" dirty="0"/>
              <a:t>This shows that we can avoid ML when it is not performing up to par, and utilize its benefits in the cases where ML is beneficial; leading to an overall profitable use of Machine Learning in Operating Systems.</a:t>
            </a:r>
          </a:p>
        </p:txBody>
      </p:sp>
      <p:sp>
        <p:nvSpPr>
          <p:cNvPr id="4" name="Slide Number Placeholder 3"/>
          <p:cNvSpPr>
            <a:spLocks noGrp="1"/>
          </p:cNvSpPr>
          <p:nvPr>
            <p:ph type="sldNum" sz="quarter" idx="5"/>
          </p:nvPr>
        </p:nvSpPr>
        <p:spPr/>
        <p:txBody>
          <a:bodyPr/>
          <a:lstStyle/>
          <a:p>
            <a:fld id="{3668B7EF-11EA-4E36-B289-20CF88D3549C}" type="slidenum">
              <a:rPr lang="en-US" smtClean="0"/>
              <a:t>25</a:t>
            </a:fld>
            <a:endParaRPr lang="en-US"/>
          </a:p>
        </p:txBody>
      </p:sp>
    </p:spTree>
    <p:extLst>
      <p:ext uri="{BB962C8B-B14F-4D97-AF65-F5344CB8AC3E}">
        <p14:creationId xmlns:p14="http://schemas.microsoft.com/office/powerpoint/2010/main" val="441965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proposal opens several research avenues to explore.</a:t>
            </a:r>
          </a:p>
          <a:p>
            <a:endParaRPr lang="en-US" dirty="0"/>
          </a:p>
          <a:p>
            <a:r>
              <a:rPr lang="en-US" dirty="0"/>
              <a:t>[RET] First, how to dynamically evolve guardrails for stricter/weaker property adherence depending on system state and workloads.</a:t>
            </a:r>
          </a:p>
          <a:p>
            <a:r>
              <a:rPr lang="en-US" dirty="0"/>
              <a:t>[RET] Second, how to enable low overhead tracking of properties especially when properties rely on system wide features or the proposed state store with user-defined states.</a:t>
            </a:r>
          </a:p>
          <a:p>
            <a:r>
              <a:rPr lang="en-US" dirty="0"/>
              <a:t>[RET] Third, how to automatically compile guardrails into artifacts that can run in the kernel, so that the OS policy developer does not have to reimplement major chunks of the guardrails.</a:t>
            </a:r>
          </a:p>
          <a:p>
            <a:r>
              <a:rPr lang="en-US" dirty="0"/>
              <a:t>[RET] Fourth, how to manage interference of different guardrails monitoring different properties.</a:t>
            </a:r>
          </a:p>
        </p:txBody>
      </p:sp>
      <p:sp>
        <p:nvSpPr>
          <p:cNvPr id="4" name="Slide Number Placeholder 3"/>
          <p:cNvSpPr>
            <a:spLocks noGrp="1"/>
          </p:cNvSpPr>
          <p:nvPr>
            <p:ph type="sldNum" sz="quarter" idx="5"/>
          </p:nvPr>
        </p:nvSpPr>
        <p:spPr/>
        <p:txBody>
          <a:bodyPr/>
          <a:lstStyle/>
          <a:p>
            <a:fld id="{3668B7EF-11EA-4E36-B289-20CF88D3549C}" type="slidenum">
              <a:rPr lang="en-US" smtClean="0"/>
              <a:t>26</a:t>
            </a:fld>
            <a:endParaRPr lang="en-US"/>
          </a:p>
        </p:txBody>
      </p:sp>
    </p:spTree>
    <p:extLst>
      <p:ext uri="{BB962C8B-B14F-4D97-AF65-F5344CB8AC3E}">
        <p14:creationId xmlns:p14="http://schemas.microsoft.com/office/powerpoint/2010/main" val="429359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was able to convince you all that to realize learned OS policies, guardrails are an important and necessary piece. And that with the right guardrails, one can exploit the full benefits of ML.</a:t>
            </a:r>
          </a:p>
        </p:txBody>
      </p:sp>
      <p:sp>
        <p:nvSpPr>
          <p:cNvPr id="4" name="Slide Number Placeholder 3"/>
          <p:cNvSpPr>
            <a:spLocks noGrp="1"/>
          </p:cNvSpPr>
          <p:nvPr>
            <p:ph type="sldNum" sz="quarter" idx="5"/>
          </p:nvPr>
        </p:nvSpPr>
        <p:spPr/>
        <p:txBody>
          <a:bodyPr/>
          <a:lstStyle/>
          <a:p>
            <a:fld id="{3668B7EF-11EA-4E36-B289-20CF88D3549C}" type="slidenum">
              <a:rPr lang="en-US" smtClean="0"/>
              <a:t>27</a:t>
            </a:fld>
            <a:endParaRPr lang="en-US"/>
          </a:p>
        </p:txBody>
      </p:sp>
    </p:spTree>
    <p:extLst>
      <p:ext uri="{BB962C8B-B14F-4D97-AF65-F5344CB8AC3E}">
        <p14:creationId xmlns:p14="http://schemas.microsoft.com/office/powerpoint/2010/main" val="331278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we are at HotOS, let’s start with a hot take – everyone seems to be using Machine Learning, why aren’t we?</a:t>
            </a:r>
          </a:p>
          <a:p>
            <a:r>
              <a:rPr lang="en-US"/>
              <a:t>ML has taken over so many disciplines, ranging from [RET] games, protein discovery, web search, programming and software engineering, and now even math. </a:t>
            </a:r>
          </a:p>
          <a:p>
            <a:r>
              <a:rPr lang="en-US"/>
              <a:t>[RET] there has been a lot of success for ML in several other systems such as: cluster scheduling; [RET] query optimization; and [RET] tuning cloud configuration knobs.</a:t>
            </a:r>
          </a:p>
          <a:p>
            <a:endParaRPr lang="en-US"/>
          </a:p>
          <a:p>
            <a:r>
              <a:rPr lang="en-US"/>
              <a:t>[RET] Me and my labmates got jealous and wanted to use ML too! Is it a good idea? Turns out that it might actually be a good idea!</a:t>
            </a:r>
          </a:p>
          <a:p>
            <a:r>
              <a:rPr lang="en-US"/>
              <a:t>[RET] Operating Systems manage several resources such as: processors, memory, network devices and file and storage devices. OSes today are subject to diverse applications, with varying performance requirements.</a:t>
            </a:r>
          </a:p>
          <a:p>
            <a:r>
              <a:rPr lang="en-US"/>
              <a:t>[RET] These applications can be deployed in several environments, such as a server on the cloud, robots, mobile devices, and edge base stations! This requires that the OS policies be dynamic and adaptive.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[RET] And this is where we can exploit the capability of Machine Learning to use a rich set of features, especially in the temporal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I know what several of you are thinking. [RET]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668B7EF-11EA-4E36-B289-20CF88D3549C}" type="slidenum">
              <a:rPr lang="en-US" smtClean="0"/>
              <a:t>3</a:t>
            </a:fld>
            <a:endParaRPr lang="en-US"/>
          </a:p>
        </p:txBody>
      </p:sp>
    </p:spTree>
    <p:extLst>
      <p:ext uri="{BB962C8B-B14F-4D97-AF65-F5344CB8AC3E}">
        <p14:creationId xmlns:p14="http://schemas.microsoft.com/office/powerpoint/2010/main" val="71371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your damn models out of my kernel”</a:t>
            </a:r>
          </a:p>
          <a:p>
            <a:r>
              <a:rPr lang="en-US"/>
              <a:t>And I understand why. Starting out, me and my collaborators got several legitimate concerns.</a:t>
            </a:r>
          </a:p>
          <a:p>
            <a:r>
              <a:rPr lang="en-US"/>
              <a:t>[RET] Concerns such as models can make unsafe decisions, we do not know which inputs may trigger such decisions.</a:t>
            </a:r>
          </a:p>
          <a:p>
            <a:r>
              <a:rPr lang="en-US"/>
              <a:t>[RET] There were also concerns about the opaqueness of learned models. Especially, when used in a bigger system with a bunch of code around it, it is hard to reproduce bugs.</a:t>
            </a:r>
          </a:p>
          <a:p>
            <a:r>
              <a:rPr lang="en-US"/>
              <a:t>[RET] Another concern was that learned models may be significantly slower than manually written heuristics, and hence ill-suited for kernel operations that need to be very fast.</a:t>
            </a:r>
          </a:p>
          <a:p>
            <a:endParaRPr lang="en-US"/>
          </a:p>
          <a:p>
            <a:r>
              <a:rPr lang="en-US"/>
              <a:t>All these criticisms are justified, but we managed to convince our advisors that</a:t>
            </a:r>
            <a:endParaRPr lang="en-US" dirty="0"/>
          </a:p>
        </p:txBody>
      </p:sp>
      <p:sp>
        <p:nvSpPr>
          <p:cNvPr id="4" name="Slide Number Placeholder 3"/>
          <p:cNvSpPr>
            <a:spLocks noGrp="1"/>
          </p:cNvSpPr>
          <p:nvPr>
            <p:ph type="sldNum" sz="quarter" idx="5"/>
          </p:nvPr>
        </p:nvSpPr>
        <p:spPr/>
        <p:txBody>
          <a:bodyPr/>
          <a:lstStyle/>
          <a:p>
            <a:fld id="{3668B7EF-11EA-4E36-B289-20CF88D3549C}" type="slidenum">
              <a:rPr lang="en-US" smtClean="0"/>
              <a:t>4</a:t>
            </a:fld>
            <a:endParaRPr lang="en-US"/>
          </a:p>
        </p:txBody>
      </p:sp>
    </p:spTree>
    <p:extLst>
      <p:ext uri="{BB962C8B-B14F-4D97-AF65-F5344CB8AC3E}">
        <p14:creationId xmlns:p14="http://schemas.microsoft.com/office/powerpoint/2010/main" val="409540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we can stop worrying about these roadblocks and love learned OS policies. In this talk, I am going to share our initial thoughts on how we can do this.</a:t>
            </a:r>
          </a:p>
          <a:p>
            <a:r>
              <a:rPr lang="en-US" dirty="0"/>
              <a:t>This talk is based on joint work with my collaborators at The University of Texas at Austin and University of Wisconsin-Madison; and this is a part of an ongoing project named LDOS, for Learning-directed Operating Systems</a:t>
            </a:r>
          </a:p>
        </p:txBody>
      </p:sp>
      <p:sp>
        <p:nvSpPr>
          <p:cNvPr id="4" name="Slide Number Placeholder 3"/>
          <p:cNvSpPr>
            <a:spLocks noGrp="1"/>
          </p:cNvSpPr>
          <p:nvPr>
            <p:ph type="sldNum" sz="quarter" idx="5"/>
          </p:nvPr>
        </p:nvSpPr>
        <p:spPr/>
        <p:txBody>
          <a:bodyPr/>
          <a:lstStyle/>
          <a:p>
            <a:fld id="{3668B7EF-11EA-4E36-B289-20CF88D3549C}" type="slidenum">
              <a:rPr lang="en-US" smtClean="0"/>
              <a:t>5</a:t>
            </a:fld>
            <a:endParaRPr lang="en-US"/>
          </a:p>
        </p:txBody>
      </p:sp>
    </p:spTree>
    <p:extLst>
      <p:ext uri="{BB962C8B-B14F-4D97-AF65-F5344CB8AC3E}">
        <p14:creationId xmlns:p14="http://schemas.microsoft.com/office/powerpoint/2010/main" val="192151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the challenges of using Machine Learning in the OS, let me introduce you to our friend, the OS Guardrail.</a:t>
            </a:r>
          </a:p>
          <a:p>
            <a:endParaRPr lang="en-US"/>
          </a:p>
          <a:p>
            <a:r>
              <a:rPr lang="en-US"/>
              <a:t>To understand what an OS guardrail means, let’s draw an analogy.</a:t>
            </a:r>
          </a:p>
          <a:p>
            <a:r>
              <a:rPr lang="en-US"/>
              <a:t>[RET] One may be terrified to drive on this road -- a single mistake could send you hurdling down valley below;</a:t>
            </a:r>
          </a:p>
          <a:p>
            <a:r>
              <a:rPr lang="en-US"/>
              <a:t>[RET] However, just adding a guardrail provides significant confidence and one can scale the heights and enjoy the views that lie beyond.</a:t>
            </a:r>
          </a:p>
          <a:p>
            <a:r>
              <a:rPr lang="en-US"/>
              <a:t>[RET] Similarly, an OS guardrail enables use of ML policies where it is beneficial and avoiding undesirable outcomes.</a:t>
            </a:r>
          </a:p>
          <a:p>
            <a:endParaRPr lang="en-US"/>
          </a:p>
          <a:p>
            <a:r>
              <a:rPr lang="en-US"/>
              <a:t>[RET]</a:t>
            </a:r>
            <a:endParaRPr lang="en-US" dirty="0"/>
          </a:p>
        </p:txBody>
      </p:sp>
      <p:sp>
        <p:nvSpPr>
          <p:cNvPr id="4" name="Slide Number Placeholder 3"/>
          <p:cNvSpPr>
            <a:spLocks noGrp="1"/>
          </p:cNvSpPr>
          <p:nvPr>
            <p:ph type="sldNum" sz="quarter" idx="5"/>
          </p:nvPr>
        </p:nvSpPr>
        <p:spPr/>
        <p:txBody>
          <a:bodyPr/>
          <a:lstStyle/>
          <a:p>
            <a:fld id="{3668B7EF-11EA-4E36-B289-20CF88D3549C}" type="slidenum">
              <a:rPr lang="en-US" smtClean="0"/>
              <a:t>6</a:t>
            </a:fld>
            <a:endParaRPr lang="en-US"/>
          </a:p>
        </p:txBody>
      </p:sp>
    </p:spTree>
    <p:extLst>
      <p:ext uri="{BB962C8B-B14F-4D97-AF65-F5344CB8AC3E}">
        <p14:creationId xmlns:p14="http://schemas.microsoft.com/office/powerpoint/2010/main" val="115705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challenges of using Machine Learning in the OS, let me introduce you to our friend, the OS Guardrail.</a:t>
            </a:r>
          </a:p>
          <a:p>
            <a:endParaRPr lang="en-US" dirty="0"/>
          </a:p>
          <a:p>
            <a:r>
              <a:rPr lang="en-US" dirty="0"/>
              <a:t>To understand what an OS guardrail means, let’s draw an analogy.</a:t>
            </a:r>
          </a:p>
          <a:p>
            <a:r>
              <a:rPr lang="en-US" dirty="0"/>
              <a:t>[RET] One may be terrified to drive on this road -- a single mistake could send you hurdling down valley below;</a:t>
            </a:r>
          </a:p>
          <a:p>
            <a:r>
              <a:rPr lang="en-US" dirty="0"/>
              <a:t>[RET] However, just adding a guardrail provides significant confidence and one can scale the heights and enjoy the views that lie beyond.</a:t>
            </a:r>
          </a:p>
          <a:p>
            <a:r>
              <a:rPr lang="en-US" dirty="0"/>
              <a:t>[RET] Similarly, an OS guardrail enables use of ML policies where it is beneficial and avoiding undesirable outcomes.</a:t>
            </a:r>
          </a:p>
          <a:p>
            <a:endParaRPr lang="en-US" dirty="0"/>
          </a:p>
          <a:p>
            <a:r>
              <a:rPr lang="en-US" dirty="0"/>
              <a:t>[RET]</a:t>
            </a:r>
          </a:p>
        </p:txBody>
      </p:sp>
      <p:sp>
        <p:nvSpPr>
          <p:cNvPr id="4" name="Slide Number Placeholder 3"/>
          <p:cNvSpPr>
            <a:spLocks noGrp="1"/>
          </p:cNvSpPr>
          <p:nvPr>
            <p:ph type="sldNum" sz="quarter" idx="5"/>
          </p:nvPr>
        </p:nvSpPr>
        <p:spPr/>
        <p:txBody>
          <a:bodyPr/>
          <a:lstStyle/>
          <a:p>
            <a:fld id="{3668B7EF-11EA-4E36-B289-20CF88D3549C}" type="slidenum">
              <a:rPr lang="en-US" smtClean="0"/>
              <a:t>7</a:t>
            </a:fld>
            <a:endParaRPr lang="en-US"/>
          </a:p>
        </p:txBody>
      </p:sp>
    </p:spTree>
    <p:extLst>
      <p:ext uri="{BB962C8B-B14F-4D97-AF65-F5344CB8AC3E}">
        <p14:creationId xmlns:p14="http://schemas.microsoft.com/office/powerpoint/2010/main" val="115705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concrete example to understand the issues of using a learned OS policy and what a guardrail ought to do.</a:t>
            </a:r>
          </a:p>
          <a:p>
            <a:r>
              <a:rPr lang="en-US" dirty="0"/>
              <a:t>We take </a:t>
            </a:r>
            <a:r>
              <a:rPr lang="en-US" dirty="0" err="1"/>
              <a:t>LinnOS</a:t>
            </a:r>
            <a:r>
              <a:rPr lang="en-US" dirty="0"/>
              <a:t>, which appeared at OSDI, as a running example. In </a:t>
            </a:r>
            <a:r>
              <a:rPr lang="en-US" dirty="0" err="1"/>
              <a:t>LinnOS</a:t>
            </a:r>
            <a:r>
              <a:rPr lang="en-US" dirty="0"/>
              <a:t>, the task is to predict whether an I/O request to an SSD will be slow or fast.</a:t>
            </a:r>
          </a:p>
          <a:p>
            <a:r>
              <a:rPr lang="en-US" dirty="0"/>
              <a:t>[RET] </a:t>
            </a:r>
            <a:r>
              <a:rPr lang="en-US" dirty="0" err="1"/>
              <a:t>LinnOS</a:t>
            </a:r>
            <a:r>
              <a:rPr lang="en-US" dirty="0"/>
              <a:t> uses the latencies of recent I/</a:t>
            </a:r>
            <a:r>
              <a:rPr lang="en-US" dirty="0" err="1"/>
              <a:t>Os</a:t>
            </a:r>
            <a:r>
              <a:rPr lang="en-US" dirty="0"/>
              <a:t> and the number of pending I/</a:t>
            </a:r>
            <a:r>
              <a:rPr lang="en-US" dirty="0" err="1"/>
              <a:t>Os</a:t>
            </a:r>
            <a:r>
              <a:rPr lang="en-US" dirty="0"/>
              <a:t> in the recent history to predict between slow/fast.</a:t>
            </a:r>
          </a:p>
          <a:p>
            <a:r>
              <a:rPr lang="en-US" dirty="0"/>
              <a:t>[RET] If the model predicts fast, the request is forwarded to the device else it is revoked back to the application.</a:t>
            </a:r>
          </a:p>
          <a:p>
            <a:r>
              <a:rPr lang="en-US" dirty="0"/>
              <a:t>[RET] To train this model and crucially, to chose the threshold for slow vs fast accesses, </a:t>
            </a:r>
            <a:r>
              <a:rPr lang="en-US" dirty="0" err="1"/>
              <a:t>LinnOS</a:t>
            </a:r>
            <a:r>
              <a:rPr lang="en-US" dirty="0"/>
              <a:t> relies on the latency distributions of the current workload.</a:t>
            </a:r>
          </a:p>
          <a:p>
            <a:endParaRPr lang="en-US" dirty="0"/>
          </a:p>
          <a:p>
            <a:r>
              <a:rPr lang="en-US" dirty="0"/>
              <a:t>Now let’s understand what guardrails need to do when running </a:t>
            </a:r>
            <a:r>
              <a:rPr lang="en-US" dirty="0" err="1"/>
              <a:t>LinnOS</a:t>
            </a:r>
            <a:r>
              <a:rPr lang="en-US" dirty="0"/>
              <a:t> in the kernel. </a:t>
            </a:r>
          </a:p>
        </p:txBody>
      </p:sp>
      <p:sp>
        <p:nvSpPr>
          <p:cNvPr id="4" name="Slide Number Placeholder 3"/>
          <p:cNvSpPr>
            <a:spLocks noGrp="1"/>
          </p:cNvSpPr>
          <p:nvPr>
            <p:ph type="sldNum" sz="quarter" idx="5"/>
          </p:nvPr>
        </p:nvSpPr>
        <p:spPr/>
        <p:txBody>
          <a:bodyPr/>
          <a:lstStyle/>
          <a:p>
            <a:fld id="{3668B7EF-11EA-4E36-B289-20CF88D3549C}" type="slidenum">
              <a:rPr lang="en-US" smtClean="0"/>
              <a:t>8</a:t>
            </a:fld>
            <a:endParaRPr lang="en-US"/>
          </a:p>
        </p:txBody>
      </p:sp>
    </p:spTree>
    <p:extLst>
      <p:ext uri="{BB962C8B-B14F-4D97-AF65-F5344CB8AC3E}">
        <p14:creationId xmlns:p14="http://schemas.microsoft.com/office/powerpoint/2010/main" val="296581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part of a guardrail, we think, is detection of problems. Problems can arise because of </a:t>
            </a:r>
            <a:r>
              <a:rPr lang="en-US" sz="1200" dirty="0"/>
              <a:t>inputs to the model, its outputs and system behavior.</a:t>
            </a:r>
            <a:endParaRPr lang="en-US" dirty="0"/>
          </a:p>
          <a:p>
            <a:endParaRPr lang="en-US" dirty="0"/>
          </a:p>
          <a:p>
            <a:r>
              <a:rPr lang="en-US" dirty="0"/>
              <a:t>[RET] One problem with the inputs is that if the input is outside of the training data distribution, the model’s outputs can be arbitrary. Because remember in </a:t>
            </a:r>
            <a:r>
              <a:rPr lang="en-US" dirty="0" err="1"/>
              <a:t>LinnOS</a:t>
            </a:r>
            <a:r>
              <a:rPr lang="en-US" dirty="0"/>
              <a:t>, the workload decides the fast/slow threshold so if the workload changes significantly, this threshold might need to change. This can be detected by monitoring the inputs to the model.</a:t>
            </a:r>
          </a:p>
          <a:p>
            <a:r>
              <a:rPr lang="en-US" dirty="0"/>
              <a:t>[RET] Another problem could be related to model outputs. For example, a small noise in the input features may lead to different outputs because of the statistical nature of the neural network predictions used in </a:t>
            </a:r>
            <a:r>
              <a:rPr lang="en-US" dirty="0" err="1"/>
              <a:t>LinnOS</a:t>
            </a:r>
            <a:r>
              <a:rPr lang="en-US" dirty="0"/>
              <a:t>. This can be detected by monitoring the inputs and outputs of the model.</a:t>
            </a:r>
          </a:p>
          <a:p>
            <a:r>
              <a:rPr lang="en-US" dirty="0"/>
              <a:t>[RET] Finally we would also like to have good end-to-end performance. For example, one problem that may arise here is that if the decisions do not lead to performance gains higher than the model overheads, then the overall performance regresses.</a:t>
            </a:r>
          </a:p>
          <a:p>
            <a:endParaRPr lang="en-US" dirty="0"/>
          </a:p>
          <a:p>
            <a:r>
              <a:rPr lang="en-US" dirty="0"/>
              <a:t>I described these examples for </a:t>
            </a:r>
            <a:r>
              <a:rPr lang="en-US" dirty="0" err="1"/>
              <a:t>LinnOS</a:t>
            </a:r>
            <a:r>
              <a:rPr lang="en-US" dirty="0"/>
              <a:t> but we also looked at other learned policies and found similar issues could exist there.</a:t>
            </a:r>
          </a:p>
          <a:p>
            <a:r>
              <a:rPr lang="en-US" dirty="0"/>
              <a:t>[RET] So a guardrail should detect when any of these problems arise.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note that such problems may also occur with the heuristic policies used in the kernel today but without any detection mechanism, we do not detect them.</a:t>
            </a:r>
          </a:p>
        </p:txBody>
      </p:sp>
      <p:sp>
        <p:nvSpPr>
          <p:cNvPr id="4" name="Slide Number Placeholder 3"/>
          <p:cNvSpPr>
            <a:spLocks noGrp="1"/>
          </p:cNvSpPr>
          <p:nvPr>
            <p:ph type="sldNum" sz="quarter" idx="5"/>
          </p:nvPr>
        </p:nvSpPr>
        <p:spPr/>
        <p:txBody>
          <a:bodyPr/>
          <a:lstStyle/>
          <a:p>
            <a:fld id="{3668B7EF-11EA-4E36-B289-20CF88D3549C}" type="slidenum">
              <a:rPr lang="en-US" smtClean="0"/>
              <a:t>9</a:t>
            </a:fld>
            <a:endParaRPr lang="en-US"/>
          </a:p>
        </p:txBody>
      </p:sp>
    </p:spTree>
    <p:extLst>
      <p:ext uri="{BB962C8B-B14F-4D97-AF65-F5344CB8AC3E}">
        <p14:creationId xmlns:p14="http://schemas.microsoft.com/office/powerpoint/2010/main" val="215269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32B6-85CE-990A-1A2A-DFCFDD2D98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B6A30-FC63-994F-76E1-B1687F435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8BD10C-75E4-0B4A-3F38-B5F54B4C5338}"/>
              </a:ext>
            </a:extLst>
          </p:cNvPr>
          <p:cNvSpPr>
            <a:spLocks noGrp="1"/>
          </p:cNvSpPr>
          <p:nvPr>
            <p:ph type="dt" sz="half" idx="10"/>
          </p:nvPr>
        </p:nvSpPr>
        <p:spPr/>
        <p:txBody>
          <a:bodyPr/>
          <a:lstStyle/>
          <a:p>
            <a:fld id="{F1F7C5D8-43BA-4EF7-90A7-A06883180C18}" type="datetime1">
              <a:rPr lang="en-US" smtClean="0"/>
              <a:t>5/14/2025</a:t>
            </a:fld>
            <a:endParaRPr lang="en-US"/>
          </a:p>
        </p:txBody>
      </p:sp>
      <p:sp>
        <p:nvSpPr>
          <p:cNvPr id="5" name="Footer Placeholder 4">
            <a:extLst>
              <a:ext uri="{FF2B5EF4-FFF2-40B4-BE49-F238E27FC236}">
                <a16:creationId xmlns:a16="http://schemas.microsoft.com/office/drawing/2014/main" id="{41605417-567A-4CC2-1927-53C812717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B577C-B0F9-BC30-4FD7-6E0A0B06DC2C}"/>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387519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56F7-B03C-7BE9-874A-0D795954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71572-2B24-C7E6-1023-45CE8FE61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CBF50-0DFE-7944-2A4A-8FA303F5E0D0}"/>
              </a:ext>
            </a:extLst>
          </p:cNvPr>
          <p:cNvSpPr>
            <a:spLocks noGrp="1"/>
          </p:cNvSpPr>
          <p:nvPr>
            <p:ph type="dt" sz="half" idx="10"/>
          </p:nvPr>
        </p:nvSpPr>
        <p:spPr/>
        <p:txBody>
          <a:bodyPr/>
          <a:lstStyle/>
          <a:p>
            <a:fld id="{9CA95F77-761C-4ECE-963E-1224880CC6C1}" type="datetime1">
              <a:rPr lang="en-US" smtClean="0"/>
              <a:t>5/14/2025</a:t>
            </a:fld>
            <a:endParaRPr lang="en-US"/>
          </a:p>
        </p:txBody>
      </p:sp>
      <p:sp>
        <p:nvSpPr>
          <p:cNvPr id="5" name="Footer Placeholder 4">
            <a:extLst>
              <a:ext uri="{FF2B5EF4-FFF2-40B4-BE49-F238E27FC236}">
                <a16:creationId xmlns:a16="http://schemas.microsoft.com/office/drawing/2014/main" id="{7A358E7B-178C-72D1-1EB7-2F1AAC15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BC098-AD4D-0395-1741-AFDFD4211B21}"/>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132529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DFAE7-D42B-08FC-1064-8F5C4D878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1FBA50-B45C-E6AE-E9E6-860AD21A1B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F5CE5-C0F5-8A90-7B93-0B34A6486586}"/>
              </a:ext>
            </a:extLst>
          </p:cNvPr>
          <p:cNvSpPr>
            <a:spLocks noGrp="1"/>
          </p:cNvSpPr>
          <p:nvPr>
            <p:ph type="dt" sz="half" idx="10"/>
          </p:nvPr>
        </p:nvSpPr>
        <p:spPr/>
        <p:txBody>
          <a:bodyPr/>
          <a:lstStyle/>
          <a:p>
            <a:fld id="{7E774AAC-7246-414F-84E5-9711648EF8F3}" type="datetime1">
              <a:rPr lang="en-US" smtClean="0"/>
              <a:t>5/14/2025</a:t>
            </a:fld>
            <a:endParaRPr lang="en-US"/>
          </a:p>
        </p:txBody>
      </p:sp>
      <p:sp>
        <p:nvSpPr>
          <p:cNvPr id="5" name="Footer Placeholder 4">
            <a:extLst>
              <a:ext uri="{FF2B5EF4-FFF2-40B4-BE49-F238E27FC236}">
                <a16:creationId xmlns:a16="http://schemas.microsoft.com/office/drawing/2014/main" id="{403D413C-7AA1-D5DC-47E4-C70DC9AC0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965A9-280F-16D5-91F5-EA599E0D2837}"/>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28561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114D9-1932-B210-56E8-2E825A5B7026}"/>
              </a:ext>
            </a:extLst>
          </p:cNvPr>
          <p:cNvSpPr>
            <a:spLocks noGrp="1"/>
          </p:cNvSpPr>
          <p:nvPr>
            <p:ph idx="1"/>
          </p:nvPr>
        </p:nvSpPr>
        <p:spPr>
          <a:xfrm>
            <a:off x="505976" y="1567543"/>
            <a:ext cx="11180047" cy="46094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CE9376-14B1-BF20-3136-B27303F6021E}"/>
              </a:ext>
            </a:extLst>
          </p:cNvPr>
          <p:cNvSpPr>
            <a:spLocks noGrp="1"/>
          </p:cNvSpPr>
          <p:nvPr>
            <p:ph type="dt" sz="half" idx="10"/>
          </p:nvPr>
        </p:nvSpPr>
        <p:spPr>
          <a:xfrm>
            <a:off x="505977" y="6356350"/>
            <a:ext cx="3075424" cy="365125"/>
          </a:xfrm>
        </p:spPr>
        <p:txBody>
          <a:bodyPr/>
          <a:lstStyle/>
          <a:p>
            <a:fld id="{D46F2D68-F07F-494F-8855-0EA95AD4AC80}" type="datetime1">
              <a:rPr lang="en-US" smtClean="0"/>
              <a:t>5/14/2025</a:t>
            </a:fld>
            <a:endParaRPr lang="en-US" dirty="0"/>
          </a:p>
        </p:txBody>
      </p:sp>
      <p:sp>
        <p:nvSpPr>
          <p:cNvPr id="5" name="Footer Placeholder 4">
            <a:extLst>
              <a:ext uri="{FF2B5EF4-FFF2-40B4-BE49-F238E27FC236}">
                <a16:creationId xmlns:a16="http://schemas.microsoft.com/office/drawing/2014/main" id="{8A5AEE68-39C9-BEA1-D5EC-46C54E3EC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892EC-B0A8-F060-C4B0-24B5852D6C2F}"/>
              </a:ext>
            </a:extLst>
          </p:cNvPr>
          <p:cNvSpPr>
            <a:spLocks noGrp="1"/>
          </p:cNvSpPr>
          <p:nvPr>
            <p:ph type="sldNum" sz="quarter" idx="12"/>
          </p:nvPr>
        </p:nvSpPr>
        <p:spPr>
          <a:xfrm>
            <a:off x="8610599" y="6356350"/>
            <a:ext cx="3075424" cy="365125"/>
          </a:xfrm>
        </p:spPr>
        <p:txBody>
          <a:bodyPr/>
          <a:lstStyle/>
          <a:p>
            <a:fld id="{B6926309-7871-4765-B51F-D6584D5E0B9C}" type="slidenum">
              <a:rPr lang="en-US" smtClean="0"/>
              <a:t>‹#›</a:t>
            </a:fld>
            <a:endParaRPr lang="en-US" dirty="0"/>
          </a:p>
        </p:txBody>
      </p:sp>
      <p:sp>
        <p:nvSpPr>
          <p:cNvPr id="7" name="Title Placeholder 1">
            <a:extLst>
              <a:ext uri="{FF2B5EF4-FFF2-40B4-BE49-F238E27FC236}">
                <a16:creationId xmlns:a16="http://schemas.microsoft.com/office/drawing/2014/main" id="{38DE0865-F391-339E-F939-AB186D743309}"/>
              </a:ext>
            </a:extLst>
          </p:cNvPr>
          <p:cNvSpPr>
            <a:spLocks noGrp="1"/>
          </p:cNvSpPr>
          <p:nvPr>
            <p:ph type="title"/>
          </p:nvPr>
        </p:nvSpPr>
        <p:spPr>
          <a:xfrm>
            <a:off x="505976" y="365125"/>
            <a:ext cx="11180048" cy="106174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70099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58C57-B490-C97D-A565-8B563ED70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1E9119-ECFC-456A-8564-F749D81FB8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57A1A-0949-D20A-9046-37C2D8E3BE8A}"/>
              </a:ext>
            </a:extLst>
          </p:cNvPr>
          <p:cNvSpPr>
            <a:spLocks noGrp="1"/>
          </p:cNvSpPr>
          <p:nvPr>
            <p:ph type="dt" sz="half" idx="10"/>
          </p:nvPr>
        </p:nvSpPr>
        <p:spPr/>
        <p:txBody>
          <a:bodyPr/>
          <a:lstStyle/>
          <a:p>
            <a:fld id="{BAEB7127-8F30-43F4-81F5-754E590032C1}" type="datetime1">
              <a:rPr lang="en-US" smtClean="0"/>
              <a:t>5/14/2025</a:t>
            </a:fld>
            <a:endParaRPr lang="en-US"/>
          </a:p>
        </p:txBody>
      </p:sp>
      <p:sp>
        <p:nvSpPr>
          <p:cNvPr id="5" name="Footer Placeholder 4">
            <a:extLst>
              <a:ext uri="{FF2B5EF4-FFF2-40B4-BE49-F238E27FC236}">
                <a16:creationId xmlns:a16="http://schemas.microsoft.com/office/drawing/2014/main" id="{1692640C-B935-59A7-509E-2291E000D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1C01B-6F5F-3119-D00B-4B02DB6024F5}"/>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119046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4EAB-D768-9E27-AB5C-68F514747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88BC2-5E8C-49A1-1854-9F44149932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12F05-76F5-2C08-A61F-A365F60764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800C1-B24E-6135-67A9-A068AE327B53}"/>
              </a:ext>
            </a:extLst>
          </p:cNvPr>
          <p:cNvSpPr>
            <a:spLocks noGrp="1"/>
          </p:cNvSpPr>
          <p:nvPr>
            <p:ph type="dt" sz="half" idx="10"/>
          </p:nvPr>
        </p:nvSpPr>
        <p:spPr/>
        <p:txBody>
          <a:bodyPr/>
          <a:lstStyle/>
          <a:p>
            <a:fld id="{959F212F-12FA-4F06-9D66-FC0F481FB118}" type="datetime1">
              <a:rPr lang="en-US" smtClean="0"/>
              <a:t>5/14/2025</a:t>
            </a:fld>
            <a:endParaRPr lang="en-US"/>
          </a:p>
        </p:txBody>
      </p:sp>
      <p:sp>
        <p:nvSpPr>
          <p:cNvPr id="6" name="Footer Placeholder 5">
            <a:extLst>
              <a:ext uri="{FF2B5EF4-FFF2-40B4-BE49-F238E27FC236}">
                <a16:creationId xmlns:a16="http://schemas.microsoft.com/office/drawing/2014/main" id="{AD10BC26-8956-BD54-7B43-6AC662F9F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2E3B9-2CCD-C532-12FC-AC1CFBA5541E}"/>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55628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81B9-F0ED-BE1C-1694-288DA3E45F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79161-502B-E3CF-6D79-E8ECE0361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38F2D-77A0-AA88-EE62-4AFDB69685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528B8B-7850-62C1-C8DC-212E47B81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AD325-FC5E-914D-957F-7DF38DA12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AA7A0-C4DB-1E1B-3B96-828E028375CF}"/>
              </a:ext>
            </a:extLst>
          </p:cNvPr>
          <p:cNvSpPr>
            <a:spLocks noGrp="1"/>
          </p:cNvSpPr>
          <p:nvPr>
            <p:ph type="dt" sz="half" idx="10"/>
          </p:nvPr>
        </p:nvSpPr>
        <p:spPr/>
        <p:txBody>
          <a:bodyPr/>
          <a:lstStyle/>
          <a:p>
            <a:fld id="{9E0D0E70-8F65-4FC9-8D6A-EDD8CFDA9152}" type="datetime1">
              <a:rPr lang="en-US" smtClean="0"/>
              <a:t>5/14/2025</a:t>
            </a:fld>
            <a:endParaRPr lang="en-US"/>
          </a:p>
        </p:txBody>
      </p:sp>
      <p:sp>
        <p:nvSpPr>
          <p:cNvPr id="8" name="Footer Placeholder 7">
            <a:extLst>
              <a:ext uri="{FF2B5EF4-FFF2-40B4-BE49-F238E27FC236}">
                <a16:creationId xmlns:a16="http://schemas.microsoft.com/office/drawing/2014/main" id="{B1160E68-10EC-2F8D-1615-A503DD5F63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76BA4-9DDB-7AE9-F2AE-3C5AEEF925E8}"/>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414300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FA46-0EEE-FACE-19F2-6F14E452B3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428C2-E083-7861-5C53-5FFAF124971A}"/>
              </a:ext>
            </a:extLst>
          </p:cNvPr>
          <p:cNvSpPr>
            <a:spLocks noGrp="1"/>
          </p:cNvSpPr>
          <p:nvPr>
            <p:ph type="dt" sz="half" idx="10"/>
          </p:nvPr>
        </p:nvSpPr>
        <p:spPr/>
        <p:txBody>
          <a:bodyPr/>
          <a:lstStyle/>
          <a:p>
            <a:fld id="{2FCF36F4-14E3-4ED4-A716-2E6F3E87CDA2}" type="datetime1">
              <a:rPr lang="en-US" smtClean="0"/>
              <a:t>5/14/2025</a:t>
            </a:fld>
            <a:endParaRPr lang="en-US"/>
          </a:p>
        </p:txBody>
      </p:sp>
      <p:sp>
        <p:nvSpPr>
          <p:cNvPr id="4" name="Footer Placeholder 3">
            <a:extLst>
              <a:ext uri="{FF2B5EF4-FFF2-40B4-BE49-F238E27FC236}">
                <a16:creationId xmlns:a16="http://schemas.microsoft.com/office/drawing/2014/main" id="{F9087B04-672A-D93F-0F92-F6C3699046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42360-FD6D-F172-AADE-7423DA8F6D17}"/>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390875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EBCA0-541F-80F7-398B-9627209A461A}"/>
              </a:ext>
            </a:extLst>
          </p:cNvPr>
          <p:cNvSpPr>
            <a:spLocks noGrp="1"/>
          </p:cNvSpPr>
          <p:nvPr>
            <p:ph type="dt" sz="half" idx="10"/>
          </p:nvPr>
        </p:nvSpPr>
        <p:spPr/>
        <p:txBody>
          <a:bodyPr/>
          <a:lstStyle/>
          <a:p>
            <a:fld id="{D2DB7F62-A661-4AF0-82A7-A2F4CDCABBAD}" type="datetime1">
              <a:rPr lang="en-US" smtClean="0"/>
              <a:t>5/14/2025</a:t>
            </a:fld>
            <a:endParaRPr lang="en-US"/>
          </a:p>
        </p:txBody>
      </p:sp>
      <p:sp>
        <p:nvSpPr>
          <p:cNvPr id="3" name="Footer Placeholder 2">
            <a:extLst>
              <a:ext uri="{FF2B5EF4-FFF2-40B4-BE49-F238E27FC236}">
                <a16:creationId xmlns:a16="http://schemas.microsoft.com/office/drawing/2014/main" id="{E45BA069-7837-37A4-E4D8-422BD514C9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11A99D-93DF-25A5-535D-7ACA19773E29}"/>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137665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E4AE-68B5-D855-3B50-A2D17B9F7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125FD-85CC-1205-BB63-40E892159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A97C3-2440-854C-0976-3896797F4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36D0C-5C73-59A6-FA60-BA994F51E56D}"/>
              </a:ext>
            </a:extLst>
          </p:cNvPr>
          <p:cNvSpPr>
            <a:spLocks noGrp="1"/>
          </p:cNvSpPr>
          <p:nvPr>
            <p:ph type="dt" sz="half" idx="10"/>
          </p:nvPr>
        </p:nvSpPr>
        <p:spPr/>
        <p:txBody>
          <a:bodyPr/>
          <a:lstStyle/>
          <a:p>
            <a:fld id="{FE483C14-09E3-4EAE-8F0C-ED76F7E05829}" type="datetime1">
              <a:rPr lang="en-US" smtClean="0"/>
              <a:t>5/14/2025</a:t>
            </a:fld>
            <a:endParaRPr lang="en-US"/>
          </a:p>
        </p:txBody>
      </p:sp>
      <p:sp>
        <p:nvSpPr>
          <p:cNvPr id="6" name="Footer Placeholder 5">
            <a:extLst>
              <a:ext uri="{FF2B5EF4-FFF2-40B4-BE49-F238E27FC236}">
                <a16:creationId xmlns:a16="http://schemas.microsoft.com/office/drawing/2014/main" id="{45068FC4-EEFA-D651-4561-1A4E648D3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3E603-659F-531F-A57D-13339A062C84}"/>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276692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086F-45CA-9EAC-1CCC-6F62E6D877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864DFA-1FFE-ADAD-6CAA-9ADE8461B8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5C09A1-6E87-5057-0C31-2E1AC6289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CDF53-D0A5-DCB0-76C5-330482D091AA}"/>
              </a:ext>
            </a:extLst>
          </p:cNvPr>
          <p:cNvSpPr>
            <a:spLocks noGrp="1"/>
          </p:cNvSpPr>
          <p:nvPr>
            <p:ph type="dt" sz="half" idx="10"/>
          </p:nvPr>
        </p:nvSpPr>
        <p:spPr/>
        <p:txBody>
          <a:bodyPr/>
          <a:lstStyle/>
          <a:p>
            <a:fld id="{22EB46C6-EB1E-4A0C-A3A5-7837418EECA1}" type="datetime1">
              <a:rPr lang="en-US" smtClean="0"/>
              <a:t>5/14/2025</a:t>
            </a:fld>
            <a:endParaRPr lang="en-US"/>
          </a:p>
        </p:txBody>
      </p:sp>
      <p:sp>
        <p:nvSpPr>
          <p:cNvPr id="6" name="Footer Placeholder 5">
            <a:extLst>
              <a:ext uri="{FF2B5EF4-FFF2-40B4-BE49-F238E27FC236}">
                <a16:creationId xmlns:a16="http://schemas.microsoft.com/office/drawing/2014/main" id="{FC7D4CF2-49EB-690C-EF79-506EF342B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1CB4B-190A-89D5-F471-B45044D8B68B}"/>
              </a:ext>
            </a:extLst>
          </p:cNvPr>
          <p:cNvSpPr>
            <a:spLocks noGrp="1"/>
          </p:cNvSpPr>
          <p:nvPr>
            <p:ph type="sldNum" sz="quarter" idx="12"/>
          </p:nvPr>
        </p:nvSpPr>
        <p:spPr/>
        <p:txBody>
          <a:bodyPr/>
          <a:lstStyle/>
          <a:p>
            <a:fld id="{B6926309-7871-4765-B51F-D6584D5E0B9C}" type="slidenum">
              <a:rPr lang="en-US" smtClean="0"/>
              <a:t>‹#›</a:t>
            </a:fld>
            <a:endParaRPr lang="en-US"/>
          </a:p>
        </p:txBody>
      </p:sp>
    </p:spTree>
    <p:extLst>
      <p:ext uri="{BB962C8B-B14F-4D97-AF65-F5344CB8AC3E}">
        <p14:creationId xmlns:p14="http://schemas.microsoft.com/office/powerpoint/2010/main" val="175960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1EDB48-14ED-0D83-04CA-D20F1463BD50}"/>
              </a:ext>
            </a:extLst>
          </p:cNvPr>
          <p:cNvSpPr>
            <a:spLocks noGrp="1"/>
          </p:cNvSpPr>
          <p:nvPr>
            <p:ph type="title"/>
          </p:nvPr>
        </p:nvSpPr>
        <p:spPr>
          <a:xfrm>
            <a:off x="505976" y="365125"/>
            <a:ext cx="11180048" cy="10617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744847-5BD4-A6DD-C744-4B657A66AA93}"/>
              </a:ext>
            </a:extLst>
          </p:cNvPr>
          <p:cNvSpPr>
            <a:spLocks noGrp="1"/>
          </p:cNvSpPr>
          <p:nvPr>
            <p:ph type="body" idx="1"/>
          </p:nvPr>
        </p:nvSpPr>
        <p:spPr>
          <a:xfrm>
            <a:off x="505975" y="1537398"/>
            <a:ext cx="11180047" cy="46395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8966EAB-8021-4091-5B38-015332F8AE0B}"/>
              </a:ext>
            </a:extLst>
          </p:cNvPr>
          <p:cNvSpPr>
            <a:spLocks noGrp="1"/>
          </p:cNvSpPr>
          <p:nvPr>
            <p:ph type="dt" sz="half" idx="2"/>
          </p:nvPr>
        </p:nvSpPr>
        <p:spPr>
          <a:xfrm>
            <a:off x="505975" y="6356350"/>
            <a:ext cx="3075425"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B0A8BD-48EB-4D70-A09C-92D414997156}" type="datetime1">
              <a:rPr lang="en-US" smtClean="0"/>
              <a:t>5/14/2025</a:t>
            </a:fld>
            <a:endParaRPr lang="en-US"/>
          </a:p>
        </p:txBody>
      </p:sp>
      <p:sp>
        <p:nvSpPr>
          <p:cNvPr id="5" name="Footer Placeholder 4">
            <a:extLst>
              <a:ext uri="{FF2B5EF4-FFF2-40B4-BE49-F238E27FC236}">
                <a16:creationId xmlns:a16="http://schemas.microsoft.com/office/drawing/2014/main" id="{0368A915-B2BD-F1F3-9C53-446E0F6F33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27065B-71F7-D23A-F4FA-5A21545131FC}"/>
              </a:ext>
            </a:extLst>
          </p:cNvPr>
          <p:cNvSpPr>
            <a:spLocks noGrp="1"/>
          </p:cNvSpPr>
          <p:nvPr>
            <p:ph type="sldNum" sz="quarter" idx="4"/>
          </p:nvPr>
        </p:nvSpPr>
        <p:spPr>
          <a:xfrm>
            <a:off x="8610600" y="6356350"/>
            <a:ext cx="307542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926309-7871-4765-B51F-D6584D5E0B9C}" type="slidenum">
              <a:rPr lang="en-US" smtClean="0"/>
              <a:t>‹#›</a:t>
            </a:fld>
            <a:endParaRPr lang="en-US"/>
          </a:p>
        </p:txBody>
      </p:sp>
    </p:spTree>
    <p:extLst>
      <p:ext uri="{BB962C8B-B14F-4D97-AF65-F5344CB8AC3E}">
        <p14:creationId xmlns:p14="http://schemas.microsoft.com/office/powerpoint/2010/main" val="2778978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F0502020204030204" pitchFamily="2" charset="0"/>
          <a:ea typeface="Roboto" panose="02000000000000000000" pitchFamily="2" charset="0"/>
          <a:cs typeface="Raleway" panose="020F05020202040302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F0502020204030204" pitchFamily="2" charset="0"/>
          <a:ea typeface="Roboto" panose="02000000000000000000" pitchFamily="2" charset="0"/>
          <a:cs typeface="Raleway" panose="020F05020202040302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F0502020204030204" pitchFamily="2" charset="0"/>
          <a:ea typeface="Roboto" panose="02000000000000000000" pitchFamily="2" charset="0"/>
          <a:cs typeface="Raleway" panose="020F05020202040302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F0502020204030204" pitchFamily="2" charset="0"/>
          <a:ea typeface="Roboto" panose="02000000000000000000" pitchFamily="2" charset="0"/>
          <a:cs typeface="Raleway" panose="020F05020202040302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F0502020204030204" pitchFamily="2" charset="0"/>
          <a:ea typeface="Roboto" panose="02000000000000000000" pitchFamily="2" charset="0"/>
          <a:cs typeface="Raleway" panose="020F05020202040302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notesSlide" Target="../notesSlides/notesSlide1.xml"/><Relationship Id="rId26" Type="http://schemas.openxmlformats.org/officeDocument/2006/relationships/image" Target="../media/image8.png"/><Relationship Id="rId3" Type="http://schemas.openxmlformats.org/officeDocument/2006/relationships/tags" Target="../tags/tag3.xml"/><Relationship Id="rId21" Type="http://schemas.openxmlformats.org/officeDocument/2006/relationships/image" Target="../media/image3.sv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2.xml"/><Relationship Id="rId25" Type="http://schemas.openxmlformats.org/officeDocument/2006/relationships/image" Target="../media/image7.svg"/><Relationship Id="rId33" Type="http://schemas.openxmlformats.org/officeDocument/2006/relationships/image" Target="../media/image15.sv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2.png"/><Relationship Id="rId29" Type="http://schemas.openxmlformats.org/officeDocument/2006/relationships/image" Target="../media/image11.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6.png"/><Relationship Id="rId32" Type="http://schemas.openxmlformats.org/officeDocument/2006/relationships/image" Target="../media/image1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5.png"/><Relationship Id="rId28"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1.png"/><Relationship Id="rId31" Type="http://schemas.openxmlformats.org/officeDocument/2006/relationships/image" Target="../media/image1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8" Type="http://schemas.openxmlformats.org/officeDocument/2006/relationships/tags" Target="../tags/tag8.xml"/></Relationships>
</file>

<file path=ppt/slides/_rels/slide10.xml.rels><?xml version="1.0" encoding="UTF-8" standalone="yes"?>
<Relationships xmlns="http://schemas.openxmlformats.org/package/2006/relationships"><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tags" Target="../tags/tag146.xml"/><Relationship Id="rId21" Type="http://schemas.openxmlformats.org/officeDocument/2006/relationships/tags" Target="../tags/tag141.xml"/><Relationship Id="rId34" Type="http://schemas.openxmlformats.org/officeDocument/2006/relationships/image" Target="../media/image30.png"/><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tags" Target="../tags/tag145.xml"/><Relationship Id="rId33" Type="http://schemas.openxmlformats.org/officeDocument/2006/relationships/image" Target="../media/image52.svg"/><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29" Type="http://schemas.openxmlformats.org/officeDocument/2006/relationships/notesSlide" Target="../notesSlides/notesSlide10.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tags" Target="../tags/tag144.xml"/><Relationship Id="rId32" Type="http://schemas.openxmlformats.org/officeDocument/2006/relationships/image" Target="../media/image51.png"/><Relationship Id="rId37" Type="http://schemas.openxmlformats.org/officeDocument/2006/relationships/image" Target="../media/image55.png"/><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tags" Target="../tags/tag143.xml"/><Relationship Id="rId28" Type="http://schemas.openxmlformats.org/officeDocument/2006/relationships/slideLayout" Target="../slideLayouts/slideLayout2.xml"/><Relationship Id="rId36" Type="http://schemas.openxmlformats.org/officeDocument/2006/relationships/image" Target="../media/image54.png"/><Relationship Id="rId10" Type="http://schemas.openxmlformats.org/officeDocument/2006/relationships/tags" Target="../tags/tag130.xml"/><Relationship Id="rId19" Type="http://schemas.openxmlformats.org/officeDocument/2006/relationships/tags" Target="../tags/tag139.xml"/><Relationship Id="rId31" Type="http://schemas.openxmlformats.org/officeDocument/2006/relationships/image" Target="../media/image45.pn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tags" Target="../tags/tag147.xml"/><Relationship Id="rId30" Type="http://schemas.openxmlformats.org/officeDocument/2006/relationships/image" Target="../media/image28.png"/><Relationship Id="rId35" Type="http://schemas.openxmlformats.org/officeDocument/2006/relationships/image" Target="../media/image53.png"/><Relationship Id="rId8" Type="http://schemas.openxmlformats.org/officeDocument/2006/relationships/tags" Target="../tags/tag128.xml"/><Relationship Id="rId3" Type="http://schemas.openxmlformats.org/officeDocument/2006/relationships/tags" Target="../tags/tag123.xml"/></Relationships>
</file>

<file path=ppt/slides/_rels/slide11.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openxmlformats.org/officeDocument/2006/relationships/tags" Target="../tags/tag165.xml"/><Relationship Id="rId3" Type="http://schemas.openxmlformats.org/officeDocument/2006/relationships/tags" Target="../tags/tag150.xml"/><Relationship Id="rId21" Type="http://schemas.openxmlformats.org/officeDocument/2006/relationships/notesSlide" Target="../notesSlides/notesSlide11.xml"/><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tags" Target="../tags/tag164.xml"/><Relationship Id="rId2" Type="http://schemas.openxmlformats.org/officeDocument/2006/relationships/tags" Target="../tags/tag149.xml"/><Relationship Id="rId16" Type="http://schemas.openxmlformats.org/officeDocument/2006/relationships/tags" Target="../tags/tag163.xml"/><Relationship Id="rId20"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image" Target="../media/image37.png"/><Relationship Id="rId10" Type="http://schemas.openxmlformats.org/officeDocument/2006/relationships/tags" Target="../tags/tag157.xml"/><Relationship Id="rId19" Type="http://schemas.openxmlformats.org/officeDocument/2006/relationships/tags" Target="../tags/tag166.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tags" Target="../tags/tag184.xml"/><Relationship Id="rId26" Type="http://schemas.openxmlformats.org/officeDocument/2006/relationships/image" Target="../media/image51.png"/><Relationship Id="rId3" Type="http://schemas.openxmlformats.org/officeDocument/2006/relationships/tags" Target="../tags/tag169.xml"/><Relationship Id="rId21" Type="http://schemas.openxmlformats.org/officeDocument/2006/relationships/tags" Target="../tags/tag187.xml"/><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tags" Target="../tags/tag183.xml"/><Relationship Id="rId25" Type="http://schemas.openxmlformats.org/officeDocument/2006/relationships/image" Target="../media/image56.png"/><Relationship Id="rId2" Type="http://schemas.openxmlformats.org/officeDocument/2006/relationships/tags" Target="../tags/tag168.xml"/><Relationship Id="rId16" Type="http://schemas.openxmlformats.org/officeDocument/2006/relationships/tags" Target="../tags/tag182.xml"/><Relationship Id="rId20" Type="http://schemas.openxmlformats.org/officeDocument/2006/relationships/tags" Target="../tags/tag186.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image" Target="../media/image45.png"/><Relationship Id="rId5" Type="http://schemas.openxmlformats.org/officeDocument/2006/relationships/tags" Target="../tags/tag171.xml"/><Relationship Id="rId15" Type="http://schemas.openxmlformats.org/officeDocument/2006/relationships/tags" Target="../tags/tag181.xml"/><Relationship Id="rId23" Type="http://schemas.openxmlformats.org/officeDocument/2006/relationships/notesSlide" Target="../notesSlides/notesSlide12.xml"/><Relationship Id="rId10" Type="http://schemas.openxmlformats.org/officeDocument/2006/relationships/tags" Target="../tags/tag176.xml"/><Relationship Id="rId19" Type="http://schemas.openxmlformats.org/officeDocument/2006/relationships/tags" Target="../tags/tag185.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 Id="rId22" Type="http://schemas.openxmlformats.org/officeDocument/2006/relationships/slideLayout" Target="../slideLayouts/slideLayout2.xml"/><Relationship Id="rId27"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56.png"/><Relationship Id="rId3" Type="http://schemas.openxmlformats.org/officeDocument/2006/relationships/tags" Target="../tags/tag190.xml"/><Relationship Id="rId21" Type="http://schemas.openxmlformats.org/officeDocument/2006/relationships/tags" Target="../tags/tag208.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45.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tags" Target="../tags/tag207.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notesSlide" Target="../notesSlides/notesSlide13.xml"/><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slideLayout" Target="../slideLayouts/slideLayout2.xml"/><Relationship Id="rId28" Type="http://schemas.openxmlformats.org/officeDocument/2006/relationships/image" Target="../media/image52.svg"/><Relationship Id="rId10" Type="http://schemas.openxmlformats.org/officeDocument/2006/relationships/tags" Target="../tags/tag197.xml"/><Relationship Id="rId19" Type="http://schemas.openxmlformats.org/officeDocument/2006/relationships/tags" Target="../tags/tag206.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tags" Target="../tags/tag209.xml"/><Relationship Id="rId27"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26" Type="http://schemas.openxmlformats.org/officeDocument/2006/relationships/image" Target="../media/image57.png"/><Relationship Id="rId3" Type="http://schemas.openxmlformats.org/officeDocument/2006/relationships/tags" Target="../tags/tag212.xml"/><Relationship Id="rId21" Type="http://schemas.openxmlformats.org/officeDocument/2006/relationships/tags" Target="../tags/tag230.xml"/><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5" Type="http://schemas.openxmlformats.org/officeDocument/2006/relationships/image" Target="../media/image37.png"/><Relationship Id="rId2" Type="http://schemas.openxmlformats.org/officeDocument/2006/relationships/tags" Target="../tags/tag211.xml"/><Relationship Id="rId16" Type="http://schemas.openxmlformats.org/officeDocument/2006/relationships/tags" Target="../tags/tag225.xml"/><Relationship Id="rId20" Type="http://schemas.openxmlformats.org/officeDocument/2006/relationships/tags" Target="../tags/tag229.xml"/><Relationship Id="rId29" Type="http://schemas.openxmlformats.org/officeDocument/2006/relationships/image" Target="../media/image60.svg"/><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24" Type="http://schemas.openxmlformats.org/officeDocument/2006/relationships/image" Target="../media/image28.png"/><Relationship Id="rId5" Type="http://schemas.openxmlformats.org/officeDocument/2006/relationships/tags" Target="../tags/tag214.xml"/><Relationship Id="rId15" Type="http://schemas.openxmlformats.org/officeDocument/2006/relationships/tags" Target="../tags/tag224.xml"/><Relationship Id="rId23" Type="http://schemas.openxmlformats.org/officeDocument/2006/relationships/notesSlide" Target="../notesSlides/notesSlide14.xml"/><Relationship Id="rId28" Type="http://schemas.openxmlformats.org/officeDocument/2006/relationships/image" Target="../media/image59.png"/><Relationship Id="rId10" Type="http://schemas.openxmlformats.org/officeDocument/2006/relationships/tags" Target="../tags/tag219.xml"/><Relationship Id="rId19" Type="http://schemas.openxmlformats.org/officeDocument/2006/relationships/tags" Target="../tags/tag228.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tags" Target="../tags/tag223.xml"/><Relationship Id="rId22" Type="http://schemas.openxmlformats.org/officeDocument/2006/relationships/slideLayout" Target="../slideLayouts/slideLayout2.xml"/><Relationship Id="rId27" Type="http://schemas.openxmlformats.org/officeDocument/2006/relationships/image" Target="../media/image58.svg"/><Relationship Id="rId30"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notesSlide" Target="../notesSlides/notesSlide15.xml"/><Relationship Id="rId18" Type="http://schemas.openxmlformats.org/officeDocument/2006/relationships/image" Target="../media/image62.png"/><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slideLayout" Target="../slideLayouts/slideLayout2.xml"/><Relationship Id="rId17" Type="http://schemas.openxmlformats.org/officeDocument/2006/relationships/image" Target="../media/image61.png"/><Relationship Id="rId2" Type="http://schemas.openxmlformats.org/officeDocument/2006/relationships/tags" Target="../tags/tag232.xml"/><Relationship Id="rId16" Type="http://schemas.openxmlformats.org/officeDocument/2006/relationships/image" Target="../media/image58.svg"/><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5" Type="http://schemas.openxmlformats.org/officeDocument/2006/relationships/image" Target="../media/image57.png"/><Relationship Id="rId10" Type="http://schemas.openxmlformats.org/officeDocument/2006/relationships/tags" Target="../tags/tag240.xml"/><Relationship Id="rId19" Type="http://schemas.openxmlformats.org/officeDocument/2006/relationships/image" Target="../media/image63.svg"/><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image" Target="../media/image57.png"/><Relationship Id="rId3" Type="http://schemas.openxmlformats.org/officeDocument/2006/relationships/tags" Target="../tags/tag244.xml"/><Relationship Id="rId21" Type="http://schemas.openxmlformats.org/officeDocument/2006/relationships/image" Target="../media/image62.png"/><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image" Target="../media/image37.png"/><Relationship Id="rId25" Type="http://schemas.openxmlformats.org/officeDocument/2006/relationships/image" Target="../media/image66.png"/><Relationship Id="rId2" Type="http://schemas.openxmlformats.org/officeDocument/2006/relationships/tags" Target="../tags/tag243.xml"/><Relationship Id="rId16" Type="http://schemas.openxmlformats.org/officeDocument/2006/relationships/notesSlide" Target="../notesSlides/notesSlide16.xml"/><Relationship Id="rId20" Type="http://schemas.openxmlformats.org/officeDocument/2006/relationships/image" Target="../media/image61.png"/><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24" Type="http://schemas.openxmlformats.org/officeDocument/2006/relationships/image" Target="../media/image65.png"/><Relationship Id="rId5" Type="http://schemas.openxmlformats.org/officeDocument/2006/relationships/tags" Target="../tags/tag246.xml"/><Relationship Id="rId15" Type="http://schemas.openxmlformats.org/officeDocument/2006/relationships/slideLayout" Target="../slideLayouts/slideLayout2.xml"/><Relationship Id="rId23" Type="http://schemas.openxmlformats.org/officeDocument/2006/relationships/image" Target="../media/image64.png"/><Relationship Id="rId10" Type="http://schemas.openxmlformats.org/officeDocument/2006/relationships/tags" Target="../tags/tag251.xml"/><Relationship Id="rId19" Type="http://schemas.openxmlformats.org/officeDocument/2006/relationships/image" Target="../media/image58.svg"/><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image" Target="../media/image63.svg"/></Relationships>
</file>

<file path=ppt/slides/_rels/slide17.xml.rels><?xml version="1.0" encoding="UTF-8" standalone="yes"?>
<Relationships xmlns="http://schemas.openxmlformats.org/package/2006/relationships"><Relationship Id="rId13" Type="http://schemas.openxmlformats.org/officeDocument/2006/relationships/tags" Target="../tags/tag268.xml"/><Relationship Id="rId18" Type="http://schemas.openxmlformats.org/officeDocument/2006/relationships/tags" Target="../tags/tag273.xml"/><Relationship Id="rId26" Type="http://schemas.openxmlformats.org/officeDocument/2006/relationships/image" Target="../media/image57.png"/><Relationship Id="rId3" Type="http://schemas.openxmlformats.org/officeDocument/2006/relationships/tags" Target="../tags/tag258.xml"/><Relationship Id="rId21" Type="http://schemas.openxmlformats.org/officeDocument/2006/relationships/tags" Target="../tags/tag276.xml"/><Relationship Id="rId7" Type="http://schemas.openxmlformats.org/officeDocument/2006/relationships/tags" Target="../tags/tag262.xml"/><Relationship Id="rId12" Type="http://schemas.openxmlformats.org/officeDocument/2006/relationships/tags" Target="../tags/tag267.xml"/><Relationship Id="rId17" Type="http://schemas.openxmlformats.org/officeDocument/2006/relationships/tags" Target="../tags/tag272.xml"/><Relationship Id="rId25" Type="http://schemas.openxmlformats.org/officeDocument/2006/relationships/image" Target="../media/image37.png"/><Relationship Id="rId33" Type="http://schemas.openxmlformats.org/officeDocument/2006/relationships/image" Target="../media/image66.png"/><Relationship Id="rId2" Type="http://schemas.openxmlformats.org/officeDocument/2006/relationships/tags" Target="../tags/tag257.xml"/><Relationship Id="rId16" Type="http://schemas.openxmlformats.org/officeDocument/2006/relationships/tags" Target="../tags/tag271.xml"/><Relationship Id="rId20" Type="http://schemas.openxmlformats.org/officeDocument/2006/relationships/tags" Target="../tags/tag275.xml"/><Relationship Id="rId29" Type="http://schemas.openxmlformats.org/officeDocument/2006/relationships/image" Target="../media/image62.png"/><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24" Type="http://schemas.openxmlformats.org/officeDocument/2006/relationships/notesSlide" Target="../notesSlides/notesSlide17.xml"/><Relationship Id="rId32" Type="http://schemas.openxmlformats.org/officeDocument/2006/relationships/image" Target="../media/image65.png"/><Relationship Id="rId5" Type="http://schemas.openxmlformats.org/officeDocument/2006/relationships/tags" Target="../tags/tag260.xml"/><Relationship Id="rId15" Type="http://schemas.openxmlformats.org/officeDocument/2006/relationships/tags" Target="../tags/tag270.xml"/><Relationship Id="rId23" Type="http://schemas.openxmlformats.org/officeDocument/2006/relationships/slideLayout" Target="../slideLayouts/slideLayout2.xml"/><Relationship Id="rId28" Type="http://schemas.openxmlformats.org/officeDocument/2006/relationships/image" Target="../media/image61.png"/><Relationship Id="rId10" Type="http://schemas.openxmlformats.org/officeDocument/2006/relationships/tags" Target="../tags/tag265.xml"/><Relationship Id="rId19" Type="http://schemas.openxmlformats.org/officeDocument/2006/relationships/tags" Target="../tags/tag274.xml"/><Relationship Id="rId31" Type="http://schemas.openxmlformats.org/officeDocument/2006/relationships/image" Target="../media/image64.png"/><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 Id="rId22" Type="http://schemas.openxmlformats.org/officeDocument/2006/relationships/tags" Target="../tags/tag277.xml"/><Relationship Id="rId27" Type="http://schemas.openxmlformats.org/officeDocument/2006/relationships/image" Target="../media/image58.svg"/><Relationship Id="rId30" Type="http://schemas.openxmlformats.org/officeDocument/2006/relationships/image" Target="../media/image63.svg"/><Relationship Id="rId8" Type="http://schemas.openxmlformats.org/officeDocument/2006/relationships/tags" Target="../tags/tag263.xml"/></Relationships>
</file>

<file path=ppt/slides/_rels/slide18.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tags" Target="../tags/tag290.xml"/><Relationship Id="rId18" Type="http://schemas.openxmlformats.org/officeDocument/2006/relationships/notesSlide" Target="../notesSlides/notesSlide18.xml"/><Relationship Id="rId26" Type="http://schemas.openxmlformats.org/officeDocument/2006/relationships/image" Target="../media/image68.png"/><Relationship Id="rId3" Type="http://schemas.openxmlformats.org/officeDocument/2006/relationships/tags" Target="../tags/tag280.xml"/><Relationship Id="rId21" Type="http://schemas.openxmlformats.org/officeDocument/2006/relationships/image" Target="../media/image58.svg"/><Relationship Id="rId7" Type="http://schemas.openxmlformats.org/officeDocument/2006/relationships/tags" Target="../tags/tag284.xml"/><Relationship Id="rId12" Type="http://schemas.openxmlformats.org/officeDocument/2006/relationships/tags" Target="../tags/tag289.xml"/><Relationship Id="rId17" Type="http://schemas.openxmlformats.org/officeDocument/2006/relationships/slideLayout" Target="../slideLayouts/slideLayout2.xml"/><Relationship Id="rId25" Type="http://schemas.openxmlformats.org/officeDocument/2006/relationships/image" Target="../media/image67.png"/><Relationship Id="rId2" Type="http://schemas.openxmlformats.org/officeDocument/2006/relationships/tags" Target="../tags/tag279.xml"/><Relationship Id="rId16" Type="http://schemas.openxmlformats.org/officeDocument/2006/relationships/tags" Target="../tags/tag293.xml"/><Relationship Id="rId20" Type="http://schemas.openxmlformats.org/officeDocument/2006/relationships/image" Target="../media/image57.png"/><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tags" Target="../tags/tag288.xml"/><Relationship Id="rId24" Type="http://schemas.openxmlformats.org/officeDocument/2006/relationships/image" Target="../media/image63.svg"/><Relationship Id="rId5" Type="http://schemas.openxmlformats.org/officeDocument/2006/relationships/tags" Target="../tags/tag282.xml"/><Relationship Id="rId15" Type="http://schemas.openxmlformats.org/officeDocument/2006/relationships/tags" Target="../tags/tag292.xml"/><Relationship Id="rId23" Type="http://schemas.openxmlformats.org/officeDocument/2006/relationships/image" Target="../media/image62.png"/><Relationship Id="rId28" Type="http://schemas.openxmlformats.org/officeDocument/2006/relationships/image" Target="../media/image70.png"/><Relationship Id="rId10" Type="http://schemas.openxmlformats.org/officeDocument/2006/relationships/tags" Target="../tags/tag287.xml"/><Relationship Id="rId19" Type="http://schemas.openxmlformats.org/officeDocument/2006/relationships/image" Target="../media/image37.png"/><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tags" Target="../tags/tag291.xml"/><Relationship Id="rId22" Type="http://schemas.openxmlformats.org/officeDocument/2006/relationships/image" Target="../media/image61.png"/><Relationship Id="rId27"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image" Target="../media/image71.png"/><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notesSlide" Target="../notesSlides/notesSlide19.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slideLayout" Target="../slideLayouts/slideLayout2.xml"/><Relationship Id="rId5" Type="http://schemas.openxmlformats.org/officeDocument/2006/relationships/tags" Target="../tags/tag298.xml"/><Relationship Id="rId10" Type="http://schemas.openxmlformats.org/officeDocument/2006/relationships/tags" Target="../tags/tag303.xml"/><Relationship Id="rId4" Type="http://schemas.openxmlformats.org/officeDocument/2006/relationships/tags" Target="../tags/tag297.xml"/><Relationship Id="rId9" Type="http://schemas.openxmlformats.org/officeDocument/2006/relationships/tags" Target="../tags/tag302.xml"/></Relationships>
</file>

<file path=ppt/slides/_rels/slide2.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6.png"/><Relationship Id="rId3" Type="http://schemas.openxmlformats.org/officeDocument/2006/relationships/tags" Target="../tags/tag19.xml"/><Relationship Id="rId21" Type="http://schemas.openxmlformats.org/officeDocument/2006/relationships/image" Target="../media/image1.png"/><Relationship Id="rId34" Type="http://schemas.openxmlformats.org/officeDocument/2006/relationships/image" Target="../media/image14.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5.png"/><Relationship Id="rId33" Type="http://schemas.openxmlformats.org/officeDocument/2006/relationships/image" Target="../media/image13.png"/><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notesSlide" Target="../notesSlides/notesSlide2.xml"/><Relationship Id="rId29" Type="http://schemas.openxmlformats.org/officeDocument/2006/relationships/image" Target="../media/image9.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image" Target="../media/image4.png"/><Relationship Id="rId32" Type="http://schemas.openxmlformats.org/officeDocument/2006/relationships/image" Target="../media/image12.png"/><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image" Target="../media/image3.svg"/><Relationship Id="rId28" Type="http://schemas.openxmlformats.org/officeDocument/2006/relationships/image" Target="../media/image8.png"/><Relationship Id="rId10" Type="http://schemas.openxmlformats.org/officeDocument/2006/relationships/tags" Target="../tags/tag26.xml"/><Relationship Id="rId19" Type="http://schemas.openxmlformats.org/officeDocument/2006/relationships/slideLayout" Target="../slideLayouts/slideLayout2.xml"/><Relationship Id="rId31" Type="http://schemas.openxmlformats.org/officeDocument/2006/relationships/image" Target="../media/image11.sv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image" Target="../media/image2.png"/><Relationship Id="rId27" Type="http://schemas.openxmlformats.org/officeDocument/2006/relationships/image" Target="../media/image7.svg"/><Relationship Id="rId30" Type="http://schemas.openxmlformats.org/officeDocument/2006/relationships/image" Target="../media/image10.png"/><Relationship Id="rId35" Type="http://schemas.openxmlformats.org/officeDocument/2006/relationships/image" Target="../media/image15.svg"/><Relationship Id="rId8" Type="http://schemas.openxmlformats.org/officeDocument/2006/relationships/tags" Target="../tags/tag24.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306.xml"/><Relationship Id="rId7" Type="http://schemas.openxmlformats.org/officeDocument/2006/relationships/slideLayout" Target="../slideLayouts/slideLayout2.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5" Type="http://schemas.openxmlformats.org/officeDocument/2006/relationships/tags" Target="../tags/tag308.xml"/><Relationship Id="rId10" Type="http://schemas.openxmlformats.org/officeDocument/2006/relationships/image" Target="../media/image28.png"/><Relationship Id="rId4" Type="http://schemas.openxmlformats.org/officeDocument/2006/relationships/tags" Target="../tags/tag307.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image" Target="../media/image28.png"/><Relationship Id="rId5" Type="http://schemas.openxmlformats.org/officeDocument/2006/relationships/tags" Target="../tags/tag314.xml"/><Relationship Id="rId10" Type="http://schemas.openxmlformats.org/officeDocument/2006/relationships/image" Target="../media/image43.png"/><Relationship Id="rId4" Type="http://schemas.openxmlformats.org/officeDocument/2006/relationships/tags" Target="../tags/tag313.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image" Target="../media/image71.png"/><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image" Target="../media/image28.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image" Target="../media/image43.png"/><Relationship Id="rId5" Type="http://schemas.openxmlformats.org/officeDocument/2006/relationships/tags" Target="../tags/tag321.xml"/><Relationship Id="rId10" Type="http://schemas.openxmlformats.org/officeDocument/2006/relationships/notesSlide" Target="../notesSlides/notesSlide22.xml"/><Relationship Id="rId4" Type="http://schemas.openxmlformats.org/officeDocument/2006/relationships/tags" Target="../tags/tag320.xml"/><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332.xml"/><Relationship Id="rId3" Type="http://schemas.openxmlformats.org/officeDocument/2006/relationships/tags" Target="../tags/tag327.xml"/><Relationship Id="rId7" Type="http://schemas.openxmlformats.org/officeDocument/2006/relationships/tags" Target="../tags/tag331.xml"/><Relationship Id="rId12" Type="http://schemas.openxmlformats.org/officeDocument/2006/relationships/image" Target="../media/image28.pn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43.png"/><Relationship Id="rId5" Type="http://schemas.openxmlformats.org/officeDocument/2006/relationships/tags" Target="../tags/tag329.xml"/><Relationship Id="rId10" Type="http://schemas.openxmlformats.org/officeDocument/2006/relationships/notesSlide" Target="../notesSlides/notesSlide23.xml"/><Relationship Id="rId4" Type="http://schemas.openxmlformats.org/officeDocument/2006/relationships/tags" Target="../tags/tag328.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72.png"/><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notesSlide" Target="../notesSlides/notesSlide24.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slideLayout" Target="../slideLayouts/slideLayout2.xml"/><Relationship Id="rId5" Type="http://schemas.openxmlformats.org/officeDocument/2006/relationships/tags" Target="../tags/tag337.xml"/><Relationship Id="rId15" Type="http://schemas.openxmlformats.org/officeDocument/2006/relationships/image" Target="../media/image28.png"/><Relationship Id="rId10" Type="http://schemas.openxmlformats.org/officeDocument/2006/relationships/tags" Target="../tags/tag342.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18" Type="http://schemas.openxmlformats.org/officeDocument/2006/relationships/image" Target="../media/image28.png"/><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tags" Target="../tags/tag354.xml"/><Relationship Id="rId17" Type="http://schemas.openxmlformats.org/officeDocument/2006/relationships/image" Target="../media/image43.png"/><Relationship Id="rId2" Type="http://schemas.openxmlformats.org/officeDocument/2006/relationships/tags" Target="../tags/tag344.xml"/><Relationship Id="rId16" Type="http://schemas.openxmlformats.org/officeDocument/2006/relationships/image" Target="../media/image72.png"/><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5" Type="http://schemas.openxmlformats.org/officeDocument/2006/relationships/notesSlide" Target="../notesSlides/notesSlide25.xml"/><Relationship Id="rId10" Type="http://schemas.openxmlformats.org/officeDocument/2006/relationships/tags" Target="../tags/tag352.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image" Target="../media/image37.png"/><Relationship Id="rId26" Type="http://schemas.openxmlformats.org/officeDocument/2006/relationships/image" Target="../media/image71.png"/><Relationship Id="rId3" Type="http://schemas.openxmlformats.org/officeDocument/2006/relationships/tags" Target="../tags/tag358.xml"/><Relationship Id="rId21" Type="http://schemas.openxmlformats.org/officeDocument/2006/relationships/image" Target="../media/image58.svg"/><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notesSlide" Target="../notesSlides/notesSlide26.xml"/><Relationship Id="rId25" Type="http://schemas.openxmlformats.org/officeDocument/2006/relationships/image" Target="../media/image75.png"/><Relationship Id="rId2" Type="http://schemas.openxmlformats.org/officeDocument/2006/relationships/tags" Target="../tags/tag357.xml"/><Relationship Id="rId16" Type="http://schemas.openxmlformats.org/officeDocument/2006/relationships/slideLayout" Target="../slideLayouts/slideLayout2.xml"/><Relationship Id="rId20" Type="http://schemas.openxmlformats.org/officeDocument/2006/relationships/image" Target="../media/image57.png"/><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image" Target="../media/image74.png"/><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image" Target="../media/image60.svg"/><Relationship Id="rId28" Type="http://schemas.openxmlformats.org/officeDocument/2006/relationships/image" Target="../media/image34.svg"/><Relationship Id="rId10" Type="http://schemas.openxmlformats.org/officeDocument/2006/relationships/tags" Target="../tags/tag365.xml"/><Relationship Id="rId19" Type="http://schemas.openxmlformats.org/officeDocument/2006/relationships/image" Target="../media/image73.png"/><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image" Target="../media/image59.png"/><Relationship Id="rId27"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56.png"/><Relationship Id="rId3" Type="http://schemas.openxmlformats.org/officeDocument/2006/relationships/tags" Target="../tags/tag373.xml"/><Relationship Id="rId7" Type="http://schemas.openxmlformats.org/officeDocument/2006/relationships/slideLayout" Target="../slideLayouts/slideLayout2.xml"/><Relationship Id="rId12" Type="http://schemas.openxmlformats.org/officeDocument/2006/relationships/image" Target="../media/image52.svg"/><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image" Target="../media/image51.png"/><Relationship Id="rId5" Type="http://schemas.openxmlformats.org/officeDocument/2006/relationships/tags" Target="../tags/tag375.xml"/><Relationship Id="rId10" Type="http://schemas.openxmlformats.org/officeDocument/2006/relationships/image" Target="../media/image45.png"/><Relationship Id="rId4" Type="http://schemas.openxmlformats.org/officeDocument/2006/relationships/tags" Target="../tags/tag374.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image" Target="../media/image1.png"/><Relationship Id="rId39" Type="http://schemas.openxmlformats.org/officeDocument/2006/relationships/image" Target="../media/image22.png"/><Relationship Id="rId21" Type="http://schemas.openxmlformats.org/officeDocument/2006/relationships/tags" Target="../tags/tag55.xml"/><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10.png"/><Relationship Id="rId50" Type="http://schemas.openxmlformats.org/officeDocument/2006/relationships/image" Target="../media/image13.png"/><Relationship Id="rId7" Type="http://schemas.openxmlformats.org/officeDocument/2006/relationships/tags" Target="../tags/tag41.xml"/><Relationship Id="rId2" Type="http://schemas.openxmlformats.org/officeDocument/2006/relationships/tags" Target="../tags/tag36.xml"/><Relationship Id="rId16" Type="http://schemas.openxmlformats.org/officeDocument/2006/relationships/tags" Target="../tags/tag50.xml"/><Relationship Id="rId29" Type="http://schemas.openxmlformats.org/officeDocument/2006/relationships/image" Target="../media/image4.png"/><Relationship Id="rId11" Type="http://schemas.openxmlformats.org/officeDocument/2006/relationships/tags" Target="../tags/tag45.xml"/><Relationship Id="rId24" Type="http://schemas.openxmlformats.org/officeDocument/2006/relationships/slideLayout" Target="../slideLayouts/slideLayout2.xml"/><Relationship Id="rId32" Type="http://schemas.openxmlformats.org/officeDocument/2006/relationships/image" Target="../media/image7.svg"/><Relationship Id="rId37" Type="http://schemas.openxmlformats.org/officeDocument/2006/relationships/image" Target="../media/image20.png"/><Relationship Id="rId40" Type="http://schemas.openxmlformats.org/officeDocument/2006/relationships/image" Target="../media/image23.svg"/><Relationship Id="rId45" Type="http://schemas.openxmlformats.org/officeDocument/2006/relationships/image" Target="../media/image8.png"/><Relationship Id="rId5" Type="http://schemas.openxmlformats.org/officeDocument/2006/relationships/tags" Target="../tags/tag39.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image" Target="../media/image3.svg"/><Relationship Id="rId36" Type="http://schemas.openxmlformats.org/officeDocument/2006/relationships/image" Target="../media/image19.png"/><Relationship Id="rId49" Type="http://schemas.openxmlformats.org/officeDocument/2006/relationships/image" Target="../media/image12.png"/><Relationship Id="rId10" Type="http://schemas.openxmlformats.org/officeDocument/2006/relationships/tags" Target="../tags/tag44.xml"/><Relationship Id="rId19" Type="http://schemas.openxmlformats.org/officeDocument/2006/relationships/tags" Target="../tags/tag53.xml"/><Relationship Id="rId31" Type="http://schemas.openxmlformats.org/officeDocument/2006/relationships/image" Target="../media/image6.png"/><Relationship Id="rId44" Type="http://schemas.openxmlformats.org/officeDocument/2006/relationships/image" Target="../media/image27.png"/><Relationship Id="rId52" Type="http://schemas.openxmlformats.org/officeDocument/2006/relationships/image" Target="../media/image15.svg"/><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image" Target="../media/image2.png"/><Relationship Id="rId30" Type="http://schemas.openxmlformats.org/officeDocument/2006/relationships/image" Target="../media/image5.png"/><Relationship Id="rId35" Type="http://schemas.openxmlformats.org/officeDocument/2006/relationships/image" Target="../media/image18.svg"/><Relationship Id="rId43" Type="http://schemas.openxmlformats.org/officeDocument/2006/relationships/image" Target="../media/image26.png"/><Relationship Id="rId48" Type="http://schemas.openxmlformats.org/officeDocument/2006/relationships/image" Target="../media/image11.svg"/><Relationship Id="rId8" Type="http://schemas.openxmlformats.org/officeDocument/2006/relationships/tags" Target="../tags/tag42.xml"/><Relationship Id="rId51" Type="http://schemas.openxmlformats.org/officeDocument/2006/relationships/image" Target="../media/image14.png"/><Relationship Id="rId3" Type="http://schemas.openxmlformats.org/officeDocument/2006/relationships/tags" Target="../tags/tag37.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notesSlide" Target="../notesSlides/notesSlide3.xml"/><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9.png"/><Relationship Id="rId20" Type="http://schemas.openxmlformats.org/officeDocument/2006/relationships/tags" Target="../tags/tag54.xml"/><Relationship Id="rId41" Type="http://schemas.openxmlformats.org/officeDocument/2006/relationships/image" Target="../media/image24.png"/><Relationship Id="rId1" Type="http://schemas.openxmlformats.org/officeDocument/2006/relationships/tags" Target="../tags/tag35.xml"/><Relationship Id="rId6"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tags" Target="../tags/tag59.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notesSlide" Target="../notesSlides/notesSlide4.xml"/><Relationship Id="rId5" Type="http://schemas.openxmlformats.org/officeDocument/2006/relationships/tags" Target="../tags/tag62.xml"/><Relationship Id="rId15" Type="http://schemas.openxmlformats.org/officeDocument/2006/relationships/image" Target="../media/image31.png"/><Relationship Id="rId10" Type="http://schemas.openxmlformats.org/officeDocument/2006/relationships/slideLayout" Target="../slideLayouts/slideLayout2.xml"/><Relationship Id="rId19" Type="http://schemas.openxmlformats.org/officeDocument/2006/relationships/image" Target="../media/image35.pn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70.xml"/><Relationship Id="rId7" Type="http://schemas.openxmlformats.org/officeDocument/2006/relationships/notesSlide" Target="../notesSlides/notesSlide6.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tags" Target="../tags/tag7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42.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41.jpeg"/><Relationship Id="rId5" Type="http://schemas.openxmlformats.org/officeDocument/2006/relationships/tags" Target="../tags/tag77.xml"/><Relationship Id="rId10" Type="http://schemas.openxmlformats.org/officeDocument/2006/relationships/image" Target="../media/image37.png"/><Relationship Id="rId4" Type="http://schemas.openxmlformats.org/officeDocument/2006/relationships/tags" Target="../tags/tag76.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3" Type="http://schemas.openxmlformats.org/officeDocument/2006/relationships/tags" Target="../tags/tag82.xml"/><Relationship Id="rId21" Type="http://schemas.openxmlformats.org/officeDocument/2006/relationships/notesSlide" Target="../notesSlides/notesSlide8.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44.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28.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image" Target="../media/image45.png"/><Relationship Id="rId3" Type="http://schemas.openxmlformats.org/officeDocument/2006/relationships/tags" Target="../tags/tag101.xml"/><Relationship Id="rId21" Type="http://schemas.openxmlformats.org/officeDocument/2006/relationships/tags" Target="../tags/tag119.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image" Target="../media/image28.png"/><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image" Target="../media/image48.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notesSlide" Target="../notesSlides/notesSlide9.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slideLayout" Target="../slideLayouts/slideLayout2.xml"/><Relationship Id="rId28" Type="http://schemas.openxmlformats.org/officeDocument/2006/relationships/image" Target="../media/image47.png"/><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image" Target="../media/image50.svg"/><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image" Target="../media/image46.png"/><Relationship Id="rId30"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5599E2-5853-C33A-3309-B551EEEAFB72}"/>
              </a:ext>
            </a:extLst>
          </p:cNvPr>
          <p:cNvSpPr>
            <a:spLocks noGrp="1"/>
          </p:cNvSpPr>
          <p:nvPr>
            <p:ph type="sldNum" sz="quarter" idx="12"/>
            <p:custDataLst>
              <p:tags r:id="rId2"/>
            </p:custDataLst>
          </p:nvPr>
        </p:nvSpPr>
        <p:spPr/>
        <p:txBody>
          <a:bodyPr/>
          <a:lstStyle/>
          <a:p>
            <a:r>
              <a:rPr lang="en-US"/>
              <a:t>1</a:t>
            </a:r>
            <a:endParaRPr lang="en-US" dirty="0"/>
          </a:p>
        </p:txBody>
      </p:sp>
      <p:sp>
        <p:nvSpPr>
          <p:cNvPr id="4" name="Title 3">
            <a:extLst>
              <a:ext uri="{FF2B5EF4-FFF2-40B4-BE49-F238E27FC236}">
                <a16:creationId xmlns:a16="http://schemas.microsoft.com/office/drawing/2014/main" id="{419BD316-608E-6C4B-6F49-7BC6B3FEDA89}"/>
              </a:ext>
            </a:extLst>
          </p:cNvPr>
          <p:cNvSpPr>
            <a:spLocks noGrp="1"/>
          </p:cNvSpPr>
          <p:nvPr>
            <p:ph type="title"/>
            <p:custDataLst>
              <p:tags r:id="rId3"/>
            </p:custDataLst>
          </p:nvPr>
        </p:nvSpPr>
        <p:spPr/>
        <p:txBody>
          <a:bodyPr>
            <a:normAutofit/>
          </a:bodyPr>
          <a:lstStyle/>
          <a:p>
            <a:r>
              <a:rPr lang="en-US" dirty="0"/>
              <a:t>Everyone Else is Using ML, Why Aren’t We?</a:t>
            </a:r>
          </a:p>
        </p:txBody>
      </p:sp>
      <p:grpSp>
        <p:nvGrpSpPr>
          <p:cNvPr id="18" name="Group 17">
            <a:extLst>
              <a:ext uri="{FF2B5EF4-FFF2-40B4-BE49-F238E27FC236}">
                <a16:creationId xmlns:a16="http://schemas.microsoft.com/office/drawing/2014/main" id="{1391E037-D7FF-CE84-7676-130D25D84778}"/>
              </a:ext>
            </a:extLst>
          </p:cNvPr>
          <p:cNvGrpSpPr/>
          <p:nvPr>
            <p:custDataLst>
              <p:tags r:id="rId4"/>
            </p:custDataLst>
          </p:nvPr>
        </p:nvGrpSpPr>
        <p:grpSpPr>
          <a:xfrm>
            <a:off x="393015" y="1909484"/>
            <a:ext cx="1008609" cy="1041661"/>
            <a:chOff x="802206" y="1894045"/>
            <a:chExt cx="1008609" cy="1041661"/>
          </a:xfrm>
        </p:grpSpPr>
        <p:pic>
          <p:nvPicPr>
            <p:cNvPr id="1026" name="Picture 2" descr="undefined">
              <a:extLst>
                <a:ext uri="{FF2B5EF4-FFF2-40B4-BE49-F238E27FC236}">
                  <a16:creationId xmlns:a16="http://schemas.microsoft.com/office/drawing/2014/main" id="{57659E44-BFB7-D691-7575-7D7FC79876E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73545"/>
            <a:stretch/>
          </p:blipFill>
          <p:spPr bwMode="auto">
            <a:xfrm>
              <a:off x="949796" y="1894045"/>
              <a:ext cx="713429" cy="707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ACB9CB5-59DE-6093-1951-D099E0C02B4D}"/>
                </a:ext>
              </a:extLst>
            </p:cNvPr>
            <p:cNvSpPr txBox="1"/>
            <p:nvPr/>
          </p:nvSpPr>
          <p:spPr>
            <a:xfrm>
              <a:off x="802206" y="2597152"/>
              <a:ext cx="1008609" cy="338554"/>
            </a:xfrm>
            <a:prstGeom prst="rect">
              <a:avLst/>
            </a:prstGeom>
            <a:noFill/>
          </p:spPr>
          <p:txBody>
            <a:bodyPr wrap="none" rtlCol="0">
              <a:spAutoFit/>
            </a:bodyPr>
            <a:lstStyle/>
            <a:p>
              <a:pPr algn="ctr"/>
              <a:r>
                <a:rPr lang="en-US" sz="1600" dirty="0">
                  <a:latin typeface="Raleway" pitchFamily="2" charset="0"/>
                </a:rPr>
                <a:t>AlphaGo</a:t>
              </a:r>
            </a:p>
          </p:txBody>
        </p:sp>
      </p:grpSp>
      <p:grpSp>
        <p:nvGrpSpPr>
          <p:cNvPr id="19" name="Group 18">
            <a:extLst>
              <a:ext uri="{FF2B5EF4-FFF2-40B4-BE49-F238E27FC236}">
                <a16:creationId xmlns:a16="http://schemas.microsoft.com/office/drawing/2014/main" id="{F3F5F22B-4BA7-359B-3467-219D91242F84}"/>
              </a:ext>
            </a:extLst>
          </p:cNvPr>
          <p:cNvGrpSpPr/>
          <p:nvPr>
            <p:custDataLst>
              <p:tags r:id="rId5"/>
            </p:custDataLst>
          </p:nvPr>
        </p:nvGrpSpPr>
        <p:grpSpPr>
          <a:xfrm>
            <a:off x="1315122" y="1866561"/>
            <a:ext cx="1159292" cy="1084584"/>
            <a:chOff x="2430254" y="1851122"/>
            <a:chExt cx="1159292" cy="1084584"/>
          </a:xfrm>
        </p:grpSpPr>
        <p:pic>
          <p:nvPicPr>
            <p:cNvPr id="6" name="Graphic 5" descr="DNA with solid fill">
              <a:extLst>
                <a:ext uri="{FF2B5EF4-FFF2-40B4-BE49-F238E27FC236}">
                  <a16:creationId xmlns:a16="http://schemas.microsoft.com/office/drawing/2014/main" id="{1A543636-5D42-2C6C-C207-236EEAB998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34489" y="1851122"/>
              <a:ext cx="750823" cy="750823"/>
            </a:xfrm>
            <a:prstGeom prst="rect">
              <a:avLst/>
            </a:prstGeom>
          </p:spPr>
        </p:pic>
        <p:sp>
          <p:nvSpPr>
            <p:cNvPr id="17" name="TextBox 16">
              <a:extLst>
                <a:ext uri="{FF2B5EF4-FFF2-40B4-BE49-F238E27FC236}">
                  <a16:creationId xmlns:a16="http://schemas.microsoft.com/office/drawing/2014/main" id="{A87DDAA1-001B-37CF-DDB4-E52759884982}"/>
                </a:ext>
              </a:extLst>
            </p:cNvPr>
            <p:cNvSpPr txBox="1"/>
            <p:nvPr/>
          </p:nvSpPr>
          <p:spPr>
            <a:xfrm>
              <a:off x="2430254" y="2597152"/>
              <a:ext cx="1159292" cy="338554"/>
            </a:xfrm>
            <a:prstGeom prst="rect">
              <a:avLst/>
            </a:prstGeom>
            <a:noFill/>
          </p:spPr>
          <p:txBody>
            <a:bodyPr wrap="none" rtlCol="0">
              <a:spAutoFit/>
            </a:bodyPr>
            <a:lstStyle/>
            <a:p>
              <a:pPr algn="ctr"/>
              <a:r>
                <a:rPr lang="en-US" sz="1600" dirty="0">
                  <a:latin typeface="Raleway" pitchFamily="2" charset="0"/>
                </a:rPr>
                <a:t>AlphaFold</a:t>
              </a:r>
            </a:p>
          </p:txBody>
        </p:sp>
      </p:grpSp>
      <p:grpSp>
        <p:nvGrpSpPr>
          <p:cNvPr id="46" name="Group 45">
            <a:extLst>
              <a:ext uri="{FF2B5EF4-FFF2-40B4-BE49-F238E27FC236}">
                <a16:creationId xmlns:a16="http://schemas.microsoft.com/office/drawing/2014/main" id="{840BEFE2-47FD-67AE-A542-D0C3C2B1C94C}"/>
              </a:ext>
            </a:extLst>
          </p:cNvPr>
          <p:cNvGrpSpPr/>
          <p:nvPr>
            <p:custDataLst>
              <p:tags r:id="rId6"/>
            </p:custDataLst>
          </p:nvPr>
        </p:nvGrpSpPr>
        <p:grpSpPr>
          <a:xfrm>
            <a:off x="3326049" y="1986554"/>
            <a:ext cx="864339" cy="964591"/>
            <a:chOff x="874342" y="3628043"/>
            <a:chExt cx="864339" cy="964591"/>
          </a:xfrm>
        </p:grpSpPr>
        <p:pic>
          <p:nvPicPr>
            <p:cNvPr id="1028" name="Picture 4" descr="Copilot Logo and symbol, meaning, history, PNG, brand">
              <a:extLst>
                <a:ext uri="{FF2B5EF4-FFF2-40B4-BE49-F238E27FC236}">
                  <a16:creationId xmlns:a16="http://schemas.microsoft.com/office/drawing/2014/main" id="{A0434E92-A3A4-4AEB-D1E9-47EFD70F068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0000" r="20096"/>
            <a:stretch/>
          </p:blipFill>
          <p:spPr bwMode="auto">
            <a:xfrm>
              <a:off x="986165" y="3628043"/>
              <a:ext cx="640693" cy="6016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D09451D-D56C-7F4E-2307-A62C784E6017}"/>
                </a:ext>
              </a:extLst>
            </p:cNvPr>
            <p:cNvSpPr txBox="1"/>
            <p:nvPr/>
          </p:nvSpPr>
          <p:spPr>
            <a:xfrm>
              <a:off x="874342" y="4254080"/>
              <a:ext cx="864339" cy="338554"/>
            </a:xfrm>
            <a:prstGeom prst="rect">
              <a:avLst/>
            </a:prstGeom>
            <a:noFill/>
          </p:spPr>
          <p:txBody>
            <a:bodyPr wrap="none" rtlCol="0">
              <a:spAutoFit/>
            </a:bodyPr>
            <a:lstStyle/>
            <a:p>
              <a:pPr algn="ctr"/>
              <a:r>
                <a:rPr lang="en-US" sz="1600" dirty="0">
                  <a:latin typeface="Raleway" pitchFamily="2" charset="0"/>
                </a:rPr>
                <a:t>CoPilot</a:t>
              </a:r>
            </a:p>
          </p:txBody>
        </p:sp>
      </p:grpSp>
      <p:grpSp>
        <p:nvGrpSpPr>
          <p:cNvPr id="45" name="Group 44">
            <a:extLst>
              <a:ext uri="{FF2B5EF4-FFF2-40B4-BE49-F238E27FC236}">
                <a16:creationId xmlns:a16="http://schemas.microsoft.com/office/drawing/2014/main" id="{14627264-2CA0-1816-3BA2-DA5FB620E07E}"/>
              </a:ext>
            </a:extLst>
          </p:cNvPr>
          <p:cNvGrpSpPr/>
          <p:nvPr>
            <p:custDataLst>
              <p:tags r:id="rId7"/>
            </p:custDataLst>
          </p:nvPr>
        </p:nvGrpSpPr>
        <p:grpSpPr>
          <a:xfrm>
            <a:off x="2387912" y="1931320"/>
            <a:ext cx="1024639" cy="1019825"/>
            <a:chOff x="2532187" y="3572809"/>
            <a:chExt cx="1024639" cy="1019825"/>
          </a:xfrm>
        </p:grpSpPr>
        <p:pic>
          <p:nvPicPr>
            <p:cNvPr id="1030" name="Picture 6">
              <a:extLst>
                <a:ext uri="{FF2B5EF4-FFF2-40B4-BE49-F238E27FC236}">
                  <a16:creationId xmlns:a16="http://schemas.microsoft.com/office/drawing/2014/main" id="{43F0FF28-FD99-762A-153E-EC30169720C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3164" t="3761" r="23077" b="1991"/>
            <a:stretch/>
          </p:blipFill>
          <p:spPr bwMode="auto">
            <a:xfrm>
              <a:off x="2734382" y="3572809"/>
              <a:ext cx="620249" cy="6116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9ED70FB-3746-C0AB-4B93-4B2FA1DC191E}"/>
                </a:ext>
              </a:extLst>
            </p:cNvPr>
            <p:cNvSpPr txBox="1"/>
            <p:nvPr/>
          </p:nvSpPr>
          <p:spPr>
            <a:xfrm>
              <a:off x="2532187" y="4254080"/>
              <a:ext cx="1024639" cy="338554"/>
            </a:xfrm>
            <a:prstGeom prst="rect">
              <a:avLst/>
            </a:prstGeom>
            <a:noFill/>
          </p:spPr>
          <p:txBody>
            <a:bodyPr wrap="none" rtlCol="0">
              <a:spAutoFit/>
            </a:bodyPr>
            <a:lstStyle/>
            <a:p>
              <a:pPr algn="ctr"/>
              <a:r>
                <a:rPr lang="en-US" sz="1600" dirty="0">
                  <a:latin typeface="Raleway" pitchFamily="2" charset="0"/>
                </a:rPr>
                <a:t>ChatGPT</a:t>
              </a:r>
            </a:p>
          </p:txBody>
        </p:sp>
      </p:grpSp>
      <p:grpSp>
        <p:nvGrpSpPr>
          <p:cNvPr id="25" name="Group 24">
            <a:extLst>
              <a:ext uri="{FF2B5EF4-FFF2-40B4-BE49-F238E27FC236}">
                <a16:creationId xmlns:a16="http://schemas.microsoft.com/office/drawing/2014/main" id="{713133C6-8471-92A4-B16D-F5DC18B81BB4}"/>
              </a:ext>
            </a:extLst>
          </p:cNvPr>
          <p:cNvGrpSpPr/>
          <p:nvPr>
            <p:custDataLst>
              <p:tags r:id="rId8"/>
            </p:custDataLst>
          </p:nvPr>
        </p:nvGrpSpPr>
        <p:grpSpPr>
          <a:xfrm>
            <a:off x="4103887" y="1904790"/>
            <a:ext cx="1245854" cy="1046355"/>
            <a:chOff x="1555795" y="4983372"/>
            <a:chExt cx="1245854" cy="1046355"/>
          </a:xfrm>
        </p:grpSpPr>
        <p:pic>
          <p:nvPicPr>
            <p:cNvPr id="13" name="Graphic 12" descr="Abacus with solid fill">
              <a:extLst>
                <a:ext uri="{FF2B5EF4-FFF2-40B4-BE49-F238E27FC236}">
                  <a16:creationId xmlns:a16="http://schemas.microsoft.com/office/drawing/2014/main" id="{53D5DCED-3B82-4E68-B550-B1D91EF24D4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03311" y="4983372"/>
              <a:ext cx="750823" cy="750823"/>
            </a:xfrm>
            <a:prstGeom prst="rect">
              <a:avLst/>
            </a:prstGeom>
          </p:spPr>
        </p:pic>
        <p:sp>
          <p:nvSpPr>
            <p:cNvPr id="24" name="TextBox 23">
              <a:extLst>
                <a:ext uri="{FF2B5EF4-FFF2-40B4-BE49-F238E27FC236}">
                  <a16:creationId xmlns:a16="http://schemas.microsoft.com/office/drawing/2014/main" id="{012ABEDE-3371-CAFF-46E8-7241FC765A67}"/>
                </a:ext>
              </a:extLst>
            </p:cNvPr>
            <p:cNvSpPr txBox="1"/>
            <p:nvPr/>
          </p:nvSpPr>
          <p:spPr>
            <a:xfrm>
              <a:off x="1555795" y="5691173"/>
              <a:ext cx="1245854" cy="338554"/>
            </a:xfrm>
            <a:prstGeom prst="rect">
              <a:avLst/>
            </a:prstGeom>
            <a:noFill/>
          </p:spPr>
          <p:txBody>
            <a:bodyPr wrap="none" rtlCol="0">
              <a:spAutoFit/>
            </a:bodyPr>
            <a:lstStyle/>
            <a:p>
              <a:pPr algn="ctr"/>
              <a:r>
                <a:rPr lang="en-US" sz="1600" dirty="0" err="1">
                  <a:latin typeface="Raleway" pitchFamily="2" charset="0"/>
                </a:rPr>
                <a:t>AlphaProof</a:t>
              </a:r>
              <a:endParaRPr lang="en-US" sz="1600" dirty="0">
                <a:latin typeface="Raleway" pitchFamily="2" charset="0"/>
              </a:endParaRPr>
            </a:p>
          </p:txBody>
        </p:sp>
      </p:grpSp>
      <p:grpSp>
        <p:nvGrpSpPr>
          <p:cNvPr id="1029" name="Group 1028">
            <a:extLst>
              <a:ext uri="{FF2B5EF4-FFF2-40B4-BE49-F238E27FC236}">
                <a16:creationId xmlns:a16="http://schemas.microsoft.com/office/drawing/2014/main" id="{5F983FAA-996C-9148-56B6-0A2E83FF112E}"/>
              </a:ext>
            </a:extLst>
          </p:cNvPr>
          <p:cNvGrpSpPr>
            <a:grpSpLocks noChangeAspect="1"/>
          </p:cNvGrpSpPr>
          <p:nvPr>
            <p:custDataLst>
              <p:tags r:id="rId9"/>
            </p:custDataLst>
          </p:nvPr>
        </p:nvGrpSpPr>
        <p:grpSpPr>
          <a:xfrm>
            <a:off x="1290613" y="5340023"/>
            <a:ext cx="828000" cy="867370"/>
            <a:chOff x="8048675" y="3229729"/>
            <a:chExt cx="1901304" cy="1991711"/>
          </a:xfrm>
        </p:grpSpPr>
        <p:pic>
          <p:nvPicPr>
            <p:cNvPr id="1031" name="Picture 1030">
              <a:extLst>
                <a:ext uri="{FF2B5EF4-FFF2-40B4-BE49-F238E27FC236}">
                  <a16:creationId xmlns:a16="http://schemas.microsoft.com/office/drawing/2014/main" id="{9BADAED8-8681-CF3E-86E1-289B0F7989BF}"/>
                </a:ext>
              </a:extLst>
            </p:cNvPr>
            <p:cNvPicPr>
              <a:picLocks noChangeAspect="1"/>
            </p:cNvPicPr>
            <p:nvPr/>
          </p:nvPicPr>
          <p:blipFill>
            <a:blip r:embed="rId26"/>
            <a:srcRect t="12000"/>
            <a:stretch/>
          </p:blipFill>
          <p:spPr>
            <a:xfrm>
              <a:off x="8192229" y="3229729"/>
              <a:ext cx="1541693" cy="1356691"/>
            </a:xfrm>
            <a:prstGeom prst="rect">
              <a:avLst/>
            </a:prstGeom>
          </p:spPr>
        </p:pic>
        <p:grpSp>
          <p:nvGrpSpPr>
            <p:cNvPr id="1032" name="Group 1031">
              <a:extLst>
                <a:ext uri="{FF2B5EF4-FFF2-40B4-BE49-F238E27FC236}">
                  <a16:creationId xmlns:a16="http://schemas.microsoft.com/office/drawing/2014/main" id="{D8440871-EAE1-AEE5-9F9A-302DE11D5552}"/>
                </a:ext>
              </a:extLst>
            </p:cNvPr>
            <p:cNvGrpSpPr/>
            <p:nvPr/>
          </p:nvGrpSpPr>
          <p:grpSpPr>
            <a:xfrm>
              <a:off x="8048675" y="3977116"/>
              <a:ext cx="1901304" cy="1244324"/>
              <a:chOff x="8048675" y="3977116"/>
              <a:chExt cx="1901304" cy="1244324"/>
            </a:xfrm>
          </p:grpSpPr>
          <p:pic>
            <p:nvPicPr>
              <p:cNvPr id="1033" name="Picture 1032" descr="A black and white logo&#10;&#10;AI-generated content may be incorrect.">
                <a:extLst>
                  <a:ext uri="{FF2B5EF4-FFF2-40B4-BE49-F238E27FC236}">
                    <a16:creationId xmlns:a16="http://schemas.microsoft.com/office/drawing/2014/main" id="{7DA41442-D9D8-9F6C-27CA-197FACAFFB63}"/>
                  </a:ext>
                </a:extLst>
              </p:cNvPr>
              <p:cNvPicPr>
                <a:picLocks noChangeAspect="1"/>
              </p:cNvPicPr>
              <p:nvPr/>
            </p:nvPicPr>
            <p:blipFill>
              <a:blip r:embed="rId27"/>
              <a:srcRect l="23017" t="19365" r="23809" b="15556"/>
              <a:stretch/>
            </p:blipFill>
            <p:spPr>
              <a:xfrm>
                <a:off x="8963074" y="3977116"/>
                <a:ext cx="986905" cy="1207853"/>
              </a:xfrm>
              <a:prstGeom prst="rect">
                <a:avLst/>
              </a:prstGeom>
            </p:spPr>
          </p:pic>
          <p:pic>
            <p:nvPicPr>
              <p:cNvPr id="1034" name="Graphic 1033" descr="Tools with solid fill">
                <a:extLst>
                  <a:ext uri="{FF2B5EF4-FFF2-40B4-BE49-F238E27FC236}">
                    <a16:creationId xmlns:a16="http://schemas.microsoft.com/office/drawing/2014/main" id="{CF549DBA-0896-013D-067D-7831C1E425D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048675" y="4307040"/>
                <a:ext cx="914400" cy="914400"/>
              </a:xfrm>
              <a:prstGeom prst="rect">
                <a:avLst/>
              </a:prstGeom>
            </p:spPr>
          </p:pic>
        </p:grpSp>
      </p:grpSp>
      <p:grpSp>
        <p:nvGrpSpPr>
          <p:cNvPr id="1035" name="Group 1034">
            <a:extLst>
              <a:ext uri="{FF2B5EF4-FFF2-40B4-BE49-F238E27FC236}">
                <a16:creationId xmlns:a16="http://schemas.microsoft.com/office/drawing/2014/main" id="{2D7518C1-D33B-71BE-A2F7-7072D0778866}"/>
              </a:ext>
            </a:extLst>
          </p:cNvPr>
          <p:cNvGrpSpPr>
            <a:grpSpLocks noChangeAspect="1"/>
          </p:cNvGrpSpPr>
          <p:nvPr>
            <p:custDataLst>
              <p:tags r:id="rId10"/>
            </p:custDataLst>
          </p:nvPr>
        </p:nvGrpSpPr>
        <p:grpSpPr>
          <a:xfrm>
            <a:off x="1020613" y="4413906"/>
            <a:ext cx="1260000" cy="969308"/>
            <a:chOff x="1912409" y="3051264"/>
            <a:chExt cx="2773459" cy="2133600"/>
          </a:xfrm>
        </p:grpSpPr>
        <p:pic>
          <p:nvPicPr>
            <p:cNvPr id="1036" name="Picture 1035">
              <a:extLst>
                <a:ext uri="{FF2B5EF4-FFF2-40B4-BE49-F238E27FC236}">
                  <a16:creationId xmlns:a16="http://schemas.microsoft.com/office/drawing/2014/main" id="{E928FD6A-636C-35BC-6E70-FFBE6119A0F8}"/>
                </a:ext>
              </a:extLst>
            </p:cNvPr>
            <p:cNvPicPr>
              <a:picLocks noChangeAspect="1"/>
            </p:cNvPicPr>
            <p:nvPr/>
          </p:nvPicPr>
          <p:blipFill>
            <a:blip r:embed="rId30">
              <a:duotone>
                <a:schemeClr val="accent1">
                  <a:shade val="45000"/>
                  <a:satMod val="135000"/>
                </a:schemeClr>
                <a:prstClr val="white"/>
              </a:duotone>
            </a:blip>
            <a:srcRect l="45455"/>
            <a:stretch/>
          </p:blipFill>
          <p:spPr>
            <a:xfrm>
              <a:off x="3771467" y="3087840"/>
              <a:ext cx="914401" cy="1676400"/>
            </a:xfrm>
            <a:prstGeom prst="rect">
              <a:avLst/>
            </a:prstGeom>
          </p:spPr>
        </p:pic>
        <p:pic>
          <p:nvPicPr>
            <p:cNvPr id="1037" name="Picture 1036">
              <a:extLst>
                <a:ext uri="{FF2B5EF4-FFF2-40B4-BE49-F238E27FC236}">
                  <a16:creationId xmlns:a16="http://schemas.microsoft.com/office/drawing/2014/main" id="{286035DA-44C0-D2B0-72EB-DBF98460F36B}"/>
                </a:ext>
              </a:extLst>
            </p:cNvPr>
            <p:cNvPicPr>
              <a:picLocks noChangeAspect="1"/>
            </p:cNvPicPr>
            <p:nvPr/>
          </p:nvPicPr>
          <p:blipFill>
            <a:blip r:embed="rId31"/>
            <a:stretch>
              <a:fillRect/>
            </a:stretch>
          </p:blipFill>
          <p:spPr>
            <a:xfrm>
              <a:off x="1912409" y="3051264"/>
              <a:ext cx="2133600" cy="2133600"/>
            </a:xfrm>
            <a:prstGeom prst="rect">
              <a:avLst/>
            </a:prstGeom>
          </p:spPr>
        </p:pic>
      </p:grpSp>
      <p:grpSp>
        <p:nvGrpSpPr>
          <p:cNvPr id="85" name="Group 84">
            <a:extLst>
              <a:ext uri="{FF2B5EF4-FFF2-40B4-BE49-F238E27FC236}">
                <a16:creationId xmlns:a16="http://schemas.microsoft.com/office/drawing/2014/main" id="{79186051-A4EF-BB77-BCC0-414C207EE7A3}"/>
              </a:ext>
            </a:extLst>
          </p:cNvPr>
          <p:cNvGrpSpPr>
            <a:grpSpLocks noChangeAspect="1"/>
          </p:cNvGrpSpPr>
          <p:nvPr>
            <p:custDataLst>
              <p:tags r:id="rId11"/>
            </p:custDataLst>
          </p:nvPr>
        </p:nvGrpSpPr>
        <p:grpSpPr>
          <a:xfrm>
            <a:off x="1020613" y="3747749"/>
            <a:ext cx="1260000" cy="577483"/>
            <a:chOff x="1137861" y="3717497"/>
            <a:chExt cx="2732253" cy="1252237"/>
          </a:xfrm>
        </p:grpSpPr>
        <p:grpSp>
          <p:nvGrpSpPr>
            <p:cNvPr id="1038" name="Group 1037">
              <a:extLst>
                <a:ext uri="{FF2B5EF4-FFF2-40B4-BE49-F238E27FC236}">
                  <a16:creationId xmlns:a16="http://schemas.microsoft.com/office/drawing/2014/main" id="{6E38B477-11AC-F649-4D05-77048E955835}"/>
                </a:ext>
              </a:extLst>
            </p:cNvPr>
            <p:cNvGrpSpPr/>
            <p:nvPr/>
          </p:nvGrpSpPr>
          <p:grpSpPr>
            <a:xfrm>
              <a:off x="2483210" y="3717497"/>
              <a:ext cx="929704" cy="795037"/>
              <a:chOff x="2039407" y="3637114"/>
              <a:chExt cx="929704" cy="795037"/>
            </a:xfrm>
          </p:grpSpPr>
          <p:sp>
            <p:nvSpPr>
              <p:cNvPr id="1039" name="Freeform: Shape 1038">
                <a:extLst>
                  <a:ext uri="{FF2B5EF4-FFF2-40B4-BE49-F238E27FC236}">
                    <a16:creationId xmlns:a16="http://schemas.microsoft.com/office/drawing/2014/main" id="{21C063E8-0AE3-B4B7-698D-B22EA9B19906}"/>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0" name="Freeform: Shape 1039">
                <a:extLst>
                  <a:ext uri="{FF2B5EF4-FFF2-40B4-BE49-F238E27FC236}">
                    <a16:creationId xmlns:a16="http://schemas.microsoft.com/office/drawing/2014/main" id="{27EABC25-0FAC-23A3-7F74-8BEB13D51D50}"/>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1" name="Freeform: Shape 1040">
                <a:extLst>
                  <a:ext uri="{FF2B5EF4-FFF2-40B4-BE49-F238E27FC236}">
                    <a16:creationId xmlns:a16="http://schemas.microsoft.com/office/drawing/2014/main" id="{05F7F08D-40FB-D439-03F5-66A35E52CD6A}"/>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0" name="Group 69">
              <a:extLst>
                <a:ext uri="{FF2B5EF4-FFF2-40B4-BE49-F238E27FC236}">
                  <a16:creationId xmlns:a16="http://schemas.microsoft.com/office/drawing/2014/main" id="{0C1E8260-CF8E-70F9-501B-55DCF7479480}"/>
                </a:ext>
              </a:extLst>
            </p:cNvPr>
            <p:cNvGrpSpPr/>
            <p:nvPr/>
          </p:nvGrpSpPr>
          <p:grpSpPr>
            <a:xfrm>
              <a:off x="2635610" y="3869897"/>
              <a:ext cx="929704" cy="795037"/>
              <a:chOff x="2039407" y="3637114"/>
              <a:chExt cx="929704" cy="795037"/>
            </a:xfrm>
          </p:grpSpPr>
          <p:sp>
            <p:nvSpPr>
              <p:cNvPr id="71" name="Freeform: Shape 70">
                <a:extLst>
                  <a:ext uri="{FF2B5EF4-FFF2-40B4-BE49-F238E27FC236}">
                    <a16:creationId xmlns:a16="http://schemas.microsoft.com/office/drawing/2014/main" id="{68720B69-503E-2EE6-6CA9-25EB10500DCC}"/>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2" name="Freeform: Shape 71">
                <a:extLst>
                  <a:ext uri="{FF2B5EF4-FFF2-40B4-BE49-F238E27FC236}">
                    <a16:creationId xmlns:a16="http://schemas.microsoft.com/office/drawing/2014/main" id="{4A6B8281-8CAE-87D3-8F03-5D0F8FCA1767}"/>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3" name="Freeform: Shape 72">
                <a:extLst>
                  <a:ext uri="{FF2B5EF4-FFF2-40B4-BE49-F238E27FC236}">
                    <a16:creationId xmlns:a16="http://schemas.microsoft.com/office/drawing/2014/main" id="{4851C423-2AD9-45A2-010B-92507E15EDD8}"/>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4" name="Group 73">
              <a:extLst>
                <a:ext uri="{FF2B5EF4-FFF2-40B4-BE49-F238E27FC236}">
                  <a16:creationId xmlns:a16="http://schemas.microsoft.com/office/drawing/2014/main" id="{34890B58-12C5-8581-32B7-E2653BE4B005}"/>
                </a:ext>
              </a:extLst>
            </p:cNvPr>
            <p:cNvGrpSpPr/>
            <p:nvPr/>
          </p:nvGrpSpPr>
          <p:grpSpPr>
            <a:xfrm>
              <a:off x="2788010" y="4022297"/>
              <a:ext cx="929704" cy="795037"/>
              <a:chOff x="2039407" y="3637114"/>
              <a:chExt cx="929704" cy="795037"/>
            </a:xfrm>
          </p:grpSpPr>
          <p:sp>
            <p:nvSpPr>
              <p:cNvPr id="75" name="Freeform: Shape 74">
                <a:extLst>
                  <a:ext uri="{FF2B5EF4-FFF2-40B4-BE49-F238E27FC236}">
                    <a16:creationId xmlns:a16="http://schemas.microsoft.com/office/drawing/2014/main" id="{DADF9125-B4C0-535E-7EC6-C9683A3B76BB}"/>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6" name="Freeform: Shape 75">
                <a:extLst>
                  <a:ext uri="{FF2B5EF4-FFF2-40B4-BE49-F238E27FC236}">
                    <a16:creationId xmlns:a16="http://schemas.microsoft.com/office/drawing/2014/main" id="{5CDFD7CA-3970-EDF5-7A08-C1BEE712608E}"/>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7" name="Freeform: Shape 76">
                <a:extLst>
                  <a:ext uri="{FF2B5EF4-FFF2-40B4-BE49-F238E27FC236}">
                    <a16:creationId xmlns:a16="http://schemas.microsoft.com/office/drawing/2014/main" id="{16BED5E2-0F0C-BD79-3B48-BB702557BB1D}"/>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8" name="Group 77">
              <a:extLst>
                <a:ext uri="{FF2B5EF4-FFF2-40B4-BE49-F238E27FC236}">
                  <a16:creationId xmlns:a16="http://schemas.microsoft.com/office/drawing/2014/main" id="{3AA314A2-A6A7-8203-9D31-D254D2AEE8D5}"/>
                </a:ext>
              </a:extLst>
            </p:cNvPr>
            <p:cNvGrpSpPr/>
            <p:nvPr/>
          </p:nvGrpSpPr>
          <p:grpSpPr>
            <a:xfrm>
              <a:off x="2940410" y="4174697"/>
              <a:ext cx="929704" cy="795037"/>
              <a:chOff x="2039407" y="3637114"/>
              <a:chExt cx="929704" cy="795037"/>
            </a:xfrm>
          </p:grpSpPr>
          <p:sp>
            <p:nvSpPr>
              <p:cNvPr id="79" name="Freeform: Shape 78">
                <a:extLst>
                  <a:ext uri="{FF2B5EF4-FFF2-40B4-BE49-F238E27FC236}">
                    <a16:creationId xmlns:a16="http://schemas.microsoft.com/office/drawing/2014/main" id="{B0BC6AA3-E183-5450-6ED6-E5FAAA2C6B5E}"/>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0" name="Freeform: Shape 79">
                <a:extLst>
                  <a:ext uri="{FF2B5EF4-FFF2-40B4-BE49-F238E27FC236}">
                    <a16:creationId xmlns:a16="http://schemas.microsoft.com/office/drawing/2014/main" id="{E47342CB-5DD5-AB08-E0EE-E7225F754D89}"/>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1" name="Freeform: Shape 80">
                <a:extLst>
                  <a:ext uri="{FF2B5EF4-FFF2-40B4-BE49-F238E27FC236}">
                    <a16:creationId xmlns:a16="http://schemas.microsoft.com/office/drawing/2014/main" id="{E352C2BB-69E9-D99A-31C6-1F4D170468AB}"/>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sp>
          <p:nvSpPr>
            <p:cNvPr id="82" name="Arrow: Right 81">
              <a:extLst>
                <a:ext uri="{FF2B5EF4-FFF2-40B4-BE49-F238E27FC236}">
                  <a16:creationId xmlns:a16="http://schemas.microsoft.com/office/drawing/2014/main" id="{7FD7DF48-6A00-9708-EFA4-1362A6322FE7}"/>
                </a:ext>
              </a:extLst>
            </p:cNvPr>
            <p:cNvSpPr/>
            <p:nvPr/>
          </p:nvSpPr>
          <p:spPr>
            <a:xfrm>
              <a:off x="1206769" y="4153839"/>
              <a:ext cx="1168762" cy="415484"/>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4" name="Graphic 83" descr="Gears with solid fill">
              <a:extLst>
                <a:ext uri="{FF2B5EF4-FFF2-40B4-BE49-F238E27FC236}">
                  <a16:creationId xmlns:a16="http://schemas.microsoft.com/office/drawing/2014/main" id="{3F6DD047-78A4-DF37-2D06-2012B667B53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37861" y="3772208"/>
              <a:ext cx="1151606" cy="1151606"/>
            </a:xfrm>
            <a:prstGeom prst="rect">
              <a:avLst/>
            </a:prstGeom>
          </p:spPr>
        </p:pic>
      </p:grpSp>
      <p:sp>
        <p:nvSpPr>
          <p:cNvPr id="86" name="TextBox 85">
            <a:extLst>
              <a:ext uri="{FF2B5EF4-FFF2-40B4-BE49-F238E27FC236}">
                <a16:creationId xmlns:a16="http://schemas.microsoft.com/office/drawing/2014/main" id="{0B6BDD84-6910-51FF-2C1C-2F40A38B3555}"/>
              </a:ext>
            </a:extLst>
          </p:cNvPr>
          <p:cNvSpPr txBox="1"/>
          <p:nvPr>
            <p:custDataLst>
              <p:tags r:id="rId12"/>
            </p:custDataLst>
          </p:nvPr>
        </p:nvSpPr>
        <p:spPr>
          <a:xfrm>
            <a:off x="2277345" y="3728714"/>
            <a:ext cx="2411238" cy="615553"/>
          </a:xfrm>
          <a:prstGeom prst="rect">
            <a:avLst/>
          </a:prstGeom>
          <a:noFill/>
        </p:spPr>
        <p:txBody>
          <a:bodyPr wrap="none" rtlCol="0">
            <a:spAutoFit/>
          </a:bodyPr>
          <a:lstStyle/>
          <a:p>
            <a:pPr algn="ctr"/>
            <a:r>
              <a:rPr lang="en-US" dirty="0">
                <a:solidFill>
                  <a:srgbClr val="BF5700"/>
                </a:solidFill>
                <a:latin typeface="Raleway" pitchFamily="2" charset="0"/>
              </a:rPr>
              <a:t>Cluster Scheduling</a:t>
            </a:r>
          </a:p>
          <a:p>
            <a:pPr algn="ctr"/>
            <a:r>
              <a:rPr lang="en-US" sz="1600" dirty="0">
                <a:latin typeface="Raleway" pitchFamily="2" charset="0"/>
              </a:rPr>
              <a:t>[Decima (SIGCOMM’20)]</a:t>
            </a:r>
          </a:p>
        </p:txBody>
      </p:sp>
      <p:sp>
        <p:nvSpPr>
          <p:cNvPr id="87" name="TextBox 86">
            <a:extLst>
              <a:ext uri="{FF2B5EF4-FFF2-40B4-BE49-F238E27FC236}">
                <a16:creationId xmlns:a16="http://schemas.microsoft.com/office/drawing/2014/main" id="{5282B85B-B8A0-6397-324B-F319E6EE74B3}"/>
              </a:ext>
            </a:extLst>
          </p:cNvPr>
          <p:cNvSpPr txBox="1"/>
          <p:nvPr>
            <p:custDataLst>
              <p:tags r:id="rId13"/>
            </p:custDataLst>
          </p:nvPr>
        </p:nvSpPr>
        <p:spPr>
          <a:xfrm>
            <a:off x="2229670" y="4467673"/>
            <a:ext cx="2506588" cy="861774"/>
          </a:xfrm>
          <a:prstGeom prst="rect">
            <a:avLst/>
          </a:prstGeom>
          <a:noFill/>
        </p:spPr>
        <p:txBody>
          <a:bodyPr wrap="square" rtlCol="0">
            <a:spAutoFit/>
          </a:bodyPr>
          <a:lstStyle/>
          <a:p>
            <a:pPr algn="ctr"/>
            <a:r>
              <a:rPr lang="en-US" dirty="0">
                <a:solidFill>
                  <a:srgbClr val="BF5700"/>
                </a:solidFill>
                <a:latin typeface="Raleway" pitchFamily="2" charset="0"/>
              </a:rPr>
              <a:t>Query Optimization</a:t>
            </a:r>
          </a:p>
          <a:p>
            <a:pPr algn="ctr"/>
            <a:r>
              <a:rPr lang="en-US" sz="1600" dirty="0">
                <a:latin typeface="Raleway" pitchFamily="2" charset="0"/>
              </a:rPr>
              <a:t>[Neo (VLDB’19), Bao (SIGMOD’22)]</a:t>
            </a:r>
            <a:endParaRPr lang="en-US" dirty="0">
              <a:latin typeface="Raleway" pitchFamily="2" charset="0"/>
            </a:endParaRPr>
          </a:p>
        </p:txBody>
      </p:sp>
      <p:sp>
        <p:nvSpPr>
          <p:cNvPr id="88" name="TextBox 87">
            <a:extLst>
              <a:ext uri="{FF2B5EF4-FFF2-40B4-BE49-F238E27FC236}">
                <a16:creationId xmlns:a16="http://schemas.microsoft.com/office/drawing/2014/main" id="{EA3DCBB4-541A-B7C7-E18A-BBAA26CA7FB8}"/>
              </a:ext>
            </a:extLst>
          </p:cNvPr>
          <p:cNvSpPr txBox="1"/>
          <p:nvPr>
            <p:custDataLst>
              <p:tags r:id="rId14"/>
            </p:custDataLst>
          </p:nvPr>
        </p:nvSpPr>
        <p:spPr>
          <a:xfrm>
            <a:off x="2194658" y="5342821"/>
            <a:ext cx="2576612" cy="861774"/>
          </a:xfrm>
          <a:prstGeom prst="rect">
            <a:avLst/>
          </a:prstGeom>
          <a:noFill/>
        </p:spPr>
        <p:txBody>
          <a:bodyPr wrap="square" rtlCol="0">
            <a:spAutoFit/>
          </a:bodyPr>
          <a:lstStyle/>
          <a:p>
            <a:pPr algn="ctr"/>
            <a:r>
              <a:rPr lang="en-US" dirty="0">
                <a:solidFill>
                  <a:srgbClr val="BF5700"/>
                </a:solidFill>
                <a:latin typeface="Raleway" pitchFamily="2" charset="0"/>
              </a:rPr>
              <a:t>Configuration Tuning</a:t>
            </a:r>
          </a:p>
          <a:p>
            <a:pPr algn="ctr"/>
            <a:r>
              <a:rPr lang="en-US" sz="1600" dirty="0">
                <a:latin typeface="Raleway" pitchFamily="2" charset="0"/>
              </a:rPr>
              <a:t>[SelfTune (NSDI’23), MLOS (VLDB’24)]</a:t>
            </a:r>
          </a:p>
        </p:txBody>
      </p:sp>
      <p:sp>
        <p:nvSpPr>
          <p:cNvPr id="1042" name="TextBox 1041">
            <a:extLst>
              <a:ext uri="{FF2B5EF4-FFF2-40B4-BE49-F238E27FC236}">
                <a16:creationId xmlns:a16="http://schemas.microsoft.com/office/drawing/2014/main" id="{E6B4FB02-2A0E-0FF2-AA02-D1AAD2C393E9}"/>
              </a:ext>
            </a:extLst>
          </p:cNvPr>
          <p:cNvSpPr txBox="1"/>
          <p:nvPr>
            <p:custDataLst>
              <p:tags r:id="rId15"/>
            </p:custDataLst>
          </p:nvPr>
        </p:nvSpPr>
        <p:spPr>
          <a:xfrm>
            <a:off x="393015" y="1473395"/>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Widespread adoption in other domains</a:t>
            </a:r>
          </a:p>
        </p:txBody>
      </p:sp>
      <p:sp>
        <p:nvSpPr>
          <p:cNvPr id="1043" name="TextBox 1042">
            <a:extLst>
              <a:ext uri="{FF2B5EF4-FFF2-40B4-BE49-F238E27FC236}">
                <a16:creationId xmlns:a16="http://schemas.microsoft.com/office/drawing/2014/main" id="{4C5A918A-F3CC-489A-D076-ACFC7095FD04}"/>
              </a:ext>
            </a:extLst>
          </p:cNvPr>
          <p:cNvSpPr txBox="1"/>
          <p:nvPr>
            <p:custDataLst>
              <p:tags r:id="rId16"/>
            </p:custDataLst>
          </p:nvPr>
        </p:nvSpPr>
        <p:spPr>
          <a:xfrm>
            <a:off x="393015" y="3231826"/>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And learned systems</a:t>
            </a:r>
          </a:p>
        </p:txBody>
      </p:sp>
    </p:spTree>
    <p:custDataLst>
      <p:tags r:id="rId1"/>
    </p:custDataLst>
    <p:extLst>
      <p:ext uri="{BB962C8B-B14F-4D97-AF65-F5344CB8AC3E}">
        <p14:creationId xmlns:p14="http://schemas.microsoft.com/office/powerpoint/2010/main" val="55416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0C2AAAB-64E9-2F40-7C3D-70EF0AB95D5E}"/>
              </a:ext>
            </a:extLst>
          </p:cNvPr>
          <p:cNvSpPr>
            <a:spLocks noGrp="1"/>
          </p:cNvSpPr>
          <p:nvPr>
            <p:ph idx="1"/>
            <p:custDataLst>
              <p:tags r:id="rId2"/>
            </p:custDataLst>
          </p:nvPr>
        </p:nvSpPr>
        <p:spPr>
          <a:xfrm>
            <a:off x="505976" y="1567543"/>
            <a:ext cx="11180047" cy="536470"/>
          </a:xfrm>
        </p:spPr>
        <p:txBody>
          <a:bodyPr>
            <a:normAutofit/>
          </a:bodyPr>
          <a:lstStyle/>
          <a:p>
            <a:pPr marL="0" indent="0">
              <a:buNone/>
            </a:pPr>
            <a:r>
              <a:rPr lang="en-US" sz="2400" dirty="0"/>
              <a:t>Simple detection is not enough ⇒ Automatic recovery when problems arise.</a:t>
            </a:r>
          </a:p>
        </p:txBody>
      </p:sp>
      <p:sp>
        <p:nvSpPr>
          <p:cNvPr id="3" name="Slide Number Placeholder 2">
            <a:extLst>
              <a:ext uri="{FF2B5EF4-FFF2-40B4-BE49-F238E27FC236}">
                <a16:creationId xmlns:a16="http://schemas.microsoft.com/office/drawing/2014/main" id="{8D502093-976F-F5BC-6EA4-7169A98F4B09}"/>
              </a:ext>
            </a:extLst>
          </p:cNvPr>
          <p:cNvSpPr>
            <a:spLocks noGrp="1"/>
          </p:cNvSpPr>
          <p:nvPr>
            <p:ph type="sldNum" sz="quarter" idx="12"/>
            <p:custDataLst>
              <p:tags r:id="rId3"/>
            </p:custDataLst>
          </p:nvPr>
        </p:nvSpPr>
        <p:spPr/>
        <p:txBody>
          <a:bodyPr/>
          <a:lstStyle/>
          <a:p>
            <a:r>
              <a:rPr lang="en-US"/>
              <a:t>7</a:t>
            </a:r>
            <a:endParaRPr lang="en-US" dirty="0"/>
          </a:p>
        </p:txBody>
      </p:sp>
      <p:sp>
        <p:nvSpPr>
          <p:cNvPr id="4" name="Title 3">
            <a:extLst>
              <a:ext uri="{FF2B5EF4-FFF2-40B4-BE49-F238E27FC236}">
                <a16:creationId xmlns:a16="http://schemas.microsoft.com/office/drawing/2014/main" id="{778EB78B-B673-0035-7B73-D9E8ABD04515}"/>
              </a:ext>
            </a:extLst>
          </p:cNvPr>
          <p:cNvSpPr>
            <a:spLocks noGrp="1"/>
          </p:cNvSpPr>
          <p:nvPr>
            <p:ph type="title"/>
            <p:custDataLst>
              <p:tags r:id="rId4"/>
            </p:custDataLst>
          </p:nvPr>
        </p:nvSpPr>
        <p:spPr/>
        <p:txBody>
          <a:bodyPr>
            <a:normAutofit/>
          </a:bodyPr>
          <a:lstStyle/>
          <a:p>
            <a:r>
              <a:rPr lang="en-US" dirty="0"/>
              <a:t>Recovering from Undesirable Outcomes</a:t>
            </a:r>
          </a:p>
        </p:txBody>
      </p:sp>
      <p:sp>
        <p:nvSpPr>
          <p:cNvPr id="5" name="!!Rectangle 28">
            <a:extLst>
              <a:ext uri="{FF2B5EF4-FFF2-40B4-BE49-F238E27FC236}">
                <a16:creationId xmlns:a16="http://schemas.microsoft.com/office/drawing/2014/main" id="{460D949D-5C92-5B6B-FFD1-7662E81C3674}"/>
              </a:ext>
            </a:extLst>
          </p:cNvPr>
          <p:cNvSpPr/>
          <p:nvPr>
            <p:custDataLst>
              <p:tags r:id="rId5"/>
            </p:custDataLst>
          </p:nvPr>
        </p:nvSpPr>
        <p:spPr>
          <a:xfrm>
            <a:off x="3446585" y="4415640"/>
            <a:ext cx="5073240" cy="155600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BFB9A3-F3C2-1132-E154-DD091C719BB7}"/>
              </a:ext>
            </a:extLst>
          </p:cNvPr>
          <p:cNvSpPr txBox="1"/>
          <p:nvPr>
            <p:custDataLst>
              <p:tags r:id="rId6"/>
            </p:custDataLst>
          </p:nvPr>
        </p:nvSpPr>
        <p:spPr>
          <a:xfrm>
            <a:off x="7380940" y="5092787"/>
            <a:ext cx="1034561" cy="369332"/>
          </a:xfrm>
          <a:prstGeom prst="rect">
            <a:avLst/>
          </a:prstGeom>
          <a:noFill/>
        </p:spPr>
        <p:txBody>
          <a:bodyPr wrap="square" rtlCol="0">
            <a:spAutoFit/>
          </a:bodyPr>
          <a:lstStyle/>
          <a:p>
            <a:pPr algn="ctr"/>
            <a:r>
              <a:rPr lang="en-US" dirty="0">
                <a:latin typeface="Raleway" pitchFamily="2" charset="0"/>
              </a:rPr>
              <a:t>Output</a:t>
            </a:r>
          </a:p>
        </p:txBody>
      </p:sp>
      <p:sp>
        <p:nvSpPr>
          <p:cNvPr id="9" name="Arrow: Right 8">
            <a:extLst>
              <a:ext uri="{FF2B5EF4-FFF2-40B4-BE49-F238E27FC236}">
                <a16:creationId xmlns:a16="http://schemas.microsoft.com/office/drawing/2014/main" id="{2979A9BB-1E2B-DA8C-FD1C-607663950858}"/>
              </a:ext>
            </a:extLst>
          </p:cNvPr>
          <p:cNvSpPr/>
          <p:nvPr>
            <p:custDataLst>
              <p:tags r:id="rId7"/>
            </p:custDataLst>
          </p:nvPr>
        </p:nvSpPr>
        <p:spPr>
          <a:xfrm>
            <a:off x="8368609"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D307893-EF39-2BB6-A978-9E79A2677427}"/>
              </a:ext>
            </a:extLst>
          </p:cNvPr>
          <p:cNvGrpSpPr/>
          <p:nvPr>
            <p:custDataLst>
              <p:tags r:id="rId8"/>
            </p:custDataLst>
          </p:nvPr>
        </p:nvGrpSpPr>
        <p:grpSpPr>
          <a:xfrm>
            <a:off x="3878965" y="4675593"/>
            <a:ext cx="2344617" cy="1215205"/>
            <a:chOff x="3878965" y="4681689"/>
            <a:chExt cx="2344617" cy="1215205"/>
          </a:xfrm>
        </p:grpSpPr>
        <p:pic>
          <p:nvPicPr>
            <p:cNvPr id="6" name="Picture 5">
              <a:extLst>
                <a:ext uri="{FF2B5EF4-FFF2-40B4-BE49-F238E27FC236}">
                  <a16:creationId xmlns:a16="http://schemas.microsoft.com/office/drawing/2014/main" id="{F2EB298F-9CC2-033A-6AFD-B89E20DA8C5D}"/>
                </a:ext>
              </a:extLst>
            </p:cNvPr>
            <p:cNvPicPr>
              <a:picLocks noChangeAspect="1"/>
            </p:cNvPicPr>
            <p:nvPr/>
          </p:nvPicPr>
          <p:blipFill>
            <a:blip r:embed="rId30"/>
            <a:srcRect l="16495" t="29744" r="15299" b="30085"/>
            <a:stretch/>
          </p:blipFill>
          <p:spPr>
            <a:xfrm>
              <a:off x="4160320" y="4681689"/>
              <a:ext cx="2063262" cy="1215205"/>
            </a:xfrm>
            <a:prstGeom prst="rect">
              <a:avLst/>
            </a:prstGeom>
          </p:spPr>
        </p:pic>
        <p:sp>
          <p:nvSpPr>
            <p:cNvPr id="7" name="Rectangle 6">
              <a:extLst>
                <a:ext uri="{FF2B5EF4-FFF2-40B4-BE49-F238E27FC236}">
                  <a16:creationId xmlns:a16="http://schemas.microsoft.com/office/drawing/2014/main" id="{23C0F366-E48F-FB60-1C49-C0BDD823CE80}"/>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F80146BE-4136-D3C3-7FE9-9A0F64908B57}"/>
              </a:ext>
            </a:extLst>
          </p:cNvPr>
          <p:cNvSpPr/>
          <p:nvPr>
            <p:custDataLst>
              <p:tags r:id="rId9"/>
            </p:custDataLst>
          </p:nvPr>
        </p:nvSpPr>
        <p:spPr>
          <a:xfrm>
            <a:off x="6229294"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274FF9-1535-6581-CDAB-4E310AAB586C}"/>
              </a:ext>
            </a:extLst>
          </p:cNvPr>
          <p:cNvSpPr/>
          <p:nvPr>
            <p:custDataLst>
              <p:tags r:id="rId10"/>
            </p:custDataLst>
          </p:nvPr>
        </p:nvSpPr>
        <p:spPr>
          <a:xfrm>
            <a:off x="2582356"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B252AE7-5EAB-61E6-91EA-3CAC83A1E33D}"/>
              </a:ext>
            </a:extLst>
          </p:cNvPr>
          <p:cNvPicPr>
            <a:picLocks noChangeAspect="1"/>
          </p:cNvPicPr>
          <p:nvPr>
            <p:custDataLst>
              <p:tags r:id="rId11"/>
            </p:custDataLst>
          </p:nvPr>
        </p:nvPicPr>
        <p:blipFill>
          <a:blip r:embed="rId31"/>
          <a:stretch>
            <a:fillRect/>
          </a:stretch>
        </p:blipFill>
        <p:spPr>
          <a:xfrm>
            <a:off x="2683733" y="4413613"/>
            <a:ext cx="735065" cy="735065"/>
          </a:xfrm>
          <a:prstGeom prst="rect">
            <a:avLst/>
          </a:prstGeom>
        </p:spPr>
      </p:pic>
      <p:pic>
        <p:nvPicPr>
          <p:cNvPr id="16" name="Picture 15">
            <a:extLst>
              <a:ext uri="{FF2B5EF4-FFF2-40B4-BE49-F238E27FC236}">
                <a16:creationId xmlns:a16="http://schemas.microsoft.com/office/drawing/2014/main" id="{DDF108C2-F74D-A2BB-28C6-A47ABA4E2C2F}"/>
              </a:ext>
            </a:extLst>
          </p:cNvPr>
          <p:cNvPicPr>
            <a:picLocks noChangeAspect="1"/>
          </p:cNvPicPr>
          <p:nvPr>
            <p:custDataLst>
              <p:tags r:id="rId12"/>
            </p:custDataLst>
          </p:nvPr>
        </p:nvPicPr>
        <p:blipFill>
          <a:blip r:embed="rId31"/>
          <a:stretch>
            <a:fillRect/>
          </a:stretch>
        </p:blipFill>
        <p:spPr>
          <a:xfrm>
            <a:off x="6419894" y="4413613"/>
            <a:ext cx="735065" cy="735065"/>
          </a:xfrm>
          <a:prstGeom prst="rect">
            <a:avLst/>
          </a:prstGeom>
        </p:spPr>
      </p:pic>
      <p:pic>
        <p:nvPicPr>
          <p:cNvPr id="17" name="Picture 16">
            <a:extLst>
              <a:ext uri="{FF2B5EF4-FFF2-40B4-BE49-F238E27FC236}">
                <a16:creationId xmlns:a16="http://schemas.microsoft.com/office/drawing/2014/main" id="{118B24E9-672C-8413-DED9-0C3193378108}"/>
              </a:ext>
            </a:extLst>
          </p:cNvPr>
          <p:cNvPicPr>
            <a:picLocks noChangeAspect="1"/>
          </p:cNvPicPr>
          <p:nvPr>
            <p:custDataLst>
              <p:tags r:id="rId13"/>
            </p:custDataLst>
          </p:nvPr>
        </p:nvPicPr>
        <p:blipFill>
          <a:blip r:embed="rId31"/>
          <a:stretch>
            <a:fillRect/>
          </a:stretch>
        </p:blipFill>
        <p:spPr>
          <a:xfrm>
            <a:off x="8575399" y="4413613"/>
            <a:ext cx="735065" cy="735065"/>
          </a:xfrm>
          <a:prstGeom prst="rect">
            <a:avLst/>
          </a:prstGeom>
        </p:spPr>
      </p:pic>
      <p:pic>
        <p:nvPicPr>
          <p:cNvPr id="19" name="Graphic 18" descr="Warning with solid fill">
            <a:extLst>
              <a:ext uri="{FF2B5EF4-FFF2-40B4-BE49-F238E27FC236}">
                <a16:creationId xmlns:a16="http://schemas.microsoft.com/office/drawing/2014/main" id="{2F02A395-460F-7483-2E6F-039BDFC60BE4}"/>
              </a:ext>
            </a:extLst>
          </p:cNvPr>
          <p:cNvPicPr>
            <a:picLocks noChangeAspect="1"/>
          </p:cNvPicPr>
          <p:nvPr>
            <p:custDataLst>
              <p:tags r:id="rId14"/>
            </p:custDataLst>
          </p:nvPr>
        </p:nvPicPr>
        <p:blipFill>
          <a:blip r:embed="rId32">
            <a:extLst>
              <a:ext uri="{96DAC541-7B7A-43D3-8B79-37D633B846F1}">
                <asvg:svgBlip xmlns:asvg="http://schemas.microsoft.com/office/drawing/2016/SVG/main" r:embed="rId33"/>
              </a:ext>
            </a:extLst>
          </a:blip>
          <a:stretch>
            <a:fillRect/>
          </a:stretch>
        </p:blipFill>
        <p:spPr>
          <a:xfrm>
            <a:off x="3062975" y="4108241"/>
            <a:ext cx="457200" cy="457200"/>
          </a:xfrm>
          <a:prstGeom prst="rect">
            <a:avLst/>
          </a:prstGeom>
        </p:spPr>
      </p:pic>
      <p:pic>
        <p:nvPicPr>
          <p:cNvPr id="20" name="Graphic 19" descr="Warning with solid fill">
            <a:extLst>
              <a:ext uri="{FF2B5EF4-FFF2-40B4-BE49-F238E27FC236}">
                <a16:creationId xmlns:a16="http://schemas.microsoft.com/office/drawing/2014/main" id="{7059BE8B-619B-5CBD-76F7-890C270D21D5}"/>
              </a:ext>
            </a:extLst>
          </p:cNvPr>
          <p:cNvPicPr>
            <a:picLocks noChangeAspect="1"/>
          </p:cNvPicPr>
          <p:nvPr>
            <p:custDataLst>
              <p:tags r:id="rId15"/>
            </p:custDataLst>
          </p:nvPr>
        </p:nvPicPr>
        <p:blipFill>
          <a:blip r:embed="rId32">
            <a:extLst>
              <a:ext uri="{96DAC541-7B7A-43D3-8B79-37D633B846F1}">
                <asvg:svgBlip xmlns:asvg="http://schemas.microsoft.com/office/drawing/2016/SVG/main" r:embed="rId33"/>
              </a:ext>
            </a:extLst>
          </a:blip>
          <a:stretch>
            <a:fillRect/>
          </a:stretch>
        </p:blipFill>
        <p:spPr>
          <a:xfrm>
            <a:off x="6816129" y="4108241"/>
            <a:ext cx="457200" cy="457200"/>
          </a:xfrm>
          <a:prstGeom prst="rect">
            <a:avLst/>
          </a:prstGeom>
        </p:spPr>
      </p:pic>
      <p:pic>
        <p:nvPicPr>
          <p:cNvPr id="21" name="Graphic 20" descr="Warning with solid fill">
            <a:extLst>
              <a:ext uri="{FF2B5EF4-FFF2-40B4-BE49-F238E27FC236}">
                <a16:creationId xmlns:a16="http://schemas.microsoft.com/office/drawing/2014/main" id="{8C1FEDA8-D8D9-07EE-8785-D4C737177533}"/>
              </a:ext>
            </a:extLst>
          </p:cNvPr>
          <p:cNvPicPr>
            <a:picLocks noChangeAspect="1"/>
          </p:cNvPicPr>
          <p:nvPr>
            <p:custDataLst>
              <p:tags r:id="rId16"/>
            </p:custDataLst>
          </p:nvPr>
        </p:nvPicPr>
        <p:blipFill>
          <a:blip r:embed="rId32">
            <a:extLst>
              <a:ext uri="{96DAC541-7B7A-43D3-8B79-37D633B846F1}">
                <asvg:svgBlip xmlns:asvg="http://schemas.microsoft.com/office/drawing/2016/SVG/main" r:embed="rId33"/>
              </a:ext>
            </a:extLst>
          </a:blip>
          <a:stretch>
            <a:fillRect/>
          </a:stretch>
        </p:blipFill>
        <p:spPr>
          <a:xfrm>
            <a:off x="9009247" y="4108241"/>
            <a:ext cx="457200" cy="457200"/>
          </a:xfrm>
          <a:prstGeom prst="rect">
            <a:avLst/>
          </a:prstGeom>
        </p:spPr>
      </p:pic>
      <p:grpSp>
        <p:nvGrpSpPr>
          <p:cNvPr id="38" name="Group 37">
            <a:extLst>
              <a:ext uri="{FF2B5EF4-FFF2-40B4-BE49-F238E27FC236}">
                <a16:creationId xmlns:a16="http://schemas.microsoft.com/office/drawing/2014/main" id="{84646D2D-F5D3-2399-3F04-BDD725CA43A2}"/>
              </a:ext>
            </a:extLst>
          </p:cNvPr>
          <p:cNvGrpSpPr/>
          <p:nvPr>
            <p:custDataLst>
              <p:tags r:id="rId17"/>
            </p:custDataLst>
          </p:nvPr>
        </p:nvGrpSpPr>
        <p:grpSpPr>
          <a:xfrm>
            <a:off x="3427846" y="2162859"/>
            <a:ext cx="2310447" cy="704475"/>
            <a:chOff x="3439242" y="2204968"/>
            <a:chExt cx="2310447" cy="704475"/>
          </a:xfrm>
        </p:grpSpPr>
        <p:pic>
          <p:nvPicPr>
            <p:cNvPr id="24" name="Picture 23">
              <a:extLst>
                <a:ext uri="{FF2B5EF4-FFF2-40B4-BE49-F238E27FC236}">
                  <a16:creationId xmlns:a16="http://schemas.microsoft.com/office/drawing/2014/main" id="{D7F3A471-F8BD-C878-917D-D63DCE9D054F}"/>
                </a:ext>
              </a:extLst>
            </p:cNvPr>
            <p:cNvPicPr>
              <a:picLocks noChangeAspect="1"/>
            </p:cNvPicPr>
            <p:nvPr/>
          </p:nvPicPr>
          <p:blipFill>
            <a:blip r:embed="rId30"/>
            <a:srcRect l="16495" t="29744" r="15299" b="30085"/>
            <a:stretch/>
          </p:blipFill>
          <p:spPr>
            <a:xfrm>
              <a:off x="4553582" y="2204968"/>
              <a:ext cx="1196107" cy="704475"/>
            </a:xfrm>
            <a:prstGeom prst="rect">
              <a:avLst/>
            </a:prstGeom>
          </p:spPr>
        </p:pic>
        <p:pic>
          <p:nvPicPr>
            <p:cNvPr id="25" name="Picture 24">
              <a:extLst>
                <a:ext uri="{FF2B5EF4-FFF2-40B4-BE49-F238E27FC236}">
                  <a16:creationId xmlns:a16="http://schemas.microsoft.com/office/drawing/2014/main" id="{C54F24F9-FA62-7F18-D2F4-14145FC97B13}"/>
                </a:ext>
              </a:extLst>
            </p:cNvPr>
            <p:cNvPicPr>
              <a:picLocks noChangeAspect="1"/>
            </p:cNvPicPr>
            <p:nvPr/>
          </p:nvPicPr>
          <p:blipFill>
            <a:blip r:embed="rId34"/>
            <a:stretch>
              <a:fillRect/>
            </a:stretch>
          </p:blipFill>
          <p:spPr>
            <a:xfrm>
              <a:off x="3439242" y="2225256"/>
              <a:ext cx="663899" cy="663899"/>
            </a:xfrm>
            <a:prstGeom prst="rect">
              <a:avLst/>
            </a:prstGeom>
          </p:spPr>
        </p:pic>
        <p:grpSp>
          <p:nvGrpSpPr>
            <p:cNvPr id="29" name="Graphic 27" descr="Sort outline">
              <a:extLst>
                <a:ext uri="{FF2B5EF4-FFF2-40B4-BE49-F238E27FC236}">
                  <a16:creationId xmlns:a16="http://schemas.microsoft.com/office/drawing/2014/main" id="{E1EF7E34-9D22-8EA3-8519-7FE3EF4043DA}"/>
                </a:ext>
              </a:extLst>
            </p:cNvPr>
            <p:cNvGrpSpPr/>
            <p:nvPr/>
          </p:nvGrpSpPr>
          <p:grpSpPr>
            <a:xfrm rot="16200000">
              <a:off x="4117961" y="2412942"/>
              <a:ext cx="326478" cy="288527"/>
              <a:chOff x="4456537" y="2834268"/>
              <a:chExt cx="647466" cy="590548"/>
            </a:xfrm>
            <a:solidFill>
              <a:srgbClr val="000000"/>
            </a:solidFill>
          </p:grpSpPr>
          <p:sp>
            <p:nvSpPr>
              <p:cNvPr id="30" name="Freeform: Shape 29">
                <a:extLst>
                  <a:ext uri="{FF2B5EF4-FFF2-40B4-BE49-F238E27FC236}">
                    <a16:creationId xmlns:a16="http://schemas.microsoft.com/office/drawing/2014/main" id="{423F0D4B-7FB6-1BDD-E2D6-FF6FF480B18C}"/>
                  </a:ext>
                </a:extLst>
              </p:cNvPr>
              <p:cNvSpPr/>
              <p:nvPr/>
            </p:nvSpPr>
            <p:spPr>
              <a:xfrm>
                <a:off x="4456537" y="2834269"/>
                <a:ext cx="304566" cy="590547"/>
              </a:xfrm>
              <a:custGeom>
                <a:avLst/>
                <a:gdLst>
                  <a:gd name="connsiteX0" fmla="*/ 142758 w 304566"/>
                  <a:gd name="connsiteY0" fmla="*/ 581023 h 590547"/>
                  <a:gd name="connsiteX1" fmla="*/ 152283 w 304566"/>
                  <a:gd name="connsiteY1" fmla="*/ 590548 h 590547"/>
                  <a:gd name="connsiteX2" fmla="*/ 161808 w 304566"/>
                  <a:gd name="connsiteY2" fmla="*/ 581023 h 590547"/>
                  <a:gd name="connsiteX3" fmla="*/ 161808 w 304566"/>
                  <a:gd name="connsiteY3" fmla="*/ 32745 h 590547"/>
                  <a:gd name="connsiteX4" fmla="*/ 161904 w 304566"/>
                  <a:gd name="connsiteY4" fmla="*/ 32651 h 590547"/>
                  <a:gd name="connsiteX5" fmla="*/ 161970 w 304566"/>
                  <a:gd name="connsiteY5" fmla="*/ 32678 h 590547"/>
                  <a:gd name="connsiteX6" fmla="*/ 288424 w 304566"/>
                  <a:gd name="connsiteY6" fmla="*/ 159132 h 590547"/>
                  <a:gd name="connsiteX7" fmla="*/ 301892 w 304566"/>
                  <a:gd name="connsiteY7" fmla="*/ 158898 h 590547"/>
                  <a:gd name="connsiteX8" fmla="*/ 301892 w 304566"/>
                  <a:gd name="connsiteY8" fmla="*/ 145664 h 590547"/>
                  <a:gd name="connsiteX9" fmla="*/ 159017 w 304566"/>
                  <a:gd name="connsiteY9" fmla="*/ 2789 h 590547"/>
                  <a:gd name="connsiteX10" fmla="*/ 145549 w 304566"/>
                  <a:gd name="connsiteY10" fmla="*/ 2789 h 590547"/>
                  <a:gd name="connsiteX11" fmla="*/ 2674 w 304566"/>
                  <a:gd name="connsiteY11" fmla="*/ 145664 h 590547"/>
                  <a:gd name="connsiteX12" fmla="*/ 2908 w 304566"/>
                  <a:gd name="connsiteY12" fmla="*/ 159132 h 590547"/>
                  <a:gd name="connsiteX13" fmla="*/ 16142 w 304566"/>
                  <a:gd name="connsiteY13" fmla="*/ 159132 h 590547"/>
                  <a:gd name="connsiteX14" fmla="*/ 142596 w 304566"/>
                  <a:gd name="connsiteY14" fmla="*/ 32678 h 590547"/>
                  <a:gd name="connsiteX15" fmla="*/ 142730 w 304566"/>
                  <a:gd name="connsiteY15" fmla="*/ 32680 h 590547"/>
                  <a:gd name="connsiteX16" fmla="*/ 142758 w 304566"/>
                  <a:gd name="connsiteY16" fmla="*/ 32745 h 5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566" h="590547">
                    <a:moveTo>
                      <a:pt x="142758" y="581023"/>
                    </a:moveTo>
                    <a:cubicBezTo>
                      <a:pt x="142758" y="586284"/>
                      <a:pt x="147022" y="590548"/>
                      <a:pt x="152283" y="590548"/>
                    </a:cubicBezTo>
                    <a:cubicBezTo>
                      <a:pt x="157544" y="590548"/>
                      <a:pt x="161808" y="586284"/>
                      <a:pt x="161808" y="581023"/>
                    </a:cubicBezTo>
                    <a:lnTo>
                      <a:pt x="161808" y="32745"/>
                    </a:lnTo>
                    <a:cubicBezTo>
                      <a:pt x="161809" y="32692"/>
                      <a:pt x="161852" y="32650"/>
                      <a:pt x="161904" y="32651"/>
                    </a:cubicBezTo>
                    <a:cubicBezTo>
                      <a:pt x="161929" y="32651"/>
                      <a:pt x="161953" y="32661"/>
                      <a:pt x="161970" y="32678"/>
                    </a:cubicBezTo>
                    <a:lnTo>
                      <a:pt x="288424" y="159132"/>
                    </a:lnTo>
                    <a:cubicBezTo>
                      <a:pt x="292208" y="162787"/>
                      <a:pt x="298238" y="162682"/>
                      <a:pt x="301892" y="158898"/>
                    </a:cubicBezTo>
                    <a:cubicBezTo>
                      <a:pt x="305457" y="155207"/>
                      <a:pt x="305457" y="149355"/>
                      <a:pt x="301892" y="145664"/>
                    </a:cubicBezTo>
                    <a:lnTo>
                      <a:pt x="159017" y="2789"/>
                    </a:lnTo>
                    <a:cubicBezTo>
                      <a:pt x="155298" y="-930"/>
                      <a:pt x="149268" y="-930"/>
                      <a:pt x="145549" y="2789"/>
                    </a:cubicBezTo>
                    <a:lnTo>
                      <a:pt x="2674" y="145664"/>
                    </a:lnTo>
                    <a:cubicBezTo>
                      <a:pt x="-981" y="149448"/>
                      <a:pt x="-876" y="155477"/>
                      <a:pt x="2908" y="159132"/>
                    </a:cubicBezTo>
                    <a:cubicBezTo>
                      <a:pt x="6599" y="162697"/>
                      <a:pt x="12451" y="162697"/>
                      <a:pt x="16142" y="159132"/>
                    </a:cubicBezTo>
                    <a:lnTo>
                      <a:pt x="142596" y="32678"/>
                    </a:lnTo>
                    <a:cubicBezTo>
                      <a:pt x="142633" y="32641"/>
                      <a:pt x="142694" y="32642"/>
                      <a:pt x="142730" y="32680"/>
                    </a:cubicBezTo>
                    <a:cubicBezTo>
                      <a:pt x="142748" y="32697"/>
                      <a:pt x="142758" y="32720"/>
                      <a:pt x="142758" y="32745"/>
                    </a:cubicBezTo>
                    <a:close/>
                  </a:path>
                </a:pathLst>
              </a:custGeom>
              <a:solidFill>
                <a:srgbClr val="000000"/>
              </a:solidFill>
              <a:ln w="28575" cap="flat">
                <a:solidFill>
                  <a:schemeClr val="tx1"/>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3266DBC-FC0A-8C0E-A080-7C68E20A6846}"/>
                  </a:ext>
                </a:extLst>
              </p:cNvPr>
              <p:cNvSpPr/>
              <p:nvPr/>
            </p:nvSpPr>
            <p:spPr>
              <a:xfrm>
                <a:off x="4799437" y="2834268"/>
                <a:ext cx="304566" cy="590548"/>
              </a:xfrm>
              <a:custGeom>
                <a:avLst/>
                <a:gdLst>
                  <a:gd name="connsiteX0" fmla="*/ 288424 w 304566"/>
                  <a:gd name="connsiteY0" fmla="*/ 431416 h 590548"/>
                  <a:gd name="connsiteX1" fmla="*/ 161970 w 304566"/>
                  <a:gd name="connsiteY1" fmla="*/ 557870 h 590548"/>
                  <a:gd name="connsiteX2" fmla="*/ 161836 w 304566"/>
                  <a:gd name="connsiteY2" fmla="*/ 557869 h 590548"/>
                  <a:gd name="connsiteX3" fmla="*/ 161808 w 304566"/>
                  <a:gd name="connsiteY3" fmla="*/ 557803 h 590548"/>
                  <a:gd name="connsiteX4" fmla="*/ 161808 w 304566"/>
                  <a:gd name="connsiteY4" fmla="*/ 9525 h 590548"/>
                  <a:gd name="connsiteX5" fmla="*/ 152283 w 304566"/>
                  <a:gd name="connsiteY5" fmla="*/ 0 h 590548"/>
                  <a:gd name="connsiteX6" fmla="*/ 142758 w 304566"/>
                  <a:gd name="connsiteY6" fmla="*/ 9525 h 590548"/>
                  <a:gd name="connsiteX7" fmla="*/ 142758 w 304566"/>
                  <a:gd name="connsiteY7" fmla="*/ 557803 h 590548"/>
                  <a:gd name="connsiteX8" fmla="*/ 142662 w 304566"/>
                  <a:gd name="connsiteY8" fmla="*/ 557897 h 590548"/>
                  <a:gd name="connsiteX9" fmla="*/ 142596 w 304566"/>
                  <a:gd name="connsiteY9" fmla="*/ 557870 h 590548"/>
                  <a:gd name="connsiteX10" fmla="*/ 16142 w 304566"/>
                  <a:gd name="connsiteY10" fmla="*/ 431416 h 590548"/>
                  <a:gd name="connsiteX11" fmla="*/ 2674 w 304566"/>
                  <a:gd name="connsiteY11" fmla="*/ 431650 h 590548"/>
                  <a:gd name="connsiteX12" fmla="*/ 2674 w 304566"/>
                  <a:gd name="connsiteY12" fmla="*/ 444884 h 590548"/>
                  <a:gd name="connsiteX13" fmla="*/ 145549 w 304566"/>
                  <a:gd name="connsiteY13" fmla="*/ 587759 h 590548"/>
                  <a:gd name="connsiteX14" fmla="*/ 159017 w 304566"/>
                  <a:gd name="connsiteY14" fmla="*/ 587759 h 590548"/>
                  <a:gd name="connsiteX15" fmla="*/ 301892 w 304566"/>
                  <a:gd name="connsiteY15" fmla="*/ 444884 h 590548"/>
                  <a:gd name="connsiteX16" fmla="*/ 301658 w 304566"/>
                  <a:gd name="connsiteY16" fmla="*/ 431416 h 590548"/>
                  <a:gd name="connsiteX17" fmla="*/ 288424 w 304566"/>
                  <a:gd name="connsiteY17" fmla="*/ 431416 h 59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566" h="590548">
                    <a:moveTo>
                      <a:pt x="288424" y="431416"/>
                    </a:moveTo>
                    <a:lnTo>
                      <a:pt x="161970" y="557870"/>
                    </a:lnTo>
                    <a:cubicBezTo>
                      <a:pt x="161933" y="557907"/>
                      <a:pt x="161872" y="557906"/>
                      <a:pt x="161836" y="557869"/>
                    </a:cubicBezTo>
                    <a:cubicBezTo>
                      <a:pt x="161819" y="557851"/>
                      <a:pt x="161808" y="557828"/>
                      <a:pt x="161808" y="557803"/>
                    </a:cubicBezTo>
                    <a:lnTo>
                      <a:pt x="161808" y="9525"/>
                    </a:lnTo>
                    <a:cubicBezTo>
                      <a:pt x="161808" y="4264"/>
                      <a:pt x="157544" y="0"/>
                      <a:pt x="152283" y="0"/>
                    </a:cubicBezTo>
                    <a:cubicBezTo>
                      <a:pt x="147022" y="0"/>
                      <a:pt x="142758" y="4264"/>
                      <a:pt x="142758" y="9525"/>
                    </a:cubicBezTo>
                    <a:lnTo>
                      <a:pt x="142758" y="557803"/>
                    </a:lnTo>
                    <a:cubicBezTo>
                      <a:pt x="142757" y="557855"/>
                      <a:pt x="142714" y="557897"/>
                      <a:pt x="142662" y="557897"/>
                    </a:cubicBezTo>
                    <a:cubicBezTo>
                      <a:pt x="142637" y="557896"/>
                      <a:pt x="142613" y="557887"/>
                      <a:pt x="142596" y="557870"/>
                    </a:cubicBezTo>
                    <a:lnTo>
                      <a:pt x="16142" y="431416"/>
                    </a:lnTo>
                    <a:cubicBezTo>
                      <a:pt x="12358" y="427761"/>
                      <a:pt x="6329" y="427866"/>
                      <a:pt x="2674" y="431650"/>
                    </a:cubicBezTo>
                    <a:cubicBezTo>
                      <a:pt x="-891" y="435341"/>
                      <a:pt x="-891" y="441193"/>
                      <a:pt x="2674" y="444884"/>
                    </a:cubicBezTo>
                    <a:lnTo>
                      <a:pt x="145549" y="587759"/>
                    </a:lnTo>
                    <a:cubicBezTo>
                      <a:pt x="149268" y="591478"/>
                      <a:pt x="155298" y="591478"/>
                      <a:pt x="159017" y="587759"/>
                    </a:cubicBezTo>
                    <a:lnTo>
                      <a:pt x="301892" y="444884"/>
                    </a:lnTo>
                    <a:cubicBezTo>
                      <a:pt x="305547" y="441100"/>
                      <a:pt x="305442" y="435071"/>
                      <a:pt x="301658" y="431416"/>
                    </a:cubicBezTo>
                    <a:cubicBezTo>
                      <a:pt x="297967" y="427851"/>
                      <a:pt x="292115" y="427851"/>
                      <a:pt x="288424" y="431416"/>
                    </a:cubicBezTo>
                    <a:close/>
                  </a:path>
                </a:pathLst>
              </a:custGeom>
              <a:solidFill>
                <a:srgbClr val="000000"/>
              </a:solidFill>
              <a:ln w="28575" cap="flat">
                <a:solidFill>
                  <a:schemeClr val="tx1"/>
                </a:solid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AFD6998C-4BBA-3DEF-7017-72EB5778A35E}"/>
              </a:ext>
            </a:extLst>
          </p:cNvPr>
          <p:cNvGrpSpPr/>
          <p:nvPr>
            <p:custDataLst>
              <p:tags r:id="rId18"/>
            </p:custDataLst>
          </p:nvPr>
        </p:nvGrpSpPr>
        <p:grpSpPr>
          <a:xfrm>
            <a:off x="1299322" y="2177115"/>
            <a:ext cx="1197782" cy="675962"/>
            <a:chOff x="1381719" y="2140077"/>
            <a:chExt cx="1197782" cy="675962"/>
          </a:xfrm>
        </p:grpSpPr>
        <p:pic>
          <p:nvPicPr>
            <p:cNvPr id="23" name="Picture 22">
              <a:extLst>
                <a:ext uri="{FF2B5EF4-FFF2-40B4-BE49-F238E27FC236}">
                  <a16:creationId xmlns:a16="http://schemas.microsoft.com/office/drawing/2014/main" id="{638A4956-3141-6B6A-0ECE-115EF47514AA}"/>
                </a:ext>
              </a:extLst>
            </p:cNvPr>
            <p:cNvPicPr>
              <a:picLocks noChangeAspect="1"/>
            </p:cNvPicPr>
            <p:nvPr/>
          </p:nvPicPr>
          <p:blipFill>
            <a:blip r:embed="rId35"/>
            <a:stretch>
              <a:fillRect/>
            </a:stretch>
          </p:blipFill>
          <p:spPr>
            <a:xfrm>
              <a:off x="1903539" y="2140077"/>
              <a:ext cx="675962" cy="675962"/>
            </a:xfrm>
            <a:prstGeom prst="rect">
              <a:avLst/>
            </a:prstGeom>
          </p:spPr>
        </p:pic>
        <p:sp>
          <p:nvSpPr>
            <p:cNvPr id="32" name="Arrow: Right 31">
              <a:extLst>
                <a:ext uri="{FF2B5EF4-FFF2-40B4-BE49-F238E27FC236}">
                  <a16:creationId xmlns:a16="http://schemas.microsoft.com/office/drawing/2014/main" id="{A6045537-E396-69D9-1E0C-B90153C8CF4A}"/>
                </a:ext>
              </a:extLst>
            </p:cNvPr>
            <p:cNvSpPr/>
            <p:nvPr/>
          </p:nvSpPr>
          <p:spPr>
            <a:xfrm>
              <a:off x="1381719" y="2373293"/>
              <a:ext cx="559501" cy="23979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37" name="Picture 36">
            <a:extLst>
              <a:ext uri="{FF2B5EF4-FFF2-40B4-BE49-F238E27FC236}">
                <a16:creationId xmlns:a16="http://schemas.microsoft.com/office/drawing/2014/main" id="{D76767EB-DF26-AA6D-4070-ADE04F79B388}"/>
              </a:ext>
            </a:extLst>
          </p:cNvPr>
          <p:cNvPicPr>
            <a:picLocks noChangeAspect="1"/>
          </p:cNvPicPr>
          <p:nvPr>
            <p:custDataLst>
              <p:tags r:id="rId19"/>
            </p:custDataLst>
          </p:nvPr>
        </p:nvPicPr>
        <p:blipFill>
          <a:blip r:embed="rId36"/>
          <a:srcRect t="20806" b="20000"/>
          <a:stretch/>
        </p:blipFill>
        <p:spPr>
          <a:xfrm>
            <a:off x="6989801" y="2222088"/>
            <a:ext cx="989990" cy="586016"/>
          </a:xfrm>
          <a:prstGeom prst="rect">
            <a:avLst/>
          </a:prstGeom>
        </p:spPr>
      </p:pic>
      <p:pic>
        <p:nvPicPr>
          <p:cNvPr id="41" name="Picture 40">
            <a:extLst>
              <a:ext uri="{FF2B5EF4-FFF2-40B4-BE49-F238E27FC236}">
                <a16:creationId xmlns:a16="http://schemas.microsoft.com/office/drawing/2014/main" id="{2A50ABB1-12E6-3FCF-FA14-F110B2A2E57C}"/>
              </a:ext>
            </a:extLst>
          </p:cNvPr>
          <p:cNvPicPr>
            <a:picLocks noChangeAspect="1"/>
          </p:cNvPicPr>
          <p:nvPr>
            <p:custDataLst>
              <p:tags r:id="rId20"/>
            </p:custDataLst>
          </p:nvPr>
        </p:nvPicPr>
        <p:blipFill>
          <a:blip r:embed="rId37"/>
          <a:stretch>
            <a:fillRect/>
          </a:stretch>
        </p:blipFill>
        <p:spPr>
          <a:xfrm>
            <a:off x="9794575" y="2031583"/>
            <a:ext cx="967026" cy="967026"/>
          </a:xfrm>
          <a:prstGeom prst="rect">
            <a:avLst/>
          </a:prstGeom>
        </p:spPr>
      </p:pic>
      <p:sp>
        <p:nvSpPr>
          <p:cNvPr id="42" name="Rectangle 41">
            <a:extLst>
              <a:ext uri="{FF2B5EF4-FFF2-40B4-BE49-F238E27FC236}">
                <a16:creationId xmlns:a16="http://schemas.microsoft.com/office/drawing/2014/main" id="{5D2F8828-BBBB-19B1-7A4D-2DE75126B96D}"/>
              </a:ext>
            </a:extLst>
          </p:cNvPr>
          <p:cNvSpPr>
            <a:spLocks/>
          </p:cNvSpPr>
          <p:nvPr>
            <p:custDataLst>
              <p:tags r:id="rId21"/>
            </p:custDataLst>
          </p:nvPr>
        </p:nvSpPr>
        <p:spPr>
          <a:xfrm>
            <a:off x="629373" y="3093251"/>
            <a:ext cx="2537681" cy="836241"/>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Report </a:t>
            </a:r>
            <a:r>
              <a:rPr lang="en-US" sz="1600" dirty="0">
                <a:solidFill>
                  <a:srgbClr val="BF5700"/>
                </a:solidFill>
                <a:latin typeface="Raleway" pitchFamily="2" charset="0"/>
              </a:rPr>
              <a:t>to log on an incorrect prediction.</a:t>
            </a:r>
          </a:p>
        </p:txBody>
      </p:sp>
      <p:sp>
        <p:nvSpPr>
          <p:cNvPr id="43" name="Rectangle 42">
            <a:extLst>
              <a:ext uri="{FF2B5EF4-FFF2-40B4-BE49-F238E27FC236}">
                <a16:creationId xmlns:a16="http://schemas.microsoft.com/office/drawing/2014/main" id="{0C54FB01-4BF8-B9CC-BB34-652A635F3DBF}"/>
              </a:ext>
            </a:extLst>
          </p:cNvPr>
          <p:cNvSpPr>
            <a:spLocks/>
          </p:cNvSpPr>
          <p:nvPr>
            <p:custDataLst>
              <p:tags r:id="rId22"/>
            </p:custDataLst>
          </p:nvPr>
        </p:nvSpPr>
        <p:spPr>
          <a:xfrm>
            <a:off x="3422664" y="3093251"/>
            <a:ext cx="2537681" cy="836241"/>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Replace </a:t>
            </a:r>
            <a:r>
              <a:rPr lang="en-US" sz="1600" dirty="0">
                <a:solidFill>
                  <a:srgbClr val="BF5700"/>
                </a:solidFill>
                <a:latin typeface="Raleway" pitchFamily="2" charset="0"/>
              </a:rPr>
              <a:t>model with a hedging-based heuristic.</a:t>
            </a:r>
          </a:p>
        </p:txBody>
      </p:sp>
      <p:sp>
        <p:nvSpPr>
          <p:cNvPr id="44" name="Rectangle 43">
            <a:extLst>
              <a:ext uri="{FF2B5EF4-FFF2-40B4-BE49-F238E27FC236}">
                <a16:creationId xmlns:a16="http://schemas.microsoft.com/office/drawing/2014/main" id="{5EBA814E-1622-9FD6-9420-53CB046BE806}"/>
              </a:ext>
            </a:extLst>
          </p:cNvPr>
          <p:cNvSpPr>
            <a:spLocks/>
          </p:cNvSpPr>
          <p:nvPr>
            <p:custDataLst>
              <p:tags r:id="rId23"/>
            </p:custDataLst>
          </p:nvPr>
        </p:nvSpPr>
        <p:spPr>
          <a:xfrm>
            <a:off x="6215955" y="3087887"/>
            <a:ext cx="2537682" cy="846968"/>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Retrain </a:t>
            </a:r>
            <a:r>
              <a:rPr lang="en-US" sz="1600" dirty="0">
                <a:solidFill>
                  <a:srgbClr val="BF5700"/>
                </a:solidFill>
                <a:latin typeface="Raleway" pitchFamily="2" charset="0"/>
              </a:rPr>
              <a:t>the latency prediction model.</a:t>
            </a:r>
          </a:p>
        </p:txBody>
      </p:sp>
      <p:sp>
        <p:nvSpPr>
          <p:cNvPr id="45" name="Rectangle 44">
            <a:extLst>
              <a:ext uri="{FF2B5EF4-FFF2-40B4-BE49-F238E27FC236}">
                <a16:creationId xmlns:a16="http://schemas.microsoft.com/office/drawing/2014/main" id="{E1CE48EB-163D-4BBF-5E7D-EC1774CBCE3E}"/>
              </a:ext>
            </a:extLst>
          </p:cNvPr>
          <p:cNvSpPr>
            <a:spLocks/>
          </p:cNvSpPr>
          <p:nvPr>
            <p:custDataLst>
              <p:tags r:id="rId24"/>
            </p:custDataLst>
          </p:nvPr>
        </p:nvSpPr>
        <p:spPr>
          <a:xfrm>
            <a:off x="9009247" y="3087887"/>
            <a:ext cx="2537682" cy="846968"/>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Deprioritize </a:t>
            </a:r>
            <a:r>
              <a:rPr lang="en-US" sz="1600" dirty="0" err="1">
                <a:solidFill>
                  <a:srgbClr val="BF5700"/>
                </a:solidFill>
                <a:latin typeface="Raleway" pitchFamily="2" charset="0"/>
              </a:rPr>
              <a:t>kswapd</a:t>
            </a:r>
            <a:r>
              <a:rPr lang="en-US" sz="1600" dirty="0">
                <a:solidFill>
                  <a:srgbClr val="BF5700"/>
                </a:solidFill>
                <a:latin typeface="Raleway" pitchFamily="2" charset="0"/>
              </a:rPr>
              <a:t> to reduce I/O requests.</a:t>
            </a:r>
          </a:p>
        </p:txBody>
      </p:sp>
      <p:sp>
        <p:nvSpPr>
          <p:cNvPr id="26" name="TextBox 25">
            <a:extLst>
              <a:ext uri="{FF2B5EF4-FFF2-40B4-BE49-F238E27FC236}">
                <a16:creationId xmlns:a16="http://schemas.microsoft.com/office/drawing/2014/main" id="{DFFD8A4F-2329-C47D-14C1-C73E231821E3}"/>
              </a:ext>
            </a:extLst>
          </p:cNvPr>
          <p:cNvSpPr txBox="1"/>
          <p:nvPr>
            <p:custDataLst>
              <p:tags r:id="rId25"/>
            </p:custDataLst>
          </p:nvPr>
        </p:nvSpPr>
        <p:spPr>
          <a:xfrm>
            <a:off x="9582259" y="4954286"/>
            <a:ext cx="1241035" cy="646331"/>
          </a:xfrm>
          <a:prstGeom prst="rect">
            <a:avLst/>
          </a:prstGeom>
          <a:noFill/>
        </p:spPr>
        <p:txBody>
          <a:bodyPr wrap="square" rtlCol="0">
            <a:spAutoFit/>
          </a:bodyPr>
          <a:lstStyle/>
          <a:p>
            <a:pPr algn="ctr"/>
            <a:r>
              <a:rPr lang="en-US" dirty="0">
                <a:latin typeface="Raleway" pitchFamily="2" charset="0"/>
              </a:rPr>
              <a:t>System Behavior</a:t>
            </a:r>
          </a:p>
        </p:txBody>
      </p:sp>
      <p:sp>
        <p:nvSpPr>
          <p:cNvPr id="27" name="TextBox 26">
            <a:extLst>
              <a:ext uri="{FF2B5EF4-FFF2-40B4-BE49-F238E27FC236}">
                <a16:creationId xmlns:a16="http://schemas.microsoft.com/office/drawing/2014/main" id="{E52EDD98-EA54-1578-706A-9432AA17E7FD}"/>
              </a:ext>
            </a:extLst>
          </p:cNvPr>
          <p:cNvSpPr txBox="1"/>
          <p:nvPr>
            <p:custDataLst>
              <p:tags r:id="rId26"/>
            </p:custDataLst>
          </p:nvPr>
        </p:nvSpPr>
        <p:spPr>
          <a:xfrm>
            <a:off x="1368706" y="4954287"/>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sp>
        <p:nvSpPr>
          <p:cNvPr id="34" name="TextBox 33">
            <a:extLst>
              <a:ext uri="{FF2B5EF4-FFF2-40B4-BE49-F238E27FC236}">
                <a16:creationId xmlns:a16="http://schemas.microsoft.com/office/drawing/2014/main" id="{86C6E6FD-BA00-61EE-0EDA-56E8294A599B}"/>
              </a:ext>
            </a:extLst>
          </p:cNvPr>
          <p:cNvSpPr txBox="1"/>
          <p:nvPr>
            <p:custDataLst>
              <p:tags r:id="rId27"/>
            </p:custDataLst>
          </p:nvPr>
        </p:nvSpPr>
        <p:spPr>
          <a:xfrm>
            <a:off x="3641204" y="4196851"/>
            <a:ext cx="1687180" cy="369332"/>
          </a:xfrm>
          <a:prstGeom prst="rect">
            <a:avLst/>
          </a:prstGeom>
          <a:solidFill>
            <a:schemeClr val="bg1"/>
          </a:solidFill>
        </p:spPr>
        <p:txBody>
          <a:bodyPr wrap="square" rtlCol="0">
            <a:spAutoFit/>
          </a:bodyPr>
          <a:lstStyle/>
          <a:p>
            <a:pPr algn="ctr"/>
            <a:r>
              <a:rPr lang="en-US" dirty="0" err="1">
                <a:latin typeface="Raleway" pitchFamily="2" charset="0"/>
              </a:rPr>
              <a:t>LinnOS</a:t>
            </a:r>
            <a:r>
              <a:rPr lang="en-US" dirty="0">
                <a:latin typeface="Raleway" pitchFamily="2" charset="0"/>
              </a:rPr>
              <a:t> Policy</a:t>
            </a:r>
          </a:p>
        </p:txBody>
      </p:sp>
    </p:spTree>
    <p:custDataLst>
      <p:tags r:id="rId1"/>
    </p:custDataLst>
    <p:extLst>
      <p:ext uri="{BB962C8B-B14F-4D97-AF65-F5344CB8AC3E}">
        <p14:creationId xmlns:p14="http://schemas.microsoft.com/office/powerpoint/2010/main" val="165114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FD1CD161-93CD-18A6-FC15-D54F91F2424B}"/>
              </a:ext>
            </a:extLst>
          </p:cNvPr>
          <p:cNvSpPr/>
          <p:nvPr>
            <p:custDataLst>
              <p:tags r:id="rId2"/>
            </p:custDataLst>
          </p:nvPr>
        </p:nvSpPr>
        <p:spPr>
          <a:xfrm>
            <a:off x="4899368" y="4492974"/>
            <a:ext cx="2486010" cy="1049867"/>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6BFECF4-ED36-10EB-01C7-B512D2768925}"/>
              </a:ext>
            </a:extLst>
          </p:cNvPr>
          <p:cNvSpPr>
            <a:spLocks noGrp="1"/>
          </p:cNvSpPr>
          <p:nvPr>
            <p:ph type="sldNum" sz="quarter" idx="12"/>
            <p:custDataLst>
              <p:tags r:id="rId3"/>
            </p:custDataLst>
          </p:nvPr>
        </p:nvSpPr>
        <p:spPr/>
        <p:txBody>
          <a:bodyPr/>
          <a:lstStyle/>
          <a:p>
            <a:r>
              <a:rPr lang="en-US"/>
              <a:t>8</a:t>
            </a:r>
            <a:endParaRPr lang="en-US" dirty="0"/>
          </a:p>
        </p:txBody>
      </p:sp>
      <p:sp>
        <p:nvSpPr>
          <p:cNvPr id="4" name="Title 3">
            <a:extLst>
              <a:ext uri="{FF2B5EF4-FFF2-40B4-BE49-F238E27FC236}">
                <a16:creationId xmlns:a16="http://schemas.microsoft.com/office/drawing/2014/main" id="{2E5F3A9D-929E-B9CC-6BB2-7FF5EC3D699C}"/>
              </a:ext>
            </a:extLst>
          </p:cNvPr>
          <p:cNvSpPr>
            <a:spLocks noGrp="1"/>
          </p:cNvSpPr>
          <p:nvPr>
            <p:ph type="title"/>
            <p:custDataLst>
              <p:tags r:id="rId4"/>
            </p:custDataLst>
          </p:nvPr>
        </p:nvSpPr>
        <p:spPr/>
        <p:txBody>
          <a:bodyPr/>
          <a:lstStyle/>
          <a:p>
            <a:r>
              <a:rPr lang="en-US" dirty="0"/>
              <a:t>The Guardrail Abstraction</a:t>
            </a:r>
          </a:p>
        </p:txBody>
      </p:sp>
      <p:grpSp>
        <p:nvGrpSpPr>
          <p:cNvPr id="16" name="Group 15">
            <a:extLst>
              <a:ext uri="{FF2B5EF4-FFF2-40B4-BE49-F238E27FC236}">
                <a16:creationId xmlns:a16="http://schemas.microsoft.com/office/drawing/2014/main" id="{A8FC0C44-3940-B8AA-BF28-51F2BE23DFCD}"/>
              </a:ext>
            </a:extLst>
          </p:cNvPr>
          <p:cNvGrpSpPr/>
          <p:nvPr>
            <p:custDataLst>
              <p:tags r:id="rId5"/>
            </p:custDataLst>
          </p:nvPr>
        </p:nvGrpSpPr>
        <p:grpSpPr>
          <a:xfrm>
            <a:off x="3038176" y="1726747"/>
            <a:ext cx="2900856" cy="1384648"/>
            <a:chOff x="1528794" y="4046483"/>
            <a:chExt cx="2900856" cy="1384648"/>
          </a:xfrm>
        </p:grpSpPr>
        <p:sp>
          <p:nvSpPr>
            <p:cNvPr id="12" name="Rectangle 11">
              <a:extLst>
                <a:ext uri="{FF2B5EF4-FFF2-40B4-BE49-F238E27FC236}">
                  <a16:creationId xmlns:a16="http://schemas.microsoft.com/office/drawing/2014/main" id="{E215EF21-134C-93E5-A872-9F94EF3680B5}"/>
                </a:ext>
              </a:extLst>
            </p:cNvPr>
            <p:cNvSpPr/>
            <p:nvPr/>
          </p:nvSpPr>
          <p:spPr>
            <a:xfrm>
              <a:off x="1528794" y="4278778"/>
              <a:ext cx="2900856" cy="1152353"/>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Description of desired behaviors, constraints and invariants.</a:t>
              </a:r>
            </a:p>
          </p:txBody>
        </p:sp>
        <p:sp>
          <p:nvSpPr>
            <p:cNvPr id="14" name="TextBox 13">
              <a:extLst>
                <a:ext uri="{FF2B5EF4-FFF2-40B4-BE49-F238E27FC236}">
                  <a16:creationId xmlns:a16="http://schemas.microsoft.com/office/drawing/2014/main" id="{F23A4793-BE74-5CAE-2918-C6B77AE1C187}"/>
                </a:ext>
              </a:extLst>
            </p:cNvPr>
            <p:cNvSpPr txBox="1"/>
            <p:nvPr/>
          </p:nvSpPr>
          <p:spPr>
            <a:xfrm>
              <a:off x="2352288" y="4046483"/>
              <a:ext cx="125386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Property</a:t>
              </a:r>
            </a:p>
          </p:txBody>
        </p:sp>
      </p:grpSp>
      <p:grpSp>
        <p:nvGrpSpPr>
          <p:cNvPr id="17" name="Group 16">
            <a:extLst>
              <a:ext uri="{FF2B5EF4-FFF2-40B4-BE49-F238E27FC236}">
                <a16:creationId xmlns:a16="http://schemas.microsoft.com/office/drawing/2014/main" id="{984B0926-3EA0-25F8-4A51-2F7511C9E480}"/>
              </a:ext>
            </a:extLst>
          </p:cNvPr>
          <p:cNvGrpSpPr/>
          <p:nvPr>
            <p:custDataLst>
              <p:tags r:id="rId6"/>
            </p:custDataLst>
          </p:nvPr>
        </p:nvGrpSpPr>
        <p:grpSpPr>
          <a:xfrm>
            <a:off x="6278113" y="1726747"/>
            <a:ext cx="2900856" cy="1384649"/>
            <a:chOff x="4571100" y="4046483"/>
            <a:chExt cx="2900856" cy="1384649"/>
          </a:xfrm>
        </p:grpSpPr>
        <p:sp>
          <p:nvSpPr>
            <p:cNvPr id="13" name="Rectangle 12">
              <a:extLst>
                <a:ext uri="{FF2B5EF4-FFF2-40B4-BE49-F238E27FC236}">
                  <a16:creationId xmlns:a16="http://schemas.microsoft.com/office/drawing/2014/main" id="{A8901209-85D5-1F3E-C284-93AB9DDBFDAC}"/>
                </a:ext>
              </a:extLst>
            </p:cNvPr>
            <p:cNvSpPr/>
            <p:nvPr/>
          </p:nvSpPr>
          <p:spPr>
            <a:xfrm>
              <a:off x="4571100" y="4278780"/>
              <a:ext cx="2900856" cy="115235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Prescriptions for system responses when a property is violated</a:t>
              </a:r>
            </a:p>
          </p:txBody>
        </p:sp>
        <p:sp>
          <p:nvSpPr>
            <p:cNvPr id="15" name="TextBox 14">
              <a:extLst>
                <a:ext uri="{FF2B5EF4-FFF2-40B4-BE49-F238E27FC236}">
                  <a16:creationId xmlns:a16="http://schemas.microsoft.com/office/drawing/2014/main" id="{138176B3-8DCE-AADE-6DCC-D9A258E66FBC}"/>
                </a:ext>
              </a:extLst>
            </p:cNvPr>
            <p:cNvSpPr txBox="1"/>
            <p:nvPr/>
          </p:nvSpPr>
          <p:spPr>
            <a:xfrm>
              <a:off x="5533254" y="4046483"/>
              <a:ext cx="97654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Action</a:t>
              </a:r>
            </a:p>
          </p:txBody>
        </p:sp>
      </p:grpSp>
      <p:pic>
        <p:nvPicPr>
          <p:cNvPr id="34" name="Picture 33">
            <a:extLst>
              <a:ext uri="{FF2B5EF4-FFF2-40B4-BE49-F238E27FC236}">
                <a16:creationId xmlns:a16="http://schemas.microsoft.com/office/drawing/2014/main" id="{F4C3E231-F0AE-6DD1-900C-42E06C7C61E9}"/>
              </a:ext>
            </a:extLst>
          </p:cNvPr>
          <p:cNvPicPr>
            <a:picLocks noChangeAspect="1"/>
          </p:cNvPicPr>
          <p:nvPr>
            <p:custDataLst>
              <p:tags r:id="rId7"/>
            </p:custDataLst>
          </p:nvPr>
        </p:nvPicPr>
        <p:blipFill>
          <a:blip r:embed="rId22"/>
          <a:stretch>
            <a:fillRect/>
          </a:stretch>
        </p:blipFill>
        <p:spPr>
          <a:xfrm>
            <a:off x="3524578" y="3356513"/>
            <a:ext cx="901836" cy="901836"/>
          </a:xfrm>
          <a:prstGeom prst="rect">
            <a:avLst/>
          </a:prstGeom>
        </p:spPr>
      </p:pic>
      <p:sp>
        <p:nvSpPr>
          <p:cNvPr id="36" name="!!Arrow: Right 22">
            <a:extLst>
              <a:ext uri="{FF2B5EF4-FFF2-40B4-BE49-F238E27FC236}">
                <a16:creationId xmlns:a16="http://schemas.microsoft.com/office/drawing/2014/main" id="{5B3FC725-7FF7-5A21-CBA0-49FE00EFABCE}"/>
              </a:ext>
            </a:extLst>
          </p:cNvPr>
          <p:cNvSpPr/>
          <p:nvPr>
            <p:custDataLst>
              <p:tags r:id="rId8"/>
            </p:custDataLst>
          </p:nvPr>
        </p:nvSpPr>
        <p:spPr>
          <a:xfrm>
            <a:off x="77981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C3296367-C45B-B3D5-7BDF-73287C0686FF}"/>
              </a:ext>
            </a:extLst>
          </p:cNvPr>
          <p:cNvPicPr>
            <a:picLocks noChangeAspect="1"/>
          </p:cNvPicPr>
          <p:nvPr>
            <p:custDataLst>
              <p:tags r:id="rId9"/>
            </p:custDataLst>
          </p:nvPr>
        </p:nvPicPr>
        <p:blipFill>
          <a:blip r:embed="rId23"/>
          <a:srcRect/>
          <a:stretch/>
        </p:blipFill>
        <p:spPr>
          <a:xfrm>
            <a:off x="7293548" y="4206030"/>
            <a:ext cx="1800000" cy="1200000"/>
          </a:xfrm>
          <a:prstGeom prst="rect">
            <a:avLst/>
          </a:prstGeom>
        </p:spPr>
      </p:pic>
      <p:sp>
        <p:nvSpPr>
          <p:cNvPr id="39" name="!!Arrow: Right 22">
            <a:extLst>
              <a:ext uri="{FF2B5EF4-FFF2-40B4-BE49-F238E27FC236}">
                <a16:creationId xmlns:a16="http://schemas.microsoft.com/office/drawing/2014/main" id="{A3084FBD-C2E3-73DA-CCDF-46DCA23DB055}"/>
              </a:ext>
            </a:extLst>
          </p:cNvPr>
          <p:cNvSpPr/>
          <p:nvPr>
            <p:custDataLst>
              <p:tags r:id="rId10"/>
            </p:custDataLst>
          </p:nvPr>
        </p:nvSpPr>
        <p:spPr>
          <a:xfrm>
            <a:off x="37087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E567E1D7-D510-5821-39E4-E99AFEDC01D7}"/>
              </a:ext>
            </a:extLst>
          </p:cNvPr>
          <p:cNvPicPr>
            <a:picLocks noChangeAspect="1"/>
          </p:cNvPicPr>
          <p:nvPr>
            <p:custDataLst>
              <p:tags r:id="rId11"/>
            </p:custDataLst>
          </p:nvPr>
        </p:nvPicPr>
        <p:blipFill>
          <a:blip r:embed="rId23"/>
          <a:srcRect/>
          <a:stretch/>
        </p:blipFill>
        <p:spPr>
          <a:xfrm>
            <a:off x="3099368" y="4206030"/>
            <a:ext cx="1800000" cy="1200000"/>
          </a:xfrm>
          <a:prstGeom prst="rect">
            <a:avLst/>
          </a:prstGeom>
        </p:spPr>
      </p:pic>
      <p:pic>
        <p:nvPicPr>
          <p:cNvPr id="42" name="Picture 41">
            <a:extLst>
              <a:ext uri="{FF2B5EF4-FFF2-40B4-BE49-F238E27FC236}">
                <a16:creationId xmlns:a16="http://schemas.microsoft.com/office/drawing/2014/main" id="{29225D7B-6359-59F2-8A68-AA69EBF7C6B6}"/>
              </a:ext>
            </a:extLst>
          </p:cNvPr>
          <p:cNvPicPr>
            <a:picLocks noChangeAspect="1"/>
          </p:cNvPicPr>
          <p:nvPr>
            <p:custDataLst>
              <p:tags r:id="rId12"/>
            </p:custDataLst>
          </p:nvPr>
        </p:nvPicPr>
        <p:blipFill>
          <a:blip r:embed="rId22"/>
          <a:stretch>
            <a:fillRect/>
          </a:stretch>
        </p:blipFill>
        <p:spPr>
          <a:xfrm>
            <a:off x="7613978" y="3356513"/>
            <a:ext cx="901836" cy="901836"/>
          </a:xfrm>
          <a:prstGeom prst="rect">
            <a:avLst/>
          </a:prstGeom>
        </p:spPr>
      </p:pic>
      <p:sp>
        <p:nvSpPr>
          <p:cNvPr id="38" name="Rectangle 23">
            <a:extLst>
              <a:ext uri="{FF2B5EF4-FFF2-40B4-BE49-F238E27FC236}">
                <a16:creationId xmlns:a16="http://schemas.microsoft.com/office/drawing/2014/main" id="{46D24BB4-0392-17A3-6C6F-E82B082D316D}"/>
              </a:ext>
            </a:extLst>
          </p:cNvPr>
          <p:cNvSpPr/>
          <p:nvPr>
            <p:custDataLst>
              <p:tags r:id="rId13"/>
            </p:custDataLst>
          </p:nvPr>
        </p:nvSpPr>
        <p:spPr>
          <a:xfrm>
            <a:off x="7388803" y="4923056"/>
            <a:ext cx="463710"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3">
            <a:extLst>
              <a:ext uri="{FF2B5EF4-FFF2-40B4-BE49-F238E27FC236}">
                <a16:creationId xmlns:a16="http://schemas.microsoft.com/office/drawing/2014/main" id="{308E5A76-848E-7280-76A8-81AE92AB278F}"/>
              </a:ext>
            </a:extLst>
          </p:cNvPr>
          <p:cNvSpPr/>
          <p:nvPr>
            <p:custDataLst>
              <p:tags r:id="rId14"/>
            </p:custDataLst>
          </p:nvPr>
        </p:nvSpPr>
        <p:spPr>
          <a:xfrm>
            <a:off x="3303750" y="4923056"/>
            <a:ext cx="433587"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AD69D6-A796-978E-FDF1-A15EE9FDA746}"/>
              </a:ext>
            </a:extLst>
          </p:cNvPr>
          <p:cNvSpPr txBox="1"/>
          <p:nvPr>
            <p:custDataLst>
              <p:tags r:id="rId15"/>
            </p:custDataLst>
          </p:nvPr>
        </p:nvSpPr>
        <p:spPr>
          <a:xfrm>
            <a:off x="2094916" y="4717218"/>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sp>
        <p:nvSpPr>
          <p:cNvPr id="31" name="!!TextBox 24">
            <a:extLst>
              <a:ext uri="{FF2B5EF4-FFF2-40B4-BE49-F238E27FC236}">
                <a16:creationId xmlns:a16="http://schemas.microsoft.com/office/drawing/2014/main" id="{53F25996-0771-DC4A-6143-386CFBF8F149}"/>
              </a:ext>
            </a:extLst>
          </p:cNvPr>
          <p:cNvSpPr txBox="1"/>
          <p:nvPr>
            <p:custDataLst>
              <p:tags r:id="rId16"/>
            </p:custDataLst>
          </p:nvPr>
        </p:nvSpPr>
        <p:spPr>
          <a:xfrm>
            <a:off x="4906976" y="4673889"/>
            <a:ext cx="2470793" cy="707886"/>
          </a:xfrm>
          <a:prstGeom prst="rect">
            <a:avLst/>
          </a:prstGeom>
          <a:noFill/>
        </p:spPr>
        <p:txBody>
          <a:bodyPr wrap="square" rtlCol="0">
            <a:spAutoFit/>
          </a:bodyPr>
          <a:lstStyle/>
          <a:p>
            <a:pPr algn="ctr"/>
            <a:r>
              <a:rPr lang="en-US" sz="2000" dirty="0">
                <a:latin typeface="Raleway" pitchFamily="2" charset="0"/>
              </a:rPr>
              <a:t>Learning-based Policy</a:t>
            </a:r>
          </a:p>
        </p:txBody>
      </p:sp>
      <p:sp>
        <p:nvSpPr>
          <p:cNvPr id="33" name="TextBox 32">
            <a:extLst>
              <a:ext uri="{FF2B5EF4-FFF2-40B4-BE49-F238E27FC236}">
                <a16:creationId xmlns:a16="http://schemas.microsoft.com/office/drawing/2014/main" id="{3FC08F69-73BE-CEB5-2008-19555C6AF88A}"/>
              </a:ext>
            </a:extLst>
          </p:cNvPr>
          <p:cNvSpPr txBox="1"/>
          <p:nvPr>
            <p:custDataLst>
              <p:tags r:id="rId17"/>
            </p:custDataLst>
          </p:nvPr>
        </p:nvSpPr>
        <p:spPr>
          <a:xfrm>
            <a:off x="8972655" y="4717217"/>
            <a:ext cx="1241035" cy="646331"/>
          </a:xfrm>
          <a:prstGeom prst="rect">
            <a:avLst/>
          </a:prstGeom>
          <a:noFill/>
        </p:spPr>
        <p:txBody>
          <a:bodyPr wrap="square" rtlCol="0">
            <a:spAutoFit/>
          </a:bodyPr>
          <a:lstStyle/>
          <a:p>
            <a:pPr algn="ctr"/>
            <a:r>
              <a:rPr lang="en-US" dirty="0">
                <a:latin typeface="Raleway" pitchFamily="2" charset="0"/>
              </a:rPr>
              <a:t>System Behavior</a:t>
            </a:r>
          </a:p>
        </p:txBody>
      </p:sp>
      <p:sp>
        <p:nvSpPr>
          <p:cNvPr id="47" name="TextBox 46">
            <a:extLst>
              <a:ext uri="{FF2B5EF4-FFF2-40B4-BE49-F238E27FC236}">
                <a16:creationId xmlns:a16="http://schemas.microsoft.com/office/drawing/2014/main" id="{72CB8F41-36AC-45AE-CE6D-721C72FA53DE}"/>
              </a:ext>
            </a:extLst>
          </p:cNvPr>
          <p:cNvSpPr txBox="1"/>
          <p:nvPr>
            <p:custDataLst>
              <p:tags r:id="rId18"/>
            </p:custDataLst>
          </p:nvPr>
        </p:nvSpPr>
        <p:spPr>
          <a:xfrm>
            <a:off x="257254" y="1788032"/>
            <a:ext cx="2755777" cy="1477328"/>
          </a:xfrm>
          <a:prstGeom prst="rect">
            <a:avLst/>
          </a:prstGeom>
          <a:noFill/>
        </p:spPr>
        <p:txBody>
          <a:bodyPr wrap="square" rtlCol="0">
            <a:spAutoFit/>
          </a:bodyPr>
          <a:lstStyle/>
          <a:p>
            <a:r>
              <a:rPr lang="en-US" b="1" dirty="0">
                <a:latin typeface="Raleway" pitchFamily="2" charset="0"/>
              </a:rPr>
              <a:t>Example Properties:</a:t>
            </a:r>
          </a:p>
          <a:p>
            <a:pPr marL="285750" indent="-285750">
              <a:buFont typeface="Arial" panose="020B0604020202020204" pitchFamily="34" charset="0"/>
              <a:buChar char="•"/>
            </a:pPr>
            <a:r>
              <a:rPr lang="en-US" dirty="0">
                <a:latin typeface="Raleway" pitchFamily="2" charset="0"/>
              </a:rPr>
              <a:t>In-distribution inputs</a:t>
            </a:r>
          </a:p>
          <a:p>
            <a:pPr marL="285750" indent="-285750">
              <a:buFont typeface="Arial" panose="020B0604020202020204" pitchFamily="34" charset="0"/>
              <a:buChar char="•"/>
            </a:pPr>
            <a:r>
              <a:rPr lang="en-US" dirty="0">
                <a:latin typeface="Raleway" pitchFamily="2" charset="0"/>
              </a:rPr>
              <a:t>Robustness to noise</a:t>
            </a:r>
          </a:p>
          <a:p>
            <a:pPr marL="285750" indent="-285750">
              <a:buFont typeface="Arial" panose="020B0604020202020204" pitchFamily="34" charset="0"/>
              <a:buChar char="•"/>
            </a:pPr>
            <a:r>
              <a:rPr lang="en-US" dirty="0">
                <a:latin typeface="Raleway" pitchFamily="2" charset="0"/>
              </a:rPr>
              <a:t>Better performance than default</a:t>
            </a:r>
          </a:p>
        </p:txBody>
      </p:sp>
      <p:sp>
        <p:nvSpPr>
          <p:cNvPr id="48" name="TextBox 47">
            <a:extLst>
              <a:ext uri="{FF2B5EF4-FFF2-40B4-BE49-F238E27FC236}">
                <a16:creationId xmlns:a16="http://schemas.microsoft.com/office/drawing/2014/main" id="{38AC407C-25CE-EED1-7DE1-3A879CB935F0}"/>
              </a:ext>
            </a:extLst>
          </p:cNvPr>
          <p:cNvSpPr txBox="1"/>
          <p:nvPr>
            <p:custDataLst>
              <p:tags r:id="rId19"/>
            </p:custDataLst>
          </p:nvPr>
        </p:nvSpPr>
        <p:spPr>
          <a:xfrm>
            <a:off x="9436223" y="1784331"/>
            <a:ext cx="2755777" cy="1477328"/>
          </a:xfrm>
          <a:prstGeom prst="rect">
            <a:avLst/>
          </a:prstGeom>
          <a:noFill/>
        </p:spPr>
        <p:txBody>
          <a:bodyPr wrap="square" rtlCol="0">
            <a:spAutoFit/>
          </a:bodyPr>
          <a:lstStyle/>
          <a:p>
            <a:r>
              <a:rPr lang="en-US" b="1" dirty="0">
                <a:latin typeface="Raleway" pitchFamily="2" charset="0"/>
              </a:rPr>
              <a:t>Example Actions:</a:t>
            </a:r>
          </a:p>
          <a:p>
            <a:pPr marL="285750" indent="-285750">
              <a:buFont typeface="Arial" panose="020B0604020202020204" pitchFamily="34" charset="0"/>
              <a:buChar char="•"/>
            </a:pPr>
            <a:r>
              <a:rPr lang="en-US" dirty="0">
                <a:latin typeface="Raleway" pitchFamily="2" charset="0"/>
              </a:rPr>
              <a:t>Report</a:t>
            </a:r>
          </a:p>
          <a:p>
            <a:pPr marL="285750" indent="-285750">
              <a:buFont typeface="Arial" panose="020B0604020202020204" pitchFamily="34" charset="0"/>
              <a:buChar char="•"/>
            </a:pPr>
            <a:r>
              <a:rPr lang="en-US" dirty="0">
                <a:latin typeface="Raleway" pitchFamily="2" charset="0"/>
              </a:rPr>
              <a:t>Replace</a:t>
            </a:r>
          </a:p>
          <a:p>
            <a:pPr marL="285750" indent="-285750">
              <a:buFont typeface="Arial" panose="020B0604020202020204" pitchFamily="34" charset="0"/>
              <a:buChar char="•"/>
            </a:pPr>
            <a:r>
              <a:rPr lang="en-US" dirty="0">
                <a:latin typeface="Raleway" pitchFamily="2" charset="0"/>
              </a:rPr>
              <a:t>Retrain</a:t>
            </a:r>
          </a:p>
          <a:p>
            <a:pPr marL="285750" indent="-285750">
              <a:buFont typeface="Arial" panose="020B0604020202020204" pitchFamily="34" charset="0"/>
              <a:buChar char="•"/>
            </a:pPr>
            <a:r>
              <a:rPr lang="en-US" dirty="0">
                <a:latin typeface="Raleway" pitchFamily="2" charset="0"/>
              </a:rPr>
              <a:t>Deprioritize</a:t>
            </a:r>
          </a:p>
        </p:txBody>
      </p:sp>
    </p:spTree>
    <p:custDataLst>
      <p:tags r:id="rId1"/>
    </p:custDataLst>
    <p:extLst>
      <p:ext uri="{BB962C8B-B14F-4D97-AF65-F5344CB8AC3E}">
        <p14:creationId xmlns:p14="http://schemas.microsoft.com/office/powerpoint/2010/main" val="25513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FD1CD161-93CD-18A6-FC15-D54F91F2424B}"/>
              </a:ext>
            </a:extLst>
          </p:cNvPr>
          <p:cNvSpPr/>
          <p:nvPr>
            <p:custDataLst>
              <p:tags r:id="rId2"/>
            </p:custDataLst>
          </p:nvPr>
        </p:nvSpPr>
        <p:spPr>
          <a:xfrm>
            <a:off x="4899368" y="4492974"/>
            <a:ext cx="2486010" cy="1049867"/>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6BFECF4-ED36-10EB-01C7-B512D2768925}"/>
              </a:ext>
            </a:extLst>
          </p:cNvPr>
          <p:cNvSpPr>
            <a:spLocks noGrp="1"/>
          </p:cNvSpPr>
          <p:nvPr>
            <p:ph type="sldNum" sz="quarter" idx="12"/>
            <p:custDataLst>
              <p:tags r:id="rId3"/>
            </p:custDataLst>
          </p:nvPr>
        </p:nvSpPr>
        <p:spPr/>
        <p:txBody>
          <a:bodyPr/>
          <a:lstStyle/>
          <a:p>
            <a:r>
              <a:rPr lang="en-US"/>
              <a:t>8</a:t>
            </a:r>
            <a:endParaRPr lang="en-US" dirty="0"/>
          </a:p>
        </p:txBody>
      </p:sp>
      <p:sp>
        <p:nvSpPr>
          <p:cNvPr id="4" name="Title 3">
            <a:extLst>
              <a:ext uri="{FF2B5EF4-FFF2-40B4-BE49-F238E27FC236}">
                <a16:creationId xmlns:a16="http://schemas.microsoft.com/office/drawing/2014/main" id="{2E5F3A9D-929E-B9CC-6BB2-7FF5EC3D699C}"/>
              </a:ext>
            </a:extLst>
          </p:cNvPr>
          <p:cNvSpPr>
            <a:spLocks noGrp="1"/>
          </p:cNvSpPr>
          <p:nvPr>
            <p:ph type="title"/>
            <p:custDataLst>
              <p:tags r:id="rId4"/>
            </p:custDataLst>
          </p:nvPr>
        </p:nvSpPr>
        <p:spPr/>
        <p:txBody>
          <a:bodyPr/>
          <a:lstStyle/>
          <a:p>
            <a:r>
              <a:rPr lang="en-US" dirty="0"/>
              <a:t>The Guardrail Abstraction</a:t>
            </a:r>
          </a:p>
        </p:txBody>
      </p:sp>
      <p:grpSp>
        <p:nvGrpSpPr>
          <p:cNvPr id="16" name="Group 15">
            <a:extLst>
              <a:ext uri="{FF2B5EF4-FFF2-40B4-BE49-F238E27FC236}">
                <a16:creationId xmlns:a16="http://schemas.microsoft.com/office/drawing/2014/main" id="{A8FC0C44-3940-B8AA-BF28-51F2BE23DFCD}"/>
              </a:ext>
            </a:extLst>
          </p:cNvPr>
          <p:cNvGrpSpPr/>
          <p:nvPr>
            <p:custDataLst>
              <p:tags r:id="rId5"/>
            </p:custDataLst>
          </p:nvPr>
        </p:nvGrpSpPr>
        <p:grpSpPr>
          <a:xfrm>
            <a:off x="3038176" y="1726747"/>
            <a:ext cx="2900856" cy="1384648"/>
            <a:chOff x="1528794" y="4046483"/>
            <a:chExt cx="2900856" cy="1384648"/>
          </a:xfrm>
        </p:grpSpPr>
        <p:sp>
          <p:nvSpPr>
            <p:cNvPr id="12" name="Rectangle 11">
              <a:extLst>
                <a:ext uri="{FF2B5EF4-FFF2-40B4-BE49-F238E27FC236}">
                  <a16:creationId xmlns:a16="http://schemas.microsoft.com/office/drawing/2014/main" id="{E215EF21-134C-93E5-A872-9F94EF3680B5}"/>
                </a:ext>
              </a:extLst>
            </p:cNvPr>
            <p:cNvSpPr/>
            <p:nvPr/>
          </p:nvSpPr>
          <p:spPr>
            <a:xfrm>
              <a:off x="1528794" y="4278778"/>
              <a:ext cx="2900856" cy="1152353"/>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Description of desired behaviors, constraints and invariants.</a:t>
              </a:r>
            </a:p>
          </p:txBody>
        </p:sp>
        <p:sp>
          <p:nvSpPr>
            <p:cNvPr id="14" name="TextBox 13">
              <a:extLst>
                <a:ext uri="{FF2B5EF4-FFF2-40B4-BE49-F238E27FC236}">
                  <a16:creationId xmlns:a16="http://schemas.microsoft.com/office/drawing/2014/main" id="{F23A4793-BE74-5CAE-2918-C6B77AE1C187}"/>
                </a:ext>
              </a:extLst>
            </p:cNvPr>
            <p:cNvSpPr txBox="1"/>
            <p:nvPr/>
          </p:nvSpPr>
          <p:spPr>
            <a:xfrm>
              <a:off x="2352288" y="4046483"/>
              <a:ext cx="125386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Property</a:t>
              </a:r>
            </a:p>
          </p:txBody>
        </p:sp>
      </p:grpSp>
      <p:grpSp>
        <p:nvGrpSpPr>
          <p:cNvPr id="17" name="Group 16">
            <a:extLst>
              <a:ext uri="{FF2B5EF4-FFF2-40B4-BE49-F238E27FC236}">
                <a16:creationId xmlns:a16="http://schemas.microsoft.com/office/drawing/2014/main" id="{984B0926-3EA0-25F8-4A51-2F7511C9E480}"/>
              </a:ext>
            </a:extLst>
          </p:cNvPr>
          <p:cNvGrpSpPr/>
          <p:nvPr>
            <p:custDataLst>
              <p:tags r:id="rId6"/>
            </p:custDataLst>
          </p:nvPr>
        </p:nvGrpSpPr>
        <p:grpSpPr>
          <a:xfrm>
            <a:off x="6278113" y="1726747"/>
            <a:ext cx="2900856" cy="1384649"/>
            <a:chOff x="4571100" y="4046483"/>
            <a:chExt cx="2900856" cy="1384649"/>
          </a:xfrm>
        </p:grpSpPr>
        <p:sp>
          <p:nvSpPr>
            <p:cNvPr id="13" name="Rectangle 12">
              <a:extLst>
                <a:ext uri="{FF2B5EF4-FFF2-40B4-BE49-F238E27FC236}">
                  <a16:creationId xmlns:a16="http://schemas.microsoft.com/office/drawing/2014/main" id="{A8901209-85D5-1F3E-C284-93AB9DDBFDAC}"/>
                </a:ext>
              </a:extLst>
            </p:cNvPr>
            <p:cNvSpPr/>
            <p:nvPr/>
          </p:nvSpPr>
          <p:spPr>
            <a:xfrm>
              <a:off x="4571100" y="4278780"/>
              <a:ext cx="2900856" cy="115235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Prescriptions for system responses when a property is violated</a:t>
              </a:r>
            </a:p>
          </p:txBody>
        </p:sp>
        <p:sp>
          <p:nvSpPr>
            <p:cNvPr id="15" name="TextBox 14">
              <a:extLst>
                <a:ext uri="{FF2B5EF4-FFF2-40B4-BE49-F238E27FC236}">
                  <a16:creationId xmlns:a16="http://schemas.microsoft.com/office/drawing/2014/main" id="{138176B3-8DCE-AADE-6DCC-D9A258E66FBC}"/>
                </a:ext>
              </a:extLst>
            </p:cNvPr>
            <p:cNvSpPr txBox="1"/>
            <p:nvPr/>
          </p:nvSpPr>
          <p:spPr>
            <a:xfrm>
              <a:off x="5533254" y="4046483"/>
              <a:ext cx="97654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Action</a:t>
              </a:r>
            </a:p>
          </p:txBody>
        </p:sp>
      </p:grpSp>
      <p:pic>
        <p:nvPicPr>
          <p:cNvPr id="34" name="Picture 33">
            <a:extLst>
              <a:ext uri="{FF2B5EF4-FFF2-40B4-BE49-F238E27FC236}">
                <a16:creationId xmlns:a16="http://schemas.microsoft.com/office/drawing/2014/main" id="{F4C3E231-F0AE-6DD1-900C-42E06C7C61E9}"/>
              </a:ext>
            </a:extLst>
          </p:cNvPr>
          <p:cNvPicPr>
            <a:picLocks noChangeAspect="1"/>
          </p:cNvPicPr>
          <p:nvPr>
            <p:custDataLst>
              <p:tags r:id="rId7"/>
            </p:custDataLst>
          </p:nvPr>
        </p:nvPicPr>
        <p:blipFill>
          <a:blip r:embed="rId24"/>
          <a:stretch>
            <a:fillRect/>
          </a:stretch>
        </p:blipFill>
        <p:spPr>
          <a:xfrm>
            <a:off x="3524578" y="3356513"/>
            <a:ext cx="901836" cy="901836"/>
          </a:xfrm>
          <a:prstGeom prst="rect">
            <a:avLst/>
          </a:prstGeom>
        </p:spPr>
      </p:pic>
      <p:sp>
        <p:nvSpPr>
          <p:cNvPr id="36" name="!!Arrow: Right 22">
            <a:extLst>
              <a:ext uri="{FF2B5EF4-FFF2-40B4-BE49-F238E27FC236}">
                <a16:creationId xmlns:a16="http://schemas.microsoft.com/office/drawing/2014/main" id="{5B3FC725-7FF7-5A21-CBA0-49FE00EFABCE}"/>
              </a:ext>
            </a:extLst>
          </p:cNvPr>
          <p:cNvSpPr/>
          <p:nvPr>
            <p:custDataLst>
              <p:tags r:id="rId8"/>
            </p:custDataLst>
          </p:nvPr>
        </p:nvSpPr>
        <p:spPr>
          <a:xfrm>
            <a:off x="77981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22">
            <a:extLst>
              <a:ext uri="{FF2B5EF4-FFF2-40B4-BE49-F238E27FC236}">
                <a16:creationId xmlns:a16="http://schemas.microsoft.com/office/drawing/2014/main" id="{A3084FBD-C2E3-73DA-CCDF-46DCA23DB055}"/>
              </a:ext>
            </a:extLst>
          </p:cNvPr>
          <p:cNvSpPr/>
          <p:nvPr>
            <p:custDataLst>
              <p:tags r:id="rId9"/>
            </p:custDataLst>
          </p:nvPr>
        </p:nvSpPr>
        <p:spPr>
          <a:xfrm>
            <a:off x="37087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9225D7B-6359-59F2-8A68-AA69EBF7C6B6}"/>
              </a:ext>
            </a:extLst>
          </p:cNvPr>
          <p:cNvPicPr>
            <a:picLocks noChangeAspect="1"/>
          </p:cNvPicPr>
          <p:nvPr>
            <p:custDataLst>
              <p:tags r:id="rId10"/>
            </p:custDataLst>
          </p:nvPr>
        </p:nvPicPr>
        <p:blipFill>
          <a:blip r:embed="rId24"/>
          <a:stretch>
            <a:fillRect/>
          </a:stretch>
        </p:blipFill>
        <p:spPr>
          <a:xfrm>
            <a:off x="7613978" y="3356513"/>
            <a:ext cx="901836" cy="901836"/>
          </a:xfrm>
          <a:prstGeom prst="rect">
            <a:avLst/>
          </a:prstGeom>
        </p:spPr>
      </p:pic>
      <p:pic>
        <p:nvPicPr>
          <p:cNvPr id="22" name="Picture 21">
            <a:extLst>
              <a:ext uri="{FF2B5EF4-FFF2-40B4-BE49-F238E27FC236}">
                <a16:creationId xmlns:a16="http://schemas.microsoft.com/office/drawing/2014/main" id="{2705E714-E002-F20E-5F0A-F2EEE2D6BB86}"/>
              </a:ext>
            </a:extLst>
          </p:cNvPr>
          <p:cNvPicPr>
            <a:picLocks noChangeAspect="1"/>
          </p:cNvPicPr>
          <p:nvPr>
            <p:custDataLst>
              <p:tags r:id="rId11"/>
            </p:custDataLst>
          </p:nvPr>
        </p:nvPicPr>
        <p:blipFill>
          <a:blip r:embed="rId25"/>
          <a:srcRect/>
          <a:stretch/>
        </p:blipFill>
        <p:spPr>
          <a:xfrm>
            <a:off x="7293548" y="4206030"/>
            <a:ext cx="1800000" cy="1200000"/>
          </a:xfrm>
          <a:prstGeom prst="rect">
            <a:avLst/>
          </a:prstGeom>
        </p:spPr>
      </p:pic>
      <p:sp>
        <p:nvSpPr>
          <p:cNvPr id="38" name="Rectangle 23">
            <a:extLst>
              <a:ext uri="{FF2B5EF4-FFF2-40B4-BE49-F238E27FC236}">
                <a16:creationId xmlns:a16="http://schemas.microsoft.com/office/drawing/2014/main" id="{46D24BB4-0392-17A3-6C6F-E82B082D316D}"/>
              </a:ext>
            </a:extLst>
          </p:cNvPr>
          <p:cNvSpPr/>
          <p:nvPr>
            <p:custDataLst>
              <p:tags r:id="rId12"/>
            </p:custDataLst>
          </p:nvPr>
        </p:nvSpPr>
        <p:spPr>
          <a:xfrm>
            <a:off x="7388803" y="4923056"/>
            <a:ext cx="463710"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B5FDCBED-E53B-5E25-A57C-FCB9BB7DFEBD}"/>
              </a:ext>
            </a:extLst>
          </p:cNvPr>
          <p:cNvPicPr>
            <a:picLocks noChangeAspect="1"/>
          </p:cNvPicPr>
          <p:nvPr>
            <p:custDataLst>
              <p:tags r:id="rId13"/>
            </p:custDataLst>
          </p:nvPr>
        </p:nvPicPr>
        <p:blipFill>
          <a:blip r:embed="rId25"/>
          <a:srcRect/>
          <a:stretch/>
        </p:blipFill>
        <p:spPr>
          <a:xfrm>
            <a:off x="3099368" y="4206031"/>
            <a:ext cx="1800000" cy="1199999"/>
          </a:xfrm>
          <a:prstGeom prst="rect">
            <a:avLst/>
          </a:prstGeom>
        </p:spPr>
      </p:pic>
      <p:sp>
        <p:nvSpPr>
          <p:cNvPr id="41" name="Rectangle 23">
            <a:extLst>
              <a:ext uri="{FF2B5EF4-FFF2-40B4-BE49-F238E27FC236}">
                <a16:creationId xmlns:a16="http://schemas.microsoft.com/office/drawing/2014/main" id="{308E5A76-848E-7280-76A8-81AE92AB278F}"/>
              </a:ext>
            </a:extLst>
          </p:cNvPr>
          <p:cNvSpPr/>
          <p:nvPr>
            <p:custDataLst>
              <p:tags r:id="rId14"/>
            </p:custDataLst>
          </p:nvPr>
        </p:nvSpPr>
        <p:spPr>
          <a:xfrm>
            <a:off x="3303750" y="4923056"/>
            <a:ext cx="433587"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Warning with solid fill">
            <a:extLst>
              <a:ext uri="{FF2B5EF4-FFF2-40B4-BE49-F238E27FC236}">
                <a16:creationId xmlns:a16="http://schemas.microsoft.com/office/drawing/2014/main" id="{BB289797-90DF-017C-31EF-6F374F770790}"/>
              </a:ext>
            </a:extLst>
          </p:cNvPr>
          <p:cNvPicPr>
            <a:picLocks noChangeAspect="1"/>
          </p:cNvPicPr>
          <p:nvPr>
            <p:custDataLst>
              <p:tags r:id="rId15"/>
            </p:custDataLst>
          </p:nvPr>
        </p:nvPicPr>
        <p:blipFill>
          <a:blip r:embed="rId26">
            <a:extLst>
              <a:ext uri="{96DAC541-7B7A-43D3-8B79-37D633B846F1}">
                <asvg:svgBlip xmlns:asvg="http://schemas.microsoft.com/office/drawing/2016/SVG/main" r:embed="rId27"/>
              </a:ext>
            </a:extLst>
          </a:blip>
          <a:stretch>
            <a:fillRect/>
          </a:stretch>
        </p:blipFill>
        <p:spPr>
          <a:xfrm>
            <a:off x="4197814" y="3265360"/>
            <a:ext cx="457200" cy="457200"/>
          </a:xfrm>
          <a:prstGeom prst="rect">
            <a:avLst/>
          </a:prstGeom>
        </p:spPr>
      </p:pic>
      <p:pic>
        <p:nvPicPr>
          <p:cNvPr id="46" name="Graphic 45" descr="Warning with solid fill">
            <a:extLst>
              <a:ext uri="{FF2B5EF4-FFF2-40B4-BE49-F238E27FC236}">
                <a16:creationId xmlns:a16="http://schemas.microsoft.com/office/drawing/2014/main" id="{D1E8C0DD-312D-EA4C-905E-63FB7E09392F}"/>
              </a:ext>
            </a:extLst>
          </p:cNvPr>
          <p:cNvPicPr>
            <a:picLocks noChangeAspect="1"/>
          </p:cNvPicPr>
          <p:nvPr>
            <p:custDataLst>
              <p:tags r:id="rId16"/>
            </p:custDataLst>
          </p:nvPr>
        </p:nvPicPr>
        <p:blipFill>
          <a:blip r:embed="rId26">
            <a:extLst>
              <a:ext uri="{96DAC541-7B7A-43D3-8B79-37D633B846F1}">
                <asvg:svgBlip xmlns:asvg="http://schemas.microsoft.com/office/drawing/2016/SVG/main" r:embed="rId27"/>
              </a:ext>
            </a:extLst>
          </a:blip>
          <a:stretch>
            <a:fillRect/>
          </a:stretch>
        </p:blipFill>
        <p:spPr>
          <a:xfrm>
            <a:off x="8220597" y="3265360"/>
            <a:ext cx="457200" cy="457200"/>
          </a:xfrm>
          <a:prstGeom prst="rect">
            <a:avLst/>
          </a:prstGeom>
        </p:spPr>
      </p:pic>
      <p:sp>
        <p:nvSpPr>
          <p:cNvPr id="21" name="TextBox 20">
            <a:extLst>
              <a:ext uri="{FF2B5EF4-FFF2-40B4-BE49-F238E27FC236}">
                <a16:creationId xmlns:a16="http://schemas.microsoft.com/office/drawing/2014/main" id="{F0AD69D6-A796-978E-FDF1-A15EE9FDA746}"/>
              </a:ext>
            </a:extLst>
          </p:cNvPr>
          <p:cNvSpPr txBox="1"/>
          <p:nvPr>
            <p:custDataLst>
              <p:tags r:id="rId17"/>
            </p:custDataLst>
          </p:nvPr>
        </p:nvSpPr>
        <p:spPr>
          <a:xfrm>
            <a:off x="2094916" y="4717218"/>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sp>
        <p:nvSpPr>
          <p:cNvPr id="31" name="!!TextBox 24">
            <a:extLst>
              <a:ext uri="{FF2B5EF4-FFF2-40B4-BE49-F238E27FC236}">
                <a16:creationId xmlns:a16="http://schemas.microsoft.com/office/drawing/2014/main" id="{53F25996-0771-DC4A-6143-386CFBF8F149}"/>
              </a:ext>
            </a:extLst>
          </p:cNvPr>
          <p:cNvSpPr txBox="1"/>
          <p:nvPr>
            <p:custDataLst>
              <p:tags r:id="rId18"/>
            </p:custDataLst>
          </p:nvPr>
        </p:nvSpPr>
        <p:spPr>
          <a:xfrm>
            <a:off x="4906976" y="4673889"/>
            <a:ext cx="2470793" cy="707886"/>
          </a:xfrm>
          <a:prstGeom prst="rect">
            <a:avLst/>
          </a:prstGeom>
          <a:noFill/>
        </p:spPr>
        <p:txBody>
          <a:bodyPr wrap="square" rtlCol="0">
            <a:spAutoFit/>
          </a:bodyPr>
          <a:lstStyle/>
          <a:p>
            <a:pPr algn="ctr"/>
            <a:r>
              <a:rPr lang="en-US" sz="2000" dirty="0">
                <a:latin typeface="Raleway" pitchFamily="2" charset="0"/>
              </a:rPr>
              <a:t>Learning-based Policy</a:t>
            </a:r>
          </a:p>
        </p:txBody>
      </p:sp>
      <p:sp>
        <p:nvSpPr>
          <p:cNvPr id="33" name="TextBox 32">
            <a:extLst>
              <a:ext uri="{FF2B5EF4-FFF2-40B4-BE49-F238E27FC236}">
                <a16:creationId xmlns:a16="http://schemas.microsoft.com/office/drawing/2014/main" id="{3FC08F69-73BE-CEB5-2008-19555C6AF88A}"/>
              </a:ext>
            </a:extLst>
          </p:cNvPr>
          <p:cNvSpPr txBox="1"/>
          <p:nvPr>
            <p:custDataLst>
              <p:tags r:id="rId19"/>
            </p:custDataLst>
          </p:nvPr>
        </p:nvSpPr>
        <p:spPr>
          <a:xfrm>
            <a:off x="8972655" y="4717217"/>
            <a:ext cx="1241035" cy="646331"/>
          </a:xfrm>
          <a:prstGeom prst="rect">
            <a:avLst/>
          </a:prstGeom>
          <a:noFill/>
        </p:spPr>
        <p:txBody>
          <a:bodyPr wrap="square" rtlCol="0">
            <a:spAutoFit/>
          </a:bodyPr>
          <a:lstStyle/>
          <a:p>
            <a:pPr algn="ctr"/>
            <a:r>
              <a:rPr lang="en-US" dirty="0">
                <a:latin typeface="Raleway" pitchFamily="2" charset="0"/>
              </a:rPr>
              <a:t>System Behavior</a:t>
            </a:r>
          </a:p>
        </p:txBody>
      </p:sp>
      <p:sp>
        <p:nvSpPr>
          <p:cNvPr id="47" name="TextBox 46">
            <a:extLst>
              <a:ext uri="{FF2B5EF4-FFF2-40B4-BE49-F238E27FC236}">
                <a16:creationId xmlns:a16="http://schemas.microsoft.com/office/drawing/2014/main" id="{72CB8F41-36AC-45AE-CE6D-721C72FA53DE}"/>
              </a:ext>
            </a:extLst>
          </p:cNvPr>
          <p:cNvSpPr txBox="1"/>
          <p:nvPr>
            <p:custDataLst>
              <p:tags r:id="rId20"/>
            </p:custDataLst>
          </p:nvPr>
        </p:nvSpPr>
        <p:spPr>
          <a:xfrm>
            <a:off x="257254" y="1788032"/>
            <a:ext cx="2755777" cy="1477328"/>
          </a:xfrm>
          <a:prstGeom prst="rect">
            <a:avLst/>
          </a:prstGeom>
          <a:noFill/>
        </p:spPr>
        <p:txBody>
          <a:bodyPr wrap="square" rtlCol="0">
            <a:spAutoFit/>
          </a:bodyPr>
          <a:lstStyle/>
          <a:p>
            <a:r>
              <a:rPr lang="en-US" b="1" dirty="0">
                <a:latin typeface="Raleway" pitchFamily="2" charset="0"/>
              </a:rPr>
              <a:t>Example Properties:</a:t>
            </a:r>
          </a:p>
          <a:p>
            <a:pPr marL="285750" indent="-285750">
              <a:buFont typeface="Arial" panose="020B0604020202020204" pitchFamily="34" charset="0"/>
              <a:buChar char="•"/>
            </a:pPr>
            <a:r>
              <a:rPr lang="en-US" dirty="0">
                <a:latin typeface="Raleway" pitchFamily="2" charset="0"/>
              </a:rPr>
              <a:t>In-distribution inputs</a:t>
            </a:r>
          </a:p>
          <a:p>
            <a:pPr marL="285750" indent="-285750">
              <a:buFont typeface="Arial" panose="020B0604020202020204" pitchFamily="34" charset="0"/>
              <a:buChar char="•"/>
            </a:pPr>
            <a:r>
              <a:rPr lang="en-US" dirty="0">
                <a:latin typeface="Raleway" pitchFamily="2" charset="0"/>
              </a:rPr>
              <a:t>Robustness to noise</a:t>
            </a:r>
          </a:p>
          <a:p>
            <a:pPr marL="285750" indent="-285750">
              <a:buFont typeface="Arial" panose="020B0604020202020204" pitchFamily="34" charset="0"/>
              <a:buChar char="•"/>
            </a:pPr>
            <a:r>
              <a:rPr lang="en-US" dirty="0">
                <a:latin typeface="Raleway" pitchFamily="2" charset="0"/>
              </a:rPr>
              <a:t>Better performance than default</a:t>
            </a:r>
          </a:p>
        </p:txBody>
      </p:sp>
      <p:sp>
        <p:nvSpPr>
          <p:cNvPr id="48" name="TextBox 47">
            <a:extLst>
              <a:ext uri="{FF2B5EF4-FFF2-40B4-BE49-F238E27FC236}">
                <a16:creationId xmlns:a16="http://schemas.microsoft.com/office/drawing/2014/main" id="{38AC407C-25CE-EED1-7DE1-3A879CB935F0}"/>
              </a:ext>
            </a:extLst>
          </p:cNvPr>
          <p:cNvSpPr txBox="1"/>
          <p:nvPr>
            <p:custDataLst>
              <p:tags r:id="rId21"/>
            </p:custDataLst>
          </p:nvPr>
        </p:nvSpPr>
        <p:spPr>
          <a:xfrm>
            <a:off x="9436223" y="1784331"/>
            <a:ext cx="2755777" cy="1477328"/>
          </a:xfrm>
          <a:prstGeom prst="rect">
            <a:avLst/>
          </a:prstGeom>
          <a:noFill/>
        </p:spPr>
        <p:txBody>
          <a:bodyPr wrap="square" rtlCol="0">
            <a:spAutoFit/>
          </a:bodyPr>
          <a:lstStyle/>
          <a:p>
            <a:r>
              <a:rPr lang="en-US" b="1" dirty="0">
                <a:latin typeface="Raleway" pitchFamily="2" charset="0"/>
              </a:rPr>
              <a:t>Example Actions:</a:t>
            </a:r>
          </a:p>
          <a:p>
            <a:pPr marL="285750" indent="-285750">
              <a:buFont typeface="Arial" panose="020B0604020202020204" pitchFamily="34" charset="0"/>
              <a:buChar char="•"/>
            </a:pPr>
            <a:r>
              <a:rPr lang="en-US" dirty="0">
                <a:latin typeface="Raleway" pitchFamily="2" charset="0"/>
              </a:rPr>
              <a:t>Report</a:t>
            </a:r>
          </a:p>
          <a:p>
            <a:pPr marL="285750" indent="-285750">
              <a:buFont typeface="Arial" panose="020B0604020202020204" pitchFamily="34" charset="0"/>
              <a:buChar char="•"/>
            </a:pPr>
            <a:r>
              <a:rPr lang="en-US" dirty="0">
                <a:latin typeface="Raleway" pitchFamily="2" charset="0"/>
              </a:rPr>
              <a:t>Replace</a:t>
            </a:r>
          </a:p>
          <a:p>
            <a:pPr marL="285750" indent="-285750">
              <a:buFont typeface="Arial" panose="020B0604020202020204" pitchFamily="34" charset="0"/>
              <a:buChar char="•"/>
            </a:pPr>
            <a:r>
              <a:rPr lang="en-US" dirty="0">
                <a:latin typeface="Raleway" pitchFamily="2" charset="0"/>
              </a:rPr>
              <a:t>Retrain</a:t>
            </a:r>
          </a:p>
          <a:p>
            <a:pPr marL="285750" indent="-285750">
              <a:buFont typeface="Arial" panose="020B0604020202020204" pitchFamily="34" charset="0"/>
              <a:buChar char="•"/>
            </a:pPr>
            <a:r>
              <a:rPr lang="en-US" dirty="0">
                <a:latin typeface="Raleway" pitchFamily="2" charset="0"/>
              </a:rPr>
              <a:t>Deprioritize</a:t>
            </a:r>
          </a:p>
        </p:txBody>
      </p:sp>
    </p:spTree>
    <p:custDataLst>
      <p:tags r:id="rId1"/>
    </p:custDataLst>
    <p:extLst>
      <p:ext uri="{BB962C8B-B14F-4D97-AF65-F5344CB8AC3E}">
        <p14:creationId xmlns:p14="http://schemas.microsoft.com/office/powerpoint/2010/main" val="3545203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FD1CD161-93CD-18A6-FC15-D54F91F2424B}"/>
              </a:ext>
            </a:extLst>
          </p:cNvPr>
          <p:cNvSpPr/>
          <p:nvPr>
            <p:custDataLst>
              <p:tags r:id="rId2"/>
            </p:custDataLst>
          </p:nvPr>
        </p:nvSpPr>
        <p:spPr>
          <a:xfrm>
            <a:off x="4899368" y="4492974"/>
            <a:ext cx="2486010" cy="1049867"/>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6BFECF4-ED36-10EB-01C7-B512D2768925}"/>
              </a:ext>
            </a:extLst>
          </p:cNvPr>
          <p:cNvSpPr>
            <a:spLocks noGrp="1"/>
          </p:cNvSpPr>
          <p:nvPr>
            <p:ph type="sldNum" sz="quarter" idx="12"/>
            <p:custDataLst>
              <p:tags r:id="rId3"/>
            </p:custDataLst>
          </p:nvPr>
        </p:nvSpPr>
        <p:spPr/>
        <p:txBody>
          <a:bodyPr/>
          <a:lstStyle/>
          <a:p>
            <a:r>
              <a:rPr lang="en-US"/>
              <a:t>8</a:t>
            </a:r>
            <a:endParaRPr lang="en-US" dirty="0"/>
          </a:p>
        </p:txBody>
      </p:sp>
      <p:sp>
        <p:nvSpPr>
          <p:cNvPr id="4" name="Title 3">
            <a:extLst>
              <a:ext uri="{FF2B5EF4-FFF2-40B4-BE49-F238E27FC236}">
                <a16:creationId xmlns:a16="http://schemas.microsoft.com/office/drawing/2014/main" id="{2E5F3A9D-929E-B9CC-6BB2-7FF5EC3D699C}"/>
              </a:ext>
            </a:extLst>
          </p:cNvPr>
          <p:cNvSpPr>
            <a:spLocks noGrp="1"/>
          </p:cNvSpPr>
          <p:nvPr>
            <p:ph type="title"/>
            <p:custDataLst>
              <p:tags r:id="rId4"/>
            </p:custDataLst>
          </p:nvPr>
        </p:nvSpPr>
        <p:spPr/>
        <p:txBody>
          <a:bodyPr/>
          <a:lstStyle/>
          <a:p>
            <a:r>
              <a:rPr lang="en-US" dirty="0"/>
              <a:t>The Guardrail Abstraction</a:t>
            </a:r>
          </a:p>
        </p:txBody>
      </p:sp>
      <p:grpSp>
        <p:nvGrpSpPr>
          <p:cNvPr id="16" name="Group 15">
            <a:extLst>
              <a:ext uri="{FF2B5EF4-FFF2-40B4-BE49-F238E27FC236}">
                <a16:creationId xmlns:a16="http://schemas.microsoft.com/office/drawing/2014/main" id="{A8FC0C44-3940-B8AA-BF28-51F2BE23DFCD}"/>
              </a:ext>
            </a:extLst>
          </p:cNvPr>
          <p:cNvGrpSpPr/>
          <p:nvPr>
            <p:custDataLst>
              <p:tags r:id="rId5"/>
            </p:custDataLst>
          </p:nvPr>
        </p:nvGrpSpPr>
        <p:grpSpPr>
          <a:xfrm>
            <a:off x="3038176" y="1726747"/>
            <a:ext cx="2900856" cy="1384648"/>
            <a:chOff x="1528794" y="4046483"/>
            <a:chExt cx="2900856" cy="1384648"/>
          </a:xfrm>
        </p:grpSpPr>
        <p:sp>
          <p:nvSpPr>
            <p:cNvPr id="12" name="Rectangle 11">
              <a:extLst>
                <a:ext uri="{FF2B5EF4-FFF2-40B4-BE49-F238E27FC236}">
                  <a16:creationId xmlns:a16="http://schemas.microsoft.com/office/drawing/2014/main" id="{E215EF21-134C-93E5-A872-9F94EF3680B5}"/>
                </a:ext>
              </a:extLst>
            </p:cNvPr>
            <p:cNvSpPr/>
            <p:nvPr/>
          </p:nvSpPr>
          <p:spPr>
            <a:xfrm>
              <a:off x="1528794" y="4278778"/>
              <a:ext cx="2900856" cy="1152353"/>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Description of desired behaviors, constraints and invariants.</a:t>
              </a:r>
            </a:p>
          </p:txBody>
        </p:sp>
        <p:sp>
          <p:nvSpPr>
            <p:cNvPr id="14" name="TextBox 13">
              <a:extLst>
                <a:ext uri="{FF2B5EF4-FFF2-40B4-BE49-F238E27FC236}">
                  <a16:creationId xmlns:a16="http://schemas.microsoft.com/office/drawing/2014/main" id="{F23A4793-BE74-5CAE-2918-C6B77AE1C187}"/>
                </a:ext>
              </a:extLst>
            </p:cNvPr>
            <p:cNvSpPr txBox="1"/>
            <p:nvPr/>
          </p:nvSpPr>
          <p:spPr>
            <a:xfrm>
              <a:off x="2352288" y="4046483"/>
              <a:ext cx="125386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Property</a:t>
              </a:r>
            </a:p>
          </p:txBody>
        </p:sp>
      </p:grpSp>
      <p:grpSp>
        <p:nvGrpSpPr>
          <p:cNvPr id="17" name="Group 16">
            <a:extLst>
              <a:ext uri="{FF2B5EF4-FFF2-40B4-BE49-F238E27FC236}">
                <a16:creationId xmlns:a16="http://schemas.microsoft.com/office/drawing/2014/main" id="{984B0926-3EA0-25F8-4A51-2F7511C9E480}"/>
              </a:ext>
            </a:extLst>
          </p:cNvPr>
          <p:cNvGrpSpPr/>
          <p:nvPr>
            <p:custDataLst>
              <p:tags r:id="rId6"/>
            </p:custDataLst>
          </p:nvPr>
        </p:nvGrpSpPr>
        <p:grpSpPr>
          <a:xfrm>
            <a:off x="6278113" y="1726747"/>
            <a:ext cx="2900856" cy="1384649"/>
            <a:chOff x="4571100" y="4046483"/>
            <a:chExt cx="2900856" cy="1384649"/>
          </a:xfrm>
        </p:grpSpPr>
        <p:sp>
          <p:nvSpPr>
            <p:cNvPr id="13" name="Rectangle 12">
              <a:extLst>
                <a:ext uri="{FF2B5EF4-FFF2-40B4-BE49-F238E27FC236}">
                  <a16:creationId xmlns:a16="http://schemas.microsoft.com/office/drawing/2014/main" id="{A8901209-85D5-1F3E-C284-93AB9DDBFDAC}"/>
                </a:ext>
              </a:extLst>
            </p:cNvPr>
            <p:cNvSpPr/>
            <p:nvPr/>
          </p:nvSpPr>
          <p:spPr>
            <a:xfrm>
              <a:off x="4571100" y="4278780"/>
              <a:ext cx="2900856" cy="115235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latin typeface="Raleway" pitchFamily="2" charset="0"/>
                </a:rPr>
                <a:t>Prescriptions for system responses when a property is violated</a:t>
              </a:r>
            </a:p>
          </p:txBody>
        </p:sp>
        <p:sp>
          <p:nvSpPr>
            <p:cNvPr id="15" name="TextBox 14">
              <a:extLst>
                <a:ext uri="{FF2B5EF4-FFF2-40B4-BE49-F238E27FC236}">
                  <a16:creationId xmlns:a16="http://schemas.microsoft.com/office/drawing/2014/main" id="{138176B3-8DCE-AADE-6DCC-D9A258E66FBC}"/>
                </a:ext>
              </a:extLst>
            </p:cNvPr>
            <p:cNvSpPr txBox="1"/>
            <p:nvPr/>
          </p:nvSpPr>
          <p:spPr>
            <a:xfrm>
              <a:off x="5533254" y="4046483"/>
              <a:ext cx="976549" cy="400110"/>
            </a:xfrm>
            <a:prstGeom prst="rect">
              <a:avLst/>
            </a:prstGeom>
            <a:solidFill>
              <a:srgbClr val="3F66B3"/>
            </a:solidFill>
          </p:spPr>
          <p:txBody>
            <a:bodyPr wrap="none" rtlCol="0">
              <a:spAutoFit/>
            </a:bodyPr>
            <a:lstStyle/>
            <a:p>
              <a:r>
                <a:rPr lang="en-US" sz="2000" b="1" dirty="0">
                  <a:solidFill>
                    <a:schemeClr val="bg1"/>
                  </a:solidFill>
                  <a:latin typeface="Raleway" pitchFamily="2" charset="0"/>
                </a:rPr>
                <a:t>Action</a:t>
              </a:r>
            </a:p>
          </p:txBody>
        </p:sp>
      </p:grpSp>
      <p:pic>
        <p:nvPicPr>
          <p:cNvPr id="34" name="Picture 33">
            <a:extLst>
              <a:ext uri="{FF2B5EF4-FFF2-40B4-BE49-F238E27FC236}">
                <a16:creationId xmlns:a16="http://schemas.microsoft.com/office/drawing/2014/main" id="{F4C3E231-F0AE-6DD1-900C-42E06C7C61E9}"/>
              </a:ext>
            </a:extLst>
          </p:cNvPr>
          <p:cNvPicPr>
            <a:picLocks noChangeAspect="1"/>
          </p:cNvPicPr>
          <p:nvPr>
            <p:custDataLst>
              <p:tags r:id="rId7"/>
            </p:custDataLst>
          </p:nvPr>
        </p:nvPicPr>
        <p:blipFill>
          <a:blip r:embed="rId25"/>
          <a:stretch>
            <a:fillRect/>
          </a:stretch>
        </p:blipFill>
        <p:spPr>
          <a:xfrm>
            <a:off x="3524578" y="3356513"/>
            <a:ext cx="901836" cy="901836"/>
          </a:xfrm>
          <a:prstGeom prst="rect">
            <a:avLst/>
          </a:prstGeom>
        </p:spPr>
      </p:pic>
      <p:sp>
        <p:nvSpPr>
          <p:cNvPr id="36" name="!!Arrow: Right 22">
            <a:extLst>
              <a:ext uri="{FF2B5EF4-FFF2-40B4-BE49-F238E27FC236}">
                <a16:creationId xmlns:a16="http://schemas.microsoft.com/office/drawing/2014/main" id="{5B3FC725-7FF7-5A21-CBA0-49FE00EFABCE}"/>
              </a:ext>
            </a:extLst>
          </p:cNvPr>
          <p:cNvSpPr/>
          <p:nvPr>
            <p:custDataLst>
              <p:tags r:id="rId8"/>
            </p:custDataLst>
          </p:nvPr>
        </p:nvSpPr>
        <p:spPr>
          <a:xfrm>
            <a:off x="77981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22">
            <a:extLst>
              <a:ext uri="{FF2B5EF4-FFF2-40B4-BE49-F238E27FC236}">
                <a16:creationId xmlns:a16="http://schemas.microsoft.com/office/drawing/2014/main" id="{A3084FBD-C2E3-73DA-CCDF-46DCA23DB055}"/>
              </a:ext>
            </a:extLst>
          </p:cNvPr>
          <p:cNvSpPr/>
          <p:nvPr>
            <p:custDataLst>
              <p:tags r:id="rId9"/>
            </p:custDataLst>
          </p:nvPr>
        </p:nvSpPr>
        <p:spPr>
          <a:xfrm>
            <a:off x="3708718" y="4817919"/>
            <a:ext cx="1181320" cy="419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9225D7B-6359-59F2-8A68-AA69EBF7C6B6}"/>
              </a:ext>
            </a:extLst>
          </p:cNvPr>
          <p:cNvPicPr>
            <a:picLocks noChangeAspect="1"/>
          </p:cNvPicPr>
          <p:nvPr>
            <p:custDataLst>
              <p:tags r:id="rId10"/>
            </p:custDataLst>
          </p:nvPr>
        </p:nvPicPr>
        <p:blipFill>
          <a:blip r:embed="rId25"/>
          <a:stretch>
            <a:fillRect/>
          </a:stretch>
        </p:blipFill>
        <p:spPr>
          <a:xfrm>
            <a:off x="7613978" y="3356513"/>
            <a:ext cx="901836" cy="901836"/>
          </a:xfrm>
          <a:prstGeom prst="rect">
            <a:avLst/>
          </a:prstGeom>
        </p:spPr>
      </p:pic>
      <p:pic>
        <p:nvPicPr>
          <p:cNvPr id="22" name="Picture 21">
            <a:extLst>
              <a:ext uri="{FF2B5EF4-FFF2-40B4-BE49-F238E27FC236}">
                <a16:creationId xmlns:a16="http://schemas.microsoft.com/office/drawing/2014/main" id="{2705E714-E002-F20E-5F0A-F2EEE2D6BB86}"/>
              </a:ext>
            </a:extLst>
          </p:cNvPr>
          <p:cNvPicPr>
            <a:picLocks noChangeAspect="1"/>
          </p:cNvPicPr>
          <p:nvPr>
            <p:custDataLst>
              <p:tags r:id="rId11"/>
            </p:custDataLst>
          </p:nvPr>
        </p:nvPicPr>
        <p:blipFill>
          <a:blip r:embed="rId26"/>
          <a:srcRect/>
          <a:stretch/>
        </p:blipFill>
        <p:spPr>
          <a:xfrm>
            <a:off x="7293548" y="4206030"/>
            <a:ext cx="1800000" cy="1200000"/>
          </a:xfrm>
          <a:prstGeom prst="rect">
            <a:avLst/>
          </a:prstGeom>
        </p:spPr>
      </p:pic>
      <p:sp>
        <p:nvSpPr>
          <p:cNvPr id="38" name="Rectangle 23">
            <a:extLst>
              <a:ext uri="{FF2B5EF4-FFF2-40B4-BE49-F238E27FC236}">
                <a16:creationId xmlns:a16="http://schemas.microsoft.com/office/drawing/2014/main" id="{46D24BB4-0392-17A3-6C6F-E82B082D316D}"/>
              </a:ext>
            </a:extLst>
          </p:cNvPr>
          <p:cNvSpPr/>
          <p:nvPr>
            <p:custDataLst>
              <p:tags r:id="rId12"/>
            </p:custDataLst>
          </p:nvPr>
        </p:nvSpPr>
        <p:spPr>
          <a:xfrm>
            <a:off x="7388803" y="4923056"/>
            <a:ext cx="463710"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B5FDCBED-E53B-5E25-A57C-FCB9BB7DFEBD}"/>
              </a:ext>
            </a:extLst>
          </p:cNvPr>
          <p:cNvPicPr>
            <a:picLocks noChangeAspect="1"/>
          </p:cNvPicPr>
          <p:nvPr>
            <p:custDataLst>
              <p:tags r:id="rId13"/>
            </p:custDataLst>
          </p:nvPr>
        </p:nvPicPr>
        <p:blipFill>
          <a:blip r:embed="rId26"/>
          <a:srcRect/>
          <a:stretch/>
        </p:blipFill>
        <p:spPr>
          <a:xfrm>
            <a:off x="3099368" y="4206031"/>
            <a:ext cx="1800000" cy="1199999"/>
          </a:xfrm>
          <a:prstGeom prst="rect">
            <a:avLst/>
          </a:prstGeom>
        </p:spPr>
      </p:pic>
      <p:sp>
        <p:nvSpPr>
          <p:cNvPr id="41" name="Rectangle 23">
            <a:extLst>
              <a:ext uri="{FF2B5EF4-FFF2-40B4-BE49-F238E27FC236}">
                <a16:creationId xmlns:a16="http://schemas.microsoft.com/office/drawing/2014/main" id="{308E5A76-848E-7280-76A8-81AE92AB278F}"/>
              </a:ext>
            </a:extLst>
          </p:cNvPr>
          <p:cNvSpPr/>
          <p:nvPr>
            <p:custDataLst>
              <p:tags r:id="rId14"/>
            </p:custDataLst>
          </p:nvPr>
        </p:nvSpPr>
        <p:spPr>
          <a:xfrm>
            <a:off x="3303750" y="4923056"/>
            <a:ext cx="433587" cy="209553"/>
          </a:xfrm>
          <a:custGeom>
            <a:avLst/>
            <a:gdLst>
              <a:gd name="connsiteX0" fmla="*/ 0 w 732846"/>
              <a:gd name="connsiteY0" fmla="*/ 0 h 214313"/>
              <a:gd name="connsiteX1" fmla="*/ 732846 w 732846"/>
              <a:gd name="connsiteY1" fmla="*/ 0 h 214313"/>
              <a:gd name="connsiteX2" fmla="*/ 732846 w 732846"/>
              <a:gd name="connsiteY2" fmla="*/ 214313 h 214313"/>
              <a:gd name="connsiteX3" fmla="*/ 0 w 732846"/>
              <a:gd name="connsiteY3" fmla="*/ 214313 h 214313"/>
              <a:gd name="connsiteX4" fmla="*/ 0 w 732846"/>
              <a:gd name="connsiteY4" fmla="*/ 0 h 214313"/>
              <a:gd name="connsiteX0" fmla="*/ 732846 w 824286"/>
              <a:gd name="connsiteY0" fmla="*/ 214313 h 214313"/>
              <a:gd name="connsiteX1" fmla="*/ 0 w 824286"/>
              <a:gd name="connsiteY1" fmla="*/ 214313 h 214313"/>
              <a:gd name="connsiteX2" fmla="*/ 0 w 824286"/>
              <a:gd name="connsiteY2" fmla="*/ 0 h 214313"/>
              <a:gd name="connsiteX3" fmla="*/ 824286 w 824286"/>
              <a:gd name="connsiteY3" fmla="*/ 91440 h 214313"/>
              <a:gd name="connsiteX0" fmla="*/ 732846 w 732846"/>
              <a:gd name="connsiteY0" fmla="*/ 215742 h 215742"/>
              <a:gd name="connsiteX1" fmla="*/ 0 w 732846"/>
              <a:gd name="connsiteY1" fmla="*/ 215742 h 215742"/>
              <a:gd name="connsiteX2" fmla="*/ 0 w 732846"/>
              <a:gd name="connsiteY2" fmla="*/ 1429 h 215742"/>
              <a:gd name="connsiteX3" fmla="*/ 619498 w 732846"/>
              <a:gd name="connsiteY3" fmla="*/ 0 h 215742"/>
              <a:gd name="connsiteX0" fmla="*/ 618546 w 619498"/>
              <a:gd name="connsiteY0" fmla="*/ 215742 h 215742"/>
              <a:gd name="connsiteX1" fmla="*/ 0 w 619498"/>
              <a:gd name="connsiteY1" fmla="*/ 215742 h 215742"/>
              <a:gd name="connsiteX2" fmla="*/ 0 w 619498"/>
              <a:gd name="connsiteY2" fmla="*/ 1429 h 215742"/>
              <a:gd name="connsiteX3" fmla="*/ 619498 w 619498"/>
              <a:gd name="connsiteY3" fmla="*/ 0 h 215742"/>
              <a:gd name="connsiteX0" fmla="*/ 618546 w 640863"/>
              <a:gd name="connsiteY0" fmla="*/ 215742 h 215742"/>
              <a:gd name="connsiteX1" fmla="*/ 0 w 640863"/>
              <a:gd name="connsiteY1" fmla="*/ 215742 h 215742"/>
              <a:gd name="connsiteX2" fmla="*/ 0 w 640863"/>
              <a:gd name="connsiteY2" fmla="*/ 1429 h 215742"/>
              <a:gd name="connsiteX3" fmla="*/ 640863 w 640863"/>
              <a:gd name="connsiteY3" fmla="*/ 0 h 215742"/>
              <a:gd name="connsiteX0" fmla="*/ 651780 w 651780"/>
              <a:gd name="connsiteY0" fmla="*/ 215742 h 215742"/>
              <a:gd name="connsiteX1" fmla="*/ 0 w 651780"/>
              <a:gd name="connsiteY1" fmla="*/ 215742 h 215742"/>
              <a:gd name="connsiteX2" fmla="*/ 0 w 651780"/>
              <a:gd name="connsiteY2" fmla="*/ 1429 h 215742"/>
              <a:gd name="connsiteX3" fmla="*/ 640863 w 651780"/>
              <a:gd name="connsiteY3" fmla="*/ 0 h 215742"/>
            </a:gdLst>
            <a:ahLst/>
            <a:cxnLst>
              <a:cxn ang="0">
                <a:pos x="connsiteX0" y="connsiteY0"/>
              </a:cxn>
              <a:cxn ang="0">
                <a:pos x="connsiteX1" y="connsiteY1"/>
              </a:cxn>
              <a:cxn ang="0">
                <a:pos x="connsiteX2" y="connsiteY2"/>
              </a:cxn>
              <a:cxn ang="0">
                <a:pos x="connsiteX3" y="connsiteY3"/>
              </a:cxn>
            </a:cxnLst>
            <a:rect l="l" t="t" r="r" b="b"/>
            <a:pathLst>
              <a:path w="651780" h="215742">
                <a:moveTo>
                  <a:pt x="651780" y="215742"/>
                </a:moveTo>
                <a:lnTo>
                  <a:pt x="0" y="215742"/>
                </a:lnTo>
                <a:lnTo>
                  <a:pt x="0" y="1429"/>
                </a:lnTo>
                <a:lnTo>
                  <a:pt x="640863" y="0"/>
                </a:lnTo>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Warning with solid fill">
            <a:extLst>
              <a:ext uri="{FF2B5EF4-FFF2-40B4-BE49-F238E27FC236}">
                <a16:creationId xmlns:a16="http://schemas.microsoft.com/office/drawing/2014/main" id="{BB289797-90DF-017C-31EF-6F374F770790}"/>
              </a:ext>
            </a:extLst>
          </p:cNvPr>
          <p:cNvPicPr>
            <a:picLocks noChangeAspect="1"/>
          </p:cNvPicPr>
          <p:nvPr>
            <p:custDataLst>
              <p:tags r:id="rId15"/>
            </p:custDataLst>
          </p:nvPr>
        </p:nvPicPr>
        <p:blipFill>
          <a:blip r:embed="rId27">
            <a:extLst>
              <a:ext uri="{96DAC541-7B7A-43D3-8B79-37D633B846F1}">
                <asvg:svgBlip xmlns:asvg="http://schemas.microsoft.com/office/drawing/2016/SVG/main" r:embed="rId28"/>
              </a:ext>
            </a:extLst>
          </a:blip>
          <a:stretch>
            <a:fillRect/>
          </a:stretch>
        </p:blipFill>
        <p:spPr>
          <a:xfrm>
            <a:off x="4197814" y="3265360"/>
            <a:ext cx="457200" cy="457200"/>
          </a:xfrm>
          <a:prstGeom prst="rect">
            <a:avLst/>
          </a:prstGeom>
        </p:spPr>
      </p:pic>
      <p:pic>
        <p:nvPicPr>
          <p:cNvPr id="46" name="Graphic 45" descr="Warning with solid fill">
            <a:extLst>
              <a:ext uri="{FF2B5EF4-FFF2-40B4-BE49-F238E27FC236}">
                <a16:creationId xmlns:a16="http://schemas.microsoft.com/office/drawing/2014/main" id="{D1E8C0DD-312D-EA4C-905E-63FB7E09392F}"/>
              </a:ext>
            </a:extLst>
          </p:cNvPr>
          <p:cNvPicPr>
            <a:picLocks noChangeAspect="1"/>
          </p:cNvPicPr>
          <p:nvPr>
            <p:custDataLst>
              <p:tags r:id="rId16"/>
            </p:custDataLst>
          </p:nvPr>
        </p:nvPicPr>
        <p:blipFill>
          <a:blip r:embed="rId27">
            <a:extLst>
              <a:ext uri="{96DAC541-7B7A-43D3-8B79-37D633B846F1}">
                <asvg:svgBlip xmlns:asvg="http://schemas.microsoft.com/office/drawing/2016/SVG/main" r:embed="rId28"/>
              </a:ext>
            </a:extLst>
          </a:blip>
          <a:stretch>
            <a:fillRect/>
          </a:stretch>
        </p:blipFill>
        <p:spPr>
          <a:xfrm>
            <a:off x="8220597" y="3265360"/>
            <a:ext cx="457200" cy="457200"/>
          </a:xfrm>
          <a:prstGeom prst="rect">
            <a:avLst/>
          </a:prstGeom>
        </p:spPr>
      </p:pic>
      <p:sp>
        <p:nvSpPr>
          <p:cNvPr id="21" name="TextBox 20">
            <a:extLst>
              <a:ext uri="{FF2B5EF4-FFF2-40B4-BE49-F238E27FC236}">
                <a16:creationId xmlns:a16="http://schemas.microsoft.com/office/drawing/2014/main" id="{F0AD69D6-A796-978E-FDF1-A15EE9FDA746}"/>
              </a:ext>
            </a:extLst>
          </p:cNvPr>
          <p:cNvSpPr txBox="1"/>
          <p:nvPr>
            <p:custDataLst>
              <p:tags r:id="rId17"/>
            </p:custDataLst>
          </p:nvPr>
        </p:nvSpPr>
        <p:spPr>
          <a:xfrm>
            <a:off x="2094916" y="4717218"/>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sp>
        <p:nvSpPr>
          <p:cNvPr id="31" name="!!TextBox 24">
            <a:extLst>
              <a:ext uri="{FF2B5EF4-FFF2-40B4-BE49-F238E27FC236}">
                <a16:creationId xmlns:a16="http://schemas.microsoft.com/office/drawing/2014/main" id="{53F25996-0771-DC4A-6143-386CFBF8F149}"/>
              </a:ext>
            </a:extLst>
          </p:cNvPr>
          <p:cNvSpPr txBox="1"/>
          <p:nvPr>
            <p:custDataLst>
              <p:tags r:id="rId18"/>
            </p:custDataLst>
          </p:nvPr>
        </p:nvSpPr>
        <p:spPr>
          <a:xfrm>
            <a:off x="4906976" y="4673889"/>
            <a:ext cx="2470793" cy="707886"/>
          </a:xfrm>
          <a:prstGeom prst="rect">
            <a:avLst/>
          </a:prstGeom>
          <a:noFill/>
        </p:spPr>
        <p:txBody>
          <a:bodyPr wrap="square" rtlCol="0">
            <a:spAutoFit/>
          </a:bodyPr>
          <a:lstStyle/>
          <a:p>
            <a:pPr algn="ctr"/>
            <a:r>
              <a:rPr lang="en-US" sz="2000" dirty="0">
                <a:latin typeface="Raleway" pitchFamily="2" charset="0"/>
              </a:rPr>
              <a:t>Learning-based Policy</a:t>
            </a:r>
          </a:p>
        </p:txBody>
      </p:sp>
      <p:sp>
        <p:nvSpPr>
          <p:cNvPr id="33" name="TextBox 32">
            <a:extLst>
              <a:ext uri="{FF2B5EF4-FFF2-40B4-BE49-F238E27FC236}">
                <a16:creationId xmlns:a16="http://schemas.microsoft.com/office/drawing/2014/main" id="{3FC08F69-73BE-CEB5-2008-19555C6AF88A}"/>
              </a:ext>
            </a:extLst>
          </p:cNvPr>
          <p:cNvSpPr txBox="1"/>
          <p:nvPr>
            <p:custDataLst>
              <p:tags r:id="rId19"/>
            </p:custDataLst>
          </p:nvPr>
        </p:nvSpPr>
        <p:spPr>
          <a:xfrm>
            <a:off x="8972655" y="4717217"/>
            <a:ext cx="1241035" cy="646331"/>
          </a:xfrm>
          <a:prstGeom prst="rect">
            <a:avLst/>
          </a:prstGeom>
          <a:noFill/>
        </p:spPr>
        <p:txBody>
          <a:bodyPr wrap="square" rtlCol="0">
            <a:spAutoFit/>
          </a:bodyPr>
          <a:lstStyle/>
          <a:p>
            <a:pPr algn="ctr"/>
            <a:r>
              <a:rPr lang="en-US" dirty="0">
                <a:latin typeface="Raleway" pitchFamily="2" charset="0"/>
              </a:rPr>
              <a:t>System Behavior</a:t>
            </a:r>
          </a:p>
        </p:txBody>
      </p:sp>
      <p:sp>
        <p:nvSpPr>
          <p:cNvPr id="44" name="TextBox 43">
            <a:extLst>
              <a:ext uri="{FF2B5EF4-FFF2-40B4-BE49-F238E27FC236}">
                <a16:creationId xmlns:a16="http://schemas.microsoft.com/office/drawing/2014/main" id="{2C9DC528-0D11-1F53-6DD1-29E1FE7DEA38}"/>
              </a:ext>
            </a:extLst>
          </p:cNvPr>
          <p:cNvSpPr txBox="1"/>
          <p:nvPr>
            <p:custDataLst>
              <p:tags r:id="rId20"/>
            </p:custDataLst>
          </p:nvPr>
        </p:nvSpPr>
        <p:spPr>
          <a:xfrm>
            <a:off x="2555207" y="5726401"/>
            <a:ext cx="7081587" cy="830997"/>
          </a:xfrm>
          <a:prstGeom prst="rect">
            <a:avLst/>
          </a:prstGeom>
          <a:noFill/>
        </p:spPr>
        <p:txBody>
          <a:bodyPr wrap="square">
            <a:spAutoFit/>
          </a:bodyPr>
          <a:lstStyle/>
          <a:p>
            <a:pPr algn="ctr">
              <a:tabLst>
                <a:tab pos="269875" algn="l"/>
              </a:tabLst>
            </a:pPr>
            <a:r>
              <a:rPr lang="en-US" sz="2400" dirty="0">
                <a:latin typeface="Raleway" pitchFamily="2" charset="0"/>
              </a:rPr>
              <a:t>Need </a:t>
            </a:r>
            <a:r>
              <a:rPr lang="en-US" sz="2400" dirty="0">
                <a:solidFill>
                  <a:srgbClr val="BF5700"/>
                </a:solidFill>
                <a:latin typeface="Raleway" pitchFamily="2" charset="0"/>
              </a:rPr>
              <a:t>introspective support</a:t>
            </a:r>
            <a:r>
              <a:rPr lang="en-US" sz="2400" dirty="0">
                <a:latin typeface="Raleway" pitchFamily="2" charset="0"/>
              </a:rPr>
              <a:t> to monitor properties at run time and take corrective actions.</a:t>
            </a:r>
          </a:p>
        </p:txBody>
      </p:sp>
      <p:sp>
        <p:nvSpPr>
          <p:cNvPr id="47" name="TextBox 46">
            <a:extLst>
              <a:ext uri="{FF2B5EF4-FFF2-40B4-BE49-F238E27FC236}">
                <a16:creationId xmlns:a16="http://schemas.microsoft.com/office/drawing/2014/main" id="{72CB8F41-36AC-45AE-CE6D-721C72FA53DE}"/>
              </a:ext>
            </a:extLst>
          </p:cNvPr>
          <p:cNvSpPr txBox="1"/>
          <p:nvPr>
            <p:custDataLst>
              <p:tags r:id="rId21"/>
            </p:custDataLst>
          </p:nvPr>
        </p:nvSpPr>
        <p:spPr>
          <a:xfrm>
            <a:off x="257254" y="1788032"/>
            <a:ext cx="2755777" cy="1477328"/>
          </a:xfrm>
          <a:prstGeom prst="rect">
            <a:avLst/>
          </a:prstGeom>
          <a:noFill/>
        </p:spPr>
        <p:txBody>
          <a:bodyPr wrap="square" rtlCol="0">
            <a:spAutoFit/>
          </a:bodyPr>
          <a:lstStyle/>
          <a:p>
            <a:r>
              <a:rPr lang="en-US" b="1" dirty="0">
                <a:latin typeface="Raleway" pitchFamily="2" charset="0"/>
              </a:rPr>
              <a:t>Example Properties:</a:t>
            </a:r>
          </a:p>
          <a:p>
            <a:pPr marL="285750" indent="-285750">
              <a:buFont typeface="Arial" panose="020B0604020202020204" pitchFamily="34" charset="0"/>
              <a:buChar char="•"/>
            </a:pPr>
            <a:r>
              <a:rPr lang="en-US" dirty="0">
                <a:latin typeface="Raleway" pitchFamily="2" charset="0"/>
              </a:rPr>
              <a:t>In-distribution inputs</a:t>
            </a:r>
          </a:p>
          <a:p>
            <a:pPr marL="285750" indent="-285750">
              <a:buFont typeface="Arial" panose="020B0604020202020204" pitchFamily="34" charset="0"/>
              <a:buChar char="•"/>
            </a:pPr>
            <a:r>
              <a:rPr lang="en-US" dirty="0">
                <a:latin typeface="Raleway" pitchFamily="2" charset="0"/>
              </a:rPr>
              <a:t>Robustness to noise</a:t>
            </a:r>
          </a:p>
          <a:p>
            <a:pPr marL="285750" indent="-285750">
              <a:buFont typeface="Arial" panose="020B0604020202020204" pitchFamily="34" charset="0"/>
              <a:buChar char="•"/>
            </a:pPr>
            <a:r>
              <a:rPr lang="en-US" dirty="0">
                <a:latin typeface="Raleway" pitchFamily="2" charset="0"/>
              </a:rPr>
              <a:t>Better performance than default</a:t>
            </a:r>
          </a:p>
        </p:txBody>
      </p:sp>
      <p:sp>
        <p:nvSpPr>
          <p:cNvPr id="48" name="TextBox 47">
            <a:extLst>
              <a:ext uri="{FF2B5EF4-FFF2-40B4-BE49-F238E27FC236}">
                <a16:creationId xmlns:a16="http://schemas.microsoft.com/office/drawing/2014/main" id="{38AC407C-25CE-EED1-7DE1-3A879CB935F0}"/>
              </a:ext>
            </a:extLst>
          </p:cNvPr>
          <p:cNvSpPr txBox="1"/>
          <p:nvPr>
            <p:custDataLst>
              <p:tags r:id="rId22"/>
            </p:custDataLst>
          </p:nvPr>
        </p:nvSpPr>
        <p:spPr>
          <a:xfrm>
            <a:off x="9436223" y="1784331"/>
            <a:ext cx="2755777" cy="1477328"/>
          </a:xfrm>
          <a:prstGeom prst="rect">
            <a:avLst/>
          </a:prstGeom>
          <a:noFill/>
        </p:spPr>
        <p:txBody>
          <a:bodyPr wrap="square" rtlCol="0">
            <a:spAutoFit/>
          </a:bodyPr>
          <a:lstStyle/>
          <a:p>
            <a:r>
              <a:rPr lang="en-US" b="1" dirty="0">
                <a:latin typeface="Raleway" pitchFamily="2" charset="0"/>
              </a:rPr>
              <a:t>Example Actions:</a:t>
            </a:r>
          </a:p>
          <a:p>
            <a:pPr marL="285750" indent="-285750">
              <a:buFont typeface="Arial" panose="020B0604020202020204" pitchFamily="34" charset="0"/>
              <a:buChar char="•"/>
            </a:pPr>
            <a:r>
              <a:rPr lang="en-US" dirty="0">
                <a:latin typeface="Raleway" pitchFamily="2" charset="0"/>
              </a:rPr>
              <a:t>Report</a:t>
            </a:r>
          </a:p>
          <a:p>
            <a:pPr marL="285750" indent="-285750">
              <a:buFont typeface="Arial" panose="020B0604020202020204" pitchFamily="34" charset="0"/>
              <a:buChar char="•"/>
            </a:pPr>
            <a:r>
              <a:rPr lang="en-US" dirty="0">
                <a:latin typeface="Raleway" pitchFamily="2" charset="0"/>
              </a:rPr>
              <a:t>Replace</a:t>
            </a:r>
          </a:p>
          <a:p>
            <a:pPr marL="285750" indent="-285750">
              <a:buFont typeface="Arial" panose="020B0604020202020204" pitchFamily="34" charset="0"/>
              <a:buChar char="•"/>
            </a:pPr>
            <a:r>
              <a:rPr lang="en-US" dirty="0">
                <a:latin typeface="Raleway" pitchFamily="2" charset="0"/>
              </a:rPr>
              <a:t>Retrain</a:t>
            </a:r>
          </a:p>
          <a:p>
            <a:pPr marL="285750" indent="-285750">
              <a:buFont typeface="Arial" panose="020B0604020202020204" pitchFamily="34" charset="0"/>
              <a:buChar char="•"/>
            </a:pPr>
            <a:r>
              <a:rPr lang="en-US" dirty="0">
                <a:latin typeface="Raleway" pitchFamily="2" charset="0"/>
              </a:rPr>
              <a:t>Deprioritize</a:t>
            </a:r>
          </a:p>
        </p:txBody>
      </p:sp>
    </p:spTree>
    <p:custDataLst>
      <p:tags r:id="rId1"/>
    </p:custDataLst>
    <p:extLst>
      <p:ext uri="{BB962C8B-B14F-4D97-AF65-F5344CB8AC3E}">
        <p14:creationId xmlns:p14="http://schemas.microsoft.com/office/powerpoint/2010/main" val="168440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64F3F-5CFC-231C-0AAD-E966A9FF0F9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77EC561D-C52F-7AB8-4291-FA530C97E5B1}"/>
              </a:ext>
            </a:extLst>
          </p:cNvPr>
          <p:cNvSpPr/>
          <p:nvPr>
            <p:custDataLst>
              <p:tags r:id="rId2"/>
            </p:custDataLst>
          </p:nvPr>
        </p:nvSpPr>
        <p:spPr>
          <a:xfrm>
            <a:off x="3438144" y="3708116"/>
            <a:ext cx="5081681" cy="155600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67515-A43C-9895-117D-B2A83F60A5DA}"/>
              </a:ext>
            </a:extLst>
          </p:cNvPr>
          <p:cNvSpPr>
            <a:spLocks noGrp="1"/>
          </p:cNvSpPr>
          <p:nvPr>
            <p:ph type="title"/>
            <p:custDataLst>
              <p:tags r:id="rId3"/>
            </p:custDataLst>
          </p:nvPr>
        </p:nvSpPr>
        <p:spPr>
          <a:xfrm>
            <a:off x="554753" y="365126"/>
            <a:ext cx="11082495" cy="1091886"/>
          </a:xfrm>
        </p:spPr>
        <p:txBody>
          <a:bodyPr/>
          <a:lstStyle/>
          <a:p>
            <a:r>
              <a:rPr lang="en-US" dirty="0"/>
              <a:t>Providing Support for OS Guardrails</a:t>
            </a:r>
          </a:p>
        </p:txBody>
      </p:sp>
      <p:sp>
        <p:nvSpPr>
          <p:cNvPr id="4" name="Slide Number Placeholder 3">
            <a:extLst>
              <a:ext uri="{FF2B5EF4-FFF2-40B4-BE49-F238E27FC236}">
                <a16:creationId xmlns:a16="http://schemas.microsoft.com/office/drawing/2014/main" id="{3E5882B8-9824-4E70-60D6-E75161AFB4D1}"/>
              </a:ext>
            </a:extLst>
          </p:cNvPr>
          <p:cNvSpPr>
            <a:spLocks noGrp="1"/>
          </p:cNvSpPr>
          <p:nvPr>
            <p:ph type="sldNum" sz="quarter" idx="12"/>
            <p:custDataLst>
              <p:tags r:id="rId4"/>
            </p:custDataLst>
          </p:nvPr>
        </p:nvSpPr>
        <p:spPr/>
        <p:txBody>
          <a:bodyPr/>
          <a:lstStyle/>
          <a:p>
            <a:r>
              <a:rPr lang="en-US"/>
              <a:t>9</a:t>
            </a:r>
            <a:endParaRPr lang="en-US" dirty="0"/>
          </a:p>
        </p:txBody>
      </p:sp>
      <p:pic>
        <p:nvPicPr>
          <p:cNvPr id="14" name="Picture 13">
            <a:extLst>
              <a:ext uri="{FF2B5EF4-FFF2-40B4-BE49-F238E27FC236}">
                <a16:creationId xmlns:a16="http://schemas.microsoft.com/office/drawing/2014/main" id="{8E5DD40E-18C4-3ABF-C40D-4D05B1D6292A}"/>
              </a:ext>
            </a:extLst>
          </p:cNvPr>
          <p:cNvPicPr>
            <a:picLocks noChangeAspect="1"/>
          </p:cNvPicPr>
          <p:nvPr>
            <p:custDataLst>
              <p:tags r:id="rId5"/>
            </p:custDataLst>
          </p:nvPr>
        </p:nvPicPr>
        <p:blipFill>
          <a:blip r:embed="rId24"/>
          <a:srcRect l="16495" t="29744" r="15299" b="30085"/>
          <a:stretch/>
        </p:blipFill>
        <p:spPr>
          <a:xfrm>
            <a:off x="4160320" y="3968069"/>
            <a:ext cx="2063262" cy="1215205"/>
          </a:xfrm>
          <a:prstGeom prst="rect">
            <a:avLst/>
          </a:prstGeom>
        </p:spPr>
      </p:pic>
      <p:sp>
        <p:nvSpPr>
          <p:cNvPr id="15" name="Rectangle 14">
            <a:extLst>
              <a:ext uri="{FF2B5EF4-FFF2-40B4-BE49-F238E27FC236}">
                <a16:creationId xmlns:a16="http://schemas.microsoft.com/office/drawing/2014/main" id="{B563601C-23EE-0F91-1729-02972B7DD288}"/>
              </a:ext>
            </a:extLst>
          </p:cNvPr>
          <p:cNvSpPr/>
          <p:nvPr>
            <p:custDataLst>
              <p:tags r:id="rId6"/>
            </p:custDataLst>
          </p:nvPr>
        </p:nvSpPr>
        <p:spPr>
          <a:xfrm>
            <a:off x="3878965" y="396806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DB0B39-3425-E42A-B292-15A519CC48DE}"/>
              </a:ext>
            </a:extLst>
          </p:cNvPr>
          <p:cNvSpPr txBox="1"/>
          <p:nvPr>
            <p:custDataLst>
              <p:tags r:id="rId7"/>
            </p:custDataLst>
          </p:nvPr>
        </p:nvSpPr>
        <p:spPr>
          <a:xfrm>
            <a:off x="7380940" y="4391005"/>
            <a:ext cx="1034561" cy="369332"/>
          </a:xfrm>
          <a:prstGeom prst="rect">
            <a:avLst/>
          </a:prstGeom>
          <a:noFill/>
        </p:spPr>
        <p:txBody>
          <a:bodyPr wrap="square" rtlCol="0">
            <a:spAutoFit/>
          </a:bodyPr>
          <a:lstStyle/>
          <a:p>
            <a:pPr algn="ctr"/>
            <a:r>
              <a:rPr lang="en-US" dirty="0">
                <a:latin typeface="Raleway" pitchFamily="2" charset="0"/>
              </a:rPr>
              <a:t>Output</a:t>
            </a:r>
          </a:p>
        </p:txBody>
      </p:sp>
      <p:sp>
        <p:nvSpPr>
          <p:cNvPr id="19" name="Arrow: Right 18">
            <a:extLst>
              <a:ext uri="{FF2B5EF4-FFF2-40B4-BE49-F238E27FC236}">
                <a16:creationId xmlns:a16="http://schemas.microsoft.com/office/drawing/2014/main" id="{1C2DE1C0-17C3-5ADD-F46C-857786AB8BD5}"/>
              </a:ext>
            </a:extLst>
          </p:cNvPr>
          <p:cNvSpPr/>
          <p:nvPr>
            <p:custDataLst>
              <p:tags r:id="rId8"/>
            </p:custDataLst>
          </p:nvPr>
        </p:nvSpPr>
        <p:spPr>
          <a:xfrm>
            <a:off x="8368609" y="4354942"/>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F949638B-9696-E83F-9FF8-E6D0F06376BE}"/>
              </a:ext>
            </a:extLst>
          </p:cNvPr>
          <p:cNvSpPr/>
          <p:nvPr>
            <p:custDataLst>
              <p:tags r:id="rId9"/>
            </p:custDataLst>
          </p:nvPr>
        </p:nvSpPr>
        <p:spPr>
          <a:xfrm>
            <a:off x="6229294" y="4354942"/>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0CFC9B-287E-A492-5020-29E881CF7EF4}"/>
              </a:ext>
            </a:extLst>
          </p:cNvPr>
          <p:cNvPicPr>
            <a:picLocks noChangeAspect="1"/>
          </p:cNvPicPr>
          <p:nvPr>
            <p:custDataLst>
              <p:tags r:id="rId10"/>
            </p:custDataLst>
          </p:nvPr>
        </p:nvPicPr>
        <p:blipFill>
          <a:blip r:embed="rId25"/>
          <a:srcRect/>
          <a:stretch/>
        </p:blipFill>
        <p:spPr>
          <a:xfrm>
            <a:off x="6089716" y="3722089"/>
            <a:ext cx="1363233" cy="908822"/>
          </a:xfrm>
          <a:prstGeom prst="rect">
            <a:avLst/>
          </a:prstGeom>
        </p:spPr>
      </p:pic>
      <p:pic>
        <p:nvPicPr>
          <p:cNvPr id="28" name="Picture 27">
            <a:extLst>
              <a:ext uri="{FF2B5EF4-FFF2-40B4-BE49-F238E27FC236}">
                <a16:creationId xmlns:a16="http://schemas.microsoft.com/office/drawing/2014/main" id="{77339B94-D35F-0B34-AE1E-894E2BC987C5}"/>
              </a:ext>
            </a:extLst>
          </p:cNvPr>
          <p:cNvPicPr>
            <a:picLocks noChangeAspect="1"/>
          </p:cNvPicPr>
          <p:nvPr>
            <p:custDataLst>
              <p:tags r:id="rId11"/>
            </p:custDataLst>
          </p:nvPr>
        </p:nvPicPr>
        <p:blipFill>
          <a:blip r:embed="rId25"/>
          <a:srcRect/>
          <a:stretch/>
        </p:blipFill>
        <p:spPr>
          <a:xfrm>
            <a:off x="8247682" y="3737588"/>
            <a:ext cx="1316736" cy="877824"/>
          </a:xfrm>
          <a:prstGeom prst="rect">
            <a:avLst/>
          </a:prstGeom>
        </p:spPr>
      </p:pic>
      <p:sp>
        <p:nvSpPr>
          <p:cNvPr id="31" name="TextBox 30">
            <a:extLst>
              <a:ext uri="{FF2B5EF4-FFF2-40B4-BE49-F238E27FC236}">
                <a16:creationId xmlns:a16="http://schemas.microsoft.com/office/drawing/2014/main" id="{9625C5AF-14D1-BCC2-FFEE-4E30DA65EAE1}"/>
              </a:ext>
            </a:extLst>
          </p:cNvPr>
          <p:cNvSpPr txBox="1"/>
          <p:nvPr>
            <p:custDataLst>
              <p:tags r:id="rId12"/>
            </p:custDataLst>
          </p:nvPr>
        </p:nvSpPr>
        <p:spPr>
          <a:xfrm>
            <a:off x="3605100" y="3489327"/>
            <a:ext cx="2311130" cy="369332"/>
          </a:xfrm>
          <a:prstGeom prst="rect">
            <a:avLst/>
          </a:prstGeom>
          <a:solidFill>
            <a:schemeClr val="bg1"/>
          </a:solidFill>
        </p:spPr>
        <p:txBody>
          <a:bodyPr wrap="square" rtlCol="0">
            <a:spAutoFit/>
          </a:bodyPr>
          <a:lstStyle/>
          <a:p>
            <a:pPr algn="ctr"/>
            <a:r>
              <a:rPr lang="en-US" dirty="0">
                <a:latin typeface="Raleway" pitchFamily="2" charset="0"/>
              </a:rPr>
              <a:t>Policy/Subsystem</a:t>
            </a:r>
          </a:p>
        </p:txBody>
      </p:sp>
      <p:grpSp>
        <p:nvGrpSpPr>
          <p:cNvPr id="41" name="Group 40">
            <a:extLst>
              <a:ext uri="{FF2B5EF4-FFF2-40B4-BE49-F238E27FC236}">
                <a16:creationId xmlns:a16="http://schemas.microsoft.com/office/drawing/2014/main" id="{C1681D6B-0F0E-BD76-0425-9ED3A20D0636}"/>
              </a:ext>
            </a:extLst>
          </p:cNvPr>
          <p:cNvGrpSpPr/>
          <p:nvPr>
            <p:custDataLst>
              <p:tags r:id="rId13"/>
            </p:custDataLst>
          </p:nvPr>
        </p:nvGrpSpPr>
        <p:grpSpPr>
          <a:xfrm>
            <a:off x="3703120" y="2087581"/>
            <a:ext cx="1711275" cy="914400"/>
            <a:chOff x="3703120" y="2924763"/>
            <a:chExt cx="1711275" cy="914400"/>
          </a:xfrm>
        </p:grpSpPr>
        <p:pic>
          <p:nvPicPr>
            <p:cNvPr id="33" name="Graphic 32" descr="Programmer male with solid fill">
              <a:extLst>
                <a:ext uri="{FF2B5EF4-FFF2-40B4-BE49-F238E27FC236}">
                  <a16:creationId xmlns:a16="http://schemas.microsoft.com/office/drawing/2014/main" id="{DFD1309E-A0C9-84FE-34E9-AC5F1C77EC6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703120" y="2924763"/>
              <a:ext cx="914400" cy="914400"/>
            </a:xfrm>
            <a:prstGeom prst="rect">
              <a:avLst/>
            </a:prstGeom>
          </p:spPr>
        </p:pic>
        <p:pic>
          <p:nvPicPr>
            <p:cNvPr id="37" name="Graphic 36" descr="Chat bubble with solid fill">
              <a:extLst>
                <a:ext uri="{FF2B5EF4-FFF2-40B4-BE49-F238E27FC236}">
                  <a16:creationId xmlns:a16="http://schemas.microsoft.com/office/drawing/2014/main" id="{A7897430-490A-1012-517E-0286FDA05D3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99995" y="2924763"/>
              <a:ext cx="914400" cy="914400"/>
            </a:xfrm>
            <a:prstGeom prst="rect">
              <a:avLst/>
            </a:prstGeom>
          </p:spPr>
        </p:pic>
      </p:grpSp>
      <p:sp>
        <p:nvSpPr>
          <p:cNvPr id="38" name="TextBox 37">
            <a:extLst>
              <a:ext uri="{FF2B5EF4-FFF2-40B4-BE49-F238E27FC236}">
                <a16:creationId xmlns:a16="http://schemas.microsoft.com/office/drawing/2014/main" id="{92B27DCA-3E14-3CE7-749A-B20EED256D6B}"/>
              </a:ext>
            </a:extLst>
          </p:cNvPr>
          <p:cNvSpPr txBox="1"/>
          <p:nvPr>
            <p:custDataLst>
              <p:tags r:id="rId14"/>
            </p:custDataLst>
          </p:nvPr>
        </p:nvSpPr>
        <p:spPr>
          <a:xfrm>
            <a:off x="5379376" y="2221616"/>
            <a:ext cx="2789798" cy="646331"/>
          </a:xfrm>
          <a:prstGeom prst="rect">
            <a:avLst/>
          </a:prstGeom>
          <a:noFill/>
        </p:spPr>
        <p:txBody>
          <a:bodyPr wrap="square" rtlCol="0">
            <a:spAutoFit/>
          </a:bodyPr>
          <a:lstStyle/>
          <a:p>
            <a:r>
              <a:rPr lang="en-US" dirty="0">
                <a:latin typeface="Raleway" pitchFamily="2" charset="0"/>
              </a:rPr>
              <a:t>High-level interface to specify guardrails</a:t>
            </a:r>
          </a:p>
        </p:txBody>
      </p:sp>
      <p:sp>
        <p:nvSpPr>
          <p:cNvPr id="8" name="TextBox 7">
            <a:extLst>
              <a:ext uri="{FF2B5EF4-FFF2-40B4-BE49-F238E27FC236}">
                <a16:creationId xmlns:a16="http://schemas.microsoft.com/office/drawing/2014/main" id="{DBE110F7-DD95-EF73-1B03-C1760B2BD4A1}"/>
              </a:ext>
            </a:extLst>
          </p:cNvPr>
          <p:cNvSpPr txBox="1"/>
          <p:nvPr>
            <p:custDataLst>
              <p:tags r:id="rId15"/>
            </p:custDataLst>
          </p:nvPr>
        </p:nvSpPr>
        <p:spPr>
          <a:xfrm>
            <a:off x="1325716" y="4252506"/>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sp>
        <p:nvSpPr>
          <p:cNvPr id="9" name="TextBox 8">
            <a:extLst>
              <a:ext uri="{FF2B5EF4-FFF2-40B4-BE49-F238E27FC236}">
                <a16:creationId xmlns:a16="http://schemas.microsoft.com/office/drawing/2014/main" id="{804CB23A-60F6-92EA-6986-626636220609}"/>
              </a:ext>
            </a:extLst>
          </p:cNvPr>
          <p:cNvSpPr txBox="1"/>
          <p:nvPr>
            <p:custDataLst>
              <p:tags r:id="rId16"/>
            </p:custDataLst>
          </p:nvPr>
        </p:nvSpPr>
        <p:spPr>
          <a:xfrm>
            <a:off x="9609644" y="4252506"/>
            <a:ext cx="1241035" cy="646331"/>
          </a:xfrm>
          <a:prstGeom prst="rect">
            <a:avLst/>
          </a:prstGeom>
          <a:noFill/>
        </p:spPr>
        <p:txBody>
          <a:bodyPr wrap="square" rtlCol="0">
            <a:spAutoFit/>
          </a:bodyPr>
          <a:lstStyle/>
          <a:p>
            <a:pPr algn="ctr"/>
            <a:r>
              <a:rPr lang="en-US" dirty="0">
                <a:latin typeface="Raleway" pitchFamily="2" charset="0"/>
              </a:rPr>
              <a:t>System Behavior</a:t>
            </a:r>
          </a:p>
        </p:txBody>
      </p:sp>
      <p:sp>
        <p:nvSpPr>
          <p:cNvPr id="10" name="Arrow: Right 9">
            <a:extLst>
              <a:ext uri="{FF2B5EF4-FFF2-40B4-BE49-F238E27FC236}">
                <a16:creationId xmlns:a16="http://schemas.microsoft.com/office/drawing/2014/main" id="{34100F9A-A4C8-6B18-9468-6BB80101481A}"/>
              </a:ext>
            </a:extLst>
          </p:cNvPr>
          <p:cNvSpPr/>
          <p:nvPr>
            <p:custDataLst>
              <p:tags r:id="rId17"/>
            </p:custDataLst>
          </p:nvPr>
        </p:nvSpPr>
        <p:spPr>
          <a:xfrm>
            <a:off x="2566751" y="4354942"/>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0AE27D4-9056-A182-C56C-67418A7A282A}"/>
              </a:ext>
            </a:extLst>
          </p:cNvPr>
          <p:cNvPicPr>
            <a:picLocks noChangeAspect="1"/>
          </p:cNvPicPr>
          <p:nvPr>
            <p:custDataLst>
              <p:tags r:id="rId18"/>
            </p:custDataLst>
          </p:nvPr>
        </p:nvPicPr>
        <p:blipFill>
          <a:blip r:embed="rId25"/>
          <a:srcRect/>
          <a:stretch/>
        </p:blipFill>
        <p:spPr>
          <a:xfrm>
            <a:off x="2428989" y="3722089"/>
            <a:ext cx="1363233" cy="908822"/>
          </a:xfrm>
          <a:prstGeom prst="rect">
            <a:avLst/>
          </a:prstGeom>
        </p:spPr>
      </p:pic>
      <p:pic>
        <p:nvPicPr>
          <p:cNvPr id="12" name="Picture 11">
            <a:extLst>
              <a:ext uri="{FF2B5EF4-FFF2-40B4-BE49-F238E27FC236}">
                <a16:creationId xmlns:a16="http://schemas.microsoft.com/office/drawing/2014/main" id="{F27BFD1C-F756-1FDA-F2E8-D3C8E1584CF4}"/>
              </a:ext>
            </a:extLst>
          </p:cNvPr>
          <p:cNvPicPr>
            <a:picLocks noChangeAspect="1"/>
          </p:cNvPicPr>
          <p:nvPr>
            <p:custDataLst>
              <p:tags r:id="rId19"/>
            </p:custDataLst>
          </p:nvPr>
        </p:nvPicPr>
        <p:blipFill>
          <a:blip r:embed="rId30"/>
          <a:stretch>
            <a:fillRect/>
          </a:stretch>
        </p:blipFill>
        <p:spPr>
          <a:xfrm>
            <a:off x="2756885" y="4685903"/>
            <a:ext cx="578307" cy="578307"/>
          </a:xfrm>
          <a:prstGeom prst="rect">
            <a:avLst/>
          </a:prstGeom>
        </p:spPr>
      </p:pic>
      <p:pic>
        <p:nvPicPr>
          <p:cNvPr id="13" name="Picture 12">
            <a:extLst>
              <a:ext uri="{FF2B5EF4-FFF2-40B4-BE49-F238E27FC236}">
                <a16:creationId xmlns:a16="http://schemas.microsoft.com/office/drawing/2014/main" id="{055C448A-64BE-68F7-0113-B805C5E986D1}"/>
              </a:ext>
            </a:extLst>
          </p:cNvPr>
          <p:cNvPicPr>
            <a:picLocks noChangeAspect="1"/>
          </p:cNvPicPr>
          <p:nvPr>
            <p:custDataLst>
              <p:tags r:id="rId20"/>
            </p:custDataLst>
          </p:nvPr>
        </p:nvPicPr>
        <p:blipFill>
          <a:blip r:embed="rId30"/>
          <a:stretch>
            <a:fillRect/>
          </a:stretch>
        </p:blipFill>
        <p:spPr>
          <a:xfrm>
            <a:off x="6493046" y="4685903"/>
            <a:ext cx="578307" cy="578307"/>
          </a:xfrm>
          <a:prstGeom prst="rect">
            <a:avLst/>
          </a:prstGeom>
        </p:spPr>
      </p:pic>
      <p:pic>
        <p:nvPicPr>
          <p:cNvPr id="18" name="Picture 17">
            <a:extLst>
              <a:ext uri="{FF2B5EF4-FFF2-40B4-BE49-F238E27FC236}">
                <a16:creationId xmlns:a16="http://schemas.microsoft.com/office/drawing/2014/main" id="{6EA8C169-8F9A-0733-4F1C-E45EE467C462}"/>
              </a:ext>
            </a:extLst>
          </p:cNvPr>
          <p:cNvPicPr>
            <a:picLocks noChangeAspect="1"/>
          </p:cNvPicPr>
          <p:nvPr>
            <p:custDataLst>
              <p:tags r:id="rId21"/>
            </p:custDataLst>
          </p:nvPr>
        </p:nvPicPr>
        <p:blipFill>
          <a:blip r:embed="rId30"/>
          <a:stretch>
            <a:fillRect/>
          </a:stretch>
        </p:blipFill>
        <p:spPr>
          <a:xfrm>
            <a:off x="8648551" y="4685903"/>
            <a:ext cx="578307" cy="578307"/>
          </a:xfrm>
          <a:prstGeom prst="rect">
            <a:avLst/>
          </a:prstGeom>
        </p:spPr>
      </p:pic>
    </p:spTree>
    <p:custDataLst>
      <p:tags r:id="rId1"/>
    </p:custDataLst>
    <p:extLst>
      <p:ext uri="{BB962C8B-B14F-4D97-AF65-F5344CB8AC3E}">
        <p14:creationId xmlns:p14="http://schemas.microsoft.com/office/powerpoint/2010/main" val="22226376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BB09-83BB-5745-CD6C-9DC2FF174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BAABC-27BB-3498-2AD3-37E6ACCCBDAA}"/>
              </a:ext>
            </a:extLst>
          </p:cNvPr>
          <p:cNvSpPr>
            <a:spLocks noGrp="1"/>
          </p:cNvSpPr>
          <p:nvPr>
            <p:ph type="title"/>
            <p:custDataLst>
              <p:tags r:id="rId2"/>
            </p:custDataLst>
          </p:nvPr>
        </p:nvSpPr>
        <p:spPr>
          <a:xfrm>
            <a:off x="554753" y="365126"/>
            <a:ext cx="11082495" cy="1091886"/>
          </a:xfrm>
        </p:spPr>
        <p:txBody>
          <a:bodyPr>
            <a:normAutofit/>
          </a:bodyPr>
          <a:lstStyle/>
          <a:p>
            <a:r>
              <a:rPr lang="en-US" dirty="0"/>
              <a:t>Guardrail Interface – Specifying Properties</a:t>
            </a:r>
          </a:p>
        </p:txBody>
      </p:sp>
      <p:sp>
        <p:nvSpPr>
          <p:cNvPr id="4" name="Slide Number Placeholder 3">
            <a:extLst>
              <a:ext uri="{FF2B5EF4-FFF2-40B4-BE49-F238E27FC236}">
                <a16:creationId xmlns:a16="http://schemas.microsoft.com/office/drawing/2014/main" id="{E11383BA-9C8B-C37D-9B0F-D8CB867B141D}"/>
              </a:ext>
            </a:extLst>
          </p:cNvPr>
          <p:cNvSpPr>
            <a:spLocks noGrp="1"/>
          </p:cNvSpPr>
          <p:nvPr>
            <p:ph type="sldNum" sz="quarter" idx="12"/>
            <p:custDataLst>
              <p:tags r:id="rId3"/>
            </p:custDataLst>
          </p:nvPr>
        </p:nvSpPr>
        <p:spPr/>
        <p:txBody>
          <a:bodyPr/>
          <a:lstStyle/>
          <a:p>
            <a:r>
              <a:rPr lang="en-US"/>
              <a:t>10</a:t>
            </a:r>
            <a:endParaRPr lang="en-US" dirty="0"/>
          </a:p>
        </p:txBody>
      </p:sp>
      <p:pic>
        <p:nvPicPr>
          <p:cNvPr id="5" name="Picture 4">
            <a:extLst>
              <a:ext uri="{FF2B5EF4-FFF2-40B4-BE49-F238E27FC236}">
                <a16:creationId xmlns:a16="http://schemas.microsoft.com/office/drawing/2014/main" id="{18E97F8E-E9F2-5F8C-AB99-E9F3C9D181AE}"/>
              </a:ext>
            </a:extLst>
          </p:cNvPr>
          <p:cNvPicPr>
            <a:picLocks noChangeAspect="1"/>
          </p:cNvPicPr>
          <p:nvPr>
            <p:custDataLst>
              <p:tags r:id="rId4"/>
            </p:custDataLst>
          </p:nvPr>
        </p:nvPicPr>
        <p:blipFill>
          <a:blip r:embed="rId14"/>
          <a:srcRect/>
          <a:stretch/>
        </p:blipFill>
        <p:spPr>
          <a:xfrm>
            <a:off x="7878291" y="1686569"/>
            <a:ext cx="1547589" cy="1031726"/>
          </a:xfrm>
          <a:prstGeom prst="rect">
            <a:avLst/>
          </a:prstGeom>
        </p:spPr>
      </p:pic>
      <p:pic>
        <p:nvPicPr>
          <p:cNvPr id="33" name="Graphic 32" descr="Programmer male with solid fill">
            <a:extLst>
              <a:ext uri="{FF2B5EF4-FFF2-40B4-BE49-F238E27FC236}">
                <a16:creationId xmlns:a16="http://schemas.microsoft.com/office/drawing/2014/main" id="{8E796774-0A43-16C9-0DA5-360438C08D62}"/>
              </a:ext>
            </a:extLst>
          </p:cNvPr>
          <p:cNvPicPr>
            <a:picLocks noChangeAspect="1"/>
          </p:cNvPicPr>
          <p:nvPr>
            <p:custDataLst>
              <p:tags r:id="rId5"/>
            </p:custDataLst>
          </p:nvPr>
        </p:nvPicPr>
        <p:blipFill>
          <a:blip r:embed="rId15">
            <a:extLst>
              <a:ext uri="{96DAC541-7B7A-43D3-8B79-37D633B846F1}">
                <asvg:svgBlip xmlns:asvg="http://schemas.microsoft.com/office/drawing/2016/SVG/main" r:embed="rId16"/>
              </a:ext>
            </a:extLst>
          </a:blip>
          <a:stretch>
            <a:fillRect/>
          </a:stretch>
        </p:blipFill>
        <p:spPr>
          <a:xfrm>
            <a:off x="2404700" y="1625117"/>
            <a:ext cx="1154630" cy="1154630"/>
          </a:xfrm>
          <a:prstGeom prst="rect">
            <a:avLst/>
          </a:prstGeom>
        </p:spPr>
      </p:pic>
      <p:sp>
        <p:nvSpPr>
          <p:cNvPr id="38" name="TextBox 37">
            <a:extLst>
              <a:ext uri="{FF2B5EF4-FFF2-40B4-BE49-F238E27FC236}">
                <a16:creationId xmlns:a16="http://schemas.microsoft.com/office/drawing/2014/main" id="{B47359C3-4934-CC85-9181-A582E7CC7547}"/>
              </a:ext>
            </a:extLst>
          </p:cNvPr>
          <p:cNvSpPr txBox="1"/>
          <p:nvPr>
            <p:custDataLst>
              <p:tags r:id="rId6"/>
            </p:custDataLst>
          </p:nvPr>
        </p:nvSpPr>
        <p:spPr>
          <a:xfrm>
            <a:off x="3401987" y="1848489"/>
            <a:ext cx="1581494" cy="707886"/>
          </a:xfrm>
          <a:prstGeom prst="rect">
            <a:avLst/>
          </a:prstGeom>
          <a:noFill/>
        </p:spPr>
        <p:txBody>
          <a:bodyPr wrap="square" rtlCol="0">
            <a:spAutoFit/>
          </a:bodyPr>
          <a:lstStyle/>
          <a:p>
            <a:pPr algn="ctr"/>
            <a:r>
              <a:rPr lang="en-US" sz="2000" dirty="0">
                <a:latin typeface="Raleway" pitchFamily="2" charset="0"/>
              </a:rPr>
              <a:t>Properties and Actions</a:t>
            </a:r>
          </a:p>
        </p:txBody>
      </p:sp>
      <p:sp>
        <p:nvSpPr>
          <p:cNvPr id="8" name="Arrow: Right 7">
            <a:extLst>
              <a:ext uri="{FF2B5EF4-FFF2-40B4-BE49-F238E27FC236}">
                <a16:creationId xmlns:a16="http://schemas.microsoft.com/office/drawing/2014/main" id="{EBD167F0-0768-9039-6666-C3DB58FDE7C3}"/>
              </a:ext>
            </a:extLst>
          </p:cNvPr>
          <p:cNvSpPr/>
          <p:nvPr>
            <p:custDataLst>
              <p:tags r:id="rId7"/>
            </p:custDataLst>
          </p:nvPr>
        </p:nvSpPr>
        <p:spPr>
          <a:xfrm>
            <a:off x="4983482" y="2008122"/>
            <a:ext cx="2731768"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979D0A-D556-F785-6831-0FF2BA66396B}"/>
              </a:ext>
            </a:extLst>
          </p:cNvPr>
          <p:cNvPicPr>
            <a:picLocks noChangeAspect="1"/>
          </p:cNvPicPr>
          <p:nvPr>
            <p:custDataLst>
              <p:tags r:id="rId8"/>
            </p:custDataLst>
          </p:nvPr>
        </p:nvPicPr>
        <p:blipFill>
          <a:blip r:embed="rId17"/>
          <a:srcRect l="18445" t="18833" r="18389" b="18500"/>
          <a:stretch/>
        </p:blipFill>
        <p:spPr>
          <a:xfrm>
            <a:off x="6230167" y="1839567"/>
            <a:ext cx="731520" cy="725730"/>
          </a:xfrm>
          <a:prstGeom prst="rect">
            <a:avLst/>
          </a:prstGeom>
        </p:spPr>
      </p:pic>
      <p:grpSp>
        <p:nvGrpSpPr>
          <p:cNvPr id="18" name="Group 17">
            <a:extLst>
              <a:ext uri="{FF2B5EF4-FFF2-40B4-BE49-F238E27FC236}">
                <a16:creationId xmlns:a16="http://schemas.microsoft.com/office/drawing/2014/main" id="{602293AE-80BF-EBE1-468A-ECC4D3370736}"/>
              </a:ext>
            </a:extLst>
          </p:cNvPr>
          <p:cNvGrpSpPr/>
          <p:nvPr>
            <p:custDataLst>
              <p:tags r:id="rId9"/>
            </p:custDataLst>
          </p:nvPr>
        </p:nvGrpSpPr>
        <p:grpSpPr>
          <a:xfrm>
            <a:off x="4906232" y="1805843"/>
            <a:ext cx="793179" cy="793179"/>
            <a:chOff x="6706490" y="4497278"/>
            <a:chExt cx="793179" cy="793179"/>
          </a:xfrm>
        </p:grpSpPr>
        <p:sp>
          <p:nvSpPr>
            <p:cNvPr id="13" name="Rectangle 12">
              <a:extLst>
                <a:ext uri="{FF2B5EF4-FFF2-40B4-BE49-F238E27FC236}">
                  <a16:creationId xmlns:a16="http://schemas.microsoft.com/office/drawing/2014/main" id="{7C14AB28-4E15-5F31-575E-2287B0D2A840}"/>
                </a:ext>
              </a:extLst>
            </p:cNvPr>
            <p:cNvSpPr/>
            <p:nvPr/>
          </p:nvSpPr>
          <p:spPr>
            <a:xfrm>
              <a:off x="6737319" y="4497278"/>
              <a:ext cx="731520" cy="79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ocument with solid fill">
              <a:extLst>
                <a:ext uri="{FF2B5EF4-FFF2-40B4-BE49-F238E27FC236}">
                  <a16:creationId xmlns:a16="http://schemas.microsoft.com/office/drawing/2014/main" id="{0C80E3E0-CBB5-9BFA-72CE-A8BA6E4E903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6490" y="4497278"/>
              <a:ext cx="793179" cy="793179"/>
            </a:xfrm>
            <a:prstGeom prst="rect">
              <a:avLst/>
            </a:prstGeom>
          </p:spPr>
        </p:pic>
      </p:grpSp>
      <p:grpSp>
        <p:nvGrpSpPr>
          <p:cNvPr id="3" name="Group 2">
            <a:extLst>
              <a:ext uri="{FF2B5EF4-FFF2-40B4-BE49-F238E27FC236}">
                <a16:creationId xmlns:a16="http://schemas.microsoft.com/office/drawing/2014/main" id="{9217272E-1FBD-00DC-13BE-94E741171D1F}"/>
              </a:ext>
            </a:extLst>
          </p:cNvPr>
          <p:cNvGrpSpPr/>
          <p:nvPr>
            <p:custDataLst>
              <p:tags r:id="rId10"/>
            </p:custDataLst>
          </p:nvPr>
        </p:nvGrpSpPr>
        <p:grpSpPr>
          <a:xfrm>
            <a:off x="3725069" y="2990499"/>
            <a:ext cx="4741863" cy="1887352"/>
            <a:chOff x="927790" y="4046483"/>
            <a:chExt cx="4255478" cy="1603309"/>
          </a:xfrm>
        </p:grpSpPr>
        <p:sp>
          <p:nvSpPr>
            <p:cNvPr id="6" name="Rectangle 5">
              <a:extLst>
                <a:ext uri="{FF2B5EF4-FFF2-40B4-BE49-F238E27FC236}">
                  <a16:creationId xmlns:a16="http://schemas.microsoft.com/office/drawing/2014/main" id="{8FA1448C-B156-6979-A2A7-99D77574BBB0}"/>
                </a:ext>
              </a:extLst>
            </p:cNvPr>
            <p:cNvSpPr/>
            <p:nvPr/>
          </p:nvSpPr>
          <p:spPr>
            <a:xfrm>
              <a:off x="927790" y="4254223"/>
              <a:ext cx="4255478" cy="1395569"/>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endParaRPr lang="en-US" sz="1400" dirty="0">
                <a:solidFill>
                  <a:schemeClr val="tx1"/>
                </a:solidFill>
                <a:latin typeface="Consolas"/>
              </a:endParaRPr>
            </a:p>
            <a:p>
              <a:r>
                <a:rPr lang="en-US" sz="1400" dirty="0">
                  <a:solidFill>
                    <a:schemeClr val="tx1"/>
                  </a:solidFill>
                  <a:latin typeface="Consolas"/>
                </a:rPr>
                <a:t>〈Guardrail〉 ::= 〈Property〉 〈Action〉+</a:t>
              </a: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p:txBody>
        </p:sp>
        <p:sp>
          <p:nvSpPr>
            <p:cNvPr id="7" name="TextBox 6">
              <a:extLst>
                <a:ext uri="{FF2B5EF4-FFF2-40B4-BE49-F238E27FC236}">
                  <a16:creationId xmlns:a16="http://schemas.microsoft.com/office/drawing/2014/main" id="{536EE946-A9DE-6C83-DA5D-205DC26B3F98}"/>
                </a:ext>
              </a:extLst>
            </p:cNvPr>
            <p:cNvSpPr txBox="1"/>
            <p:nvPr/>
          </p:nvSpPr>
          <p:spPr>
            <a:xfrm>
              <a:off x="1894921" y="4046483"/>
              <a:ext cx="2321216" cy="319117"/>
            </a:xfrm>
            <a:prstGeom prst="rect">
              <a:avLst/>
            </a:prstGeom>
            <a:solidFill>
              <a:srgbClr val="3F66B3"/>
            </a:solidFill>
          </p:spPr>
          <p:txBody>
            <a:bodyPr wrap="square" rtlCol="0">
              <a:spAutoFit/>
            </a:bodyPr>
            <a:lstStyle/>
            <a:p>
              <a:pPr algn="ctr"/>
              <a:r>
                <a:rPr lang="en-US" sz="2000" b="1" dirty="0">
                  <a:solidFill>
                    <a:schemeClr val="bg1"/>
                  </a:solidFill>
                  <a:latin typeface="Raleway" pitchFamily="2" charset="0"/>
                </a:rPr>
                <a:t>Interface Grammar</a:t>
              </a:r>
            </a:p>
          </p:txBody>
        </p:sp>
      </p:grpSp>
      <p:sp>
        <p:nvSpPr>
          <p:cNvPr id="15" name="TextBox 14">
            <a:extLst>
              <a:ext uri="{FF2B5EF4-FFF2-40B4-BE49-F238E27FC236}">
                <a16:creationId xmlns:a16="http://schemas.microsoft.com/office/drawing/2014/main" id="{E18B9835-C6FA-F088-3F5C-9767315E015D}"/>
              </a:ext>
            </a:extLst>
          </p:cNvPr>
          <p:cNvSpPr txBox="1"/>
          <p:nvPr>
            <p:custDataLst>
              <p:tags r:id="rId11"/>
            </p:custDataLst>
          </p:nvPr>
        </p:nvSpPr>
        <p:spPr>
          <a:xfrm>
            <a:off x="3728217" y="3582087"/>
            <a:ext cx="40476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〈Property〉  ::= 〈Trigger〉+ 〈Rule〉+ </a:t>
            </a:r>
          </a:p>
          <a:p>
            <a:r>
              <a:rPr lang="en-US" sz="1400" dirty="0">
                <a:latin typeface="Consolas"/>
              </a:rPr>
              <a:t>〈Trigger〉   ::= TIMER | FUNCTION </a:t>
            </a:r>
          </a:p>
          <a:p>
            <a:r>
              <a:rPr lang="en-US" sz="1400" dirty="0">
                <a:latin typeface="Consolas"/>
              </a:rPr>
              <a:t>〈Rule〉      ::= 〈Expression〉</a:t>
            </a:r>
          </a:p>
        </p:txBody>
      </p:sp>
    </p:spTree>
    <p:custDataLst>
      <p:tags r:id="rId1"/>
    </p:custDataLst>
    <p:extLst>
      <p:ext uri="{BB962C8B-B14F-4D97-AF65-F5344CB8AC3E}">
        <p14:creationId xmlns:p14="http://schemas.microsoft.com/office/powerpoint/2010/main" val="3031657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BB09-83BB-5745-CD6C-9DC2FF174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BAABC-27BB-3498-2AD3-37E6ACCCBDAA}"/>
              </a:ext>
            </a:extLst>
          </p:cNvPr>
          <p:cNvSpPr>
            <a:spLocks noGrp="1"/>
          </p:cNvSpPr>
          <p:nvPr>
            <p:ph type="title"/>
            <p:custDataLst>
              <p:tags r:id="rId2"/>
            </p:custDataLst>
          </p:nvPr>
        </p:nvSpPr>
        <p:spPr>
          <a:xfrm>
            <a:off x="554753" y="365126"/>
            <a:ext cx="11082495" cy="1091886"/>
          </a:xfrm>
        </p:spPr>
        <p:txBody>
          <a:bodyPr>
            <a:normAutofit/>
          </a:bodyPr>
          <a:lstStyle/>
          <a:p>
            <a:r>
              <a:rPr lang="en-US" dirty="0"/>
              <a:t>Guardrail Interface – Specifying Properties</a:t>
            </a:r>
          </a:p>
        </p:txBody>
      </p:sp>
      <p:sp>
        <p:nvSpPr>
          <p:cNvPr id="4" name="Slide Number Placeholder 3">
            <a:extLst>
              <a:ext uri="{FF2B5EF4-FFF2-40B4-BE49-F238E27FC236}">
                <a16:creationId xmlns:a16="http://schemas.microsoft.com/office/drawing/2014/main" id="{E11383BA-9C8B-C37D-9B0F-D8CB867B141D}"/>
              </a:ext>
            </a:extLst>
          </p:cNvPr>
          <p:cNvSpPr>
            <a:spLocks noGrp="1"/>
          </p:cNvSpPr>
          <p:nvPr>
            <p:ph type="sldNum" sz="quarter" idx="12"/>
            <p:custDataLst>
              <p:tags r:id="rId3"/>
            </p:custDataLst>
          </p:nvPr>
        </p:nvSpPr>
        <p:spPr/>
        <p:txBody>
          <a:bodyPr/>
          <a:lstStyle/>
          <a:p>
            <a:r>
              <a:rPr lang="en-US"/>
              <a:t>10</a:t>
            </a:r>
            <a:endParaRPr lang="en-US" dirty="0"/>
          </a:p>
        </p:txBody>
      </p:sp>
      <p:pic>
        <p:nvPicPr>
          <p:cNvPr id="5" name="Picture 4">
            <a:extLst>
              <a:ext uri="{FF2B5EF4-FFF2-40B4-BE49-F238E27FC236}">
                <a16:creationId xmlns:a16="http://schemas.microsoft.com/office/drawing/2014/main" id="{18E97F8E-E9F2-5F8C-AB99-E9F3C9D181AE}"/>
              </a:ext>
            </a:extLst>
          </p:cNvPr>
          <p:cNvPicPr>
            <a:picLocks noChangeAspect="1"/>
          </p:cNvPicPr>
          <p:nvPr>
            <p:custDataLst>
              <p:tags r:id="rId4"/>
            </p:custDataLst>
          </p:nvPr>
        </p:nvPicPr>
        <p:blipFill>
          <a:blip r:embed="rId17"/>
          <a:srcRect/>
          <a:stretch/>
        </p:blipFill>
        <p:spPr>
          <a:xfrm>
            <a:off x="7878291" y="1686569"/>
            <a:ext cx="1547589" cy="1031726"/>
          </a:xfrm>
          <a:prstGeom prst="rect">
            <a:avLst/>
          </a:prstGeom>
        </p:spPr>
      </p:pic>
      <p:pic>
        <p:nvPicPr>
          <p:cNvPr id="33" name="Graphic 32" descr="Programmer male with solid fill">
            <a:extLst>
              <a:ext uri="{FF2B5EF4-FFF2-40B4-BE49-F238E27FC236}">
                <a16:creationId xmlns:a16="http://schemas.microsoft.com/office/drawing/2014/main" id="{8E796774-0A43-16C9-0DA5-360438C08D62}"/>
              </a:ext>
            </a:extLst>
          </p:cNvPr>
          <p:cNvPicPr>
            <a:picLocks noChangeAspect="1"/>
          </p:cNvPicPr>
          <p:nvPr>
            <p:custDataLst>
              <p:tags r:id="rId5"/>
            </p:custDataLst>
          </p:nvPr>
        </p:nvPicPr>
        <p:blipFill>
          <a:blip r:embed="rId18">
            <a:extLst>
              <a:ext uri="{96DAC541-7B7A-43D3-8B79-37D633B846F1}">
                <asvg:svgBlip xmlns:asvg="http://schemas.microsoft.com/office/drawing/2016/SVG/main" r:embed="rId19"/>
              </a:ext>
            </a:extLst>
          </a:blip>
          <a:stretch>
            <a:fillRect/>
          </a:stretch>
        </p:blipFill>
        <p:spPr>
          <a:xfrm>
            <a:off x="2404700" y="1625117"/>
            <a:ext cx="1154630" cy="1154630"/>
          </a:xfrm>
          <a:prstGeom prst="rect">
            <a:avLst/>
          </a:prstGeom>
        </p:spPr>
      </p:pic>
      <p:sp>
        <p:nvSpPr>
          <p:cNvPr id="38" name="TextBox 37">
            <a:extLst>
              <a:ext uri="{FF2B5EF4-FFF2-40B4-BE49-F238E27FC236}">
                <a16:creationId xmlns:a16="http://schemas.microsoft.com/office/drawing/2014/main" id="{B47359C3-4934-CC85-9181-A582E7CC7547}"/>
              </a:ext>
            </a:extLst>
          </p:cNvPr>
          <p:cNvSpPr txBox="1"/>
          <p:nvPr>
            <p:custDataLst>
              <p:tags r:id="rId6"/>
            </p:custDataLst>
          </p:nvPr>
        </p:nvSpPr>
        <p:spPr>
          <a:xfrm>
            <a:off x="3401987" y="1848489"/>
            <a:ext cx="1581494" cy="707886"/>
          </a:xfrm>
          <a:prstGeom prst="rect">
            <a:avLst/>
          </a:prstGeom>
          <a:noFill/>
        </p:spPr>
        <p:txBody>
          <a:bodyPr wrap="square" rtlCol="0">
            <a:spAutoFit/>
          </a:bodyPr>
          <a:lstStyle/>
          <a:p>
            <a:pPr algn="ctr"/>
            <a:r>
              <a:rPr lang="en-US" sz="2000" dirty="0">
                <a:latin typeface="Raleway" pitchFamily="2" charset="0"/>
              </a:rPr>
              <a:t>Properties and Actions</a:t>
            </a:r>
          </a:p>
        </p:txBody>
      </p:sp>
      <p:sp>
        <p:nvSpPr>
          <p:cNvPr id="8" name="Arrow: Right 7">
            <a:extLst>
              <a:ext uri="{FF2B5EF4-FFF2-40B4-BE49-F238E27FC236}">
                <a16:creationId xmlns:a16="http://schemas.microsoft.com/office/drawing/2014/main" id="{EBD167F0-0768-9039-6666-C3DB58FDE7C3}"/>
              </a:ext>
            </a:extLst>
          </p:cNvPr>
          <p:cNvSpPr/>
          <p:nvPr>
            <p:custDataLst>
              <p:tags r:id="rId7"/>
            </p:custDataLst>
          </p:nvPr>
        </p:nvSpPr>
        <p:spPr>
          <a:xfrm>
            <a:off x="4983482" y="2008122"/>
            <a:ext cx="2731768"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979D0A-D556-F785-6831-0FF2BA66396B}"/>
              </a:ext>
            </a:extLst>
          </p:cNvPr>
          <p:cNvPicPr>
            <a:picLocks noChangeAspect="1"/>
          </p:cNvPicPr>
          <p:nvPr>
            <p:custDataLst>
              <p:tags r:id="rId8"/>
            </p:custDataLst>
          </p:nvPr>
        </p:nvPicPr>
        <p:blipFill>
          <a:blip r:embed="rId20"/>
          <a:srcRect l="18445" t="18833" r="18389" b="18500"/>
          <a:stretch/>
        </p:blipFill>
        <p:spPr>
          <a:xfrm>
            <a:off x="6230167" y="1839567"/>
            <a:ext cx="731520" cy="725730"/>
          </a:xfrm>
          <a:prstGeom prst="rect">
            <a:avLst/>
          </a:prstGeom>
        </p:spPr>
      </p:pic>
      <p:grpSp>
        <p:nvGrpSpPr>
          <p:cNvPr id="18" name="Group 17">
            <a:extLst>
              <a:ext uri="{FF2B5EF4-FFF2-40B4-BE49-F238E27FC236}">
                <a16:creationId xmlns:a16="http://schemas.microsoft.com/office/drawing/2014/main" id="{602293AE-80BF-EBE1-468A-ECC4D3370736}"/>
              </a:ext>
            </a:extLst>
          </p:cNvPr>
          <p:cNvGrpSpPr/>
          <p:nvPr>
            <p:custDataLst>
              <p:tags r:id="rId9"/>
            </p:custDataLst>
          </p:nvPr>
        </p:nvGrpSpPr>
        <p:grpSpPr>
          <a:xfrm>
            <a:off x="4906232" y="1805843"/>
            <a:ext cx="793179" cy="793179"/>
            <a:chOff x="6706490" y="4497278"/>
            <a:chExt cx="793179" cy="793179"/>
          </a:xfrm>
        </p:grpSpPr>
        <p:sp>
          <p:nvSpPr>
            <p:cNvPr id="13" name="Rectangle 12">
              <a:extLst>
                <a:ext uri="{FF2B5EF4-FFF2-40B4-BE49-F238E27FC236}">
                  <a16:creationId xmlns:a16="http://schemas.microsoft.com/office/drawing/2014/main" id="{7C14AB28-4E15-5F31-575E-2287B0D2A840}"/>
                </a:ext>
              </a:extLst>
            </p:cNvPr>
            <p:cNvSpPr/>
            <p:nvPr/>
          </p:nvSpPr>
          <p:spPr>
            <a:xfrm>
              <a:off x="6737319" y="4497278"/>
              <a:ext cx="731520" cy="79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ocument with solid fill">
              <a:extLst>
                <a:ext uri="{FF2B5EF4-FFF2-40B4-BE49-F238E27FC236}">
                  <a16:creationId xmlns:a16="http://schemas.microsoft.com/office/drawing/2014/main" id="{0C80E3E0-CBB5-9BFA-72CE-A8BA6E4E903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06490" y="4497278"/>
              <a:ext cx="793179" cy="793179"/>
            </a:xfrm>
            <a:prstGeom prst="rect">
              <a:avLst/>
            </a:prstGeom>
          </p:spPr>
        </p:pic>
      </p:grpSp>
      <p:grpSp>
        <p:nvGrpSpPr>
          <p:cNvPr id="3" name="Group 2">
            <a:extLst>
              <a:ext uri="{FF2B5EF4-FFF2-40B4-BE49-F238E27FC236}">
                <a16:creationId xmlns:a16="http://schemas.microsoft.com/office/drawing/2014/main" id="{9217272E-1FBD-00DC-13BE-94E741171D1F}"/>
              </a:ext>
            </a:extLst>
          </p:cNvPr>
          <p:cNvGrpSpPr/>
          <p:nvPr>
            <p:custDataLst>
              <p:tags r:id="rId10"/>
            </p:custDataLst>
          </p:nvPr>
        </p:nvGrpSpPr>
        <p:grpSpPr>
          <a:xfrm>
            <a:off x="3725069" y="2990499"/>
            <a:ext cx="4741863" cy="1887352"/>
            <a:chOff x="927790" y="4046483"/>
            <a:chExt cx="4255478" cy="1603309"/>
          </a:xfrm>
        </p:grpSpPr>
        <p:sp>
          <p:nvSpPr>
            <p:cNvPr id="6" name="Rectangle 5">
              <a:extLst>
                <a:ext uri="{FF2B5EF4-FFF2-40B4-BE49-F238E27FC236}">
                  <a16:creationId xmlns:a16="http://schemas.microsoft.com/office/drawing/2014/main" id="{8FA1448C-B156-6979-A2A7-99D77574BBB0}"/>
                </a:ext>
              </a:extLst>
            </p:cNvPr>
            <p:cNvSpPr/>
            <p:nvPr/>
          </p:nvSpPr>
          <p:spPr>
            <a:xfrm>
              <a:off x="927790" y="4254223"/>
              <a:ext cx="4255478" cy="1395569"/>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endParaRPr lang="en-US" sz="1400" dirty="0">
                <a:solidFill>
                  <a:schemeClr val="tx1"/>
                </a:solidFill>
                <a:latin typeface="Consolas"/>
              </a:endParaRPr>
            </a:p>
            <a:p>
              <a:r>
                <a:rPr lang="en-US" sz="1400" dirty="0">
                  <a:solidFill>
                    <a:schemeClr val="tx1"/>
                  </a:solidFill>
                  <a:latin typeface="Consolas"/>
                </a:rPr>
                <a:t>〈Guardrail〉 ::= 〈Property〉 〈Action〉+</a:t>
              </a: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p:txBody>
        </p:sp>
        <p:sp>
          <p:nvSpPr>
            <p:cNvPr id="7" name="TextBox 6">
              <a:extLst>
                <a:ext uri="{FF2B5EF4-FFF2-40B4-BE49-F238E27FC236}">
                  <a16:creationId xmlns:a16="http://schemas.microsoft.com/office/drawing/2014/main" id="{536EE946-A9DE-6C83-DA5D-205DC26B3F98}"/>
                </a:ext>
              </a:extLst>
            </p:cNvPr>
            <p:cNvSpPr txBox="1"/>
            <p:nvPr/>
          </p:nvSpPr>
          <p:spPr>
            <a:xfrm>
              <a:off x="1894921" y="4046483"/>
              <a:ext cx="2321216" cy="319117"/>
            </a:xfrm>
            <a:prstGeom prst="rect">
              <a:avLst/>
            </a:prstGeom>
            <a:solidFill>
              <a:srgbClr val="3F66B3"/>
            </a:solidFill>
          </p:spPr>
          <p:txBody>
            <a:bodyPr wrap="square" rtlCol="0">
              <a:spAutoFit/>
            </a:bodyPr>
            <a:lstStyle/>
            <a:p>
              <a:pPr algn="ctr"/>
              <a:r>
                <a:rPr lang="en-US" sz="2000" b="1" dirty="0">
                  <a:solidFill>
                    <a:schemeClr val="bg1"/>
                  </a:solidFill>
                  <a:latin typeface="Raleway" pitchFamily="2" charset="0"/>
                </a:rPr>
                <a:t>Interface Grammar</a:t>
              </a:r>
            </a:p>
          </p:txBody>
        </p:sp>
      </p:grpSp>
      <p:sp>
        <p:nvSpPr>
          <p:cNvPr id="15" name="TextBox 14">
            <a:extLst>
              <a:ext uri="{FF2B5EF4-FFF2-40B4-BE49-F238E27FC236}">
                <a16:creationId xmlns:a16="http://schemas.microsoft.com/office/drawing/2014/main" id="{E18B9835-C6FA-F088-3F5C-9767315E015D}"/>
              </a:ext>
            </a:extLst>
          </p:cNvPr>
          <p:cNvSpPr txBox="1"/>
          <p:nvPr>
            <p:custDataLst>
              <p:tags r:id="rId11"/>
            </p:custDataLst>
          </p:nvPr>
        </p:nvSpPr>
        <p:spPr>
          <a:xfrm>
            <a:off x="3728217" y="3582087"/>
            <a:ext cx="40476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〈Property〉  ::= 〈Trigger〉+ 〈Rule〉+ </a:t>
            </a:r>
          </a:p>
          <a:p>
            <a:r>
              <a:rPr lang="en-US" sz="1400" dirty="0">
                <a:latin typeface="Consolas"/>
              </a:rPr>
              <a:t>〈Trigger〉   ::= TIMER | FUNCTION </a:t>
            </a:r>
          </a:p>
          <a:p>
            <a:r>
              <a:rPr lang="en-US" sz="1400" dirty="0">
                <a:latin typeface="Consolas"/>
              </a:rPr>
              <a:t>〈Rule〉      ::= 〈Expression〉</a:t>
            </a:r>
          </a:p>
        </p:txBody>
      </p:sp>
      <mc:AlternateContent xmlns:mc="http://schemas.openxmlformats.org/markup-compatibility/2006">
        <mc:Choice xmlns:a14="http://schemas.microsoft.com/office/drawing/2010/main" Requires="a14">
          <p:sp>
            <p:nvSpPr>
              <p:cNvPr id="36" name="Rectangle 35">
                <a:extLst>
                  <a:ext uri="{FF2B5EF4-FFF2-40B4-BE49-F238E27FC236}">
                    <a16:creationId xmlns:a16="http://schemas.microsoft.com/office/drawing/2014/main" id="{94DE3B9E-BEA8-B8E8-2427-B30061057011}"/>
                  </a:ext>
                </a:extLst>
              </p:cNvPr>
              <p:cNvSpPr/>
              <p:nvPr>
                <p:custDataLst>
                  <p:tags r:id="rId12"/>
                </p:custDataLst>
              </p:nvPr>
            </p:nvSpPr>
            <p:spPr>
              <a:xfrm>
                <a:off x="632976" y="5079366"/>
                <a:ext cx="3092093" cy="933585"/>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In-distribution inputs:</a:t>
                </a:r>
              </a:p>
              <a:p>
                <a:pPr lvl="0"/>
                <a:r>
                  <a:rPr lang="en-US" dirty="0">
                    <a:solidFill>
                      <a:prstClr val="black"/>
                    </a:solidFill>
                    <a:latin typeface="Raleway" pitchFamily="2" charset="0"/>
                  </a:rPr>
                  <a:t>At every model invocation, check if </a:t>
                </a:r>
                <a14:m>
                  <m:oMath xmlns:m="http://schemas.openxmlformats.org/officeDocument/2006/math">
                    <m:r>
                      <a:rPr lang="en-US" i="1">
                        <a:solidFill>
                          <a:prstClr val="black"/>
                        </a:solidFill>
                        <a:latin typeface="Cambria Math" panose="02040503050406030204" pitchFamily="18" charset="0"/>
                      </a:rPr>
                      <m:t>𝑖𝑛𝑝𝑢𝑡</m:t>
                    </m:r>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𝐷</m:t>
                        </m:r>
                      </m:e>
                      <m:sub>
                        <m:r>
                          <a:rPr lang="en-US" i="1">
                            <a:solidFill>
                              <a:prstClr val="black"/>
                            </a:solidFill>
                            <a:latin typeface="Cambria Math" panose="02040503050406030204" pitchFamily="18" charset="0"/>
                          </a:rPr>
                          <m:t>𝑡𝑟𝑎𝑖𝑛</m:t>
                        </m:r>
                      </m:sub>
                    </m:sSub>
                  </m:oMath>
                </a14:m>
                <a:endParaRPr lang="en-US" dirty="0">
                  <a:solidFill>
                    <a:prstClr val="black"/>
                  </a:solidFill>
                  <a:latin typeface="Raleway" pitchFamily="2" charset="0"/>
                </a:endParaRPr>
              </a:p>
            </p:txBody>
          </p:sp>
        </mc:Choice>
        <mc:Fallback>
          <p:sp>
            <p:nvSpPr>
              <p:cNvPr id="36" name="Rectangle 35">
                <a:extLst>
                  <a:ext uri="{FF2B5EF4-FFF2-40B4-BE49-F238E27FC236}">
                    <a16:creationId xmlns:a16="http://schemas.microsoft.com/office/drawing/2014/main" id="{94DE3B9E-BEA8-B8E8-2427-B30061057011}"/>
                  </a:ext>
                </a:extLst>
              </p:cNvPr>
              <p:cNvSpPr>
                <a:spLocks noRot="1" noChangeAspect="1" noMove="1" noResize="1" noEditPoints="1" noAdjustHandles="1" noChangeArrowheads="1" noChangeShapeType="1" noTextEdit="1"/>
              </p:cNvSpPr>
              <p:nvPr>
                <p:custDataLst>
                  <p:tags r:id="rId12"/>
                </p:custDataLst>
              </p:nvPr>
            </p:nvSpPr>
            <p:spPr>
              <a:xfrm>
                <a:off x="632976" y="5079366"/>
                <a:ext cx="3092093" cy="933585"/>
              </a:xfrm>
              <a:prstGeom prst="rect">
                <a:avLst/>
              </a:prstGeom>
              <a:blipFill>
                <a:blip r:embed="rId23"/>
                <a:stretch>
                  <a:fillRect l="-1569" t="-1923" b="-8333"/>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Rectangle 36">
                <a:extLst>
                  <a:ext uri="{FF2B5EF4-FFF2-40B4-BE49-F238E27FC236}">
                    <a16:creationId xmlns:a16="http://schemas.microsoft.com/office/drawing/2014/main" id="{C20B07F9-7B7E-4958-5D72-3079B723D5E0}"/>
                  </a:ext>
                </a:extLst>
              </p:cNvPr>
              <p:cNvSpPr/>
              <p:nvPr>
                <p:custDataLst>
                  <p:tags r:id="rId13"/>
                </p:custDataLst>
              </p:nvPr>
            </p:nvSpPr>
            <p:spPr>
              <a:xfrm>
                <a:off x="3898487" y="5079367"/>
                <a:ext cx="3740618" cy="933586"/>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Robustness to noise:</a:t>
                </a:r>
              </a:p>
              <a:p>
                <a:pPr lvl="0"/>
                <a:r>
                  <a:rPr lang="en-US" dirty="0">
                    <a:solidFill>
                      <a:prstClr val="black"/>
                    </a:solidFill>
                    <a:latin typeface="Raleway" pitchFamily="2" charset="0"/>
                  </a:rPr>
                  <a:t>At every model invocation,</a:t>
                </a:r>
              </a:p>
              <a:p>
                <a:pPr lvl="0"/>
                <a:r>
                  <a:rPr lang="en-US" dirty="0">
                    <a:solidFill>
                      <a:prstClr val="black"/>
                    </a:solidFill>
                    <a:latin typeface="Raleway" pitchFamily="2" charset="0"/>
                  </a:rPr>
                  <a:t>check if </a:t>
                </a:r>
                <a14:m>
                  <m:oMath xmlns:m="http://schemas.openxmlformats.org/officeDocument/2006/math">
                    <m:r>
                      <a:rPr lang="en-US" i="1">
                        <a:solidFill>
                          <a:prstClr val="black"/>
                        </a:solidFill>
                        <a:latin typeface="Cambria Math" panose="02040503050406030204" pitchFamily="18" charset="0"/>
                      </a:rPr>
                      <m:t>𝑀</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𝑖𝑛𝑝𝑢𝑡</m:t>
                        </m:r>
                      </m:e>
                    </m:d>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𝑀</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𝑖𝑛𝑝𝑢𝑡</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𝛿</m:t>
                    </m:r>
                    <m:r>
                      <a:rPr lang="en-US" i="1">
                        <a:solidFill>
                          <a:prstClr val="black"/>
                        </a:solidFill>
                        <a:latin typeface="Cambria Math" panose="02040503050406030204" pitchFamily="18" charset="0"/>
                      </a:rPr>
                      <m:t>)</m:t>
                    </m:r>
                  </m:oMath>
                </a14:m>
                <a:endParaRPr lang="en-US" dirty="0">
                  <a:solidFill>
                    <a:prstClr val="black"/>
                  </a:solidFill>
                  <a:latin typeface="Raleway" pitchFamily="2" charset="0"/>
                </a:endParaRPr>
              </a:p>
            </p:txBody>
          </p:sp>
        </mc:Choice>
        <mc:Fallback>
          <p:sp>
            <p:nvSpPr>
              <p:cNvPr id="37" name="Rectangle 36">
                <a:extLst>
                  <a:ext uri="{FF2B5EF4-FFF2-40B4-BE49-F238E27FC236}">
                    <a16:creationId xmlns:a16="http://schemas.microsoft.com/office/drawing/2014/main" id="{C20B07F9-7B7E-4958-5D72-3079B723D5E0}"/>
                  </a:ext>
                </a:extLst>
              </p:cNvPr>
              <p:cNvSpPr>
                <a:spLocks noRot="1" noChangeAspect="1" noMove="1" noResize="1" noEditPoints="1" noAdjustHandles="1" noChangeArrowheads="1" noChangeShapeType="1" noTextEdit="1"/>
              </p:cNvSpPr>
              <p:nvPr>
                <p:custDataLst>
                  <p:tags r:id="rId13"/>
                </p:custDataLst>
              </p:nvPr>
            </p:nvSpPr>
            <p:spPr>
              <a:xfrm>
                <a:off x="3898487" y="5079367"/>
                <a:ext cx="3740618" cy="933586"/>
              </a:xfrm>
              <a:prstGeom prst="rect">
                <a:avLst/>
              </a:prstGeom>
              <a:blipFill>
                <a:blip r:embed="rId24"/>
                <a:stretch>
                  <a:fillRect l="-1299" t="-1923" r="-649" b="-8333"/>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Rectangle 39">
                <a:extLst>
                  <a:ext uri="{FF2B5EF4-FFF2-40B4-BE49-F238E27FC236}">
                    <a16:creationId xmlns:a16="http://schemas.microsoft.com/office/drawing/2014/main" id="{3945123F-11A9-B92B-68ED-B157F0D3C0DE}"/>
                  </a:ext>
                </a:extLst>
              </p:cNvPr>
              <p:cNvSpPr/>
              <p:nvPr>
                <p:custDataLst>
                  <p:tags r:id="rId14"/>
                </p:custDataLst>
              </p:nvPr>
            </p:nvSpPr>
            <p:spPr>
              <a:xfrm>
                <a:off x="7812523" y="5079365"/>
                <a:ext cx="3873500" cy="933586"/>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Better performance than default:</a:t>
                </a:r>
                <a:r>
                  <a:rPr lang="en-US" dirty="0">
                    <a:solidFill>
                      <a:prstClr val="black"/>
                    </a:solidFill>
                    <a:latin typeface="Raleway" pitchFamily="2" charset="0"/>
                  </a:rPr>
                  <a:t> At 10 second intervals, check if </a:t>
                </a:r>
                <a14:m>
                  <m:oMath xmlns:m="http://schemas.openxmlformats.org/officeDocument/2006/math">
                    <m:r>
                      <a:rPr lang="en-US" i="1">
                        <a:solidFill>
                          <a:prstClr val="black"/>
                        </a:solidFill>
                        <a:latin typeface="Cambria Math" panose="02040503050406030204" pitchFamily="18" charset="0"/>
                      </a:rPr>
                      <m:t>𝑃𝑒𝑟𝑓</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𝑀</m:t>
                        </m:r>
                      </m:e>
                    </m:d>
                    <m:r>
                      <a:rPr lang="en-US" i="1">
                        <a:solidFill>
                          <a:prstClr val="black"/>
                        </a:solidFill>
                        <a:latin typeface="Cambria Math" panose="02040503050406030204" pitchFamily="18" charset="0"/>
                      </a:rPr>
                      <m:t>&gt;</m:t>
                    </m:r>
                    <m:r>
                      <a:rPr lang="en-US" i="1">
                        <a:solidFill>
                          <a:prstClr val="black"/>
                        </a:solidFill>
                        <a:latin typeface="Cambria Math" panose="02040503050406030204" pitchFamily="18" charset="0"/>
                      </a:rPr>
                      <m:t>𝑃𝑒𝑟𝑓</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𝑏𝑎𝑠𝑒𝑙𝑖𝑛𝑒</m:t>
                    </m:r>
                    <m:r>
                      <a:rPr lang="en-US" i="1">
                        <a:solidFill>
                          <a:prstClr val="black"/>
                        </a:solidFill>
                        <a:latin typeface="Cambria Math" panose="02040503050406030204" pitchFamily="18" charset="0"/>
                      </a:rPr>
                      <m:t>)</m:t>
                    </m:r>
                  </m:oMath>
                </a14:m>
                <a:endParaRPr lang="en-US" dirty="0">
                  <a:solidFill>
                    <a:prstClr val="black"/>
                  </a:solidFill>
                </a:endParaRPr>
              </a:p>
            </p:txBody>
          </p:sp>
        </mc:Choice>
        <mc:Fallback>
          <p:sp>
            <p:nvSpPr>
              <p:cNvPr id="40" name="Rectangle 39">
                <a:extLst>
                  <a:ext uri="{FF2B5EF4-FFF2-40B4-BE49-F238E27FC236}">
                    <a16:creationId xmlns:a16="http://schemas.microsoft.com/office/drawing/2014/main" id="{3945123F-11A9-B92B-68ED-B157F0D3C0DE}"/>
                  </a:ext>
                </a:extLst>
              </p:cNvPr>
              <p:cNvSpPr>
                <a:spLocks noRot="1" noChangeAspect="1" noMove="1" noResize="1" noEditPoints="1" noAdjustHandles="1" noChangeArrowheads="1" noChangeShapeType="1" noTextEdit="1"/>
              </p:cNvSpPr>
              <p:nvPr>
                <p:custDataLst>
                  <p:tags r:id="rId14"/>
                </p:custDataLst>
              </p:nvPr>
            </p:nvSpPr>
            <p:spPr>
              <a:xfrm>
                <a:off x="7812523" y="5079365"/>
                <a:ext cx="3873500" cy="933586"/>
              </a:xfrm>
              <a:prstGeom prst="rect">
                <a:avLst/>
              </a:prstGeom>
              <a:blipFill>
                <a:blip r:embed="rId25"/>
                <a:stretch>
                  <a:fillRect l="-1254" t="-1923" r="-940" b="-3205"/>
                </a:stretch>
              </a:blipFill>
              <a:ln>
                <a:solidFill>
                  <a:srgbClr val="BF5700"/>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1856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BB09-83BB-5745-CD6C-9DC2FF174F7F}"/>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6D2ABA82-4122-BA84-B8CD-7364787D305F}"/>
              </a:ext>
            </a:extLst>
          </p:cNvPr>
          <p:cNvSpPr/>
          <p:nvPr>
            <p:custDataLst>
              <p:tags r:id="rId2"/>
            </p:custDataLst>
          </p:nvPr>
        </p:nvSpPr>
        <p:spPr>
          <a:xfrm>
            <a:off x="1601707" y="5731385"/>
            <a:ext cx="1432006" cy="23276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D636846-0DD4-072E-64CE-E3D1143CBB41}"/>
              </a:ext>
            </a:extLst>
          </p:cNvPr>
          <p:cNvSpPr/>
          <p:nvPr>
            <p:custDataLst>
              <p:tags r:id="rId3"/>
            </p:custDataLst>
          </p:nvPr>
        </p:nvSpPr>
        <p:spPr>
          <a:xfrm>
            <a:off x="1637425" y="5429776"/>
            <a:ext cx="1839199" cy="2327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245144C-9E02-7167-F5E0-2AA0D0133C3B}"/>
              </a:ext>
            </a:extLst>
          </p:cNvPr>
          <p:cNvSpPr/>
          <p:nvPr>
            <p:custDataLst>
              <p:tags r:id="rId4"/>
            </p:custDataLst>
          </p:nvPr>
        </p:nvSpPr>
        <p:spPr>
          <a:xfrm>
            <a:off x="4906232" y="5429776"/>
            <a:ext cx="1839199" cy="2327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4FA0467-4073-9CDE-A0E3-7FEE01A1355D}"/>
              </a:ext>
            </a:extLst>
          </p:cNvPr>
          <p:cNvSpPr/>
          <p:nvPr>
            <p:custDataLst>
              <p:tags r:id="rId5"/>
            </p:custDataLst>
          </p:nvPr>
        </p:nvSpPr>
        <p:spPr>
          <a:xfrm>
            <a:off x="4872456" y="5731385"/>
            <a:ext cx="2618004" cy="23276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1FF9E75-37AE-4C94-2C11-7CA64DBE1B5E}"/>
              </a:ext>
            </a:extLst>
          </p:cNvPr>
          <p:cNvSpPr/>
          <p:nvPr>
            <p:custDataLst>
              <p:tags r:id="rId6"/>
            </p:custDataLst>
          </p:nvPr>
        </p:nvSpPr>
        <p:spPr>
          <a:xfrm>
            <a:off x="8190452" y="5429776"/>
            <a:ext cx="2027968" cy="2327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16614B7-4933-5BF0-0D7F-01877C1DCEF0}"/>
              </a:ext>
            </a:extLst>
          </p:cNvPr>
          <p:cNvSpPr/>
          <p:nvPr>
            <p:custDataLst>
              <p:tags r:id="rId7"/>
            </p:custDataLst>
          </p:nvPr>
        </p:nvSpPr>
        <p:spPr>
          <a:xfrm>
            <a:off x="7895434" y="5731385"/>
            <a:ext cx="2757326" cy="23276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BAABC-27BB-3498-2AD3-37E6ACCCBDAA}"/>
              </a:ext>
            </a:extLst>
          </p:cNvPr>
          <p:cNvSpPr>
            <a:spLocks noGrp="1"/>
          </p:cNvSpPr>
          <p:nvPr>
            <p:ph type="title"/>
            <p:custDataLst>
              <p:tags r:id="rId8"/>
            </p:custDataLst>
          </p:nvPr>
        </p:nvSpPr>
        <p:spPr>
          <a:xfrm>
            <a:off x="554753" y="365126"/>
            <a:ext cx="11082495" cy="1091886"/>
          </a:xfrm>
        </p:spPr>
        <p:txBody>
          <a:bodyPr>
            <a:normAutofit/>
          </a:bodyPr>
          <a:lstStyle/>
          <a:p>
            <a:r>
              <a:rPr lang="en-US" dirty="0"/>
              <a:t>Guardrail Interface – Specifying Properties</a:t>
            </a:r>
          </a:p>
        </p:txBody>
      </p:sp>
      <p:sp>
        <p:nvSpPr>
          <p:cNvPr id="4" name="Slide Number Placeholder 3">
            <a:extLst>
              <a:ext uri="{FF2B5EF4-FFF2-40B4-BE49-F238E27FC236}">
                <a16:creationId xmlns:a16="http://schemas.microsoft.com/office/drawing/2014/main" id="{E11383BA-9C8B-C37D-9B0F-D8CB867B141D}"/>
              </a:ext>
            </a:extLst>
          </p:cNvPr>
          <p:cNvSpPr>
            <a:spLocks noGrp="1"/>
          </p:cNvSpPr>
          <p:nvPr>
            <p:ph type="sldNum" sz="quarter" idx="12"/>
            <p:custDataLst>
              <p:tags r:id="rId9"/>
            </p:custDataLst>
          </p:nvPr>
        </p:nvSpPr>
        <p:spPr/>
        <p:txBody>
          <a:bodyPr/>
          <a:lstStyle/>
          <a:p>
            <a:r>
              <a:rPr lang="en-US"/>
              <a:t>10</a:t>
            </a:r>
            <a:endParaRPr lang="en-US" dirty="0"/>
          </a:p>
        </p:txBody>
      </p:sp>
      <p:pic>
        <p:nvPicPr>
          <p:cNvPr id="5" name="Picture 4">
            <a:extLst>
              <a:ext uri="{FF2B5EF4-FFF2-40B4-BE49-F238E27FC236}">
                <a16:creationId xmlns:a16="http://schemas.microsoft.com/office/drawing/2014/main" id="{18E97F8E-E9F2-5F8C-AB99-E9F3C9D181AE}"/>
              </a:ext>
            </a:extLst>
          </p:cNvPr>
          <p:cNvPicPr>
            <a:picLocks noChangeAspect="1"/>
          </p:cNvPicPr>
          <p:nvPr>
            <p:custDataLst>
              <p:tags r:id="rId10"/>
            </p:custDataLst>
          </p:nvPr>
        </p:nvPicPr>
        <p:blipFill>
          <a:blip r:embed="rId25"/>
          <a:srcRect/>
          <a:stretch/>
        </p:blipFill>
        <p:spPr>
          <a:xfrm>
            <a:off x="7878291" y="1686569"/>
            <a:ext cx="1547589" cy="1031726"/>
          </a:xfrm>
          <a:prstGeom prst="rect">
            <a:avLst/>
          </a:prstGeom>
        </p:spPr>
      </p:pic>
      <p:pic>
        <p:nvPicPr>
          <p:cNvPr id="33" name="Graphic 32" descr="Programmer male with solid fill">
            <a:extLst>
              <a:ext uri="{FF2B5EF4-FFF2-40B4-BE49-F238E27FC236}">
                <a16:creationId xmlns:a16="http://schemas.microsoft.com/office/drawing/2014/main" id="{8E796774-0A43-16C9-0DA5-360438C08D62}"/>
              </a:ext>
            </a:extLst>
          </p:cNvPr>
          <p:cNvPicPr>
            <a:picLocks noChangeAspect="1"/>
          </p:cNvPicPr>
          <p:nvPr>
            <p:custDataLst>
              <p:tags r:id="rId11"/>
            </p:custDataLst>
          </p:nvPr>
        </p:nvPicPr>
        <p:blipFill>
          <a:blip r:embed="rId26">
            <a:extLst>
              <a:ext uri="{96DAC541-7B7A-43D3-8B79-37D633B846F1}">
                <asvg:svgBlip xmlns:asvg="http://schemas.microsoft.com/office/drawing/2016/SVG/main" r:embed="rId27"/>
              </a:ext>
            </a:extLst>
          </a:blip>
          <a:stretch>
            <a:fillRect/>
          </a:stretch>
        </p:blipFill>
        <p:spPr>
          <a:xfrm>
            <a:off x="2404700" y="1625117"/>
            <a:ext cx="1154630" cy="1154630"/>
          </a:xfrm>
          <a:prstGeom prst="rect">
            <a:avLst/>
          </a:prstGeom>
        </p:spPr>
      </p:pic>
      <p:sp>
        <p:nvSpPr>
          <p:cNvPr id="38" name="TextBox 37">
            <a:extLst>
              <a:ext uri="{FF2B5EF4-FFF2-40B4-BE49-F238E27FC236}">
                <a16:creationId xmlns:a16="http://schemas.microsoft.com/office/drawing/2014/main" id="{B47359C3-4934-CC85-9181-A582E7CC7547}"/>
              </a:ext>
            </a:extLst>
          </p:cNvPr>
          <p:cNvSpPr txBox="1"/>
          <p:nvPr>
            <p:custDataLst>
              <p:tags r:id="rId12"/>
            </p:custDataLst>
          </p:nvPr>
        </p:nvSpPr>
        <p:spPr>
          <a:xfrm>
            <a:off x="3401987" y="1848489"/>
            <a:ext cx="1581494" cy="707886"/>
          </a:xfrm>
          <a:prstGeom prst="rect">
            <a:avLst/>
          </a:prstGeom>
          <a:noFill/>
        </p:spPr>
        <p:txBody>
          <a:bodyPr wrap="square" rtlCol="0">
            <a:spAutoFit/>
          </a:bodyPr>
          <a:lstStyle/>
          <a:p>
            <a:pPr algn="ctr"/>
            <a:r>
              <a:rPr lang="en-US" sz="2000" dirty="0">
                <a:latin typeface="Raleway" pitchFamily="2" charset="0"/>
              </a:rPr>
              <a:t>Properties and Actions</a:t>
            </a:r>
          </a:p>
        </p:txBody>
      </p:sp>
      <p:sp>
        <p:nvSpPr>
          <p:cNvPr id="8" name="Arrow: Right 7">
            <a:extLst>
              <a:ext uri="{FF2B5EF4-FFF2-40B4-BE49-F238E27FC236}">
                <a16:creationId xmlns:a16="http://schemas.microsoft.com/office/drawing/2014/main" id="{EBD167F0-0768-9039-6666-C3DB58FDE7C3}"/>
              </a:ext>
            </a:extLst>
          </p:cNvPr>
          <p:cNvSpPr/>
          <p:nvPr>
            <p:custDataLst>
              <p:tags r:id="rId13"/>
            </p:custDataLst>
          </p:nvPr>
        </p:nvSpPr>
        <p:spPr>
          <a:xfrm>
            <a:off x="4983482" y="2008122"/>
            <a:ext cx="2731768"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979D0A-D556-F785-6831-0FF2BA66396B}"/>
              </a:ext>
            </a:extLst>
          </p:cNvPr>
          <p:cNvPicPr>
            <a:picLocks noChangeAspect="1"/>
          </p:cNvPicPr>
          <p:nvPr>
            <p:custDataLst>
              <p:tags r:id="rId14"/>
            </p:custDataLst>
          </p:nvPr>
        </p:nvPicPr>
        <p:blipFill>
          <a:blip r:embed="rId28"/>
          <a:srcRect l="18445" t="18833" r="18389" b="18500"/>
          <a:stretch/>
        </p:blipFill>
        <p:spPr>
          <a:xfrm>
            <a:off x="6230167" y="1839567"/>
            <a:ext cx="731520" cy="725730"/>
          </a:xfrm>
          <a:prstGeom prst="rect">
            <a:avLst/>
          </a:prstGeom>
        </p:spPr>
      </p:pic>
      <p:grpSp>
        <p:nvGrpSpPr>
          <p:cNvPr id="18" name="Group 17">
            <a:extLst>
              <a:ext uri="{FF2B5EF4-FFF2-40B4-BE49-F238E27FC236}">
                <a16:creationId xmlns:a16="http://schemas.microsoft.com/office/drawing/2014/main" id="{602293AE-80BF-EBE1-468A-ECC4D3370736}"/>
              </a:ext>
            </a:extLst>
          </p:cNvPr>
          <p:cNvGrpSpPr/>
          <p:nvPr>
            <p:custDataLst>
              <p:tags r:id="rId15"/>
            </p:custDataLst>
          </p:nvPr>
        </p:nvGrpSpPr>
        <p:grpSpPr>
          <a:xfrm>
            <a:off x="4906232" y="1805843"/>
            <a:ext cx="793179" cy="793179"/>
            <a:chOff x="6706490" y="4497278"/>
            <a:chExt cx="793179" cy="793179"/>
          </a:xfrm>
        </p:grpSpPr>
        <p:sp>
          <p:nvSpPr>
            <p:cNvPr id="13" name="Rectangle 12">
              <a:extLst>
                <a:ext uri="{FF2B5EF4-FFF2-40B4-BE49-F238E27FC236}">
                  <a16:creationId xmlns:a16="http://schemas.microsoft.com/office/drawing/2014/main" id="{7C14AB28-4E15-5F31-575E-2287B0D2A840}"/>
                </a:ext>
              </a:extLst>
            </p:cNvPr>
            <p:cNvSpPr/>
            <p:nvPr/>
          </p:nvSpPr>
          <p:spPr>
            <a:xfrm>
              <a:off x="6737319" y="4497278"/>
              <a:ext cx="731520" cy="79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ocument with solid fill">
              <a:extLst>
                <a:ext uri="{FF2B5EF4-FFF2-40B4-BE49-F238E27FC236}">
                  <a16:creationId xmlns:a16="http://schemas.microsoft.com/office/drawing/2014/main" id="{0C80E3E0-CBB5-9BFA-72CE-A8BA6E4E903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706490" y="4497278"/>
              <a:ext cx="793179" cy="793179"/>
            </a:xfrm>
            <a:prstGeom prst="rect">
              <a:avLst/>
            </a:prstGeom>
          </p:spPr>
        </p:pic>
      </p:grpSp>
      <p:grpSp>
        <p:nvGrpSpPr>
          <p:cNvPr id="3" name="Group 2">
            <a:extLst>
              <a:ext uri="{FF2B5EF4-FFF2-40B4-BE49-F238E27FC236}">
                <a16:creationId xmlns:a16="http://schemas.microsoft.com/office/drawing/2014/main" id="{9217272E-1FBD-00DC-13BE-94E741171D1F}"/>
              </a:ext>
            </a:extLst>
          </p:cNvPr>
          <p:cNvGrpSpPr/>
          <p:nvPr>
            <p:custDataLst>
              <p:tags r:id="rId16"/>
            </p:custDataLst>
          </p:nvPr>
        </p:nvGrpSpPr>
        <p:grpSpPr>
          <a:xfrm>
            <a:off x="3725069" y="2990499"/>
            <a:ext cx="4741863" cy="1887352"/>
            <a:chOff x="927790" y="4046483"/>
            <a:chExt cx="4255478" cy="1603309"/>
          </a:xfrm>
        </p:grpSpPr>
        <p:sp>
          <p:nvSpPr>
            <p:cNvPr id="6" name="Rectangle 5">
              <a:extLst>
                <a:ext uri="{FF2B5EF4-FFF2-40B4-BE49-F238E27FC236}">
                  <a16:creationId xmlns:a16="http://schemas.microsoft.com/office/drawing/2014/main" id="{8FA1448C-B156-6979-A2A7-99D77574BBB0}"/>
                </a:ext>
              </a:extLst>
            </p:cNvPr>
            <p:cNvSpPr/>
            <p:nvPr/>
          </p:nvSpPr>
          <p:spPr>
            <a:xfrm>
              <a:off x="927790" y="4254223"/>
              <a:ext cx="4255478" cy="1395569"/>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endParaRPr lang="en-US" sz="1400" dirty="0">
                <a:solidFill>
                  <a:schemeClr val="tx1"/>
                </a:solidFill>
                <a:latin typeface="Consolas"/>
              </a:endParaRPr>
            </a:p>
            <a:p>
              <a:r>
                <a:rPr lang="en-US" sz="1400" dirty="0">
                  <a:solidFill>
                    <a:schemeClr val="tx1"/>
                  </a:solidFill>
                  <a:latin typeface="Consolas"/>
                </a:rPr>
                <a:t>〈Guardrail〉 ::= 〈Property〉 〈Action〉+</a:t>
              </a: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p:txBody>
        </p:sp>
        <p:sp>
          <p:nvSpPr>
            <p:cNvPr id="7" name="TextBox 6">
              <a:extLst>
                <a:ext uri="{FF2B5EF4-FFF2-40B4-BE49-F238E27FC236}">
                  <a16:creationId xmlns:a16="http://schemas.microsoft.com/office/drawing/2014/main" id="{536EE946-A9DE-6C83-DA5D-205DC26B3F98}"/>
                </a:ext>
              </a:extLst>
            </p:cNvPr>
            <p:cNvSpPr txBox="1"/>
            <p:nvPr/>
          </p:nvSpPr>
          <p:spPr>
            <a:xfrm>
              <a:off x="1894921" y="4046483"/>
              <a:ext cx="2321216" cy="319117"/>
            </a:xfrm>
            <a:prstGeom prst="rect">
              <a:avLst/>
            </a:prstGeom>
            <a:solidFill>
              <a:srgbClr val="3F66B3"/>
            </a:solidFill>
          </p:spPr>
          <p:txBody>
            <a:bodyPr wrap="square" rtlCol="0">
              <a:spAutoFit/>
            </a:bodyPr>
            <a:lstStyle/>
            <a:p>
              <a:pPr algn="ctr"/>
              <a:r>
                <a:rPr lang="en-US" sz="2000" b="1" dirty="0">
                  <a:solidFill>
                    <a:schemeClr val="bg1"/>
                  </a:solidFill>
                  <a:latin typeface="Raleway" pitchFamily="2" charset="0"/>
                </a:rPr>
                <a:t>Interface Grammar</a:t>
              </a:r>
            </a:p>
          </p:txBody>
        </p:sp>
      </p:grpSp>
      <p:sp>
        <p:nvSpPr>
          <p:cNvPr id="15" name="TextBox 14">
            <a:extLst>
              <a:ext uri="{FF2B5EF4-FFF2-40B4-BE49-F238E27FC236}">
                <a16:creationId xmlns:a16="http://schemas.microsoft.com/office/drawing/2014/main" id="{E18B9835-C6FA-F088-3F5C-9767315E015D}"/>
              </a:ext>
            </a:extLst>
          </p:cNvPr>
          <p:cNvSpPr txBox="1"/>
          <p:nvPr>
            <p:custDataLst>
              <p:tags r:id="rId17"/>
            </p:custDataLst>
          </p:nvPr>
        </p:nvSpPr>
        <p:spPr>
          <a:xfrm>
            <a:off x="3728217" y="3582087"/>
            <a:ext cx="40476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〈Property〉  ::= 〈Trigger〉+ 〈Rule〉+ </a:t>
            </a:r>
          </a:p>
          <a:p>
            <a:r>
              <a:rPr lang="en-US" sz="1400" dirty="0">
                <a:latin typeface="Consolas"/>
              </a:rPr>
              <a:t>〈Trigger〉   ::= TIMER | FUNCTION </a:t>
            </a:r>
          </a:p>
          <a:p>
            <a:r>
              <a:rPr lang="en-US" sz="1400" dirty="0">
                <a:latin typeface="Consolas"/>
              </a:rPr>
              <a:t>〈Rule〉      ::= 〈Expression〉</a:t>
            </a:r>
          </a:p>
        </p:txBody>
      </p:sp>
      <mc:AlternateContent xmlns:mc="http://schemas.openxmlformats.org/markup-compatibility/2006">
        <mc:Choice xmlns:a14="http://schemas.microsoft.com/office/drawing/2010/main" Requires="a14">
          <p:sp>
            <p:nvSpPr>
              <p:cNvPr id="36" name="Rectangle 35">
                <a:extLst>
                  <a:ext uri="{FF2B5EF4-FFF2-40B4-BE49-F238E27FC236}">
                    <a16:creationId xmlns:a16="http://schemas.microsoft.com/office/drawing/2014/main" id="{94DE3B9E-BEA8-B8E8-2427-B30061057011}"/>
                  </a:ext>
                </a:extLst>
              </p:cNvPr>
              <p:cNvSpPr/>
              <p:nvPr>
                <p:custDataLst>
                  <p:tags r:id="rId18"/>
                </p:custDataLst>
              </p:nvPr>
            </p:nvSpPr>
            <p:spPr>
              <a:xfrm>
                <a:off x="632976" y="5079366"/>
                <a:ext cx="3092093" cy="933585"/>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In-distribution inputs:</a:t>
                </a:r>
              </a:p>
              <a:p>
                <a:pPr lvl="0"/>
                <a:r>
                  <a:rPr lang="en-US" dirty="0">
                    <a:solidFill>
                      <a:prstClr val="black"/>
                    </a:solidFill>
                    <a:latin typeface="Raleway" pitchFamily="2" charset="0"/>
                  </a:rPr>
                  <a:t>At every model invocation, check if </a:t>
                </a:r>
                <a14:m>
                  <m:oMath xmlns:m="http://schemas.openxmlformats.org/officeDocument/2006/math">
                    <m:r>
                      <a:rPr lang="en-US" i="1">
                        <a:solidFill>
                          <a:prstClr val="black"/>
                        </a:solidFill>
                        <a:latin typeface="Cambria Math" panose="02040503050406030204" pitchFamily="18" charset="0"/>
                      </a:rPr>
                      <m:t>𝑖𝑛𝑝𝑢𝑡</m:t>
                    </m:r>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𝐷</m:t>
                        </m:r>
                      </m:e>
                      <m:sub>
                        <m:r>
                          <a:rPr lang="en-US" i="1">
                            <a:solidFill>
                              <a:prstClr val="black"/>
                            </a:solidFill>
                            <a:latin typeface="Cambria Math" panose="02040503050406030204" pitchFamily="18" charset="0"/>
                          </a:rPr>
                          <m:t>𝑡𝑟𝑎𝑖𝑛</m:t>
                        </m:r>
                      </m:sub>
                    </m:sSub>
                  </m:oMath>
                </a14:m>
                <a:endParaRPr lang="en-US" dirty="0">
                  <a:solidFill>
                    <a:prstClr val="black"/>
                  </a:solidFill>
                  <a:latin typeface="Raleway" pitchFamily="2" charset="0"/>
                </a:endParaRPr>
              </a:p>
            </p:txBody>
          </p:sp>
        </mc:Choice>
        <mc:Fallback>
          <p:sp>
            <p:nvSpPr>
              <p:cNvPr id="36" name="Rectangle 35">
                <a:extLst>
                  <a:ext uri="{FF2B5EF4-FFF2-40B4-BE49-F238E27FC236}">
                    <a16:creationId xmlns:a16="http://schemas.microsoft.com/office/drawing/2014/main" id="{94DE3B9E-BEA8-B8E8-2427-B30061057011}"/>
                  </a:ext>
                </a:extLst>
              </p:cNvPr>
              <p:cNvSpPr>
                <a:spLocks noRot="1" noChangeAspect="1" noMove="1" noResize="1" noEditPoints="1" noAdjustHandles="1" noChangeArrowheads="1" noChangeShapeType="1" noTextEdit="1"/>
              </p:cNvSpPr>
              <p:nvPr>
                <p:custDataLst>
                  <p:tags r:id="rId18"/>
                </p:custDataLst>
              </p:nvPr>
            </p:nvSpPr>
            <p:spPr>
              <a:xfrm>
                <a:off x="632976" y="5079366"/>
                <a:ext cx="3092093" cy="933585"/>
              </a:xfrm>
              <a:prstGeom prst="rect">
                <a:avLst/>
              </a:prstGeom>
              <a:blipFill>
                <a:blip r:embed="rId31"/>
                <a:stretch>
                  <a:fillRect l="-1569" t="-1923" b="-8333"/>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Rectangle 36">
                <a:extLst>
                  <a:ext uri="{FF2B5EF4-FFF2-40B4-BE49-F238E27FC236}">
                    <a16:creationId xmlns:a16="http://schemas.microsoft.com/office/drawing/2014/main" id="{C20B07F9-7B7E-4958-5D72-3079B723D5E0}"/>
                  </a:ext>
                </a:extLst>
              </p:cNvPr>
              <p:cNvSpPr/>
              <p:nvPr>
                <p:custDataLst>
                  <p:tags r:id="rId19"/>
                </p:custDataLst>
              </p:nvPr>
            </p:nvSpPr>
            <p:spPr>
              <a:xfrm>
                <a:off x="3898487" y="5079367"/>
                <a:ext cx="3740618" cy="933586"/>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Robustness to noise:</a:t>
                </a:r>
              </a:p>
              <a:p>
                <a:pPr lvl="0"/>
                <a:r>
                  <a:rPr lang="en-US" dirty="0">
                    <a:solidFill>
                      <a:prstClr val="black"/>
                    </a:solidFill>
                    <a:latin typeface="Raleway" pitchFamily="2" charset="0"/>
                  </a:rPr>
                  <a:t>At every model invocation,</a:t>
                </a:r>
              </a:p>
              <a:p>
                <a:pPr lvl="0"/>
                <a:r>
                  <a:rPr lang="en-US" dirty="0">
                    <a:solidFill>
                      <a:prstClr val="black"/>
                    </a:solidFill>
                    <a:latin typeface="Raleway" pitchFamily="2" charset="0"/>
                  </a:rPr>
                  <a:t>check if </a:t>
                </a:r>
                <a14:m>
                  <m:oMath xmlns:m="http://schemas.openxmlformats.org/officeDocument/2006/math">
                    <m:r>
                      <a:rPr lang="en-US" i="1">
                        <a:solidFill>
                          <a:prstClr val="black"/>
                        </a:solidFill>
                        <a:latin typeface="Cambria Math" panose="02040503050406030204" pitchFamily="18" charset="0"/>
                      </a:rPr>
                      <m:t>𝑀</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𝑖𝑛𝑝𝑢𝑡</m:t>
                        </m:r>
                      </m:e>
                    </m:d>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𝑀</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𝑖𝑛𝑝𝑢𝑡</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𝛿</m:t>
                    </m:r>
                    <m:r>
                      <a:rPr lang="en-US" i="1">
                        <a:solidFill>
                          <a:prstClr val="black"/>
                        </a:solidFill>
                        <a:latin typeface="Cambria Math" panose="02040503050406030204" pitchFamily="18" charset="0"/>
                      </a:rPr>
                      <m:t>)</m:t>
                    </m:r>
                  </m:oMath>
                </a14:m>
                <a:endParaRPr lang="en-US" dirty="0">
                  <a:solidFill>
                    <a:prstClr val="black"/>
                  </a:solidFill>
                  <a:latin typeface="Raleway" pitchFamily="2" charset="0"/>
                </a:endParaRPr>
              </a:p>
            </p:txBody>
          </p:sp>
        </mc:Choice>
        <mc:Fallback>
          <p:sp>
            <p:nvSpPr>
              <p:cNvPr id="37" name="Rectangle 36">
                <a:extLst>
                  <a:ext uri="{FF2B5EF4-FFF2-40B4-BE49-F238E27FC236}">
                    <a16:creationId xmlns:a16="http://schemas.microsoft.com/office/drawing/2014/main" id="{C20B07F9-7B7E-4958-5D72-3079B723D5E0}"/>
                  </a:ext>
                </a:extLst>
              </p:cNvPr>
              <p:cNvSpPr>
                <a:spLocks noRot="1" noChangeAspect="1" noMove="1" noResize="1" noEditPoints="1" noAdjustHandles="1" noChangeArrowheads="1" noChangeShapeType="1" noTextEdit="1"/>
              </p:cNvSpPr>
              <p:nvPr>
                <p:custDataLst>
                  <p:tags r:id="rId19"/>
                </p:custDataLst>
              </p:nvPr>
            </p:nvSpPr>
            <p:spPr>
              <a:xfrm>
                <a:off x="3898487" y="5079367"/>
                <a:ext cx="3740618" cy="933586"/>
              </a:xfrm>
              <a:prstGeom prst="rect">
                <a:avLst/>
              </a:prstGeom>
              <a:blipFill>
                <a:blip r:embed="rId32"/>
                <a:stretch>
                  <a:fillRect l="-1299" t="-1923" r="-649" b="-8333"/>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Rectangle 39">
                <a:extLst>
                  <a:ext uri="{FF2B5EF4-FFF2-40B4-BE49-F238E27FC236}">
                    <a16:creationId xmlns:a16="http://schemas.microsoft.com/office/drawing/2014/main" id="{3945123F-11A9-B92B-68ED-B157F0D3C0DE}"/>
                  </a:ext>
                </a:extLst>
              </p:cNvPr>
              <p:cNvSpPr/>
              <p:nvPr>
                <p:custDataLst>
                  <p:tags r:id="rId20"/>
                </p:custDataLst>
              </p:nvPr>
            </p:nvSpPr>
            <p:spPr>
              <a:xfrm>
                <a:off x="7812523" y="5079365"/>
                <a:ext cx="3873500" cy="933586"/>
              </a:xfrm>
              <a:prstGeom prst="rect">
                <a:avLst/>
              </a:prstGeom>
              <a:no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r>
                  <a:rPr lang="en-US" b="1" dirty="0">
                    <a:solidFill>
                      <a:prstClr val="black"/>
                    </a:solidFill>
                    <a:latin typeface="Raleway" pitchFamily="2" charset="0"/>
                  </a:rPr>
                  <a:t>Better performance than default:</a:t>
                </a:r>
                <a:r>
                  <a:rPr lang="en-US" dirty="0">
                    <a:solidFill>
                      <a:prstClr val="black"/>
                    </a:solidFill>
                    <a:latin typeface="Raleway" pitchFamily="2" charset="0"/>
                  </a:rPr>
                  <a:t> At 10 second intervals, check if </a:t>
                </a:r>
                <a14:m>
                  <m:oMath xmlns:m="http://schemas.openxmlformats.org/officeDocument/2006/math">
                    <m:r>
                      <a:rPr lang="en-US" i="1">
                        <a:solidFill>
                          <a:prstClr val="black"/>
                        </a:solidFill>
                        <a:latin typeface="Cambria Math" panose="02040503050406030204" pitchFamily="18" charset="0"/>
                      </a:rPr>
                      <m:t>𝑃𝑒𝑟𝑓</m:t>
                    </m:r>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𝑀</m:t>
                        </m:r>
                      </m:e>
                    </m:d>
                    <m:r>
                      <a:rPr lang="en-US" i="1">
                        <a:solidFill>
                          <a:prstClr val="black"/>
                        </a:solidFill>
                        <a:latin typeface="Cambria Math" panose="02040503050406030204" pitchFamily="18" charset="0"/>
                      </a:rPr>
                      <m:t>&gt;</m:t>
                    </m:r>
                    <m:r>
                      <a:rPr lang="en-US" i="1">
                        <a:solidFill>
                          <a:prstClr val="black"/>
                        </a:solidFill>
                        <a:latin typeface="Cambria Math" panose="02040503050406030204" pitchFamily="18" charset="0"/>
                      </a:rPr>
                      <m:t>𝑃𝑒𝑟𝑓</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𝑏𝑎𝑠𝑒𝑙𝑖𝑛𝑒</m:t>
                    </m:r>
                    <m:r>
                      <a:rPr lang="en-US" i="1">
                        <a:solidFill>
                          <a:prstClr val="black"/>
                        </a:solidFill>
                        <a:latin typeface="Cambria Math" panose="02040503050406030204" pitchFamily="18" charset="0"/>
                      </a:rPr>
                      <m:t>)</m:t>
                    </m:r>
                  </m:oMath>
                </a14:m>
                <a:endParaRPr lang="en-US" dirty="0">
                  <a:solidFill>
                    <a:prstClr val="black"/>
                  </a:solidFill>
                </a:endParaRPr>
              </a:p>
            </p:txBody>
          </p:sp>
        </mc:Choice>
        <mc:Fallback>
          <p:sp>
            <p:nvSpPr>
              <p:cNvPr id="40" name="Rectangle 39">
                <a:extLst>
                  <a:ext uri="{FF2B5EF4-FFF2-40B4-BE49-F238E27FC236}">
                    <a16:creationId xmlns:a16="http://schemas.microsoft.com/office/drawing/2014/main" id="{3945123F-11A9-B92B-68ED-B157F0D3C0DE}"/>
                  </a:ext>
                </a:extLst>
              </p:cNvPr>
              <p:cNvSpPr>
                <a:spLocks noRot="1" noChangeAspect="1" noMove="1" noResize="1" noEditPoints="1" noAdjustHandles="1" noChangeArrowheads="1" noChangeShapeType="1" noTextEdit="1"/>
              </p:cNvSpPr>
              <p:nvPr>
                <p:custDataLst>
                  <p:tags r:id="rId20"/>
                </p:custDataLst>
              </p:nvPr>
            </p:nvSpPr>
            <p:spPr>
              <a:xfrm>
                <a:off x="7812523" y="5079365"/>
                <a:ext cx="3873500" cy="933586"/>
              </a:xfrm>
              <a:prstGeom prst="rect">
                <a:avLst/>
              </a:prstGeom>
              <a:blipFill>
                <a:blip r:embed="rId33"/>
                <a:stretch>
                  <a:fillRect l="-1254" t="-1923" r="-940" b="-3205"/>
                </a:stretch>
              </a:blipFill>
              <a:ln>
                <a:solidFill>
                  <a:srgbClr val="BF5700"/>
                </a:solidFill>
              </a:ln>
            </p:spPr>
            <p:txBody>
              <a:bodyPr/>
              <a:lstStyle/>
              <a:p>
                <a:r>
                  <a:rPr lang="en-US">
                    <a:noFill/>
                  </a:rPr>
                  <a:t> </a:t>
                </a:r>
              </a:p>
            </p:txBody>
          </p:sp>
        </mc:Fallback>
      </mc:AlternateContent>
      <p:sp>
        <p:nvSpPr>
          <p:cNvPr id="47" name="Rectangle 46">
            <a:extLst>
              <a:ext uri="{FF2B5EF4-FFF2-40B4-BE49-F238E27FC236}">
                <a16:creationId xmlns:a16="http://schemas.microsoft.com/office/drawing/2014/main" id="{D4F5154F-5598-C1FC-BB4E-D07A84B2E053}"/>
              </a:ext>
            </a:extLst>
          </p:cNvPr>
          <p:cNvSpPr/>
          <p:nvPr>
            <p:custDataLst>
              <p:tags r:id="rId21"/>
            </p:custDataLst>
          </p:nvPr>
        </p:nvSpPr>
        <p:spPr>
          <a:xfrm>
            <a:off x="4416325" y="6230332"/>
            <a:ext cx="1432006" cy="23276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aleway" pitchFamily="2" charset="0"/>
              </a:rPr>
              <a:t>RULE</a:t>
            </a:r>
          </a:p>
        </p:txBody>
      </p:sp>
      <p:sp>
        <p:nvSpPr>
          <p:cNvPr id="48" name="Rectangle 47">
            <a:extLst>
              <a:ext uri="{FF2B5EF4-FFF2-40B4-BE49-F238E27FC236}">
                <a16:creationId xmlns:a16="http://schemas.microsoft.com/office/drawing/2014/main" id="{0FBBB6F1-2EE1-A07C-3FAC-1829D5DC093D}"/>
              </a:ext>
            </a:extLst>
          </p:cNvPr>
          <p:cNvSpPr/>
          <p:nvPr>
            <p:custDataLst>
              <p:tags r:id="rId22"/>
            </p:custDataLst>
          </p:nvPr>
        </p:nvSpPr>
        <p:spPr>
          <a:xfrm>
            <a:off x="6343670" y="6230332"/>
            <a:ext cx="1432006" cy="2327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aleway" pitchFamily="2" charset="0"/>
              </a:rPr>
              <a:t>TRIGGER</a:t>
            </a:r>
          </a:p>
        </p:txBody>
      </p:sp>
    </p:spTree>
    <p:custDataLst>
      <p:tags r:id="rId1"/>
    </p:custDataLst>
    <p:extLst>
      <p:ext uri="{BB962C8B-B14F-4D97-AF65-F5344CB8AC3E}">
        <p14:creationId xmlns:p14="http://schemas.microsoft.com/office/powerpoint/2010/main" val="172520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1714-DF15-672D-8239-0E5B8CCEE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24C66-2E06-6900-8EB5-14E57580B22E}"/>
              </a:ext>
            </a:extLst>
          </p:cNvPr>
          <p:cNvSpPr>
            <a:spLocks noGrp="1"/>
          </p:cNvSpPr>
          <p:nvPr>
            <p:ph type="title"/>
            <p:custDataLst>
              <p:tags r:id="rId2"/>
            </p:custDataLst>
          </p:nvPr>
        </p:nvSpPr>
        <p:spPr>
          <a:xfrm>
            <a:off x="554753" y="365126"/>
            <a:ext cx="11082495" cy="1091886"/>
          </a:xfrm>
        </p:spPr>
        <p:txBody>
          <a:bodyPr>
            <a:normAutofit/>
          </a:bodyPr>
          <a:lstStyle/>
          <a:p>
            <a:r>
              <a:rPr lang="en-US" dirty="0"/>
              <a:t>Guardrail Interface – Specifying Actions</a:t>
            </a:r>
          </a:p>
        </p:txBody>
      </p:sp>
      <p:sp>
        <p:nvSpPr>
          <p:cNvPr id="4" name="Slide Number Placeholder 3">
            <a:extLst>
              <a:ext uri="{FF2B5EF4-FFF2-40B4-BE49-F238E27FC236}">
                <a16:creationId xmlns:a16="http://schemas.microsoft.com/office/drawing/2014/main" id="{044546A4-D984-B1FC-3D0F-27527E0C6D3B}"/>
              </a:ext>
            </a:extLst>
          </p:cNvPr>
          <p:cNvSpPr>
            <a:spLocks noGrp="1"/>
          </p:cNvSpPr>
          <p:nvPr>
            <p:ph type="sldNum" sz="quarter" idx="12"/>
            <p:custDataLst>
              <p:tags r:id="rId3"/>
            </p:custDataLst>
          </p:nvPr>
        </p:nvSpPr>
        <p:spPr/>
        <p:txBody>
          <a:bodyPr/>
          <a:lstStyle/>
          <a:p>
            <a:r>
              <a:rPr lang="en-US"/>
              <a:t>11</a:t>
            </a:r>
            <a:endParaRPr lang="en-US" dirty="0"/>
          </a:p>
        </p:txBody>
      </p:sp>
      <p:pic>
        <p:nvPicPr>
          <p:cNvPr id="5" name="Picture 4">
            <a:extLst>
              <a:ext uri="{FF2B5EF4-FFF2-40B4-BE49-F238E27FC236}">
                <a16:creationId xmlns:a16="http://schemas.microsoft.com/office/drawing/2014/main" id="{AD22FA6B-71B7-4F3A-AFD5-1A5E21B88EE1}"/>
              </a:ext>
            </a:extLst>
          </p:cNvPr>
          <p:cNvPicPr>
            <a:picLocks noChangeAspect="1"/>
          </p:cNvPicPr>
          <p:nvPr>
            <p:custDataLst>
              <p:tags r:id="rId4"/>
            </p:custDataLst>
          </p:nvPr>
        </p:nvPicPr>
        <p:blipFill>
          <a:blip r:embed="rId19"/>
          <a:srcRect/>
          <a:stretch/>
        </p:blipFill>
        <p:spPr>
          <a:xfrm>
            <a:off x="7878291" y="1686569"/>
            <a:ext cx="1547589" cy="1031726"/>
          </a:xfrm>
          <a:prstGeom prst="rect">
            <a:avLst/>
          </a:prstGeom>
        </p:spPr>
      </p:pic>
      <p:pic>
        <p:nvPicPr>
          <p:cNvPr id="33" name="Graphic 32" descr="Programmer male with solid fill">
            <a:extLst>
              <a:ext uri="{FF2B5EF4-FFF2-40B4-BE49-F238E27FC236}">
                <a16:creationId xmlns:a16="http://schemas.microsoft.com/office/drawing/2014/main" id="{6F18AF9A-C855-3BD8-D3CE-8FF1071AB394}"/>
              </a:ext>
            </a:extLst>
          </p:cNvPr>
          <p:cNvPicPr>
            <a:picLocks noChangeAspect="1"/>
          </p:cNvPicPr>
          <p:nvPr>
            <p:custDataLst>
              <p:tags r:id="rId5"/>
            </p:custDataLst>
          </p:nvPr>
        </p:nvPicPr>
        <p:blipFill>
          <a:blip r:embed="rId20">
            <a:extLst>
              <a:ext uri="{96DAC541-7B7A-43D3-8B79-37D633B846F1}">
                <asvg:svgBlip xmlns:asvg="http://schemas.microsoft.com/office/drawing/2016/SVG/main" r:embed="rId21"/>
              </a:ext>
            </a:extLst>
          </a:blip>
          <a:stretch>
            <a:fillRect/>
          </a:stretch>
        </p:blipFill>
        <p:spPr>
          <a:xfrm>
            <a:off x="2404700" y="1625117"/>
            <a:ext cx="1154630" cy="1154630"/>
          </a:xfrm>
          <a:prstGeom prst="rect">
            <a:avLst/>
          </a:prstGeom>
        </p:spPr>
      </p:pic>
      <p:sp>
        <p:nvSpPr>
          <p:cNvPr id="38" name="TextBox 37">
            <a:extLst>
              <a:ext uri="{FF2B5EF4-FFF2-40B4-BE49-F238E27FC236}">
                <a16:creationId xmlns:a16="http://schemas.microsoft.com/office/drawing/2014/main" id="{95A4CC85-3E54-A537-07E8-E5F4DEEF242C}"/>
              </a:ext>
            </a:extLst>
          </p:cNvPr>
          <p:cNvSpPr txBox="1"/>
          <p:nvPr>
            <p:custDataLst>
              <p:tags r:id="rId6"/>
            </p:custDataLst>
          </p:nvPr>
        </p:nvSpPr>
        <p:spPr>
          <a:xfrm>
            <a:off x="3401987" y="1848489"/>
            <a:ext cx="1581494" cy="707886"/>
          </a:xfrm>
          <a:prstGeom prst="rect">
            <a:avLst/>
          </a:prstGeom>
          <a:noFill/>
        </p:spPr>
        <p:txBody>
          <a:bodyPr wrap="square" rtlCol="0">
            <a:spAutoFit/>
          </a:bodyPr>
          <a:lstStyle/>
          <a:p>
            <a:pPr algn="ctr"/>
            <a:r>
              <a:rPr lang="en-US" sz="2000" dirty="0">
                <a:latin typeface="Raleway" pitchFamily="2" charset="0"/>
              </a:rPr>
              <a:t>Properties and Actions</a:t>
            </a:r>
          </a:p>
        </p:txBody>
      </p:sp>
      <p:sp>
        <p:nvSpPr>
          <p:cNvPr id="8" name="Arrow: Right 7">
            <a:extLst>
              <a:ext uri="{FF2B5EF4-FFF2-40B4-BE49-F238E27FC236}">
                <a16:creationId xmlns:a16="http://schemas.microsoft.com/office/drawing/2014/main" id="{171F299D-F1AC-A745-7B47-AF1A2B17E43B}"/>
              </a:ext>
            </a:extLst>
          </p:cNvPr>
          <p:cNvSpPr/>
          <p:nvPr>
            <p:custDataLst>
              <p:tags r:id="rId7"/>
            </p:custDataLst>
          </p:nvPr>
        </p:nvSpPr>
        <p:spPr>
          <a:xfrm>
            <a:off x="4983482" y="2008122"/>
            <a:ext cx="2731768"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CA71682-DBFE-D9DC-E930-67AF196C89C6}"/>
              </a:ext>
            </a:extLst>
          </p:cNvPr>
          <p:cNvPicPr>
            <a:picLocks noChangeAspect="1"/>
          </p:cNvPicPr>
          <p:nvPr>
            <p:custDataLst>
              <p:tags r:id="rId8"/>
            </p:custDataLst>
          </p:nvPr>
        </p:nvPicPr>
        <p:blipFill>
          <a:blip r:embed="rId22"/>
          <a:srcRect l="18445" t="18833" r="18389" b="18500"/>
          <a:stretch/>
        </p:blipFill>
        <p:spPr>
          <a:xfrm>
            <a:off x="6230167" y="1839567"/>
            <a:ext cx="731520" cy="725730"/>
          </a:xfrm>
          <a:prstGeom prst="rect">
            <a:avLst/>
          </a:prstGeom>
        </p:spPr>
      </p:pic>
      <p:grpSp>
        <p:nvGrpSpPr>
          <p:cNvPr id="18" name="Group 17">
            <a:extLst>
              <a:ext uri="{FF2B5EF4-FFF2-40B4-BE49-F238E27FC236}">
                <a16:creationId xmlns:a16="http://schemas.microsoft.com/office/drawing/2014/main" id="{CE3312C7-40C1-C0A0-1C09-E30759E5F77E}"/>
              </a:ext>
            </a:extLst>
          </p:cNvPr>
          <p:cNvGrpSpPr/>
          <p:nvPr>
            <p:custDataLst>
              <p:tags r:id="rId9"/>
            </p:custDataLst>
          </p:nvPr>
        </p:nvGrpSpPr>
        <p:grpSpPr>
          <a:xfrm>
            <a:off x="4906232" y="1805843"/>
            <a:ext cx="793179" cy="793179"/>
            <a:chOff x="6706490" y="4497278"/>
            <a:chExt cx="793179" cy="793179"/>
          </a:xfrm>
        </p:grpSpPr>
        <p:sp>
          <p:nvSpPr>
            <p:cNvPr id="13" name="Rectangle 12">
              <a:extLst>
                <a:ext uri="{FF2B5EF4-FFF2-40B4-BE49-F238E27FC236}">
                  <a16:creationId xmlns:a16="http://schemas.microsoft.com/office/drawing/2014/main" id="{B4F072DE-C783-C348-6FEC-D6BDF5380F12}"/>
                </a:ext>
              </a:extLst>
            </p:cNvPr>
            <p:cNvSpPr/>
            <p:nvPr/>
          </p:nvSpPr>
          <p:spPr>
            <a:xfrm>
              <a:off x="6737319" y="4497278"/>
              <a:ext cx="731520" cy="79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ocument with solid fill">
              <a:extLst>
                <a:ext uri="{FF2B5EF4-FFF2-40B4-BE49-F238E27FC236}">
                  <a16:creationId xmlns:a16="http://schemas.microsoft.com/office/drawing/2014/main" id="{049253C6-25A5-7100-55E5-E845DBE6B6F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06490" y="4497278"/>
              <a:ext cx="793179" cy="793179"/>
            </a:xfrm>
            <a:prstGeom prst="rect">
              <a:avLst/>
            </a:prstGeom>
          </p:spPr>
        </p:pic>
      </p:grpSp>
      <p:grpSp>
        <p:nvGrpSpPr>
          <p:cNvPr id="21" name="Group 20">
            <a:extLst>
              <a:ext uri="{FF2B5EF4-FFF2-40B4-BE49-F238E27FC236}">
                <a16:creationId xmlns:a16="http://schemas.microsoft.com/office/drawing/2014/main" id="{5919E5D7-705E-7C8F-ADB4-FD3744886D8F}"/>
              </a:ext>
            </a:extLst>
          </p:cNvPr>
          <p:cNvGrpSpPr/>
          <p:nvPr>
            <p:custDataLst>
              <p:tags r:id="rId10"/>
            </p:custDataLst>
          </p:nvPr>
        </p:nvGrpSpPr>
        <p:grpSpPr>
          <a:xfrm>
            <a:off x="3725069" y="2990499"/>
            <a:ext cx="4741863" cy="1887352"/>
            <a:chOff x="927790" y="4046483"/>
            <a:chExt cx="4255478" cy="1603309"/>
          </a:xfrm>
        </p:grpSpPr>
        <p:sp>
          <p:nvSpPr>
            <p:cNvPr id="22" name="Rectangle 21">
              <a:extLst>
                <a:ext uri="{FF2B5EF4-FFF2-40B4-BE49-F238E27FC236}">
                  <a16:creationId xmlns:a16="http://schemas.microsoft.com/office/drawing/2014/main" id="{A30E70DC-7597-B7CA-DE0B-820F8731B6CF}"/>
                </a:ext>
              </a:extLst>
            </p:cNvPr>
            <p:cNvSpPr/>
            <p:nvPr/>
          </p:nvSpPr>
          <p:spPr>
            <a:xfrm>
              <a:off x="927790" y="4254223"/>
              <a:ext cx="4255478" cy="1395569"/>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endParaRPr lang="en-US" sz="1400" dirty="0">
                <a:solidFill>
                  <a:schemeClr val="tx1"/>
                </a:solidFill>
                <a:latin typeface="Consolas"/>
              </a:endParaRPr>
            </a:p>
            <a:p>
              <a:r>
                <a:rPr lang="en-US" sz="1400" dirty="0">
                  <a:solidFill>
                    <a:schemeClr val="tx1"/>
                  </a:solidFill>
                  <a:latin typeface="Consolas"/>
                </a:rPr>
                <a:t>〈Guardrail〉 ::= 〈Property〉 〈Action〉+</a:t>
              </a: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p:txBody>
        </p:sp>
        <p:sp>
          <p:nvSpPr>
            <p:cNvPr id="23" name="TextBox 22">
              <a:extLst>
                <a:ext uri="{FF2B5EF4-FFF2-40B4-BE49-F238E27FC236}">
                  <a16:creationId xmlns:a16="http://schemas.microsoft.com/office/drawing/2014/main" id="{121F29BA-F40A-BF9A-7E18-7D01B3F7B8FF}"/>
                </a:ext>
              </a:extLst>
            </p:cNvPr>
            <p:cNvSpPr txBox="1"/>
            <p:nvPr/>
          </p:nvSpPr>
          <p:spPr>
            <a:xfrm>
              <a:off x="1894921" y="4046483"/>
              <a:ext cx="2321216" cy="319117"/>
            </a:xfrm>
            <a:prstGeom prst="rect">
              <a:avLst/>
            </a:prstGeom>
            <a:solidFill>
              <a:srgbClr val="3F66B3"/>
            </a:solidFill>
          </p:spPr>
          <p:txBody>
            <a:bodyPr wrap="square" rtlCol="0">
              <a:spAutoFit/>
            </a:bodyPr>
            <a:lstStyle/>
            <a:p>
              <a:pPr algn="ctr"/>
              <a:r>
                <a:rPr lang="en-US" sz="2000" b="1" dirty="0">
                  <a:solidFill>
                    <a:schemeClr val="bg1"/>
                  </a:solidFill>
                  <a:latin typeface="Raleway" pitchFamily="2" charset="0"/>
                </a:rPr>
                <a:t>Interface Grammar</a:t>
              </a:r>
            </a:p>
          </p:txBody>
        </p:sp>
      </p:grpSp>
      <p:sp>
        <p:nvSpPr>
          <p:cNvPr id="24" name="TextBox 23">
            <a:extLst>
              <a:ext uri="{FF2B5EF4-FFF2-40B4-BE49-F238E27FC236}">
                <a16:creationId xmlns:a16="http://schemas.microsoft.com/office/drawing/2014/main" id="{7F158541-5196-58AF-F341-E9BD619F2F40}"/>
              </a:ext>
            </a:extLst>
          </p:cNvPr>
          <p:cNvSpPr txBox="1"/>
          <p:nvPr>
            <p:custDataLst>
              <p:tags r:id="rId11"/>
            </p:custDataLst>
          </p:nvPr>
        </p:nvSpPr>
        <p:spPr>
          <a:xfrm>
            <a:off x="3728217" y="3582087"/>
            <a:ext cx="40476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〈Property〉  ::= 〈Trigger〉+ 〈Rule〉+ </a:t>
            </a:r>
          </a:p>
          <a:p>
            <a:r>
              <a:rPr lang="en-US" sz="1400" dirty="0">
                <a:latin typeface="Consolas"/>
              </a:rPr>
              <a:t>〈Trigger〉   ::= TIMER | FUNCTION </a:t>
            </a:r>
          </a:p>
          <a:p>
            <a:r>
              <a:rPr lang="en-US" sz="1400" dirty="0">
                <a:latin typeface="Consolas"/>
              </a:rPr>
              <a:t>〈Rule〉      ::= 〈Expression〉</a:t>
            </a:r>
          </a:p>
        </p:txBody>
      </p:sp>
      <p:sp>
        <p:nvSpPr>
          <p:cNvPr id="16" name="TextBox 15">
            <a:extLst>
              <a:ext uri="{FF2B5EF4-FFF2-40B4-BE49-F238E27FC236}">
                <a16:creationId xmlns:a16="http://schemas.microsoft.com/office/drawing/2014/main" id="{156556D3-AF2B-C328-DCCA-5EDE50A1B1E9}"/>
              </a:ext>
            </a:extLst>
          </p:cNvPr>
          <p:cNvSpPr txBox="1"/>
          <p:nvPr>
            <p:custDataLst>
              <p:tags r:id="rId12"/>
            </p:custDataLst>
          </p:nvPr>
        </p:nvSpPr>
        <p:spPr>
          <a:xfrm>
            <a:off x="3725069" y="4250312"/>
            <a:ext cx="47418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〈Action〉    ::= REPORT | REPLACE | RETRAIN |</a:t>
            </a:r>
          </a:p>
          <a:p>
            <a:r>
              <a:rPr lang="en-US" sz="1400" dirty="0">
                <a:latin typeface="Consolas"/>
              </a:rPr>
              <a:t>	      DEPRIORITIZE | &lt;Expression&gt;</a:t>
            </a:r>
            <a:endParaRPr lang="en-US" dirty="0"/>
          </a:p>
        </p:txBody>
      </p:sp>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4191FDDC-CB89-1F81-97CF-62DAB83ED46A}"/>
                  </a:ext>
                </a:extLst>
              </p:cNvPr>
              <p:cNvSpPr>
                <a:spLocks/>
              </p:cNvSpPr>
              <p:nvPr>
                <p:custDataLst>
                  <p:tags r:id="rId13"/>
                </p:custDataLst>
              </p:nvPr>
            </p:nvSpPr>
            <p:spPr>
              <a:xfrm>
                <a:off x="629373" y="5379251"/>
                <a:ext cx="2139227" cy="836241"/>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Report to a log</a:t>
                </a:r>
              </a:p>
              <a:p>
                <a:pPr lvl="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𝑅𝑒𝑝𝑜𝑟𝑡</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𝑠𝑡𝑎𝑡𝑒</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𝑙𝑜𝑔</m:t>
                      </m:r>
                      <m:r>
                        <a:rPr lang="en-US" i="1">
                          <a:solidFill>
                            <a:prstClr val="black"/>
                          </a:solidFill>
                          <a:latin typeface="Cambria Math" panose="02040503050406030204" pitchFamily="18" charset="0"/>
                        </a:rPr>
                        <m:t>)</m:t>
                      </m:r>
                    </m:oMath>
                  </m:oMathPara>
                </a14:m>
                <a:endParaRPr lang="en-US" dirty="0">
                  <a:solidFill>
                    <a:prstClr val="black"/>
                  </a:solidFill>
                </a:endParaRPr>
              </a:p>
            </p:txBody>
          </p:sp>
        </mc:Choice>
        <mc:Fallback>
          <p:sp>
            <p:nvSpPr>
              <p:cNvPr id="25" name="Rectangle 24">
                <a:extLst>
                  <a:ext uri="{FF2B5EF4-FFF2-40B4-BE49-F238E27FC236}">
                    <a16:creationId xmlns:a16="http://schemas.microsoft.com/office/drawing/2014/main" id="{4191FDDC-CB89-1F81-97CF-62DAB83ED46A}"/>
                  </a:ext>
                </a:extLst>
              </p:cNvPr>
              <p:cNvSpPr>
                <a:spLocks noRot="1" noChangeAspect="1" noMove="1" noResize="1" noEditPoints="1" noAdjustHandles="1" noChangeArrowheads="1" noChangeShapeType="1" noTextEdit="1"/>
              </p:cNvSpPr>
              <p:nvPr>
                <p:custDataLst>
                  <p:tags r:id="rId13"/>
                </p:custDataLst>
              </p:nvPr>
            </p:nvSpPr>
            <p:spPr>
              <a:xfrm>
                <a:off x="629373" y="5379251"/>
                <a:ext cx="2139227" cy="836241"/>
              </a:xfrm>
              <a:prstGeom prst="rect">
                <a:avLst/>
              </a:prstGeom>
              <a:blipFill>
                <a:blip r:embed="rId25"/>
                <a:stretch>
                  <a:fillRect/>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a:extLst>
                  <a:ext uri="{FF2B5EF4-FFF2-40B4-BE49-F238E27FC236}">
                    <a16:creationId xmlns:a16="http://schemas.microsoft.com/office/drawing/2014/main" id="{94F22594-77CF-8D9D-5D28-F4E7E69778F5}"/>
                  </a:ext>
                </a:extLst>
              </p:cNvPr>
              <p:cNvSpPr>
                <a:spLocks/>
              </p:cNvSpPr>
              <p:nvPr>
                <p:custDataLst>
                  <p:tags r:id="rId14"/>
                </p:custDataLst>
              </p:nvPr>
            </p:nvSpPr>
            <p:spPr>
              <a:xfrm>
                <a:off x="3025955" y="5379251"/>
                <a:ext cx="2807503" cy="836241"/>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Replace with a heuristic</a:t>
                </a:r>
              </a:p>
              <a:p>
                <a:pPr lvl="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𝑅𝑒𝑝𝑙𝑎𝑐𝑒</m:t>
                      </m:r>
                      <m:r>
                        <a:rPr lang="en-US" i="1">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𝑚𝑜𝑑𝑒𝑙</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𝑏𝑎𝑠𝑒𝑙𝑖𝑛𝑒</m:t>
                      </m:r>
                      <m:r>
                        <a:rPr lang="en-US" i="1">
                          <a:solidFill>
                            <a:prstClr val="black"/>
                          </a:solidFill>
                          <a:latin typeface="Cambria Math" panose="02040503050406030204" pitchFamily="18" charset="0"/>
                        </a:rPr>
                        <m:t>)</m:t>
                      </m:r>
                    </m:oMath>
                  </m:oMathPara>
                </a14:m>
                <a:endParaRPr lang="en-US" dirty="0">
                  <a:solidFill>
                    <a:prstClr val="black"/>
                  </a:solidFill>
                </a:endParaRPr>
              </a:p>
            </p:txBody>
          </p:sp>
        </mc:Choice>
        <mc:Fallback>
          <p:sp>
            <p:nvSpPr>
              <p:cNvPr id="27" name="Rectangle 26">
                <a:extLst>
                  <a:ext uri="{FF2B5EF4-FFF2-40B4-BE49-F238E27FC236}">
                    <a16:creationId xmlns:a16="http://schemas.microsoft.com/office/drawing/2014/main" id="{94F22594-77CF-8D9D-5D28-F4E7E69778F5}"/>
                  </a:ext>
                </a:extLst>
              </p:cNvPr>
              <p:cNvSpPr>
                <a:spLocks noRot="1" noChangeAspect="1" noMove="1" noResize="1" noEditPoints="1" noAdjustHandles="1" noChangeArrowheads="1" noChangeShapeType="1" noTextEdit="1"/>
              </p:cNvSpPr>
              <p:nvPr>
                <p:custDataLst>
                  <p:tags r:id="rId14"/>
                </p:custDataLst>
              </p:nvPr>
            </p:nvSpPr>
            <p:spPr>
              <a:xfrm>
                <a:off x="3025955" y="5379251"/>
                <a:ext cx="2807503" cy="836241"/>
              </a:xfrm>
              <a:prstGeom prst="rect">
                <a:avLst/>
              </a:prstGeom>
              <a:blipFill>
                <a:blip r:embed="rId26"/>
                <a:stretch>
                  <a:fillRect/>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CD071B3A-6897-8489-3AA7-CF00E386F465}"/>
                  </a:ext>
                </a:extLst>
              </p:cNvPr>
              <p:cNvSpPr>
                <a:spLocks/>
              </p:cNvSpPr>
              <p:nvPr>
                <p:custDataLst>
                  <p:tags r:id="rId15"/>
                </p:custDataLst>
              </p:nvPr>
            </p:nvSpPr>
            <p:spPr>
              <a:xfrm>
                <a:off x="6090813" y="5373887"/>
                <a:ext cx="2537682" cy="846968"/>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Retrain the model</a:t>
                </a:r>
              </a:p>
              <a:p>
                <a:pPr lvl="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𝑅𝑒𝑡𝑟𝑎𝑖𝑛</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𝑚𝑜𝑑𝑒𝑙</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𝑖𝑛𝑝𝑢𝑡𝑠</m:t>
                      </m:r>
                      <m:r>
                        <a:rPr lang="en-US" i="1">
                          <a:solidFill>
                            <a:prstClr val="black"/>
                          </a:solidFill>
                          <a:latin typeface="Cambria Math" panose="02040503050406030204" pitchFamily="18" charset="0"/>
                        </a:rPr>
                        <m:t>)</m:t>
                      </m:r>
                    </m:oMath>
                  </m:oMathPara>
                </a14:m>
                <a:endParaRPr lang="en-US" dirty="0">
                  <a:solidFill>
                    <a:prstClr val="black"/>
                  </a:solidFill>
                </a:endParaRPr>
              </a:p>
            </p:txBody>
          </p:sp>
        </mc:Choice>
        <mc:Fallback>
          <p:sp>
            <p:nvSpPr>
              <p:cNvPr id="30" name="Rectangle 29">
                <a:extLst>
                  <a:ext uri="{FF2B5EF4-FFF2-40B4-BE49-F238E27FC236}">
                    <a16:creationId xmlns:a16="http://schemas.microsoft.com/office/drawing/2014/main" id="{CD071B3A-6897-8489-3AA7-CF00E386F465}"/>
                  </a:ext>
                </a:extLst>
              </p:cNvPr>
              <p:cNvSpPr>
                <a:spLocks noRot="1" noChangeAspect="1" noMove="1" noResize="1" noEditPoints="1" noAdjustHandles="1" noChangeArrowheads="1" noChangeShapeType="1" noTextEdit="1"/>
              </p:cNvSpPr>
              <p:nvPr>
                <p:custDataLst>
                  <p:tags r:id="rId15"/>
                </p:custDataLst>
              </p:nvPr>
            </p:nvSpPr>
            <p:spPr>
              <a:xfrm>
                <a:off x="6090813" y="5373887"/>
                <a:ext cx="2537682" cy="846968"/>
              </a:xfrm>
              <a:prstGeom prst="rect">
                <a:avLst/>
              </a:prstGeom>
              <a:blipFill>
                <a:blip r:embed="rId27"/>
                <a:stretch>
                  <a:fillRect r="-1193"/>
                </a:stretch>
              </a:blipFill>
              <a:ln>
                <a:solidFill>
                  <a:srgbClr val="BF57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7B18D87A-43E6-EF4E-3695-018D8A51D559}"/>
                  </a:ext>
                </a:extLst>
              </p:cNvPr>
              <p:cNvSpPr>
                <a:spLocks/>
              </p:cNvSpPr>
              <p:nvPr>
                <p:custDataLst>
                  <p:tags r:id="rId16"/>
                </p:custDataLst>
              </p:nvPr>
            </p:nvSpPr>
            <p:spPr>
              <a:xfrm>
                <a:off x="8885851" y="5373887"/>
                <a:ext cx="2676776" cy="846968"/>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Deprioritize tasks</a:t>
                </a:r>
              </a:p>
              <a:p>
                <a:pPr lvl="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𝐷𝑒𝑝𝑟𝑖𝑜𝑟𝑖𝑡𝑖𝑧𝑒</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𝑓𝑢𝑛𝑐𝑡𝑖𝑜𝑛𝑠</m:t>
                      </m:r>
                      <m:r>
                        <a:rPr lang="en-US" i="1">
                          <a:solidFill>
                            <a:prstClr val="black"/>
                          </a:solidFill>
                          <a:latin typeface="Cambria Math" panose="02040503050406030204" pitchFamily="18" charset="0"/>
                        </a:rPr>
                        <m:t>)</m:t>
                      </m:r>
                    </m:oMath>
                  </m:oMathPara>
                </a14:m>
                <a:endParaRPr lang="en-US" dirty="0">
                  <a:solidFill>
                    <a:prstClr val="black"/>
                  </a:solidFill>
                </a:endParaRPr>
              </a:p>
            </p:txBody>
          </p:sp>
        </mc:Choice>
        <mc:Fallback>
          <p:sp>
            <p:nvSpPr>
              <p:cNvPr id="31" name="Rectangle 30">
                <a:extLst>
                  <a:ext uri="{FF2B5EF4-FFF2-40B4-BE49-F238E27FC236}">
                    <a16:creationId xmlns:a16="http://schemas.microsoft.com/office/drawing/2014/main" id="{7B18D87A-43E6-EF4E-3695-018D8A51D559}"/>
                  </a:ext>
                </a:extLst>
              </p:cNvPr>
              <p:cNvSpPr>
                <a:spLocks noRot="1" noChangeAspect="1" noMove="1" noResize="1" noEditPoints="1" noAdjustHandles="1" noChangeArrowheads="1" noChangeShapeType="1" noTextEdit="1"/>
              </p:cNvSpPr>
              <p:nvPr>
                <p:custDataLst>
                  <p:tags r:id="rId16"/>
                </p:custDataLst>
              </p:nvPr>
            </p:nvSpPr>
            <p:spPr>
              <a:xfrm>
                <a:off x="8885851" y="5373887"/>
                <a:ext cx="2676776" cy="846968"/>
              </a:xfrm>
              <a:prstGeom prst="rect">
                <a:avLst/>
              </a:prstGeom>
              <a:blipFill>
                <a:blip r:embed="rId28"/>
                <a:stretch>
                  <a:fillRect l="-452" r="-226"/>
                </a:stretch>
              </a:blipFill>
              <a:ln>
                <a:solidFill>
                  <a:srgbClr val="BF5700"/>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28822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FFDBD57-F7D4-9E61-6023-41F7FF186955}"/>
              </a:ext>
            </a:extLst>
          </p:cNvPr>
          <p:cNvGrpSpPr/>
          <p:nvPr>
            <p:custDataLst>
              <p:tags r:id="rId2"/>
            </p:custDataLst>
          </p:nvPr>
        </p:nvGrpSpPr>
        <p:grpSpPr>
          <a:xfrm>
            <a:off x="3725069" y="2990499"/>
            <a:ext cx="4741863" cy="1887352"/>
            <a:chOff x="927790" y="4046483"/>
            <a:chExt cx="4255478" cy="1603309"/>
          </a:xfrm>
        </p:grpSpPr>
        <p:sp>
          <p:nvSpPr>
            <p:cNvPr id="37" name="Rectangle 36">
              <a:extLst>
                <a:ext uri="{FF2B5EF4-FFF2-40B4-BE49-F238E27FC236}">
                  <a16:creationId xmlns:a16="http://schemas.microsoft.com/office/drawing/2014/main" id="{A3A7CCBB-377C-D771-EECF-687E720E65E9}"/>
                </a:ext>
              </a:extLst>
            </p:cNvPr>
            <p:cNvSpPr/>
            <p:nvPr/>
          </p:nvSpPr>
          <p:spPr>
            <a:xfrm>
              <a:off x="927790" y="4254223"/>
              <a:ext cx="4255478" cy="1395569"/>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endParaRPr lang="en-US" sz="1400" dirty="0">
                <a:solidFill>
                  <a:schemeClr val="tx1"/>
                </a:solidFill>
                <a:latin typeface="Consolas"/>
              </a:endParaRPr>
            </a:p>
            <a:p>
              <a:r>
                <a:rPr lang="en-US" sz="1400" dirty="0">
                  <a:solidFill>
                    <a:schemeClr val="tx1"/>
                  </a:solidFill>
                  <a:latin typeface="Consolas"/>
                </a:rPr>
                <a:t>〈Guardrail〉 ::= 〈Property〉 〈Action〉+</a:t>
              </a: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a:p>
              <a:endParaRPr lang="en-US" sz="1400" dirty="0">
                <a:solidFill>
                  <a:schemeClr val="tx1"/>
                </a:solidFill>
                <a:latin typeface="Consolas" panose="020B0609020204030204" pitchFamily="49" charset="0"/>
              </a:endParaRPr>
            </a:p>
          </p:txBody>
        </p:sp>
        <p:sp>
          <p:nvSpPr>
            <p:cNvPr id="38" name="TextBox 37">
              <a:extLst>
                <a:ext uri="{FF2B5EF4-FFF2-40B4-BE49-F238E27FC236}">
                  <a16:creationId xmlns:a16="http://schemas.microsoft.com/office/drawing/2014/main" id="{4841A137-3638-1467-AFDC-7FE54C01FD92}"/>
                </a:ext>
              </a:extLst>
            </p:cNvPr>
            <p:cNvSpPr txBox="1"/>
            <p:nvPr/>
          </p:nvSpPr>
          <p:spPr>
            <a:xfrm>
              <a:off x="1894921" y="4046483"/>
              <a:ext cx="2321216" cy="319117"/>
            </a:xfrm>
            <a:prstGeom prst="rect">
              <a:avLst/>
            </a:prstGeom>
            <a:solidFill>
              <a:srgbClr val="3F66B3"/>
            </a:solidFill>
          </p:spPr>
          <p:txBody>
            <a:bodyPr wrap="square" rtlCol="0">
              <a:spAutoFit/>
            </a:bodyPr>
            <a:lstStyle/>
            <a:p>
              <a:pPr algn="ctr"/>
              <a:r>
                <a:rPr lang="en-US" sz="2000" b="1" dirty="0">
                  <a:solidFill>
                    <a:schemeClr val="bg1"/>
                  </a:solidFill>
                  <a:latin typeface="Raleway" pitchFamily="2" charset="0"/>
                </a:rPr>
                <a:t>Interface Grammar</a:t>
              </a:r>
            </a:p>
          </p:txBody>
        </p:sp>
      </p:grpSp>
      <p:sp>
        <p:nvSpPr>
          <p:cNvPr id="39" name="TextBox 38">
            <a:extLst>
              <a:ext uri="{FF2B5EF4-FFF2-40B4-BE49-F238E27FC236}">
                <a16:creationId xmlns:a16="http://schemas.microsoft.com/office/drawing/2014/main" id="{FFA46578-989C-080F-B14B-C62B778FFE1F}"/>
              </a:ext>
            </a:extLst>
          </p:cNvPr>
          <p:cNvSpPr txBox="1"/>
          <p:nvPr>
            <p:custDataLst>
              <p:tags r:id="rId3"/>
            </p:custDataLst>
          </p:nvPr>
        </p:nvSpPr>
        <p:spPr>
          <a:xfrm>
            <a:off x="3728217" y="3582087"/>
            <a:ext cx="40476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〈Property〉  ::= 〈Trigger〉+ 〈Rule〉+ </a:t>
            </a:r>
          </a:p>
          <a:p>
            <a:r>
              <a:rPr lang="en-US" sz="1400" dirty="0">
                <a:latin typeface="Consolas"/>
              </a:rPr>
              <a:t>〈Trigger〉   ::= TIMER | FUNCTION </a:t>
            </a:r>
          </a:p>
          <a:p>
            <a:r>
              <a:rPr lang="en-US" sz="1400" dirty="0">
                <a:latin typeface="Consolas"/>
              </a:rPr>
              <a:t>〈Rule〉      ::= 〈Expression〉</a:t>
            </a:r>
          </a:p>
        </p:txBody>
      </p:sp>
      <p:sp>
        <p:nvSpPr>
          <p:cNvPr id="40" name="TextBox 39">
            <a:extLst>
              <a:ext uri="{FF2B5EF4-FFF2-40B4-BE49-F238E27FC236}">
                <a16:creationId xmlns:a16="http://schemas.microsoft.com/office/drawing/2014/main" id="{C5AAA2FB-CB5F-A636-8F1F-305CC7623DA2}"/>
              </a:ext>
            </a:extLst>
          </p:cNvPr>
          <p:cNvSpPr txBox="1"/>
          <p:nvPr>
            <p:custDataLst>
              <p:tags r:id="rId4"/>
            </p:custDataLst>
          </p:nvPr>
        </p:nvSpPr>
        <p:spPr>
          <a:xfrm>
            <a:off x="3725069" y="4250312"/>
            <a:ext cx="47418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〈Action〉    ::= REPORT | REPLACE | RETRAIN |</a:t>
            </a:r>
          </a:p>
          <a:p>
            <a:r>
              <a:rPr lang="en-US" sz="1400" dirty="0">
                <a:latin typeface="Consolas"/>
              </a:rPr>
              <a:t>	      DEPRIORITIZE | &lt;Expression&gt;</a:t>
            </a:r>
            <a:endParaRPr lang="en-US" dirty="0"/>
          </a:p>
        </p:txBody>
      </p:sp>
      <p:sp>
        <p:nvSpPr>
          <p:cNvPr id="12" name="Content Placeholder 11">
            <a:extLst>
              <a:ext uri="{FF2B5EF4-FFF2-40B4-BE49-F238E27FC236}">
                <a16:creationId xmlns:a16="http://schemas.microsoft.com/office/drawing/2014/main" id="{2969DC45-6F4C-A6D3-E4AD-D0AD4D20667E}"/>
              </a:ext>
            </a:extLst>
          </p:cNvPr>
          <p:cNvSpPr>
            <a:spLocks noGrp="1"/>
          </p:cNvSpPr>
          <p:nvPr>
            <p:ph idx="1"/>
            <p:custDataLst>
              <p:tags r:id="rId5"/>
            </p:custDataLst>
          </p:nvPr>
        </p:nvSpPr>
        <p:spPr>
          <a:xfrm>
            <a:off x="505976" y="1567543"/>
            <a:ext cx="11180047" cy="1916194"/>
          </a:xfrm>
        </p:spPr>
        <p:txBody>
          <a:bodyPr>
            <a:normAutofit/>
          </a:bodyPr>
          <a:lstStyle/>
          <a:p>
            <a:r>
              <a:rPr lang="en-US" sz="2400" dirty="0"/>
              <a:t>Rich properties and actions may require states, such as:</a:t>
            </a:r>
          </a:p>
          <a:p>
            <a:pPr lvl="1"/>
            <a:r>
              <a:rPr lang="en-US" sz="1800" dirty="0"/>
              <a:t>States available in the learned policy,</a:t>
            </a:r>
          </a:p>
          <a:p>
            <a:pPr lvl="1"/>
            <a:r>
              <a:rPr lang="en-US" sz="1800" dirty="0"/>
              <a:t>States tracked by the rule, e.g., counters, aggregates, etc.</a:t>
            </a:r>
          </a:p>
          <a:p>
            <a:pPr lvl="1"/>
            <a:r>
              <a:rPr lang="en-US" sz="1800" dirty="0"/>
              <a:t>System metrics, e.g., CPU utilization.</a:t>
            </a:r>
            <a:endParaRPr lang="en-US" sz="1400" dirty="0"/>
          </a:p>
        </p:txBody>
      </p:sp>
      <p:sp>
        <p:nvSpPr>
          <p:cNvPr id="3" name="Slide Number Placeholder 2">
            <a:extLst>
              <a:ext uri="{FF2B5EF4-FFF2-40B4-BE49-F238E27FC236}">
                <a16:creationId xmlns:a16="http://schemas.microsoft.com/office/drawing/2014/main" id="{88BB549F-65A5-B716-D4D2-47B03533FFA4}"/>
              </a:ext>
            </a:extLst>
          </p:cNvPr>
          <p:cNvSpPr>
            <a:spLocks noGrp="1"/>
          </p:cNvSpPr>
          <p:nvPr>
            <p:ph type="sldNum" sz="quarter" idx="12"/>
            <p:custDataLst>
              <p:tags r:id="rId6"/>
            </p:custDataLst>
          </p:nvPr>
        </p:nvSpPr>
        <p:spPr/>
        <p:txBody>
          <a:bodyPr/>
          <a:lstStyle/>
          <a:p>
            <a:r>
              <a:rPr lang="en-US"/>
              <a:t>12</a:t>
            </a:r>
          </a:p>
        </p:txBody>
      </p:sp>
      <p:sp>
        <p:nvSpPr>
          <p:cNvPr id="4" name="Title 3">
            <a:extLst>
              <a:ext uri="{FF2B5EF4-FFF2-40B4-BE49-F238E27FC236}">
                <a16:creationId xmlns:a16="http://schemas.microsoft.com/office/drawing/2014/main" id="{21D28B86-16EF-6463-6105-7FBB41172037}"/>
              </a:ext>
            </a:extLst>
          </p:cNvPr>
          <p:cNvSpPr>
            <a:spLocks noGrp="1"/>
          </p:cNvSpPr>
          <p:nvPr>
            <p:ph type="title"/>
            <p:custDataLst>
              <p:tags r:id="rId7"/>
            </p:custDataLst>
          </p:nvPr>
        </p:nvSpPr>
        <p:spPr/>
        <p:txBody>
          <a:bodyPr>
            <a:normAutofit/>
          </a:bodyPr>
          <a:lstStyle/>
          <a:p>
            <a:r>
              <a:rPr lang="en-US" dirty="0"/>
              <a:t>Guardrail State Store</a:t>
            </a:r>
          </a:p>
        </p:txBody>
      </p:sp>
      <p:grpSp>
        <p:nvGrpSpPr>
          <p:cNvPr id="25" name="Group 24">
            <a:extLst>
              <a:ext uri="{FF2B5EF4-FFF2-40B4-BE49-F238E27FC236}">
                <a16:creationId xmlns:a16="http://schemas.microsoft.com/office/drawing/2014/main" id="{91B4137C-AC55-AC50-A3DD-99F8EB48C985}"/>
              </a:ext>
            </a:extLst>
          </p:cNvPr>
          <p:cNvGrpSpPr/>
          <p:nvPr>
            <p:custDataLst>
              <p:tags r:id="rId8"/>
            </p:custDataLst>
          </p:nvPr>
        </p:nvGrpSpPr>
        <p:grpSpPr>
          <a:xfrm>
            <a:off x="3884105" y="4980691"/>
            <a:ext cx="4423787" cy="1440890"/>
            <a:chOff x="6398013" y="4083610"/>
            <a:chExt cx="4423787" cy="1440890"/>
          </a:xfrm>
        </p:grpSpPr>
        <p:pic>
          <p:nvPicPr>
            <p:cNvPr id="26" name="Picture 25">
              <a:extLst>
                <a:ext uri="{FF2B5EF4-FFF2-40B4-BE49-F238E27FC236}">
                  <a16:creationId xmlns:a16="http://schemas.microsoft.com/office/drawing/2014/main" id="{95309F8A-02DA-0048-39E5-A2FEF769AB35}"/>
                </a:ext>
              </a:extLst>
            </p:cNvPr>
            <p:cNvPicPr>
              <a:picLocks noChangeAspect="1"/>
            </p:cNvPicPr>
            <p:nvPr/>
          </p:nvPicPr>
          <p:blipFill>
            <a:blip r:embed="rId13"/>
            <a:stretch>
              <a:fillRect/>
            </a:stretch>
          </p:blipFill>
          <p:spPr>
            <a:xfrm>
              <a:off x="9664700" y="4546600"/>
              <a:ext cx="958850" cy="977900"/>
            </a:xfrm>
            <a:prstGeom prst="rect">
              <a:avLst/>
            </a:prstGeom>
          </p:spPr>
        </p:pic>
        <p:sp>
          <p:nvSpPr>
            <p:cNvPr id="27" name="TextBox 26">
              <a:extLst>
                <a:ext uri="{FF2B5EF4-FFF2-40B4-BE49-F238E27FC236}">
                  <a16:creationId xmlns:a16="http://schemas.microsoft.com/office/drawing/2014/main" id="{FA6F0919-8F3E-9B69-5329-FC88740E526E}"/>
                </a:ext>
              </a:extLst>
            </p:cNvPr>
            <p:cNvSpPr txBox="1"/>
            <p:nvPr/>
          </p:nvSpPr>
          <p:spPr>
            <a:xfrm>
              <a:off x="6515775" y="4546608"/>
              <a:ext cx="2212243" cy="369332"/>
            </a:xfrm>
            <a:prstGeom prst="rect">
              <a:avLst/>
            </a:prstGeom>
            <a:noFill/>
          </p:spPr>
          <p:txBody>
            <a:bodyPr wrap="square" lIns="91440" tIns="45720" rIns="91440" bIns="45720" anchor="t">
              <a:spAutoFit/>
            </a:bodyPr>
            <a:lstStyle/>
            <a:p>
              <a:r>
                <a:rPr lang="en-US">
                  <a:latin typeface="Consolas"/>
                </a:rPr>
                <a:t>SAVE(key, value)</a:t>
              </a:r>
              <a:endParaRPr lang="en-US">
                <a:latin typeface="Consolas" panose="020B0609020204030204" pitchFamily="49" charset="0"/>
              </a:endParaRPr>
            </a:p>
          </p:txBody>
        </p:sp>
        <p:sp>
          <p:nvSpPr>
            <p:cNvPr id="28" name="TextBox 27">
              <a:extLst>
                <a:ext uri="{FF2B5EF4-FFF2-40B4-BE49-F238E27FC236}">
                  <a16:creationId xmlns:a16="http://schemas.microsoft.com/office/drawing/2014/main" id="{A31C557F-F660-7114-45B0-6469137722AF}"/>
                </a:ext>
              </a:extLst>
            </p:cNvPr>
            <p:cNvSpPr txBox="1"/>
            <p:nvPr/>
          </p:nvSpPr>
          <p:spPr>
            <a:xfrm>
              <a:off x="7080925" y="5118108"/>
              <a:ext cx="1386743" cy="369332"/>
            </a:xfrm>
            <a:prstGeom prst="rect">
              <a:avLst/>
            </a:prstGeom>
            <a:noFill/>
          </p:spPr>
          <p:txBody>
            <a:bodyPr wrap="square" lIns="91440" tIns="45720" rIns="91440" bIns="45720" anchor="t">
              <a:spAutoFit/>
            </a:bodyPr>
            <a:lstStyle/>
            <a:p>
              <a:r>
                <a:rPr lang="en-US" dirty="0">
                  <a:latin typeface="Consolas"/>
                </a:rPr>
                <a:t>LOAD(key)</a:t>
              </a:r>
              <a:endParaRPr lang="en-US" dirty="0"/>
            </a:p>
          </p:txBody>
        </p:sp>
        <p:sp>
          <p:nvSpPr>
            <p:cNvPr id="29" name="Arrow: Right 28">
              <a:extLst>
                <a:ext uri="{FF2B5EF4-FFF2-40B4-BE49-F238E27FC236}">
                  <a16:creationId xmlns:a16="http://schemas.microsoft.com/office/drawing/2014/main" id="{CF1D3E1B-3924-CB07-1E73-BB0DC6DC04EC}"/>
                </a:ext>
              </a:extLst>
            </p:cNvPr>
            <p:cNvSpPr/>
            <p:nvPr/>
          </p:nvSpPr>
          <p:spPr>
            <a:xfrm>
              <a:off x="8717859" y="4525610"/>
              <a:ext cx="948935" cy="4160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DA239AAE-3F29-B4B7-A56C-6669CD17679C}"/>
                </a:ext>
              </a:extLst>
            </p:cNvPr>
            <p:cNvSpPr/>
            <p:nvPr/>
          </p:nvSpPr>
          <p:spPr>
            <a:xfrm rot="10800000">
              <a:off x="8609908" y="5097110"/>
              <a:ext cx="948935" cy="4160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2F0C00B-52A4-F44E-102D-E312B21C4327}"/>
                </a:ext>
              </a:extLst>
            </p:cNvPr>
            <p:cNvSpPr txBox="1"/>
            <p:nvPr/>
          </p:nvSpPr>
          <p:spPr>
            <a:xfrm>
              <a:off x="6398013" y="4083610"/>
              <a:ext cx="4423787" cy="400110"/>
            </a:xfrm>
            <a:prstGeom prst="rect">
              <a:avLst/>
            </a:prstGeom>
            <a:noFill/>
          </p:spPr>
          <p:txBody>
            <a:bodyPr wrap="square" lIns="91440" tIns="45720" rIns="91440" bIns="45720" anchor="t">
              <a:spAutoFit/>
            </a:bodyPr>
            <a:lstStyle/>
            <a:p>
              <a:pPr algn="ctr"/>
              <a:r>
                <a:rPr lang="en-US" sz="2000" b="1" dirty="0">
                  <a:solidFill>
                    <a:srgbClr val="BF5700"/>
                  </a:solidFill>
                  <a:latin typeface="Raleway"/>
                  <a:ea typeface="+mn-lt"/>
                  <a:cs typeface="+mn-lt"/>
                </a:rPr>
                <a:t>A lightweight, global state store</a:t>
              </a:r>
              <a:endParaRPr lang="en-US" b="1" dirty="0"/>
            </a:p>
          </p:txBody>
        </p:sp>
      </p:grpSp>
      <p:sp>
        <p:nvSpPr>
          <p:cNvPr id="32" name="Rectangle 31">
            <a:extLst>
              <a:ext uri="{FF2B5EF4-FFF2-40B4-BE49-F238E27FC236}">
                <a16:creationId xmlns:a16="http://schemas.microsoft.com/office/drawing/2014/main" id="{DB94F9B7-CE4F-57D5-A44B-8FFE252850A0}"/>
              </a:ext>
            </a:extLst>
          </p:cNvPr>
          <p:cNvSpPr/>
          <p:nvPr>
            <p:custDataLst>
              <p:tags r:id="rId9"/>
            </p:custDataLst>
          </p:nvPr>
        </p:nvSpPr>
        <p:spPr>
          <a:xfrm>
            <a:off x="5291328" y="4052824"/>
            <a:ext cx="1194816" cy="246983"/>
          </a:xfrm>
          <a:prstGeom prst="rect">
            <a:avLst/>
          </a:prstGeom>
          <a:noFill/>
          <a:ln w="28575">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0B23B70-AA14-A8FB-E50E-9EE1C87C3A75}"/>
              </a:ext>
            </a:extLst>
          </p:cNvPr>
          <p:cNvSpPr/>
          <p:nvPr>
            <p:custDataLst>
              <p:tags r:id="rId10"/>
            </p:custDataLst>
          </p:nvPr>
        </p:nvSpPr>
        <p:spPr>
          <a:xfrm>
            <a:off x="6791853" y="4498368"/>
            <a:ext cx="1194816" cy="246983"/>
          </a:xfrm>
          <a:prstGeom prst="rect">
            <a:avLst/>
          </a:prstGeom>
          <a:noFill/>
          <a:ln w="28575">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74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5599E2-5853-C33A-3309-B551EEEAFB72}"/>
              </a:ext>
            </a:extLst>
          </p:cNvPr>
          <p:cNvSpPr>
            <a:spLocks noGrp="1"/>
          </p:cNvSpPr>
          <p:nvPr>
            <p:ph type="sldNum" sz="quarter" idx="12"/>
            <p:custDataLst>
              <p:tags r:id="rId2"/>
            </p:custDataLst>
          </p:nvPr>
        </p:nvSpPr>
        <p:spPr/>
        <p:txBody>
          <a:bodyPr/>
          <a:lstStyle/>
          <a:p>
            <a:r>
              <a:rPr lang="en-US"/>
              <a:t>1</a:t>
            </a:r>
            <a:endParaRPr lang="en-US" dirty="0"/>
          </a:p>
        </p:txBody>
      </p:sp>
      <p:sp>
        <p:nvSpPr>
          <p:cNvPr id="4" name="Title 3">
            <a:extLst>
              <a:ext uri="{FF2B5EF4-FFF2-40B4-BE49-F238E27FC236}">
                <a16:creationId xmlns:a16="http://schemas.microsoft.com/office/drawing/2014/main" id="{419BD316-608E-6C4B-6F49-7BC6B3FEDA89}"/>
              </a:ext>
            </a:extLst>
          </p:cNvPr>
          <p:cNvSpPr>
            <a:spLocks noGrp="1"/>
          </p:cNvSpPr>
          <p:nvPr>
            <p:ph type="title"/>
            <p:custDataLst>
              <p:tags r:id="rId3"/>
            </p:custDataLst>
          </p:nvPr>
        </p:nvSpPr>
        <p:spPr/>
        <p:txBody>
          <a:bodyPr>
            <a:normAutofit/>
          </a:bodyPr>
          <a:lstStyle/>
          <a:p>
            <a:r>
              <a:rPr lang="en-US" dirty="0"/>
              <a:t>Everyone Else is Using ML, Why Aren’t We?</a:t>
            </a:r>
          </a:p>
        </p:txBody>
      </p:sp>
      <p:grpSp>
        <p:nvGrpSpPr>
          <p:cNvPr id="18" name="Group 17">
            <a:extLst>
              <a:ext uri="{FF2B5EF4-FFF2-40B4-BE49-F238E27FC236}">
                <a16:creationId xmlns:a16="http://schemas.microsoft.com/office/drawing/2014/main" id="{1391E037-D7FF-CE84-7676-130D25D84778}"/>
              </a:ext>
            </a:extLst>
          </p:cNvPr>
          <p:cNvGrpSpPr/>
          <p:nvPr>
            <p:custDataLst>
              <p:tags r:id="rId4"/>
            </p:custDataLst>
          </p:nvPr>
        </p:nvGrpSpPr>
        <p:grpSpPr>
          <a:xfrm>
            <a:off x="393015" y="1909484"/>
            <a:ext cx="1008609" cy="1041661"/>
            <a:chOff x="802206" y="1894045"/>
            <a:chExt cx="1008609" cy="1041661"/>
          </a:xfrm>
        </p:grpSpPr>
        <p:pic>
          <p:nvPicPr>
            <p:cNvPr id="1026" name="Picture 2" descr="undefined">
              <a:extLst>
                <a:ext uri="{FF2B5EF4-FFF2-40B4-BE49-F238E27FC236}">
                  <a16:creationId xmlns:a16="http://schemas.microsoft.com/office/drawing/2014/main" id="{57659E44-BFB7-D691-7575-7D7FC79876E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73545"/>
            <a:stretch/>
          </p:blipFill>
          <p:spPr bwMode="auto">
            <a:xfrm>
              <a:off x="949796" y="1894045"/>
              <a:ext cx="713429" cy="707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ACB9CB5-59DE-6093-1951-D099E0C02B4D}"/>
                </a:ext>
              </a:extLst>
            </p:cNvPr>
            <p:cNvSpPr txBox="1"/>
            <p:nvPr/>
          </p:nvSpPr>
          <p:spPr>
            <a:xfrm>
              <a:off x="802206" y="2597152"/>
              <a:ext cx="1008609" cy="338554"/>
            </a:xfrm>
            <a:prstGeom prst="rect">
              <a:avLst/>
            </a:prstGeom>
            <a:noFill/>
          </p:spPr>
          <p:txBody>
            <a:bodyPr wrap="none" rtlCol="0">
              <a:spAutoFit/>
            </a:bodyPr>
            <a:lstStyle/>
            <a:p>
              <a:pPr algn="ctr"/>
              <a:r>
                <a:rPr lang="en-US" sz="1600" dirty="0">
                  <a:latin typeface="Raleway" pitchFamily="2" charset="0"/>
                </a:rPr>
                <a:t>AlphaGo</a:t>
              </a:r>
            </a:p>
          </p:txBody>
        </p:sp>
      </p:grpSp>
      <p:grpSp>
        <p:nvGrpSpPr>
          <p:cNvPr id="19" name="Group 18">
            <a:extLst>
              <a:ext uri="{FF2B5EF4-FFF2-40B4-BE49-F238E27FC236}">
                <a16:creationId xmlns:a16="http://schemas.microsoft.com/office/drawing/2014/main" id="{F3F5F22B-4BA7-359B-3467-219D91242F84}"/>
              </a:ext>
            </a:extLst>
          </p:cNvPr>
          <p:cNvGrpSpPr/>
          <p:nvPr>
            <p:custDataLst>
              <p:tags r:id="rId5"/>
            </p:custDataLst>
          </p:nvPr>
        </p:nvGrpSpPr>
        <p:grpSpPr>
          <a:xfrm>
            <a:off x="1315122" y="1866561"/>
            <a:ext cx="1159292" cy="1084584"/>
            <a:chOff x="2430254" y="1851122"/>
            <a:chExt cx="1159292" cy="1084584"/>
          </a:xfrm>
        </p:grpSpPr>
        <p:pic>
          <p:nvPicPr>
            <p:cNvPr id="6" name="Graphic 5" descr="DNA with solid fill">
              <a:extLst>
                <a:ext uri="{FF2B5EF4-FFF2-40B4-BE49-F238E27FC236}">
                  <a16:creationId xmlns:a16="http://schemas.microsoft.com/office/drawing/2014/main" id="{1A543636-5D42-2C6C-C207-236EEAB9981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34489" y="1851122"/>
              <a:ext cx="750823" cy="750823"/>
            </a:xfrm>
            <a:prstGeom prst="rect">
              <a:avLst/>
            </a:prstGeom>
          </p:spPr>
        </p:pic>
        <p:sp>
          <p:nvSpPr>
            <p:cNvPr id="17" name="TextBox 16">
              <a:extLst>
                <a:ext uri="{FF2B5EF4-FFF2-40B4-BE49-F238E27FC236}">
                  <a16:creationId xmlns:a16="http://schemas.microsoft.com/office/drawing/2014/main" id="{A87DDAA1-001B-37CF-DDB4-E52759884982}"/>
                </a:ext>
              </a:extLst>
            </p:cNvPr>
            <p:cNvSpPr txBox="1"/>
            <p:nvPr/>
          </p:nvSpPr>
          <p:spPr>
            <a:xfrm>
              <a:off x="2430254" y="2597152"/>
              <a:ext cx="1159292" cy="338554"/>
            </a:xfrm>
            <a:prstGeom prst="rect">
              <a:avLst/>
            </a:prstGeom>
            <a:noFill/>
          </p:spPr>
          <p:txBody>
            <a:bodyPr wrap="none" rtlCol="0">
              <a:spAutoFit/>
            </a:bodyPr>
            <a:lstStyle/>
            <a:p>
              <a:pPr algn="ctr"/>
              <a:r>
                <a:rPr lang="en-US" sz="1600" dirty="0">
                  <a:latin typeface="Raleway" pitchFamily="2" charset="0"/>
                </a:rPr>
                <a:t>AlphaFold</a:t>
              </a:r>
            </a:p>
          </p:txBody>
        </p:sp>
      </p:grpSp>
      <p:grpSp>
        <p:nvGrpSpPr>
          <p:cNvPr id="46" name="Group 45">
            <a:extLst>
              <a:ext uri="{FF2B5EF4-FFF2-40B4-BE49-F238E27FC236}">
                <a16:creationId xmlns:a16="http://schemas.microsoft.com/office/drawing/2014/main" id="{840BEFE2-47FD-67AE-A542-D0C3C2B1C94C}"/>
              </a:ext>
            </a:extLst>
          </p:cNvPr>
          <p:cNvGrpSpPr/>
          <p:nvPr>
            <p:custDataLst>
              <p:tags r:id="rId6"/>
            </p:custDataLst>
          </p:nvPr>
        </p:nvGrpSpPr>
        <p:grpSpPr>
          <a:xfrm>
            <a:off x="3326049" y="1986554"/>
            <a:ext cx="864339" cy="964591"/>
            <a:chOff x="874342" y="3628043"/>
            <a:chExt cx="864339" cy="964591"/>
          </a:xfrm>
        </p:grpSpPr>
        <p:pic>
          <p:nvPicPr>
            <p:cNvPr id="1028" name="Picture 4" descr="Copilot Logo and symbol, meaning, history, PNG, brand">
              <a:extLst>
                <a:ext uri="{FF2B5EF4-FFF2-40B4-BE49-F238E27FC236}">
                  <a16:creationId xmlns:a16="http://schemas.microsoft.com/office/drawing/2014/main" id="{A0434E92-A3A4-4AEB-D1E9-47EFD70F068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0000" r="20096"/>
            <a:stretch/>
          </p:blipFill>
          <p:spPr bwMode="auto">
            <a:xfrm>
              <a:off x="986165" y="3628043"/>
              <a:ext cx="640693" cy="6016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D09451D-D56C-7F4E-2307-A62C784E6017}"/>
                </a:ext>
              </a:extLst>
            </p:cNvPr>
            <p:cNvSpPr txBox="1"/>
            <p:nvPr/>
          </p:nvSpPr>
          <p:spPr>
            <a:xfrm>
              <a:off x="874342" y="4254080"/>
              <a:ext cx="864339" cy="338554"/>
            </a:xfrm>
            <a:prstGeom prst="rect">
              <a:avLst/>
            </a:prstGeom>
            <a:noFill/>
          </p:spPr>
          <p:txBody>
            <a:bodyPr wrap="none" rtlCol="0">
              <a:spAutoFit/>
            </a:bodyPr>
            <a:lstStyle/>
            <a:p>
              <a:pPr algn="ctr"/>
              <a:r>
                <a:rPr lang="en-US" sz="1600" dirty="0">
                  <a:latin typeface="Raleway" pitchFamily="2" charset="0"/>
                </a:rPr>
                <a:t>CoPilot</a:t>
              </a:r>
            </a:p>
          </p:txBody>
        </p:sp>
      </p:grpSp>
      <p:grpSp>
        <p:nvGrpSpPr>
          <p:cNvPr id="45" name="Group 44">
            <a:extLst>
              <a:ext uri="{FF2B5EF4-FFF2-40B4-BE49-F238E27FC236}">
                <a16:creationId xmlns:a16="http://schemas.microsoft.com/office/drawing/2014/main" id="{14627264-2CA0-1816-3BA2-DA5FB620E07E}"/>
              </a:ext>
            </a:extLst>
          </p:cNvPr>
          <p:cNvGrpSpPr/>
          <p:nvPr>
            <p:custDataLst>
              <p:tags r:id="rId7"/>
            </p:custDataLst>
          </p:nvPr>
        </p:nvGrpSpPr>
        <p:grpSpPr>
          <a:xfrm>
            <a:off x="2387912" y="1931320"/>
            <a:ext cx="1024639" cy="1019825"/>
            <a:chOff x="2532187" y="3572809"/>
            <a:chExt cx="1024639" cy="1019825"/>
          </a:xfrm>
        </p:grpSpPr>
        <p:pic>
          <p:nvPicPr>
            <p:cNvPr id="1030" name="Picture 6">
              <a:extLst>
                <a:ext uri="{FF2B5EF4-FFF2-40B4-BE49-F238E27FC236}">
                  <a16:creationId xmlns:a16="http://schemas.microsoft.com/office/drawing/2014/main" id="{43F0FF28-FD99-762A-153E-EC30169720C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3164" t="3761" r="23077" b="1991"/>
            <a:stretch/>
          </p:blipFill>
          <p:spPr bwMode="auto">
            <a:xfrm>
              <a:off x="2734382" y="3572809"/>
              <a:ext cx="620249" cy="6116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9ED70FB-3746-C0AB-4B93-4B2FA1DC191E}"/>
                </a:ext>
              </a:extLst>
            </p:cNvPr>
            <p:cNvSpPr txBox="1"/>
            <p:nvPr/>
          </p:nvSpPr>
          <p:spPr>
            <a:xfrm>
              <a:off x="2532187" y="4254080"/>
              <a:ext cx="1024639" cy="338554"/>
            </a:xfrm>
            <a:prstGeom prst="rect">
              <a:avLst/>
            </a:prstGeom>
            <a:noFill/>
          </p:spPr>
          <p:txBody>
            <a:bodyPr wrap="none" rtlCol="0">
              <a:spAutoFit/>
            </a:bodyPr>
            <a:lstStyle/>
            <a:p>
              <a:pPr algn="ctr"/>
              <a:r>
                <a:rPr lang="en-US" sz="1600" dirty="0">
                  <a:latin typeface="Raleway" pitchFamily="2" charset="0"/>
                </a:rPr>
                <a:t>ChatGPT</a:t>
              </a:r>
            </a:p>
          </p:txBody>
        </p:sp>
      </p:grpSp>
      <p:grpSp>
        <p:nvGrpSpPr>
          <p:cNvPr id="25" name="Group 24">
            <a:extLst>
              <a:ext uri="{FF2B5EF4-FFF2-40B4-BE49-F238E27FC236}">
                <a16:creationId xmlns:a16="http://schemas.microsoft.com/office/drawing/2014/main" id="{713133C6-8471-92A4-B16D-F5DC18B81BB4}"/>
              </a:ext>
            </a:extLst>
          </p:cNvPr>
          <p:cNvGrpSpPr/>
          <p:nvPr>
            <p:custDataLst>
              <p:tags r:id="rId8"/>
            </p:custDataLst>
          </p:nvPr>
        </p:nvGrpSpPr>
        <p:grpSpPr>
          <a:xfrm>
            <a:off x="4103887" y="1904790"/>
            <a:ext cx="1245854" cy="1046355"/>
            <a:chOff x="1555795" y="4983372"/>
            <a:chExt cx="1245854" cy="1046355"/>
          </a:xfrm>
        </p:grpSpPr>
        <p:pic>
          <p:nvPicPr>
            <p:cNvPr id="13" name="Graphic 12" descr="Abacus with solid fill">
              <a:extLst>
                <a:ext uri="{FF2B5EF4-FFF2-40B4-BE49-F238E27FC236}">
                  <a16:creationId xmlns:a16="http://schemas.microsoft.com/office/drawing/2014/main" id="{53D5DCED-3B82-4E68-B550-B1D91EF24D4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803311" y="4983372"/>
              <a:ext cx="750823" cy="750823"/>
            </a:xfrm>
            <a:prstGeom prst="rect">
              <a:avLst/>
            </a:prstGeom>
          </p:spPr>
        </p:pic>
        <p:sp>
          <p:nvSpPr>
            <p:cNvPr id="24" name="TextBox 23">
              <a:extLst>
                <a:ext uri="{FF2B5EF4-FFF2-40B4-BE49-F238E27FC236}">
                  <a16:creationId xmlns:a16="http://schemas.microsoft.com/office/drawing/2014/main" id="{012ABEDE-3371-CAFF-46E8-7241FC765A67}"/>
                </a:ext>
              </a:extLst>
            </p:cNvPr>
            <p:cNvSpPr txBox="1"/>
            <p:nvPr/>
          </p:nvSpPr>
          <p:spPr>
            <a:xfrm>
              <a:off x="1555795" y="5691173"/>
              <a:ext cx="1245854" cy="338554"/>
            </a:xfrm>
            <a:prstGeom prst="rect">
              <a:avLst/>
            </a:prstGeom>
            <a:noFill/>
          </p:spPr>
          <p:txBody>
            <a:bodyPr wrap="none" rtlCol="0">
              <a:spAutoFit/>
            </a:bodyPr>
            <a:lstStyle/>
            <a:p>
              <a:pPr algn="ctr"/>
              <a:r>
                <a:rPr lang="en-US" sz="1600" dirty="0" err="1">
                  <a:latin typeface="Raleway" pitchFamily="2" charset="0"/>
                </a:rPr>
                <a:t>AlphaProof</a:t>
              </a:r>
              <a:endParaRPr lang="en-US" sz="1600" dirty="0">
                <a:latin typeface="Raleway" pitchFamily="2" charset="0"/>
              </a:endParaRPr>
            </a:p>
          </p:txBody>
        </p:sp>
      </p:grpSp>
      <p:sp>
        <p:nvSpPr>
          <p:cNvPr id="26" name="TextBox 25">
            <a:extLst>
              <a:ext uri="{FF2B5EF4-FFF2-40B4-BE49-F238E27FC236}">
                <a16:creationId xmlns:a16="http://schemas.microsoft.com/office/drawing/2014/main" id="{12F9C4A3-EEEB-8C21-E99F-CCA772A4647C}"/>
              </a:ext>
            </a:extLst>
          </p:cNvPr>
          <p:cNvSpPr txBox="1"/>
          <p:nvPr>
            <p:custDataLst>
              <p:tags r:id="rId9"/>
            </p:custDataLst>
          </p:nvPr>
        </p:nvSpPr>
        <p:spPr>
          <a:xfrm>
            <a:off x="5648253" y="1473395"/>
            <a:ext cx="6027470" cy="400110"/>
          </a:xfrm>
          <a:prstGeom prst="rect">
            <a:avLst/>
          </a:prstGeom>
          <a:noFill/>
        </p:spPr>
        <p:txBody>
          <a:bodyPr wrap="square" rtlCol="0">
            <a:spAutoFit/>
          </a:bodyPr>
          <a:lstStyle/>
          <a:p>
            <a:pPr algn="ctr"/>
            <a:r>
              <a:rPr lang="en-US" sz="2000" dirty="0">
                <a:solidFill>
                  <a:srgbClr val="BF5700"/>
                </a:solidFill>
                <a:latin typeface="Raleway" pitchFamily="2" charset="0"/>
              </a:rPr>
              <a:t>Does using ML in the OS make sense?</a:t>
            </a:r>
          </a:p>
        </p:txBody>
      </p:sp>
      <p:grpSp>
        <p:nvGrpSpPr>
          <p:cNvPr id="1029" name="Group 1028">
            <a:extLst>
              <a:ext uri="{FF2B5EF4-FFF2-40B4-BE49-F238E27FC236}">
                <a16:creationId xmlns:a16="http://schemas.microsoft.com/office/drawing/2014/main" id="{5F983FAA-996C-9148-56B6-0A2E83FF112E}"/>
              </a:ext>
            </a:extLst>
          </p:cNvPr>
          <p:cNvGrpSpPr>
            <a:grpSpLocks noChangeAspect="1"/>
          </p:cNvGrpSpPr>
          <p:nvPr>
            <p:custDataLst>
              <p:tags r:id="rId10"/>
            </p:custDataLst>
          </p:nvPr>
        </p:nvGrpSpPr>
        <p:grpSpPr>
          <a:xfrm>
            <a:off x="1290613" y="5340023"/>
            <a:ext cx="828000" cy="867370"/>
            <a:chOff x="8048675" y="3229729"/>
            <a:chExt cx="1901304" cy="1991711"/>
          </a:xfrm>
        </p:grpSpPr>
        <p:pic>
          <p:nvPicPr>
            <p:cNvPr id="1031" name="Picture 1030">
              <a:extLst>
                <a:ext uri="{FF2B5EF4-FFF2-40B4-BE49-F238E27FC236}">
                  <a16:creationId xmlns:a16="http://schemas.microsoft.com/office/drawing/2014/main" id="{9BADAED8-8681-CF3E-86E1-289B0F7989BF}"/>
                </a:ext>
              </a:extLst>
            </p:cNvPr>
            <p:cNvPicPr>
              <a:picLocks noChangeAspect="1"/>
            </p:cNvPicPr>
            <p:nvPr/>
          </p:nvPicPr>
          <p:blipFill>
            <a:blip r:embed="rId28"/>
            <a:srcRect t="12000"/>
            <a:stretch/>
          </p:blipFill>
          <p:spPr>
            <a:xfrm>
              <a:off x="8192229" y="3229729"/>
              <a:ext cx="1541693" cy="1356691"/>
            </a:xfrm>
            <a:prstGeom prst="rect">
              <a:avLst/>
            </a:prstGeom>
          </p:spPr>
        </p:pic>
        <p:grpSp>
          <p:nvGrpSpPr>
            <p:cNvPr id="1032" name="Group 1031">
              <a:extLst>
                <a:ext uri="{FF2B5EF4-FFF2-40B4-BE49-F238E27FC236}">
                  <a16:creationId xmlns:a16="http://schemas.microsoft.com/office/drawing/2014/main" id="{D8440871-EAE1-AEE5-9F9A-302DE11D5552}"/>
                </a:ext>
              </a:extLst>
            </p:cNvPr>
            <p:cNvGrpSpPr/>
            <p:nvPr/>
          </p:nvGrpSpPr>
          <p:grpSpPr>
            <a:xfrm>
              <a:off x="8048675" y="3977116"/>
              <a:ext cx="1901304" cy="1244324"/>
              <a:chOff x="8048675" y="3977116"/>
              <a:chExt cx="1901304" cy="1244324"/>
            </a:xfrm>
          </p:grpSpPr>
          <p:pic>
            <p:nvPicPr>
              <p:cNvPr id="1033" name="Picture 1032" descr="A black and white logo&#10;&#10;AI-generated content may be incorrect.">
                <a:extLst>
                  <a:ext uri="{FF2B5EF4-FFF2-40B4-BE49-F238E27FC236}">
                    <a16:creationId xmlns:a16="http://schemas.microsoft.com/office/drawing/2014/main" id="{7DA41442-D9D8-9F6C-27CA-197FACAFFB63}"/>
                  </a:ext>
                </a:extLst>
              </p:cNvPr>
              <p:cNvPicPr>
                <a:picLocks noChangeAspect="1"/>
              </p:cNvPicPr>
              <p:nvPr/>
            </p:nvPicPr>
            <p:blipFill>
              <a:blip r:embed="rId29"/>
              <a:srcRect l="23017" t="19365" r="23809" b="15556"/>
              <a:stretch/>
            </p:blipFill>
            <p:spPr>
              <a:xfrm>
                <a:off x="8963074" y="3977116"/>
                <a:ext cx="986905" cy="1207853"/>
              </a:xfrm>
              <a:prstGeom prst="rect">
                <a:avLst/>
              </a:prstGeom>
            </p:spPr>
          </p:pic>
          <p:pic>
            <p:nvPicPr>
              <p:cNvPr id="1034" name="Graphic 1033" descr="Tools with solid fill">
                <a:extLst>
                  <a:ext uri="{FF2B5EF4-FFF2-40B4-BE49-F238E27FC236}">
                    <a16:creationId xmlns:a16="http://schemas.microsoft.com/office/drawing/2014/main" id="{CF549DBA-0896-013D-067D-7831C1E425D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048675" y="4307040"/>
                <a:ext cx="914400" cy="914400"/>
              </a:xfrm>
              <a:prstGeom prst="rect">
                <a:avLst/>
              </a:prstGeom>
            </p:spPr>
          </p:pic>
        </p:grpSp>
      </p:grpSp>
      <p:grpSp>
        <p:nvGrpSpPr>
          <p:cNvPr id="1035" name="Group 1034">
            <a:extLst>
              <a:ext uri="{FF2B5EF4-FFF2-40B4-BE49-F238E27FC236}">
                <a16:creationId xmlns:a16="http://schemas.microsoft.com/office/drawing/2014/main" id="{2D7518C1-D33B-71BE-A2F7-7072D0778866}"/>
              </a:ext>
            </a:extLst>
          </p:cNvPr>
          <p:cNvGrpSpPr>
            <a:grpSpLocks noChangeAspect="1"/>
          </p:cNvGrpSpPr>
          <p:nvPr>
            <p:custDataLst>
              <p:tags r:id="rId11"/>
            </p:custDataLst>
          </p:nvPr>
        </p:nvGrpSpPr>
        <p:grpSpPr>
          <a:xfrm>
            <a:off x="1020613" y="4413906"/>
            <a:ext cx="1260000" cy="969308"/>
            <a:chOff x="1912409" y="3051264"/>
            <a:chExt cx="2773459" cy="2133600"/>
          </a:xfrm>
        </p:grpSpPr>
        <p:pic>
          <p:nvPicPr>
            <p:cNvPr id="1036" name="Picture 1035">
              <a:extLst>
                <a:ext uri="{FF2B5EF4-FFF2-40B4-BE49-F238E27FC236}">
                  <a16:creationId xmlns:a16="http://schemas.microsoft.com/office/drawing/2014/main" id="{E928FD6A-636C-35BC-6E70-FFBE6119A0F8}"/>
                </a:ext>
              </a:extLst>
            </p:cNvPr>
            <p:cNvPicPr>
              <a:picLocks noChangeAspect="1"/>
            </p:cNvPicPr>
            <p:nvPr/>
          </p:nvPicPr>
          <p:blipFill>
            <a:blip r:embed="rId32">
              <a:duotone>
                <a:schemeClr val="accent1">
                  <a:shade val="45000"/>
                  <a:satMod val="135000"/>
                </a:schemeClr>
                <a:prstClr val="white"/>
              </a:duotone>
            </a:blip>
            <a:srcRect l="45455"/>
            <a:stretch/>
          </p:blipFill>
          <p:spPr>
            <a:xfrm>
              <a:off x="3771467" y="3087840"/>
              <a:ext cx="914401" cy="1676400"/>
            </a:xfrm>
            <a:prstGeom prst="rect">
              <a:avLst/>
            </a:prstGeom>
          </p:spPr>
        </p:pic>
        <p:pic>
          <p:nvPicPr>
            <p:cNvPr id="1037" name="Picture 1036">
              <a:extLst>
                <a:ext uri="{FF2B5EF4-FFF2-40B4-BE49-F238E27FC236}">
                  <a16:creationId xmlns:a16="http://schemas.microsoft.com/office/drawing/2014/main" id="{286035DA-44C0-D2B0-72EB-DBF98460F36B}"/>
                </a:ext>
              </a:extLst>
            </p:cNvPr>
            <p:cNvPicPr>
              <a:picLocks noChangeAspect="1"/>
            </p:cNvPicPr>
            <p:nvPr/>
          </p:nvPicPr>
          <p:blipFill>
            <a:blip r:embed="rId33"/>
            <a:stretch>
              <a:fillRect/>
            </a:stretch>
          </p:blipFill>
          <p:spPr>
            <a:xfrm>
              <a:off x="1912409" y="3051264"/>
              <a:ext cx="2133600" cy="2133600"/>
            </a:xfrm>
            <a:prstGeom prst="rect">
              <a:avLst/>
            </a:prstGeom>
          </p:spPr>
        </p:pic>
      </p:grpSp>
      <p:grpSp>
        <p:nvGrpSpPr>
          <p:cNvPr id="85" name="Group 84">
            <a:extLst>
              <a:ext uri="{FF2B5EF4-FFF2-40B4-BE49-F238E27FC236}">
                <a16:creationId xmlns:a16="http://schemas.microsoft.com/office/drawing/2014/main" id="{79186051-A4EF-BB77-BCC0-414C207EE7A3}"/>
              </a:ext>
            </a:extLst>
          </p:cNvPr>
          <p:cNvGrpSpPr>
            <a:grpSpLocks noChangeAspect="1"/>
          </p:cNvGrpSpPr>
          <p:nvPr>
            <p:custDataLst>
              <p:tags r:id="rId12"/>
            </p:custDataLst>
          </p:nvPr>
        </p:nvGrpSpPr>
        <p:grpSpPr>
          <a:xfrm>
            <a:off x="1020613" y="3747749"/>
            <a:ext cx="1260000" cy="577483"/>
            <a:chOff x="1137861" y="3717497"/>
            <a:chExt cx="2732253" cy="1252237"/>
          </a:xfrm>
        </p:grpSpPr>
        <p:grpSp>
          <p:nvGrpSpPr>
            <p:cNvPr id="1038" name="Group 1037">
              <a:extLst>
                <a:ext uri="{FF2B5EF4-FFF2-40B4-BE49-F238E27FC236}">
                  <a16:creationId xmlns:a16="http://schemas.microsoft.com/office/drawing/2014/main" id="{6E38B477-11AC-F649-4D05-77048E955835}"/>
                </a:ext>
              </a:extLst>
            </p:cNvPr>
            <p:cNvGrpSpPr/>
            <p:nvPr/>
          </p:nvGrpSpPr>
          <p:grpSpPr>
            <a:xfrm>
              <a:off x="2483210" y="3717497"/>
              <a:ext cx="929704" cy="795037"/>
              <a:chOff x="2039407" y="3637114"/>
              <a:chExt cx="929704" cy="795037"/>
            </a:xfrm>
          </p:grpSpPr>
          <p:sp>
            <p:nvSpPr>
              <p:cNvPr id="1039" name="Freeform: Shape 1038">
                <a:extLst>
                  <a:ext uri="{FF2B5EF4-FFF2-40B4-BE49-F238E27FC236}">
                    <a16:creationId xmlns:a16="http://schemas.microsoft.com/office/drawing/2014/main" id="{21C063E8-0AE3-B4B7-698D-B22EA9B19906}"/>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0" name="Freeform: Shape 1039">
                <a:extLst>
                  <a:ext uri="{FF2B5EF4-FFF2-40B4-BE49-F238E27FC236}">
                    <a16:creationId xmlns:a16="http://schemas.microsoft.com/office/drawing/2014/main" id="{27EABC25-0FAC-23A3-7F74-8BEB13D51D50}"/>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1" name="Freeform: Shape 1040">
                <a:extLst>
                  <a:ext uri="{FF2B5EF4-FFF2-40B4-BE49-F238E27FC236}">
                    <a16:creationId xmlns:a16="http://schemas.microsoft.com/office/drawing/2014/main" id="{05F7F08D-40FB-D439-03F5-66A35E52CD6A}"/>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0" name="Group 69">
              <a:extLst>
                <a:ext uri="{FF2B5EF4-FFF2-40B4-BE49-F238E27FC236}">
                  <a16:creationId xmlns:a16="http://schemas.microsoft.com/office/drawing/2014/main" id="{0C1E8260-CF8E-70F9-501B-55DCF7479480}"/>
                </a:ext>
              </a:extLst>
            </p:cNvPr>
            <p:cNvGrpSpPr/>
            <p:nvPr/>
          </p:nvGrpSpPr>
          <p:grpSpPr>
            <a:xfrm>
              <a:off x="2635610" y="3869897"/>
              <a:ext cx="929704" cy="795037"/>
              <a:chOff x="2039407" y="3637114"/>
              <a:chExt cx="929704" cy="795037"/>
            </a:xfrm>
          </p:grpSpPr>
          <p:sp>
            <p:nvSpPr>
              <p:cNvPr id="71" name="Freeform: Shape 70">
                <a:extLst>
                  <a:ext uri="{FF2B5EF4-FFF2-40B4-BE49-F238E27FC236}">
                    <a16:creationId xmlns:a16="http://schemas.microsoft.com/office/drawing/2014/main" id="{68720B69-503E-2EE6-6CA9-25EB10500DCC}"/>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2" name="Freeform: Shape 71">
                <a:extLst>
                  <a:ext uri="{FF2B5EF4-FFF2-40B4-BE49-F238E27FC236}">
                    <a16:creationId xmlns:a16="http://schemas.microsoft.com/office/drawing/2014/main" id="{4A6B8281-8CAE-87D3-8F03-5D0F8FCA1767}"/>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3" name="Freeform: Shape 72">
                <a:extLst>
                  <a:ext uri="{FF2B5EF4-FFF2-40B4-BE49-F238E27FC236}">
                    <a16:creationId xmlns:a16="http://schemas.microsoft.com/office/drawing/2014/main" id="{4851C423-2AD9-45A2-010B-92507E15EDD8}"/>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4" name="Group 73">
              <a:extLst>
                <a:ext uri="{FF2B5EF4-FFF2-40B4-BE49-F238E27FC236}">
                  <a16:creationId xmlns:a16="http://schemas.microsoft.com/office/drawing/2014/main" id="{34890B58-12C5-8581-32B7-E2653BE4B005}"/>
                </a:ext>
              </a:extLst>
            </p:cNvPr>
            <p:cNvGrpSpPr/>
            <p:nvPr/>
          </p:nvGrpSpPr>
          <p:grpSpPr>
            <a:xfrm>
              <a:off x="2788010" y="4022297"/>
              <a:ext cx="929704" cy="795037"/>
              <a:chOff x="2039407" y="3637114"/>
              <a:chExt cx="929704" cy="795037"/>
            </a:xfrm>
          </p:grpSpPr>
          <p:sp>
            <p:nvSpPr>
              <p:cNvPr id="75" name="Freeform: Shape 74">
                <a:extLst>
                  <a:ext uri="{FF2B5EF4-FFF2-40B4-BE49-F238E27FC236}">
                    <a16:creationId xmlns:a16="http://schemas.microsoft.com/office/drawing/2014/main" id="{DADF9125-B4C0-535E-7EC6-C9683A3B76BB}"/>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6" name="Freeform: Shape 75">
                <a:extLst>
                  <a:ext uri="{FF2B5EF4-FFF2-40B4-BE49-F238E27FC236}">
                    <a16:creationId xmlns:a16="http://schemas.microsoft.com/office/drawing/2014/main" id="{5CDFD7CA-3970-EDF5-7A08-C1BEE712608E}"/>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7" name="Freeform: Shape 76">
                <a:extLst>
                  <a:ext uri="{FF2B5EF4-FFF2-40B4-BE49-F238E27FC236}">
                    <a16:creationId xmlns:a16="http://schemas.microsoft.com/office/drawing/2014/main" id="{16BED5E2-0F0C-BD79-3B48-BB702557BB1D}"/>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8" name="Group 77">
              <a:extLst>
                <a:ext uri="{FF2B5EF4-FFF2-40B4-BE49-F238E27FC236}">
                  <a16:creationId xmlns:a16="http://schemas.microsoft.com/office/drawing/2014/main" id="{3AA314A2-A6A7-8203-9D31-D254D2AEE8D5}"/>
                </a:ext>
              </a:extLst>
            </p:cNvPr>
            <p:cNvGrpSpPr/>
            <p:nvPr/>
          </p:nvGrpSpPr>
          <p:grpSpPr>
            <a:xfrm>
              <a:off x="2940410" y="4174697"/>
              <a:ext cx="929704" cy="795037"/>
              <a:chOff x="2039407" y="3637114"/>
              <a:chExt cx="929704" cy="795037"/>
            </a:xfrm>
          </p:grpSpPr>
          <p:sp>
            <p:nvSpPr>
              <p:cNvPr id="79" name="Freeform: Shape 78">
                <a:extLst>
                  <a:ext uri="{FF2B5EF4-FFF2-40B4-BE49-F238E27FC236}">
                    <a16:creationId xmlns:a16="http://schemas.microsoft.com/office/drawing/2014/main" id="{B0BC6AA3-E183-5450-6ED6-E5FAAA2C6B5E}"/>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0" name="Freeform: Shape 79">
                <a:extLst>
                  <a:ext uri="{FF2B5EF4-FFF2-40B4-BE49-F238E27FC236}">
                    <a16:creationId xmlns:a16="http://schemas.microsoft.com/office/drawing/2014/main" id="{E47342CB-5DD5-AB08-E0EE-E7225F754D89}"/>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1" name="Freeform: Shape 80">
                <a:extLst>
                  <a:ext uri="{FF2B5EF4-FFF2-40B4-BE49-F238E27FC236}">
                    <a16:creationId xmlns:a16="http://schemas.microsoft.com/office/drawing/2014/main" id="{E352C2BB-69E9-D99A-31C6-1F4D170468AB}"/>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sp>
          <p:nvSpPr>
            <p:cNvPr id="82" name="Arrow: Right 81">
              <a:extLst>
                <a:ext uri="{FF2B5EF4-FFF2-40B4-BE49-F238E27FC236}">
                  <a16:creationId xmlns:a16="http://schemas.microsoft.com/office/drawing/2014/main" id="{7FD7DF48-6A00-9708-EFA4-1362A6322FE7}"/>
                </a:ext>
              </a:extLst>
            </p:cNvPr>
            <p:cNvSpPr/>
            <p:nvPr/>
          </p:nvSpPr>
          <p:spPr>
            <a:xfrm>
              <a:off x="1206769" y="4153839"/>
              <a:ext cx="1168762" cy="415484"/>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4" name="Graphic 83" descr="Gears with solid fill">
              <a:extLst>
                <a:ext uri="{FF2B5EF4-FFF2-40B4-BE49-F238E27FC236}">
                  <a16:creationId xmlns:a16="http://schemas.microsoft.com/office/drawing/2014/main" id="{3F6DD047-78A4-DF37-2D06-2012B667B530}"/>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37861" y="3772208"/>
              <a:ext cx="1151606" cy="1151606"/>
            </a:xfrm>
            <a:prstGeom prst="rect">
              <a:avLst/>
            </a:prstGeom>
          </p:spPr>
        </p:pic>
      </p:grpSp>
      <p:sp>
        <p:nvSpPr>
          <p:cNvPr id="86" name="TextBox 85">
            <a:extLst>
              <a:ext uri="{FF2B5EF4-FFF2-40B4-BE49-F238E27FC236}">
                <a16:creationId xmlns:a16="http://schemas.microsoft.com/office/drawing/2014/main" id="{0B6BDD84-6910-51FF-2C1C-2F40A38B3555}"/>
              </a:ext>
            </a:extLst>
          </p:cNvPr>
          <p:cNvSpPr txBox="1"/>
          <p:nvPr>
            <p:custDataLst>
              <p:tags r:id="rId13"/>
            </p:custDataLst>
          </p:nvPr>
        </p:nvSpPr>
        <p:spPr>
          <a:xfrm>
            <a:off x="2277345" y="3728714"/>
            <a:ext cx="2411238" cy="615553"/>
          </a:xfrm>
          <a:prstGeom prst="rect">
            <a:avLst/>
          </a:prstGeom>
          <a:noFill/>
        </p:spPr>
        <p:txBody>
          <a:bodyPr wrap="none" rtlCol="0">
            <a:spAutoFit/>
          </a:bodyPr>
          <a:lstStyle/>
          <a:p>
            <a:pPr algn="ctr"/>
            <a:r>
              <a:rPr lang="en-US" dirty="0">
                <a:solidFill>
                  <a:srgbClr val="BF5700"/>
                </a:solidFill>
                <a:latin typeface="Raleway" pitchFamily="2" charset="0"/>
              </a:rPr>
              <a:t>Cluster Scheduling</a:t>
            </a:r>
          </a:p>
          <a:p>
            <a:pPr algn="ctr"/>
            <a:r>
              <a:rPr lang="en-US" sz="1600" dirty="0">
                <a:latin typeface="Raleway" pitchFamily="2" charset="0"/>
              </a:rPr>
              <a:t>[Decima (SIGCOMM’20)]</a:t>
            </a:r>
          </a:p>
        </p:txBody>
      </p:sp>
      <p:sp>
        <p:nvSpPr>
          <p:cNvPr id="87" name="TextBox 86">
            <a:extLst>
              <a:ext uri="{FF2B5EF4-FFF2-40B4-BE49-F238E27FC236}">
                <a16:creationId xmlns:a16="http://schemas.microsoft.com/office/drawing/2014/main" id="{5282B85B-B8A0-6397-324B-F319E6EE74B3}"/>
              </a:ext>
            </a:extLst>
          </p:cNvPr>
          <p:cNvSpPr txBox="1"/>
          <p:nvPr>
            <p:custDataLst>
              <p:tags r:id="rId14"/>
            </p:custDataLst>
          </p:nvPr>
        </p:nvSpPr>
        <p:spPr>
          <a:xfrm>
            <a:off x="2229670" y="4467673"/>
            <a:ext cx="2506588" cy="861774"/>
          </a:xfrm>
          <a:prstGeom prst="rect">
            <a:avLst/>
          </a:prstGeom>
          <a:noFill/>
        </p:spPr>
        <p:txBody>
          <a:bodyPr wrap="square" rtlCol="0">
            <a:spAutoFit/>
          </a:bodyPr>
          <a:lstStyle/>
          <a:p>
            <a:pPr algn="ctr"/>
            <a:r>
              <a:rPr lang="en-US" dirty="0">
                <a:solidFill>
                  <a:srgbClr val="BF5700"/>
                </a:solidFill>
                <a:latin typeface="Raleway" pitchFamily="2" charset="0"/>
              </a:rPr>
              <a:t>Query Optimization</a:t>
            </a:r>
          </a:p>
          <a:p>
            <a:pPr algn="ctr"/>
            <a:r>
              <a:rPr lang="en-US" sz="1600" dirty="0">
                <a:latin typeface="Raleway" pitchFamily="2" charset="0"/>
              </a:rPr>
              <a:t>[Neo (VLDB’19), Bao (SIGMOD’22)]</a:t>
            </a:r>
            <a:endParaRPr lang="en-US" dirty="0">
              <a:latin typeface="Raleway" pitchFamily="2" charset="0"/>
            </a:endParaRPr>
          </a:p>
        </p:txBody>
      </p:sp>
      <p:sp>
        <p:nvSpPr>
          <p:cNvPr id="88" name="TextBox 87">
            <a:extLst>
              <a:ext uri="{FF2B5EF4-FFF2-40B4-BE49-F238E27FC236}">
                <a16:creationId xmlns:a16="http://schemas.microsoft.com/office/drawing/2014/main" id="{EA3DCBB4-541A-B7C7-E18A-BBAA26CA7FB8}"/>
              </a:ext>
            </a:extLst>
          </p:cNvPr>
          <p:cNvSpPr txBox="1"/>
          <p:nvPr>
            <p:custDataLst>
              <p:tags r:id="rId15"/>
            </p:custDataLst>
          </p:nvPr>
        </p:nvSpPr>
        <p:spPr>
          <a:xfrm>
            <a:off x="2194658" y="5342821"/>
            <a:ext cx="2576612" cy="861774"/>
          </a:xfrm>
          <a:prstGeom prst="rect">
            <a:avLst/>
          </a:prstGeom>
          <a:noFill/>
        </p:spPr>
        <p:txBody>
          <a:bodyPr wrap="square" rtlCol="0">
            <a:spAutoFit/>
          </a:bodyPr>
          <a:lstStyle/>
          <a:p>
            <a:pPr algn="ctr"/>
            <a:r>
              <a:rPr lang="en-US" dirty="0">
                <a:solidFill>
                  <a:srgbClr val="BF5700"/>
                </a:solidFill>
                <a:latin typeface="Raleway" pitchFamily="2" charset="0"/>
              </a:rPr>
              <a:t>Configuration Tuning</a:t>
            </a:r>
          </a:p>
          <a:p>
            <a:pPr algn="ctr"/>
            <a:r>
              <a:rPr lang="en-US" sz="1600" dirty="0">
                <a:latin typeface="Raleway" pitchFamily="2" charset="0"/>
              </a:rPr>
              <a:t>[SelfTune (NSDI’23), MLOS (VLDB’24)]</a:t>
            </a:r>
          </a:p>
        </p:txBody>
      </p:sp>
      <p:sp>
        <p:nvSpPr>
          <p:cNvPr id="1042" name="TextBox 1041">
            <a:extLst>
              <a:ext uri="{FF2B5EF4-FFF2-40B4-BE49-F238E27FC236}">
                <a16:creationId xmlns:a16="http://schemas.microsoft.com/office/drawing/2014/main" id="{E6B4FB02-2A0E-0FF2-AA02-D1AAD2C393E9}"/>
              </a:ext>
            </a:extLst>
          </p:cNvPr>
          <p:cNvSpPr txBox="1"/>
          <p:nvPr>
            <p:custDataLst>
              <p:tags r:id="rId16"/>
            </p:custDataLst>
          </p:nvPr>
        </p:nvSpPr>
        <p:spPr>
          <a:xfrm>
            <a:off x="393015" y="1473395"/>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Widespread adoption in other domains</a:t>
            </a:r>
          </a:p>
        </p:txBody>
      </p:sp>
      <p:sp>
        <p:nvSpPr>
          <p:cNvPr id="1043" name="TextBox 1042">
            <a:extLst>
              <a:ext uri="{FF2B5EF4-FFF2-40B4-BE49-F238E27FC236}">
                <a16:creationId xmlns:a16="http://schemas.microsoft.com/office/drawing/2014/main" id="{4C5A918A-F3CC-489A-D076-ACFC7095FD04}"/>
              </a:ext>
            </a:extLst>
          </p:cNvPr>
          <p:cNvSpPr txBox="1"/>
          <p:nvPr>
            <p:custDataLst>
              <p:tags r:id="rId17"/>
            </p:custDataLst>
          </p:nvPr>
        </p:nvSpPr>
        <p:spPr>
          <a:xfrm>
            <a:off x="393015" y="3231826"/>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And learned systems</a:t>
            </a:r>
          </a:p>
        </p:txBody>
      </p:sp>
      <p:cxnSp>
        <p:nvCxnSpPr>
          <p:cNvPr id="1045" name="Straight Connector 1044">
            <a:extLst>
              <a:ext uri="{FF2B5EF4-FFF2-40B4-BE49-F238E27FC236}">
                <a16:creationId xmlns:a16="http://schemas.microsoft.com/office/drawing/2014/main" id="{44E477E2-0C2D-F3B1-1F02-544679E8D02B}"/>
              </a:ext>
            </a:extLst>
          </p:cNvPr>
          <p:cNvCxnSpPr>
            <a:cxnSpLocks/>
          </p:cNvCxnSpPr>
          <p:nvPr>
            <p:custDataLst>
              <p:tags r:id="rId18"/>
            </p:custDataLst>
          </p:nvPr>
        </p:nvCxnSpPr>
        <p:spPr>
          <a:xfrm>
            <a:off x="5474679" y="1426866"/>
            <a:ext cx="0" cy="4929484"/>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613828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96DEB-FFE1-578B-FAC3-76BC05C7A0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53C4D-215F-ADD7-6F0C-4982D9939614}"/>
              </a:ext>
            </a:extLst>
          </p:cNvPr>
          <p:cNvSpPr>
            <a:spLocks noGrp="1"/>
          </p:cNvSpPr>
          <p:nvPr>
            <p:ph idx="1"/>
            <p:custDataLst>
              <p:tags r:id="rId2"/>
            </p:custDataLst>
          </p:nvPr>
        </p:nvSpPr>
        <p:spPr>
          <a:xfrm>
            <a:off x="505976" y="1595671"/>
            <a:ext cx="6025349" cy="2887429"/>
          </a:xfrm>
        </p:spPr>
        <p:txBody>
          <a:bodyPr>
            <a:normAutofit/>
          </a:bodyPr>
          <a:lstStyle/>
          <a:p>
            <a:r>
              <a:rPr lang="en-US" sz="2000" b="1" dirty="0"/>
              <a:t>Target policy</a:t>
            </a:r>
            <a:r>
              <a:rPr lang="en-US" sz="2000" dirty="0"/>
              <a:t>: I/O device latency predictor in </a:t>
            </a:r>
            <a:r>
              <a:rPr lang="en-US" sz="2000" dirty="0" err="1"/>
              <a:t>LinnOS</a:t>
            </a:r>
            <a:r>
              <a:rPr lang="en-US" sz="2000" dirty="0"/>
              <a:t> (OSDI’20)</a:t>
            </a:r>
          </a:p>
          <a:p>
            <a:r>
              <a:rPr lang="en-US" sz="2000" b="1" dirty="0"/>
              <a:t>Property</a:t>
            </a:r>
            <a:r>
              <a:rPr lang="en-US" sz="2000" dirty="0"/>
              <a:t>:</a:t>
            </a:r>
          </a:p>
          <a:p>
            <a:pPr lvl="1"/>
            <a:r>
              <a:rPr lang="en-US" sz="2000" dirty="0"/>
              <a:t>Rule: </a:t>
            </a:r>
            <a:r>
              <a:rPr lang="en-US" sz="2000" dirty="0">
                <a:solidFill>
                  <a:srgbClr val="BF5700"/>
                </a:solidFill>
              </a:rPr>
              <a:t>False submits </a:t>
            </a:r>
            <a:r>
              <a:rPr lang="en-US" sz="2000" dirty="0"/>
              <a:t>should not be greater than 5%</a:t>
            </a:r>
          </a:p>
          <a:p>
            <a:pPr lvl="1"/>
            <a:r>
              <a:rPr lang="en-US" sz="2000" dirty="0"/>
              <a:t>Trigger: Periodically, every 1 second</a:t>
            </a:r>
          </a:p>
          <a:p>
            <a:r>
              <a:rPr lang="en-US" sz="2000" b="1" dirty="0"/>
              <a:t>Action</a:t>
            </a:r>
            <a:r>
              <a:rPr lang="en-US" sz="2000" dirty="0"/>
              <a:t>: Fallback to the default kernel policy.</a:t>
            </a:r>
          </a:p>
        </p:txBody>
      </p:sp>
      <p:sp>
        <p:nvSpPr>
          <p:cNvPr id="3" name="Slide Number Placeholder 2">
            <a:extLst>
              <a:ext uri="{FF2B5EF4-FFF2-40B4-BE49-F238E27FC236}">
                <a16:creationId xmlns:a16="http://schemas.microsoft.com/office/drawing/2014/main" id="{8C4CAA83-0C8F-AC56-0A4A-4417FAC4731D}"/>
              </a:ext>
            </a:extLst>
          </p:cNvPr>
          <p:cNvSpPr>
            <a:spLocks noGrp="1"/>
          </p:cNvSpPr>
          <p:nvPr>
            <p:ph type="sldNum" sz="quarter" idx="12"/>
            <p:custDataLst>
              <p:tags r:id="rId3"/>
            </p:custDataLst>
          </p:nvPr>
        </p:nvSpPr>
        <p:spPr/>
        <p:txBody>
          <a:bodyPr/>
          <a:lstStyle/>
          <a:p>
            <a:r>
              <a:rPr lang="en-US"/>
              <a:t>13</a:t>
            </a:r>
          </a:p>
        </p:txBody>
      </p:sp>
      <p:sp>
        <p:nvSpPr>
          <p:cNvPr id="4" name="Title 3">
            <a:extLst>
              <a:ext uri="{FF2B5EF4-FFF2-40B4-BE49-F238E27FC236}">
                <a16:creationId xmlns:a16="http://schemas.microsoft.com/office/drawing/2014/main" id="{EB57F4F7-85ED-6C2F-3FC5-8F3A71B5B853}"/>
              </a:ext>
            </a:extLst>
          </p:cNvPr>
          <p:cNvSpPr>
            <a:spLocks noGrp="1"/>
          </p:cNvSpPr>
          <p:nvPr>
            <p:ph type="title"/>
            <p:custDataLst>
              <p:tags r:id="rId4"/>
            </p:custDataLst>
          </p:nvPr>
        </p:nvSpPr>
        <p:spPr/>
        <p:txBody>
          <a:bodyPr/>
          <a:lstStyle/>
          <a:p>
            <a:r>
              <a:rPr lang="en-US" dirty="0"/>
              <a:t>How Guardrails May Help in Practice</a:t>
            </a:r>
          </a:p>
        </p:txBody>
      </p:sp>
      <p:grpSp>
        <p:nvGrpSpPr>
          <p:cNvPr id="32" name="Group 31">
            <a:extLst>
              <a:ext uri="{FF2B5EF4-FFF2-40B4-BE49-F238E27FC236}">
                <a16:creationId xmlns:a16="http://schemas.microsoft.com/office/drawing/2014/main" id="{08E437E7-6027-D19D-9C92-E6C991A8FB6B}"/>
              </a:ext>
            </a:extLst>
          </p:cNvPr>
          <p:cNvGrpSpPr>
            <a:grpSpLocks noChangeAspect="1"/>
          </p:cNvGrpSpPr>
          <p:nvPr>
            <p:custDataLst>
              <p:tags r:id="rId5"/>
            </p:custDataLst>
          </p:nvPr>
        </p:nvGrpSpPr>
        <p:grpSpPr>
          <a:xfrm>
            <a:off x="6757369" y="1485447"/>
            <a:ext cx="4384938" cy="1758778"/>
            <a:chOff x="4216820" y="4030000"/>
            <a:chExt cx="5184137" cy="2079334"/>
          </a:xfrm>
        </p:grpSpPr>
        <p:sp>
          <p:nvSpPr>
            <p:cNvPr id="5" name="!!Rectangle 28">
              <a:extLst>
                <a:ext uri="{FF2B5EF4-FFF2-40B4-BE49-F238E27FC236}">
                  <a16:creationId xmlns:a16="http://schemas.microsoft.com/office/drawing/2014/main" id="{F7C3C7B9-9066-FE1F-434E-3E39AC9922F5}"/>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9" name="Group 8">
              <a:extLst>
                <a:ext uri="{FF2B5EF4-FFF2-40B4-BE49-F238E27FC236}">
                  <a16:creationId xmlns:a16="http://schemas.microsoft.com/office/drawing/2014/main" id="{A092C6C9-CDC0-5232-044A-C513523DD82C}"/>
                </a:ext>
              </a:extLst>
            </p:cNvPr>
            <p:cNvGrpSpPr/>
            <p:nvPr/>
          </p:nvGrpSpPr>
          <p:grpSpPr>
            <a:xfrm>
              <a:off x="8281316" y="4810824"/>
              <a:ext cx="1119641" cy="1284256"/>
              <a:chOff x="8150727" y="3156179"/>
              <a:chExt cx="1112903" cy="1432560"/>
            </a:xfrm>
          </p:grpSpPr>
          <p:pic>
            <p:nvPicPr>
              <p:cNvPr id="15" name="Picture 14">
                <a:extLst>
                  <a:ext uri="{FF2B5EF4-FFF2-40B4-BE49-F238E27FC236}">
                    <a16:creationId xmlns:a16="http://schemas.microsoft.com/office/drawing/2014/main" id="{746B3A10-7D6D-0AAE-234A-04D0F1C7F8BB}"/>
                  </a:ext>
                </a:extLst>
              </p:cNvPr>
              <p:cNvPicPr>
                <a:picLocks noChangeAspect="1"/>
              </p:cNvPicPr>
              <p:nvPr/>
            </p:nvPicPr>
            <p:blipFill>
              <a:blip r:embed="rId9"/>
              <a:srcRect l="11070" r="11244"/>
              <a:stretch/>
            </p:blipFill>
            <p:spPr>
              <a:xfrm>
                <a:off x="8150727" y="3156179"/>
                <a:ext cx="1112903" cy="1432560"/>
              </a:xfrm>
              <a:prstGeom prst="rect">
                <a:avLst/>
              </a:prstGeom>
            </p:spPr>
          </p:pic>
          <p:sp>
            <p:nvSpPr>
              <p:cNvPr id="18" name="TextBox 17">
                <a:extLst>
                  <a:ext uri="{FF2B5EF4-FFF2-40B4-BE49-F238E27FC236}">
                    <a16:creationId xmlns:a16="http://schemas.microsoft.com/office/drawing/2014/main" id="{3B3991FF-AD73-AD10-B752-6A817BB46D95}"/>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21" name="Group 20">
              <a:extLst>
                <a:ext uri="{FF2B5EF4-FFF2-40B4-BE49-F238E27FC236}">
                  <a16:creationId xmlns:a16="http://schemas.microsoft.com/office/drawing/2014/main" id="{1A14E9CA-A6BB-FD00-B9B1-276F75823635}"/>
                </a:ext>
              </a:extLst>
            </p:cNvPr>
            <p:cNvGrpSpPr/>
            <p:nvPr/>
          </p:nvGrpSpPr>
          <p:grpSpPr>
            <a:xfrm>
              <a:off x="4511040" y="4618735"/>
              <a:ext cx="2666334" cy="1381949"/>
              <a:chOff x="3878965" y="4681689"/>
              <a:chExt cx="2344617" cy="1215205"/>
            </a:xfrm>
          </p:grpSpPr>
          <p:pic>
            <p:nvPicPr>
              <p:cNvPr id="23" name="Picture 22">
                <a:extLst>
                  <a:ext uri="{FF2B5EF4-FFF2-40B4-BE49-F238E27FC236}">
                    <a16:creationId xmlns:a16="http://schemas.microsoft.com/office/drawing/2014/main" id="{0B33A1E4-AF92-8F4C-A40C-3AA12A7542E3}"/>
                  </a:ext>
                </a:extLst>
              </p:cNvPr>
              <p:cNvPicPr>
                <a:picLocks noChangeAspect="1"/>
              </p:cNvPicPr>
              <p:nvPr/>
            </p:nvPicPr>
            <p:blipFill>
              <a:blip r:embed="rId10"/>
              <a:srcRect l="16495" t="29744" r="15299" b="30085"/>
              <a:stretch/>
            </p:blipFill>
            <p:spPr>
              <a:xfrm>
                <a:off x="4160320" y="4681689"/>
                <a:ext cx="2063262" cy="1215205"/>
              </a:xfrm>
              <a:prstGeom prst="rect">
                <a:avLst/>
              </a:prstGeom>
            </p:spPr>
          </p:pic>
          <p:sp>
            <p:nvSpPr>
              <p:cNvPr id="24" name="Rectangle 23">
                <a:extLst>
                  <a:ext uri="{FF2B5EF4-FFF2-40B4-BE49-F238E27FC236}">
                    <a16:creationId xmlns:a16="http://schemas.microsoft.com/office/drawing/2014/main" id="{ED4E2784-0732-55C4-C930-AED871F1C6E7}"/>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5" name="TextBox 24">
              <a:extLst>
                <a:ext uri="{FF2B5EF4-FFF2-40B4-BE49-F238E27FC236}">
                  <a16:creationId xmlns:a16="http://schemas.microsoft.com/office/drawing/2014/main" id="{57C3CE1D-35A1-DCEA-AABA-8C7539288FE8}"/>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26" name="TextBox 25">
              <a:extLst>
                <a:ext uri="{FF2B5EF4-FFF2-40B4-BE49-F238E27FC236}">
                  <a16:creationId xmlns:a16="http://schemas.microsoft.com/office/drawing/2014/main" id="{BC983099-BF4D-E617-D5C8-8A76D37C4422}"/>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27" name="Straight Arrow Connector 26">
              <a:extLst>
                <a:ext uri="{FF2B5EF4-FFF2-40B4-BE49-F238E27FC236}">
                  <a16:creationId xmlns:a16="http://schemas.microsoft.com/office/drawing/2014/main" id="{31C16FAC-7A05-8406-48E6-D10BEE3BDB74}"/>
                </a:ext>
              </a:extLst>
            </p:cNvPr>
            <p:cNvCxnSpPr>
              <a:cxnSpLocks/>
              <a:stCxn id="25" idx="3"/>
              <a:endCxn id="15"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E3771906-DD0A-7643-2055-1B5A44F3728F}"/>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29" name="Connector: Elbow 28">
              <a:extLst>
                <a:ext uri="{FF2B5EF4-FFF2-40B4-BE49-F238E27FC236}">
                  <a16:creationId xmlns:a16="http://schemas.microsoft.com/office/drawing/2014/main" id="{1678B0AF-B4CD-BB9F-0B9E-9F4CD617B5C5}"/>
                </a:ext>
              </a:extLst>
            </p:cNvPr>
            <p:cNvCxnSpPr>
              <a:cxnSpLocks/>
              <a:stCxn id="26" idx="0"/>
              <a:endCxn id="28"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399D1F7-B39E-8510-4993-D234C1B0837B}"/>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31" name="!!Arrow: Right 35">
              <a:extLst>
                <a:ext uri="{FF2B5EF4-FFF2-40B4-BE49-F238E27FC236}">
                  <a16:creationId xmlns:a16="http://schemas.microsoft.com/office/drawing/2014/main" id="{7C0CB7FA-8CAB-662A-9601-E8C27DAD13F9}"/>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33" name="Speech Bubble: Rectangle 32">
            <a:extLst>
              <a:ext uri="{FF2B5EF4-FFF2-40B4-BE49-F238E27FC236}">
                <a16:creationId xmlns:a16="http://schemas.microsoft.com/office/drawing/2014/main" id="{BF184D02-A964-043F-37AE-ED56C59333B5}"/>
              </a:ext>
            </a:extLst>
          </p:cNvPr>
          <p:cNvSpPr/>
          <p:nvPr>
            <p:custDataLst>
              <p:tags r:id="rId6"/>
            </p:custDataLst>
          </p:nvPr>
        </p:nvSpPr>
        <p:spPr>
          <a:xfrm>
            <a:off x="7508709" y="3436880"/>
            <a:ext cx="3633598" cy="933586"/>
          </a:xfrm>
          <a:prstGeom prst="wedgeRectCallout">
            <a:avLst>
              <a:gd name="adj1" fmla="val 11579"/>
              <a:gd name="adj2" fmla="val -88164"/>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False Submit: </a:t>
            </a:r>
            <a:r>
              <a:rPr lang="en-US" sz="1600" dirty="0">
                <a:solidFill>
                  <a:srgbClr val="BF5700"/>
                </a:solidFill>
                <a:latin typeface="Raleway" pitchFamily="2" charset="0"/>
              </a:rPr>
              <a:t>The model predicted an I/O access to be fast, but it ended up as a slow access.</a:t>
            </a:r>
          </a:p>
        </p:txBody>
      </p:sp>
    </p:spTree>
    <p:custDataLst>
      <p:tags r:id="rId1"/>
    </p:custDataLst>
    <p:extLst>
      <p:ext uri="{BB962C8B-B14F-4D97-AF65-F5344CB8AC3E}">
        <p14:creationId xmlns:p14="http://schemas.microsoft.com/office/powerpoint/2010/main" val="2041234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96DEB-FFE1-578B-FAC3-76BC05C7A0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53C4D-215F-ADD7-6F0C-4982D9939614}"/>
              </a:ext>
            </a:extLst>
          </p:cNvPr>
          <p:cNvSpPr>
            <a:spLocks noGrp="1"/>
          </p:cNvSpPr>
          <p:nvPr>
            <p:ph idx="1"/>
            <p:custDataLst>
              <p:tags r:id="rId2"/>
            </p:custDataLst>
          </p:nvPr>
        </p:nvSpPr>
        <p:spPr>
          <a:xfrm>
            <a:off x="505976" y="1595671"/>
            <a:ext cx="6025349" cy="2887429"/>
          </a:xfrm>
        </p:spPr>
        <p:txBody>
          <a:bodyPr>
            <a:normAutofit/>
          </a:bodyPr>
          <a:lstStyle/>
          <a:p>
            <a:r>
              <a:rPr lang="en-US" sz="2000" b="1" dirty="0"/>
              <a:t>Target policy</a:t>
            </a:r>
            <a:r>
              <a:rPr lang="en-US" sz="2000" dirty="0"/>
              <a:t>: I/O device latency predictor in </a:t>
            </a:r>
            <a:r>
              <a:rPr lang="en-US" sz="2000" dirty="0" err="1"/>
              <a:t>LinnOS</a:t>
            </a:r>
            <a:r>
              <a:rPr lang="en-US" sz="2000" dirty="0"/>
              <a:t> (OSDI’20)</a:t>
            </a:r>
          </a:p>
          <a:p>
            <a:r>
              <a:rPr lang="en-US" sz="2000" b="1" dirty="0"/>
              <a:t>Property</a:t>
            </a:r>
            <a:r>
              <a:rPr lang="en-US" sz="2000" dirty="0"/>
              <a:t>:</a:t>
            </a:r>
          </a:p>
          <a:p>
            <a:pPr lvl="1"/>
            <a:r>
              <a:rPr lang="en-US" sz="2000" dirty="0"/>
              <a:t>Rule: </a:t>
            </a:r>
            <a:r>
              <a:rPr lang="en-US" sz="2000" dirty="0">
                <a:solidFill>
                  <a:srgbClr val="BF5700"/>
                </a:solidFill>
              </a:rPr>
              <a:t>False submits </a:t>
            </a:r>
            <a:r>
              <a:rPr lang="en-US" sz="2000" dirty="0"/>
              <a:t>should not be greater than 5%</a:t>
            </a:r>
          </a:p>
          <a:p>
            <a:pPr lvl="1"/>
            <a:r>
              <a:rPr lang="en-US" sz="2000" dirty="0"/>
              <a:t>Trigger: Periodically, every 1 second</a:t>
            </a:r>
          </a:p>
          <a:p>
            <a:r>
              <a:rPr lang="en-US" sz="2000" b="1" dirty="0"/>
              <a:t>Action</a:t>
            </a:r>
            <a:r>
              <a:rPr lang="en-US" sz="2000" dirty="0"/>
              <a:t>: Fallback to the default kernel policy.</a:t>
            </a:r>
          </a:p>
        </p:txBody>
      </p:sp>
      <p:sp>
        <p:nvSpPr>
          <p:cNvPr id="3" name="Slide Number Placeholder 2">
            <a:extLst>
              <a:ext uri="{FF2B5EF4-FFF2-40B4-BE49-F238E27FC236}">
                <a16:creationId xmlns:a16="http://schemas.microsoft.com/office/drawing/2014/main" id="{8C4CAA83-0C8F-AC56-0A4A-4417FAC4731D}"/>
              </a:ext>
            </a:extLst>
          </p:cNvPr>
          <p:cNvSpPr>
            <a:spLocks noGrp="1"/>
          </p:cNvSpPr>
          <p:nvPr>
            <p:ph type="sldNum" sz="quarter" idx="12"/>
            <p:custDataLst>
              <p:tags r:id="rId3"/>
            </p:custDataLst>
          </p:nvPr>
        </p:nvSpPr>
        <p:spPr/>
        <p:txBody>
          <a:bodyPr/>
          <a:lstStyle/>
          <a:p>
            <a:r>
              <a:rPr lang="en-US"/>
              <a:t>13</a:t>
            </a:r>
          </a:p>
        </p:txBody>
      </p:sp>
      <p:sp>
        <p:nvSpPr>
          <p:cNvPr id="4" name="Title 3">
            <a:extLst>
              <a:ext uri="{FF2B5EF4-FFF2-40B4-BE49-F238E27FC236}">
                <a16:creationId xmlns:a16="http://schemas.microsoft.com/office/drawing/2014/main" id="{EB57F4F7-85ED-6C2F-3FC5-8F3A71B5B853}"/>
              </a:ext>
            </a:extLst>
          </p:cNvPr>
          <p:cNvSpPr>
            <a:spLocks noGrp="1"/>
          </p:cNvSpPr>
          <p:nvPr>
            <p:ph type="title"/>
            <p:custDataLst>
              <p:tags r:id="rId4"/>
            </p:custDataLst>
          </p:nvPr>
        </p:nvSpPr>
        <p:spPr/>
        <p:txBody>
          <a:bodyPr/>
          <a:lstStyle/>
          <a:p>
            <a:r>
              <a:rPr lang="en-US" dirty="0"/>
              <a:t>How Guardrails May Help in Practice</a:t>
            </a:r>
          </a:p>
        </p:txBody>
      </p:sp>
      <p:sp>
        <p:nvSpPr>
          <p:cNvPr id="6" name="TextBox 5">
            <a:extLst>
              <a:ext uri="{FF2B5EF4-FFF2-40B4-BE49-F238E27FC236}">
                <a16:creationId xmlns:a16="http://schemas.microsoft.com/office/drawing/2014/main" id="{F782510B-09F5-797B-1320-C327EDA45926}"/>
              </a:ext>
            </a:extLst>
          </p:cNvPr>
          <p:cNvSpPr txBox="1"/>
          <p:nvPr>
            <p:custDataLst>
              <p:tags r:id="rId5"/>
            </p:custDataLst>
          </p:nvPr>
        </p:nvSpPr>
        <p:spPr>
          <a:xfrm>
            <a:off x="2078089" y="4807584"/>
            <a:ext cx="4963917" cy="147732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nchor="t">
            <a:spAutoFit/>
          </a:bodyPr>
          <a:lstStyle/>
          <a:p>
            <a:r>
              <a:rPr lang="en-US" dirty="0">
                <a:solidFill>
                  <a:schemeClr val="tx1"/>
                </a:solidFill>
                <a:latin typeface="Consolas"/>
              </a:rPr>
              <a:t>guardrail low-false-submit {</a:t>
            </a:r>
          </a:p>
          <a:p>
            <a:r>
              <a:rPr lang="en-US" dirty="0">
                <a:solidFill>
                  <a:schemeClr val="tx1"/>
                </a:solidFill>
                <a:latin typeface="Consolas"/>
              </a:rPr>
              <a:t>  trigger: { TIMER(1) },</a:t>
            </a:r>
          </a:p>
          <a:p>
            <a:r>
              <a:rPr lang="en-US" dirty="0">
                <a:solidFill>
                  <a:schemeClr val="tx1"/>
                </a:solidFill>
                <a:latin typeface="Consolas"/>
              </a:rPr>
              <a:t>  rule: { </a:t>
            </a:r>
            <a:r>
              <a:rPr lang="en-US" dirty="0" err="1">
                <a:solidFill>
                  <a:schemeClr val="tx1"/>
                </a:solidFill>
                <a:latin typeface="Consolas"/>
              </a:rPr>
              <a:t>false_submit_rate</a:t>
            </a:r>
            <a:r>
              <a:rPr lang="en-US" dirty="0">
                <a:solidFill>
                  <a:schemeClr val="tx1"/>
                </a:solidFill>
                <a:latin typeface="Consolas"/>
              </a:rPr>
              <a:t> &lt;= 0.05 },</a:t>
            </a:r>
          </a:p>
          <a:p>
            <a:r>
              <a:rPr lang="en-US" dirty="0">
                <a:solidFill>
                  <a:schemeClr val="tx1"/>
                </a:solidFill>
                <a:latin typeface="Consolas"/>
              </a:rPr>
              <a:t>  action: { </a:t>
            </a:r>
            <a:r>
              <a:rPr lang="en-US" dirty="0" err="1">
                <a:solidFill>
                  <a:schemeClr val="tx1"/>
                </a:solidFill>
                <a:latin typeface="Consolas"/>
              </a:rPr>
              <a:t>ml_enabled</a:t>
            </a:r>
            <a:r>
              <a:rPr lang="en-US" dirty="0">
                <a:solidFill>
                  <a:schemeClr val="tx1"/>
                </a:solidFill>
                <a:latin typeface="Consolas"/>
              </a:rPr>
              <a:t> = false }</a:t>
            </a:r>
          </a:p>
          <a:p>
            <a:r>
              <a:rPr lang="en-US" dirty="0">
                <a:solidFill>
                  <a:schemeClr val="tx1"/>
                </a:solidFill>
                <a:latin typeface="Consolas"/>
              </a:rPr>
              <a:t>}</a:t>
            </a:r>
          </a:p>
        </p:txBody>
      </p:sp>
      <p:grpSp>
        <p:nvGrpSpPr>
          <p:cNvPr id="32" name="Group 31">
            <a:extLst>
              <a:ext uri="{FF2B5EF4-FFF2-40B4-BE49-F238E27FC236}">
                <a16:creationId xmlns:a16="http://schemas.microsoft.com/office/drawing/2014/main" id="{08E437E7-6027-D19D-9C92-E6C991A8FB6B}"/>
              </a:ext>
            </a:extLst>
          </p:cNvPr>
          <p:cNvGrpSpPr>
            <a:grpSpLocks noChangeAspect="1"/>
          </p:cNvGrpSpPr>
          <p:nvPr>
            <p:custDataLst>
              <p:tags r:id="rId6"/>
            </p:custDataLst>
          </p:nvPr>
        </p:nvGrpSpPr>
        <p:grpSpPr>
          <a:xfrm>
            <a:off x="6757369" y="1485447"/>
            <a:ext cx="4384938" cy="1758778"/>
            <a:chOff x="4216820" y="4030000"/>
            <a:chExt cx="5184137" cy="2079334"/>
          </a:xfrm>
        </p:grpSpPr>
        <p:sp>
          <p:nvSpPr>
            <p:cNvPr id="5" name="!!Rectangle 28">
              <a:extLst>
                <a:ext uri="{FF2B5EF4-FFF2-40B4-BE49-F238E27FC236}">
                  <a16:creationId xmlns:a16="http://schemas.microsoft.com/office/drawing/2014/main" id="{F7C3C7B9-9066-FE1F-434E-3E39AC9922F5}"/>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9" name="Group 8">
              <a:extLst>
                <a:ext uri="{FF2B5EF4-FFF2-40B4-BE49-F238E27FC236}">
                  <a16:creationId xmlns:a16="http://schemas.microsoft.com/office/drawing/2014/main" id="{A092C6C9-CDC0-5232-044A-C513523DD82C}"/>
                </a:ext>
              </a:extLst>
            </p:cNvPr>
            <p:cNvGrpSpPr/>
            <p:nvPr/>
          </p:nvGrpSpPr>
          <p:grpSpPr>
            <a:xfrm>
              <a:off x="8281316" y="4810824"/>
              <a:ext cx="1119641" cy="1284256"/>
              <a:chOff x="8150727" y="3156179"/>
              <a:chExt cx="1112903" cy="1432560"/>
            </a:xfrm>
          </p:grpSpPr>
          <p:pic>
            <p:nvPicPr>
              <p:cNvPr id="15" name="Picture 14">
                <a:extLst>
                  <a:ext uri="{FF2B5EF4-FFF2-40B4-BE49-F238E27FC236}">
                    <a16:creationId xmlns:a16="http://schemas.microsoft.com/office/drawing/2014/main" id="{746B3A10-7D6D-0AAE-234A-04D0F1C7F8BB}"/>
                  </a:ext>
                </a:extLst>
              </p:cNvPr>
              <p:cNvPicPr>
                <a:picLocks noChangeAspect="1"/>
              </p:cNvPicPr>
              <p:nvPr/>
            </p:nvPicPr>
            <p:blipFill>
              <a:blip r:embed="rId10"/>
              <a:srcRect l="11070" r="11244"/>
              <a:stretch/>
            </p:blipFill>
            <p:spPr>
              <a:xfrm>
                <a:off x="8150727" y="3156179"/>
                <a:ext cx="1112903" cy="1432560"/>
              </a:xfrm>
              <a:prstGeom prst="rect">
                <a:avLst/>
              </a:prstGeom>
            </p:spPr>
          </p:pic>
          <p:sp>
            <p:nvSpPr>
              <p:cNvPr id="18" name="TextBox 17">
                <a:extLst>
                  <a:ext uri="{FF2B5EF4-FFF2-40B4-BE49-F238E27FC236}">
                    <a16:creationId xmlns:a16="http://schemas.microsoft.com/office/drawing/2014/main" id="{3B3991FF-AD73-AD10-B752-6A817BB46D95}"/>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21" name="Group 20">
              <a:extLst>
                <a:ext uri="{FF2B5EF4-FFF2-40B4-BE49-F238E27FC236}">
                  <a16:creationId xmlns:a16="http://schemas.microsoft.com/office/drawing/2014/main" id="{1A14E9CA-A6BB-FD00-B9B1-276F75823635}"/>
                </a:ext>
              </a:extLst>
            </p:cNvPr>
            <p:cNvGrpSpPr/>
            <p:nvPr/>
          </p:nvGrpSpPr>
          <p:grpSpPr>
            <a:xfrm>
              <a:off x="4511040" y="4618735"/>
              <a:ext cx="2666334" cy="1381949"/>
              <a:chOff x="3878965" y="4681689"/>
              <a:chExt cx="2344617" cy="1215205"/>
            </a:xfrm>
          </p:grpSpPr>
          <p:pic>
            <p:nvPicPr>
              <p:cNvPr id="23" name="Picture 22">
                <a:extLst>
                  <a:ext uri="{FF2B5EF4-FFF2-40B4-BE49-F238E27FC236}">
                    <a16:creationId xmlns:a16="http://schemas.microsoft.com/office/drawing/2014/main" id="{0B33A1E4-AF92-8F4C-A40C-3AA12A7542E3}"/>
                  </a:ext>
                </a:extLst>
              </p:cNvPr>
              <p:cNvPicPr>
                <a:picLocks noChangeAspect="1"/>
              </p:cNvPicPr>
              <p:nvPr/>
            </p:nvPicPr>
            <p:blipFill>
              <a:blip r:embed="rId11"/>
              <a:srcRect l="16495" t="29744" r="15299" b="30085"/>
              <a:stretch/>
            </p:blipFill>
            <p:spPr>
              <a:xfrm>
                <a:off x="4160320" y="4681689"/>
                <a:ext cx="2063262" cy="1215205"/>
              </a:xfrm>
              <a:prstGeom prst="rect">
                <a:avLst/>
              </a:prstGeom>
            </p:spPr>
          </p:pic>
          <p:sp>
            <p:nvSpPr>
              <p:cNvPr id="24" name="Rectangle 23">
                <a:extLst>
                  <a:ext uri="{FF2B5EF4-FFF2-40B4-BE49-F238E27FC236}">
                    <a16:creationId xmlns:a16="http://schemas.microsoft.com/office/drawing/2014/main" id="{ED4E2784-0732-55C4-C930-AED871F1C6E7}"/>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5" name="TextBox 24">
              <a:extLst>
                <a:ext uri="{FF2B5EF4-FFF2-40B4-BE49-F238E27FC236}">
                  <a16:creationId xmlns:a16="http://schemas.microsoft.com/office/drawing/2014/main" id="{57C3CE1D-35A1-DCEA-AABA-8C7539288FE8}"/>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26" name="TextBox 25">
              <a:extLst>
                <a:ext uri="{FF2B5EF4-FFF2-40B4-BE49-F238E27FC236}">
                  <a16:creationId xmlns:a16="http://schemas.microsoft.com/office/drawing/2014/main" id="{BC983099-BF4D-E617-D5C8-8A76D37C4422}"/>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27" name="Straight Arrow Connector 26">
              <a:extLst>
                <a:ext uri="{FF2B5EF4-FFF2-40B4-BE49-F238E27FC236}">
                  <a16:creationId xmlns:a16="http://schemas.microsoft.com/office/drawing/2014/main" id="{31C16FAC-7A05-8406-48E6-D10BEE3BDB74}"/>
                </a:ext>
              </a:extLst>
            </p:cNvPr>
            <p:cNvCxnSpPr>
              <a:cxnSpLocks/>
              <a:stCxn id="25" idx="3"/>
              <a:endCxn id="15"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E3771906-DD0A-7643-2055-1B5A44F3728F}"/>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29" name="Connector: Elbow 28">
              <a:extLst>
                <a:ext uri="{FF2B5EF4-FFF2-40B4-BE49-F238E27FC236}">
                  <a16:creationId xmlns:a16="http://schemas.microsoft.com/office/drawing/2014/main" id="{1678B0AF-B4CD-BB9F-0B9E-9F4CD617B5C5}"/>
                </a:ext>
              </a:extLst>
            </p:cNvPr>
            <p:cNvCxnSpPr>
              <a:cxnSpLocks/>
              <a:stCxn id="26" idx="0"/>
              <a:endCxn id="28"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399D1F7-B39E-8510-4993-D234C1B0837B}"/>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31" name="!!Arrow: Right 35">
              <a:extLst>
                <a:ext uri="{FF2B5EF4-FFF2-40B4-BE49-F238E27FC236}">
                  <a16:creationId xmlns:a16="http://schemas.microsoft.com/office/drawing/2014/main" id="{7C0CB7FA-8CAB-662A-9601-E8C27DAD13F9}"/>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33" name="Speech Bubble: Rectangle 32">
            <a:extLst>
              <a:ext uri="{FF2B5EF4-FFF2-40B4-BE49-F238E27FC236}">
                <a16:creationId xmlns:a16="http://schemas.microsoft.com/office/drawing/2014/main" id="{BF184D02-A964-043F-37AE-ED56C59333B5}"/>
              </a:ext>
            </a:extLst>
          </p:cNvPr>
          <p:cNvSpPr/>
          <p:nvPr>
            <p:custDataLst>
              <p:tags r:id="rId7"/>
            </p:custDataLst>
          </p:nvPr>
        </p:nvSpPr>
        <p:spPr>
          <a:xfrm>
            <a:off x="7508709" y="3436880"/>
            <a:ext cx="3633598" cy="933586"/>
          </a:xfrm>
          <a:prstGeom prst="wedgeRectCallout">
            <a:avLst>
              <a:gd name="adj1" fmla="val 11579"/>
              <a:gd name="adj2" fmla="val -88164"/>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False Submit: </a:t>
            </a:r>
            <a:r>
              <a:rPr lang="en-US" sz="1600" dirty="0">
                <a:solidFill>
                  <a:srgbClr val="BF5700"/>
                </a:solidFill>
                <a:latin typeface="Raleway" pitchFamily="2" charset="0"/>
              </a:rPr>
              <a:t>The model predicted an I/O access to be fast, but it ended up as a slow access.</a:t>
            </a:r>
          </a:p>
        </p:txBody>
      </p:sp>
    </p:spTree>
    <p:custDataLst>
      <p:tags r:id="rId1"/>
    </p:custDataLst>
    <p:extLst>
      <p:ext uri="{BB962C8B-B14F-4D97-AF65-F5344CB8AC3E}">
        <p14:creationId xmlns:p14="http://schemas.microsoft.com/office/powerpoint/2010/main" val="238247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96DEB-FFE1-578B-FAC3-76BC05C7A0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53C4D-215F-ADD7-6F0C-4982D9939614}"/>
              </a:ext>
            </a:extLst>
          </p:cNvPr>
          <p:cNvSpPr>
            <a:spLocks noGrp="1"/>
          </p:cNvSpPr>
          <p:nvPr>
            <p:ph idx="1"/>
            <p:custDataLst>
              <p:tags r:id="rId2"/>
            </p:custDataLst>
          </p:nvPr>
        </p:nvSpPr>
        <p:spPr>
          <a:xfrm>
            <a:off x="505976" y="1595671"/>
            <a:ext cx="6025349" cy="2887429"/>
          </a:xfrm>
        </p:spPr>
        <p:txBody>
          <a:bodyPr>
            <a:normAutofit/>
          </a:bodyPr>
          <a:lstStyle/>
          <a:p>
            <a:r>
              <a:rPr lang="en-US" sz="2000" b="1" dirty="0"/>
              <a:t>Target policy</a:t>
            </a:r>
            <a:r>
              <a:rPr lang="en-US" sz="2000" dirty="0"/>
              <a:t>: I/O device latency predictor in </a:t>
            </a:r>
            <a:r>
              <a:rPr lang="en-US" sz="2000" dirty="0" err="1"/>
              <a:t>LinnOS</a:t>
            </a:r>
            <a:r>
              <a:rPr lang="en-US" sz="2000" dirty="0"/>
              <a:t> (OSDI’20)</a:t>
            </a:r>
          </a:p>
          <a:p>
            <a:r>
              <a:rPr lang="en-US" sz="2000" b="1" dirty="0"/>
              <a:t>Property</a:t>
            </a:r>
            <a:r>
              <a:rPr lang="en-US" sz="2000" dirty="0"/>
              <a:t>:</a:t>
            </a:r>
          </a:p>
          <a:p>
            <a:pPr lvl="1"/>
            <a:r>
              <a:rPr lang="en-US" sz="2000" dirty="0"/>
              <a:t>Rule: </a:t>
            </a:r>
            <a:r>
              <a:rPr lang="en-US" sz="2000" dirty="0">
                <a:solidFill>
                  <a:srgbClr val="BF5700"/>
                </a:solidFill>
              </a:rPr>
              <a:t>False submits </a:t>
            </a:r>
            <a:r>
              <a:rPr lang="en-US" sz="2000" dirty="0"/>
              <a:t>should not be greater than 5%</a:t>
            </a:r>
          </a:p>
          <a:p>
            <a:pPr lvl="1"/>
            <a:r>
              <a:rPr lang="en-US" sz="2000" dirty="0"/>
              <a:t>Trigger: Periodically, every 1 second</a:t>
            </a:r>
          </a:p>
          <a:p>
            <a:r>
              <a:rPr lang="en-US" sz="2000" b="1" dirty="0"/>
              <a:t>Action</a:t>
            </a:r>
            <a:r>
              <a:rPr lang="en-US" sz="2000" dirty="0"/>
              <a:t>: Fallback to the default kernel policy.</a:t>
            </a:r>
          </a:p>
        </p:txBody>
      </p:sp>
      <p:sp>
        <p:nvSpPr>
          <p:cNvPr id="3" name="Slide Number Placeholder 2">
            <a:extLst>
              <a:ext uri="{FF2B5EF4-FFF2-40B4-BE49-F238E27FC236}">
                <a16:creationId xmlns:a16="http://schemas.microsoft.com/office/drawing/2014/main" id="{8C4CAA83-0C8F-AC56-0A4A-4417FAC4731D}"/>
              </a:ext>
            </a:extLst>
          </p:cNvPr>
          <p:cNvSpPr>
            <a:spLocks noGrp="1"/>
          </p:cNvSpPr>
          <p:nvPr>
            <p:ph type="sldNum" sz="quarter" idx="12"/>
            <p:custDataLst>
              <p:tags r:id="rId3"/>
            </p:custDataLst>
          </p:nvPr>
        </p:nvSpPr>
        <p:spPr/>
        <p:txBody>
          <a:bodyPr/>
          <a:lstStyle/>
          <a:p>
            <a:r>
              <a:rPr lang="en-US"/>
              <a:t>13</a:t>
            </a:r>
          </a:p>
        </p:txBody>
      </p:sp>
      <p:sp>
        <p:nvSpPr>
          <p:cNvPr id="4" name="Title 3">
            <a:extLst>
              <a:ext uri="{FF2B5EF4-FFF2-40B4-BE49-F238E27FC236}">
                <a16:creationId xmlns:a16="http://schemas.microsoft.com/office/drawing/2014/main" id="{EB57F4F7-85ED-6C2F-3FC5-8F3A71B5B853}"/>
              </a:ext>
            </a:extLst>
          </p:cNvPr>
          <p:cNvSpPr>
            <a:spLocks noGrp="1"/>
          </p:cNvSpPr>
          <p:nvPr>
            <p:ph type="title"/>
            <p:custDataLst>
              <p:tags r:id="rId4"/>
            </p:custDataLst>
          </p:nvPr>
        </p:nvSpPr>
        <p:spPr/>
        <p:txBody>
          <a:bodyPr/>
          <a:lstStyle/>
          <a:p>
            <a:r>
              <a:rPr lang="en-US" dirty="0"/>
              <a:t>How Guardrails May Help in Practice</a:t>
            </a:r>
          </a:p>
        </p:txBody>
      </p:sp>
      <p:sp>
        <p:nvSpPr>
          <p:cNvPr id="6" name="TextBox 5">
            <a:extLst>
              <a:ext uri="{FF2B5EF4-FFF2-40B4-BE49-F238E27FC236}">
                <a16:creationId xmlns:a16="http://schemas.microsoft.com/office/drawing/2014/main" id="{F782510B-09F5-797B-1320-C327EDA45926}"/>
              </a:ext>
            </a:extLst>
          </p:cNvPr>
          <p:cNvSpPr txBox="1"/>
          <p:nvPr>
            <p:custDataLst>
              <p:tags r:id="rId5"/>
            </p:custDataLst>
          </p:nvPr>
        </p:nvSpPr>
        <p:spPr>
          <a:xfrm>
            <a:off x="2078089" y="4807584"/>
            <a:ext cx="4963917" cy="147732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nchor="t">
            <a:spAutoFit/>
          </a:bodyPr>
          <a:lstStyle/>
          <a:p>
            <a:r>
              <a:rPr lang="en-US" dirty="0">
                <a:solidFill>
                  <a:schemeClr val="tx1"/>
                </a:solidFill>
                <a:latin typeface="Consolas"/>
              </a:rPr>
              <a:t>guardrail low-false-submit {</a:t>
            </a:r>
          </a:p>
          <a:p>
            <a:r>
              <a:rPr lang="en-US" dirty="0">
                <a:solidFill>
                  <a:schemeClr val="tx1"/>
                </a:solidFill>
                <a:latin typeface="Consolas"/>
              </a:rPr>
              <a:t>  trigger: { TIMER(1) },</a:t>
            </a:r>
          </a:p>
          <a:p>
            <a:r>
              <a:rPr lang="en-US" dirty="0">
                <a:solidFill>
                  <a:schemeClr val="tx1"/>
                </a:solidFill>
                <a:latin typeface="Consolas"/>
              </a:rPr>
              <a:t>  rule: { </a:t>
            </a:r>
            <a:r>
              <a:rPr lang="en-US" dirty="0" err="1">
                <a:solidFill>
                  <a:schemeClr val="tx1"/>
                </a:solidFill>
                <a:latin typeface="Consolas"/>
              </a:rPr>
              <a:t>false_submit_rate</a:t>
            </a:r>
            <a:r>
              <a:rPr lang="en-US" dirty="0">
                <a:solidFill>
                  <a:schemeClr val="tx1"/>
                </a:solidFill>
                <a:latin typeface="Consolas"/>
              </a:rPr>
              <a:t> &lt;= 0.05 },</a:t>
            </a:r>
          </a:p>
          <a:p>
            <a:r>
              <a:rPr lang="en-US" dirty="0">
                <a:solidFill>
                  <a:schemeClr val="tx1"/>
                </a:solidFill>
                <a:latin typeface="Consolas"/>
              </a:rPr>
              <a:t>  action: { </a:t>
            </a:r>
            <a:r>
              <a:rPr lang="en-US" dirty="0" err="1">
                <a:solidFill>
                  <a:schemeClr val="tx1"/>
                </a:solidFill>
                <a:latin typeface="Consolas"/>
              </a:rPr>
              <a:t>ml_enabled</a:t>
            </a:r>
            <a:r>
              <a:rPr lang="en-US" dirty="0">
                <a:solidFill>
                  <a:schemeClr val="tx1"/>
                </a:solidFill>
                <a:latin typeface="Consolas"/>
              </a:rPr>
              <a:t> = false }</a:t>
            </a:r>
          </a:p>
          <a:p>
            <a:r>
              <a:rPr lang="en-US" dirty="0">
                <a:solidFill>
                  <a:schemeClr val="tx1"/>
                </a:solidFill>
                <a:latin typeface="Consolas"/>
              </a:rPr>
              <a:t>}</a:t>
            </a:r>
          </a:p>
        </p:txBody>
      </p:sp>
      <p:grpSp>
        <p:nvGrpSpPr>
          <p:cNvPr id="32" name="Group 31">
            <a:extLst>
              <a:ext uri="{FF2B5EF4-FFF2-40B4-BE49-F238E27FC236}">
                <a16:creationId xmlns:a16="http://schemas.microsoft.com/office/drawing/2014/main" id="{08E437E7-6027-D19D-9C92-E6C991A8FB6B}"/>
              </a:ext>
            </a:extLst>
          </p:cNvPr>
          <p:cNvGrpSpPr>
            <a:grpSpLocks noChangeAspect="1"/>
          </p:cNvGrpSpPr>
          <p:nvPr>
            <p:custDataLst>
              <p:tags r:id="rId6"/>
            </p:custDataLst>
          </p:nvPr>
        </p:nvGrpSpPr>
        <p:grpSpPr>
          <a:xfrm>
            <a:off x="6757369" y="1485447"/>
            <a:ext cx="4384938" cy="1758778"/>
            <a:chOff x="4216820" y="4030000"/>
            <a:chExt cx="5184137" cy="2079334"/>
          </a:xfrm>
        </p:grpSpPr>
        <p:sp>
          <p:nvSpPr>
            <p:cNvPr id="5" name="!!Rectangle 28">
              <a:extLst>
                <a:ext uri="{FF2B5EF4-FFF2-40B4-BE49-F238E27FC236}">
                  <a16:creationId xmlns:a16="http://schemas.microsoft.com/office/drawing/2014/main" id="{F7C3C7B9-9066-FE1F-434E-3E39AC9922F5}"/>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9" name="Group 8">
              <a:extLst>
                <a:ext uri="{FF2B5EF4-FFF2-40B4-BE49-F238E27FC236}">
                  <a16:creationId xmlns:a16="http://schemas.microsoft.com/office/drawing/2014/main" id="{A092C6C9-CDC0-5232-044A-C513523DD82C}"/>
                </a:ext>
              </a:extLst>
            </p:cNvPr>
            <p:cNvGrpSpPr/>
            <p:nvPr/>
          </p:nvGrpSpPr>
          <p:grpSpPr>
            <a:xfrm>
              <a:off x="8281316" y="4810824"/>
              <a:ext cx="1119641" cy="1284256"/>
              <a:chOff x="8150727" y="3156179"/>
              <a:chExt cx="1112903" cy="1432560"/>
            </a:xfrm>
          </p:grpSpPr>
          <p:pic>
            <p:nvPicPr>
              <p:cNvPr id="15" name="Picture 14">
                <a:extLst>
                  <a:ext uri="{FF2B5EF4-FFF2-40B4-BE49-F238E27FC236}">
                    <a16:creationId xmlns:a16="http://schemas.microsoft.com/office/drawing/2014/main" id="{746B3A10-7D6D-0AAE-234A-04D0F1C7F8BB}"/>
                  </a:ext>
                </a:extLst>
              </p:cNvPr>
              <p:cNvPicPr>
                <a:picLocks noChangeAspect="1"/>
              </p:cNvPicPr>
              <p:nvPr/>
            </p:nvPicPr>
            <p:blipFill>
              <a:blip r:embed="rId11"/>
              <a:srcRect l="11070" r="11244"/>
              <a:stretch/>
            </p:blipFill>
            <p:spPr>
              <a:xfrm>
                <a:off x="8150727" y="3156179"/>
                <a:ext cx="1112903" cy="1432560"/>
              </a:xfrm>
              <a:prstGeom prst="rect">
                <a:avLst/>
              </a:prstGeom>
            </p:spPr>
          </p:pic>
          <p:sp>
            <p:nvSpPr>
              <p:cNvPr id="18" name="TextBox 17">
                <a:extLst>
                  <a:ext uri="{FF2B5EF4-FFF2-40B4-BE49-F238E27FC236}">
                    <a16:creationId xmlns:a16="http://schemas.microsoft.com/office/drawing/2014/main" id="{3B3991FF-AD73-AD10-B752-6A817BB46D95}"/>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21" name="Group 20">
              <a:extLst>
                <a:ext uri="{FF2B5EF4-FFF2-40B4-BE49-F238E27FC236}">
                  <a16:creationId xmlns:a16="http://schemas.microsoft.com/office/drawing/2014/main" id="{1A14E9CA-A6BB-FD00-B9B1-276F75823635}"/>
                </a:ext>
              </a:extLst>
            </p:cNvPr>
            <p:cNvGrpSpPr/>
            <p:nvPr/>
          </p:nvGrpSpPr>
          <p:grpSpPr>
            <a:xfrm>
              <a:off x="4511040" y="4618735"/>
              <a:ext cx="2666334" cy="1381949"/>
              <a:chOff x="3878965" y="4681689"/>
              <a:chExt cx="2344617" cy="1215205"/>
            </a:xfrm>
          </p:grpSpPr>
          <p:pic>
            <p:nvPicPr>
              <p:cNvPr id="23" name="Picture 22">
                <a:extLst>
                  <a:ext uri="{FF2B5EF4-FFF2-40B4-BE49-F238E27FC236}">
                    <a16:creationId xmlns:a16="http://schemas.microsoft.com/office/drawing/2014/main" id="{0B33A1E4-AF92-8F4C-A40C-3AA12A7542E3}"/>
                  </a:ext>
                </a:extLst>
              </p:cNvPr>
              <p:cNvPicPr>
                <a:picLocks noChangeAspect="1"/>
              </p:cNvPicPr>
              <p:nvPr/>
            </p:nvPicPr>
            <p:blipFill>
              <a:blip r:embed="rId12"/>
              <a:srcRect l="16495" t="29744" r="15299" b="30085"/>
              <a:stretch/>
            </p:blipFill>
            <p:spPr>
              <a:xfrm>
                <a:off x="4160320" y="4681689"/>
                <a:ext cx="2063262" cy="1215205"/>
              </a:xfrm>
              <a:prstGeom prst="rect">
                <a:avLst/>
              </a:prstGeom>
            </p:spPr>
          </p:pic>
          <p:sp>
            <p:nvSpPr>
              <p:cNvPr id="24" name="Rectangle 23">
                <a:extLst>
                  <a:ext uri="{FF2B5EF4-FFF2-40B4-BE49-F238E27FC236}">
                    <a16:creationId xmlns:a16="http://schemas.microsoft.com/office/drawing/2014/main" id="{ED4E2784-0732-55C4-C930-AED871F1C6E7}"/>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5" name="TextBox 24">
              <a:extLst>
                <a:ext uri="{FF2B5EF4-FFF2-40B4-BE49-F238E27FC236}">
                  <a16:creationId xmlns:a16="http://schemas.microsoft.com/office/drawing/2014/main" id="{57C3CE1D-35A1-DCEA-AABA-8C7539288FE8}"/>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26" name="TextBox 25">
              <a:extLst>
                <a:ext uri="{FF2B5EF4-FFF2-40B4-BE49-F238E27FC236}">
                  <a16:creationId xmlns:a16="http://schemas.microsoft.com/office/drawing/2014/main" id="{BC983099-BF4D-E617-D5C8-8A76D37C4422}"/>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27" name="Straight Arrow Connector 26">
              <a:extLst>
                <a:ext uri="{FF2B5EF4-FFF2-40B4-BE49-F238E27FC236}">
                  <a16:creationId xmlns:a16="http://schemas.microsoft.com/office/drawing/2014/main" id="{31C16FAC-7A05-8406-48E6-D10BEE3BDB74}"/>
                </a:ext>
              </a:extLst>
            </p:cNvPr>
            <p:cNvCxnSpPr>
              <a:cxnSpLocks/>
              <a:stCxn id="25" idx="3"/>
              <a:endCxn id="15"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E3771906-DD0A-7643-2055-1B5A44F3728F}"/>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29" name="Connector: Elbow 28">
              <a:extLst>
                <a:ext uri="{FF2B5EF4-FFF2-40B4-BE49-F238E27FC236}">
                  <a16:creationId xmlns:a16="http://schemas.microsoft.com/office/drawing/2014/main" id="{1678B0AF-B4CD-BB9F-0B9E-9F4CD617B5C5}"/>
                </a:ext>
              </a:extLst>
            </p:cNvPr>
            <p:cNvCxnSpPr>
              <a:cxnSpLocks/>
              <a:stCxn id="26" idx="0"/>
              <a:endCxn id="28"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399D1F7-B39E-8510-4993-D234C1B0837B}"/>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31" name="!!Arrow: Right 35">
              <a:extLst>
                <a:ext uri="{FF2B5EF4-FFF2-40B4-BE49-F238E27FC236}">
                  <a16:creationId xmlns:a16="http://schemas.microsoft.com/office/drawing/2014/main" id="{7C0CB7FA-8CAB-662A-9601-E8C27DAD13F9}"/>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33" name="Speech Bubble: Rectangle 32">
            <a:extLst>
              <a:ext uri="{FF2B5EF4-FFF2-40B4-BE49-F238E27FC236}">
                <a16:creationId xmlns:a16="http://schemas.microsoft.com/office/drawing/2014/main" id="{BF184D02-A964-043F-37AE-ED56C59333B5}"/>
              </a:ext>
            </a:extLst>
          </p:cNvPr>
          <p:cNvSpPr/>
          <p:nvPr>
            <p:custDataLst>
              <p:tags r:id="rId7"/>
            </p:custDataLst>
          </p:nvPr>
        </p:nvSpPr>
        <p:spPr>
          <a:xfrm>
            <a:off x="7508709" y="3436880"/>
            <a:ext cx="3633598" cy="933586"/>
          </a:xfrm>
          <a:prstGeom prst="wedgeRectCallout">
            <a:avLst>
              <a:gd name="adj1" fmla="val 11579"/>
              <a:gd name="adj2" fmla="val -88164"/>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False Submit: </a:t>
            </a:r>
            <a:r>
              <a:rPr lang="en-US" sz="1600" dirty="0">
                <a:solidFill>
                  <a:srgbClr val="BF5700"/>
                </a:solidFill>
                <a:latin typeface="Raleway" pitchFamily="2" charset="0"/>
              </a:rPr>
              <a:t>The model predicted an I/O access to be fast, but it ended up as a slow access.</a:t>
            </a:r>
          </a:p>
        </p:txBody>
      </p:sp>
      <p:grpSp>
        <p:nvGrpSpPr>
          <p:cNvPr id="34" name="Group 33">
            <a:extLst>
              <a:ext uri="{FF2B5EF4-FFF2-40B4-BE49-F238E27FC236}">
                <a16:creationId xmlns:a16="http://schemas.microsoft.com/office/drawing/2014/main" id="{94331196-E388-6415-20DB-0D6FF68565B3}"/>
              </a:ext>
            </a:extLst>
          </p:cNvPr>
          <p:cNvGrpSpPr/>
          <p:nvPr>
            <p:custDataLst>
              <p:tags r:id="rId8"/>
            </p:custDataLst>
          </p:nvPr>
        </p:nvGrpSpPr>
        <p:grpSpPr>
          <a:xfrm>
            <a:off x="7147863" y="4699303"/>
            <a:ext cx="2378656" cy="1693890"/>
            <a:chOff x="8538396" y="4525610"/>
            <a:chExt cx="2378656" cy="1693890"/>
          </a:xfrm>
        </p:grpSpPr>
        <p:pic>
          <p:nvPicPr>
            <p:cNvPr id="35" name="Picture 34">
              <a:extLst>
                <a:ext uri="{FF2B5EF4-FFF2-40B4-BE49-F238E27FC236}">
                  <a16:creationId xmlns:a16="http://schemas.microsoft.com/office/drawing/2014/main" id="{5C9F5E2E-C778-A046-705D-2A657932B05C}"/>
                </a:ext>
              </a:extLst>
            </p:cNvPr>
            <p:cNvPicPr>
              <a:picLocks noChangeAspect="1"/>
            </p:cNvPicPr>
            <p:nvPr/>
          </p:nvPicPr>
          <p:blipFill>
            <a:blip r:embed="rId13"/>
            <a:stretch>
              <a:fillRect/>
            </a:stretch>
          </p:blipFill>
          <p:spPr>
            <a:xfrm>
              <a:off x="9664700" y="4546600"/>
              <a:ext cx="958850" cy="977900"/>
            </a:xfrm>
            <a:prstGeom prst="rect">
              <a:avLst/>
            </a:prstGeom>
          </p:spPr>
        </p:pic>
        <p:sp>
          <p:nvSpPr>
            <p:cNvPr id="38" name="Arrow: Right 37">
              <a:extLst>
                <a:ext uri="{FF2B5EF4-FFF2-40B4-BE49-F238E27FC236}">
                  <a16:creationId xmlns:a16="http://schemas.microsoft.com/office/drawing/2014/main" id="{F2B18288-D2CE-9E75-7D15-26EC52D59F50}"/>
                </a:ext>
              </a:extLst>
            </p:cNvPr>
            <p:cNvSpPr/>
            <p:nvPr/>
          </p:nvSpPr>
          <p:spPr>
            <a:xfrm>
              <a:off x="8717859" y="4525610"/>
              <a:ext cx="948935" cy="4160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F1AC1B5-E561-58E1-9076-B9E0B170293B}"/>
                </a:ext>
              </a:extLst>
            </p:cNvPr>
            <p:cNvSpPr/>
            <p:nvPr/>
          </p:nvSpPr>
          <p:spPr>
            <a:xfrm rot="10800000">
              <a:off x="8609908" y="5097110"/>
              <a:ext cx="948935" cy="4160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81DD8FC2-45C0-23A1-095C-5761AE393CC8}"/>
                </a:ext>
              </a:extLst>
            </p:cNvPr>
            <p:cNvSpPr txBox="1"/>
            <p:nvPr/>
          </p:nvSpPr>
          <p:spPr>
            <a:xfrm>
              <a:off x="8538396" y="5511614"/>
              <a:ext cx="2378656" cy="707886"/>
            </a:xfrm>
            <a:prstGeom prst="rect">
              <a:avLst/>
            </a:prstGeom>
            <a:noFill/>
          </p:spPr>
          <p:txBody>
            <a:bodyPr wrap="square" lIns="91440" tIns="45720" rIns="91440" bIns="45720" anchor="t">
              <a:spAutoFit/>
            </a:bodyPr>
            <a:lstStyle/>
            <a:p>
              <a:pPr algn="ctr"/>
              <a:r>
                <a:rPr lang="en-US" sz="2000" dirty="0">
                  <a:solidFill>
                    <a:srgbClr val="BF5700"/>
                  </a:solidFill>
                  <a:latin typeface="Raleway"/>
                  <a:ea typeface="+mn-lt"/>
                  <a:cs typeface="+mn-lt"/>
                </a:rPr>
                <a:t>Accessed via global state store</a:t>
              </a:r>
              <a:endParaRPr lang="en-US" dirty="0"/>
            </a:p>
          </p:txBody>
        </p:sp>
      </p:grpSp>
    </p:spTree>
    <p:custDataLst>
      <p:tags r:id="rId1"/>
    </p:custDataLst>
    <p:extLst>
      <p:ext uri="{BB962C8B-B14F-4D97-AF65-F5344CB8AC3E}">
        <p14:creationId xmlns:p14="http://schemas.microsoft.com/office/powerpoint/2010/main" val="149636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076D4C-6186-0B50-7E5D-276B88599265}"/>
              </a:ext>
            </a:extLst>
          </p:cNvPr>
          <p:cNvSpPr>
            <a:spLocks noGrp="1"/>
          </p:cNvSpPr>
          <p:nvPr>
            <p:ph type="sldNum" sz="quarter" idx="12"/>
            <p:custDataLst>
              <p:tags r:id="rId2"/>
            </p:custDataLst>
          </p:nvPr>
        </p:nvSpPr>
        <p:spPr/>
        <p:txBody>
          <a:bodyPr/>
          <a:lstStyle/>
          <a:p>
            <a:r>
              <a:rPr lang="en-US"/>
              <a:t>14</a:t>
            </a:r>
            <a:endParaRPr lang="en-US" dirty="0"/>
          </a:p>
        </p:txBody>
      </p:sp>
      <p:sp>
        <p:nvSpPr>
          <p:cNvPr id="4" name="Title 3">
            <a:extLst>
              <a:ext uri="{FF2B5EF4-FFF2-40B4-BE49-F238E27FC236}">
                <a16:creationId xmlns:a16="http://schemas.microsoft.com/office/drawing/2014/main" id="{3F1CFA14-CC53-EE45-4ADB-5D7FD04C3C4A}"/>
              </a:ext>
            </a:extLst>
          </p:cNvPr>
          <p:cNvSpPr>
            <a:spLocks noGrp="1"/>
          </p:cNvSpPr>
          <p:nvPr>
            <p:ph type="title"/>
            <p:custDataLst>
              <p:tags r:id="rId3"/>
            </p:custDataLst>
          </p:nvPr>
        </p:nvSpPr>
        <p:spPr/>
        <p:txBody>
          <a:bodyPr/>
          <a:lstStyle/>
          <a:p>
            <a:r>
              <a:rPr lang="en-US" dirty="0"/>
              <a:t>How Guardrails May Help in Practice</a:t>
            </a:r>
          </a:p>
        </p:txBody>
      </p:sp>
      <p:sp>
        <p:nvSpPr>
          <p:cNvPr id="13" name="TextBox 12">
            <a:extLst>
              <a:ext uri="{FF2B5EF4-FFF2-40B4-BE49-F238E27FC236}">
                <a16:creationId xmlns:a16="http://schemas.microsoft.com/office/drawing/2014/main" id="{512C4F74-2102-ECEA-D1C6-F20A65333896}"/>
              </a:ext>
            </a:extLst>
          </p:cNvPr>
          <p:cNvSpPr txBox="1"/>
          <p:nvPr>
            <p:custDataLst>
              <p:tags r:id="rId4"/>
            </p:custDataLst>
          </p:nvPr>
        </p:nvSpPr>
        <p:spPr>
          <a:xfrm>
            <a:off x="615858" y="1798028"/>
            <a:ext cx="4963917" cy="147732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nchor="t">
            <a:spAutoFit/>
          </a:bodyPr>
          <a:lstStyle/>
          <a:p>
            <a:r>
              <a:rPr lang="en-US" dirty="0">
                <a:solidFill>
                  <a:schemeClr val="tx1"/>
                </a:solidFill>
                <a:latin typeface="Consolas"/>
              </a:rPr>
              <a:t>guardrail low-false-submit {</a:t>
            </a:r>
          </a:p>
          <a:p>
            <a:r>
              <a:rPr lang="en-US" dirty="0">
                <a:solidFill>
                  <a:schemeClr val="tx1"/>
                </a:solidFill>
                <a:latin typeface="Consolas"/>
              </a:rPr>
              <a:t>  trigger: { TIMER(1) },</a:t>
            </a:r>
          </a:p>
          <a:p>
            <a:r>
              <a:rPr lang="en-US" dirty="0">
                <a:solidFill>
                  <a:schemeClr val="tx1"/>
                </a:solidFill>
                <a:latin typeface="Consolas"/>
              </a:rPr>
              <a:t>  rule: { </a:t>
            </a:r>
            <a:r>
              <a:rPr lang="en-US" dirty="0" err="1">
                <a:solidFill>
                  <a:schemeClr val="tx1"/>
                </a:solidFill>
                <a:latin typeface="Consolas"/>
              </a:rPr>
              <a:t>false_submit_rate</a:t>
            </a:r>
            <a:r>
              <a:rPr lang="en-US" dirty="0">
                <a:solidFill>
                  <a:schemeClr val="tx1"/>
                </a:solidFill>
                <a:latin typeface="Consolas"/>
              </a:rPr>
              <a:t> &lt;= 0.05 },</a:t>
            </a:r>
          </a:p>
          <a:p>
            <a:r>
              <a:rPr lang="en-US" dirty="0">
                <a:solidFill>
                  <a:schemeClr val="tx1"/>
                </a:solidFill>
                <a:latin typeface="Consolas"/>
              </a:rPr>
              <a:t>  action: { </a:t>
            </a:r>
            <a:r>
              <a:rPr lang="en-US" dirty="0" err="1">
                <a:solidFill>
                  <a:schemeClr val="tx1"/>
                </a:solidFill>
                <a:latin typeface="Consolas"/>
              </a:rPr>
              <a:t>ml_enabled</a:t>
            </a:r>
            <a:r>
              <a:rPr lang="en-US" dirty="0">
                <a:solidFill>
                  <a:schemeClr val="tx1"/>
                </a:solidFill>
                <a:latin typeface="Consolas"/>
              </a:rPr>
              <a:t> = false }</a:t>
            </a:r>
          </a:p>
          <a:p>
            <a:r>
              <a:rPr lang="en-US" dirty="0">
                <a:solidFill>
                  <a:schemeClr val="tx1"/>
                </a:solidFill>
                <a:latin typeface="Consolas"/>
              </a:rPr>
              <a:t>}</a:t>
            </a:r>
          </a:p>
        </p:txBody>
      </p:sp>
      <p:sp>
        <p:nvSpPr>
          <p:cNvPr id="44" name="TextBox 5">
            <a:extLst>
              <a:ext uri="{FF2B5EF4-FFF2-40B4-BE49-F238E27FC236}">
                <a16:creationId xmlns:a16="http://schemas.microsoft.com/office/drawing/2014/main" id="{1774BC5A-CF0F-75E0-DD24-967169D5CAEB}"/>
              </a:ext>
            </a:extLst>
          </p:cNvPr>
          <p:cNvSpPr txBox="1"/>
          <p:nvPr>
            <p:custDataLst>
              <p:tags r:id="rId5"/>
            </p:custDataLst>
          </p:nvPr>
        </p:nvSpPr>
        <p:spPr>
          <a:xfrm>
            <a:off x="553186" y="4202594"/>
            <a:ext cx="5089261" cy="156966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onsolas"/>
              </a:rPr>
              <a:t>if LOAD("</a:t>
            </a:r>
            <a:r>
              <a:rPr lang="en-US" sz="1600" dirty="0" err="1">
                <a:latin typeface="Consolas"/>
              </a:rPr>
              <a:t>ml_enabled</a:t>
            </a:r>
            <a:r>
              <a:rPr lang="en-US" sz="1600" dirty="0">
                <a:latin typeface="Consolas"/>
              </a:rPr>
              <a:t>") {</a:t>
            </a:r>
            <a:endParaRPr lang="en-US" sz="1600" dirty="0"/>
          </a:p>
          <a:p>
            <a:r>
              <a:rPr lang="en-US" sz="1600" dirty="0">
                <a:latin typeface="Consolas"/>
              </a:rPr>
              <a:t>  // Use </a:t>
            </a:r>
            <a:r>
              <a:rPr lang="en-US" sz="1600" dirty="0" err="1">
                <a:latin typeface="Consolas"/>
              </a:rPr>
              <a:t>LinnOS</a:t>
            </a:r>
            <a:r>
              <a:rPr lang="en-US" sz="1600" dirty="0">
                <a:latin typeface="Consolas"/>
              </a:rPr>
              <a:t> predictions</a:t>
            </a:r>
          </a:p>
          <a:p>
            <a:r>
              <a:rPr lang="en-US" sz="1600" dirty="0">
                <a:latin typeface="Consolas" panose="020B0609020204030204" pitchFamily="49" charset="0"/>
              </a:rPr>
              <a:t>}</a:t>
            </a:r>
          </a:p>
          <a:p>
            <a:r>
              <a:rPr lang="en-US" sz="1600" dirty="0">
                <a:latin typeface="Consolas"/>
              </a:rPr>
              <a:t>...</a:t>
            </a:r>
            <a:endParaRPr lang="en-US" sz="1600" dirty="0"/>
          </a:p>
          <a:p>
            <a:r>
              <a:rPr lang="en-US" sz="1600" dirty="0">
                <a:latin typeface="Consolas"/>
              </a:rPr>
              <a:t>// Update false submit rate</a:t>
            </a:r>
          </a:p>
          <a:p>
            <a:r>
              <a:rPr lang="en-US" sz="1600" dirty="0">
                <a:latin typeface="Consolas"/>
              </a:rPr>
              <a:t>SAVE("</a:t>
            </a:r>
            <a:r>
              <a:rPr lang="en-US" sz="1600" dirty="0" err="1">
                <a:latin typeface="Consolas"/>
              </a:rPr>
              <a:t>false_submit_rate</a:t>
            </a:r>
            <a:r>
              <a:rPr lang="en-US" sz="1600" dirty="0">
                <a:latin typeface="Consolas"/>
              </a:rPr>
              <a:t>", </a:t>
            </a:r>
            <a:r>
              <a:rPr lang="en-US" sz="1600" dirty="0" err="1">
                <a:latin typeface="Consolas"/>
              </a:rPr>
              <a:t>false_submit_rate</a:t>
            </a:r>
            <a:r>
              <a:rPr lang="en-US" sz="1600" dirty="0">
                <a:latin typeface="Consolas"/>
              </a:rPr>
              <a:t>)</a:t>
            </a:r>
          </a:p>
        </p:txBody>
      </p:sp>
      <p:sp>
        <p:nvSpPr>
          <p:cNvPr id="45" name="TextBox 44">
            <a:extLst>
              <a:ext uri="{FF2B5EF4-FFF2-40B4-BE49-F238E27FC236}">
                <a16:creationId xmlns:a16="http://schemas.microsoft.com/office/drawing/2014/main" id="{D178D2E8-9384-5032-8062-217171EE5A68}"/>
              </a:ext>
            </a:extLst>
          </p:cNvPr>
          <p:cNvSpPr txBox="1"/>
          <p:nvPr>
            <p:custDataLst>
              <p:tags r:id="rId6"/>
            </p:custDataLst>
          </p:nvPr>
        </p:nvSpPr>
        <p:spPr>
          <a:xfrm>
            <a:off x="885923" y="3831638"/>
            <a:ext cx="4423787" cy="400110"/>
          </a:xfrm>
          <a:prstGeom prst="rect">
            <a:avLst/>
          </a:prstGeom>
          <a:noFill/>
        </p:spPr>
        <p:txBody>
          <a:bodyPr wrap="square" lIns="91440" tIns="45720" rIns="91440" bIns="45720" anchor="t">
            <a:spAutoFit/>
          </a:bodyPr>
          <a:lstStyle/>
          <a:p>
            <a:pPr algn="ctr"/>
            <a:r>
              <a:rPr lang="en-US" sz="2000" dirty="0">
                <a:solidFill>
                  <a:srgbClr val="BF5700"/>
                </a:solidFill>
                <a:latin typeface="Raleway"/>
              </a:rPr>
              <a:t>Changes inside </a:t>
            </a:r>
            <a:r>
              <a:rPr lang="en-US" sz="2000" dirty="0" err="1">
                <a:solidFill>
                  <a:srgbClr val="BF5700"/>
                </a:solidFill>
                <a:latin typeface="Raleway"/>
              </a:rPr>
              <a:t>LinnOS</a:t>
            </a:r>
            <a:r>
              <a:rPr lang="en-US" sz="2000" dirty="0">
                <a:solidFill>
                  <a:srgbClr val="BF5700"/>
                </a:solidFill>
                <a:latin typeface="Raleway"/>
              </a:rPr>
              <a:t> code</a:t>
            </a:r>
          </a:p>
        </p:txBody>
      </p:sp>
      <p:grpSp>
        <p:nvGrpSpPr>
          <p:cNvPr id="46" name="Group 45">
            <a:extLst>
              <a:ext uri="{FF2B5EF4-FFF2-40B4-BE49-F238E27FC236}">
                <a16:creationId xmlns:a16="http://schemas.microsoft.com/office/drawing/2014/main" id="{C0639FF4-4D30-4FE4-B6A6-35B4039AC881}"/>
              </a:ext>
            </a:extLst>
          </p:cNvPr>
          <p:cNvGrpSpPr>
            <a:grpSpLocks noChangeAspect="1"/>
          </p:cNvGrpSpPr>
          <p:nvPr>
            <p:custDataLst>
              <p:tags r:id="rId7"/>
            </p:custDataLst>
          </p:nvPr>
        </p:nvGrpSpPr>
        <p:grpSpPr>
          <a:xfrm>
            <a:off x="6757369" y="1485447"/>
            <a:ext cx="4384938" cy="1758778"/>
            <a:chOff x="4216820" y="4030000"/>
            <a:chExt cx="5184137" cy="2079334"/>
          </a:xfrm>
        </p:grpSpPr>
        <p:sp>
          <p:nvSpPr>
            <p:cNvPr id="47" name="!!Rectangle 28">
              <a:extLst>
                <a:ext uri="{FF2B5EF4-FFF2-40B4-BE49-F238E27FC236}">
                  <a16:creationId xmlns:a16="http://schemas.microsoft.com/office/drawing/2014/main" id="{9A3E5583-D52F-8A50-8B0C-6BA3F029A936}"/>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48" name="Group 47">
              <a:extLst>
                <a:ext uri="{FF2B5EF4-FFF2-40B4-BE49-F238E27FC236}">
                  <a16:creationId xmlns:a16="http://schemas.microsoft.com/office/drawing/2014/main" id="{901A469E-EEB9-BFAE-A291-464D64414C69}"/>
                </a:ext>
              </a:extLst>
            </p:cNvPr>
            <p:cNvGrpSpPr/>
            <p:nvPr/>
          </p:nvGrpSpPr>
          <p:grpSpPr>
            <a:xfrm>
              <a:off x="8281316" y="4810824"/>
              <a:ext cx="1119641" cy="1284256"/>
              <a:chOff x="8150727" y="3156179"/>
              <a:chExt cx="1112903" cy="1432560"/>
            </a:xfrm>
          </p:grpSpPr>
          <p:pic>
            <p:nvPicPr>
              <p:cNvPr id="59" name="Picture 58">
                <a:extLst>
                  <a:ext uri="{FF2B5EF4-FFF2-40B4-BE49-F238E27FC236}">
                    <a16:creationId xmlns:a16="http://schemas.microsoft.com/office/drawing/2014/main" id="{6E7DFBB0-B830-2F94-9F4D-869A9785E8F3}"/>
                  </a:ext>
                </a:extLst>
              </p:cNvPr>
              <p:cNvPicPr>
                <a:picLocks noChangeAspect="1"/>
              </p:cNvPicPr>
              <p:nvPr/>
            </p:nvPicPr>
            <p:blipFill>
              <a:blip r:embed="rId11"/>
              <a:srcRect l="11070" r="11244"/>
              <a:stretch/>
            </p:blipFill>
            <p:spPr>
              <a:xfrm>
                <a:off x="8150727" y="3156179"/>
                <a:ext cx="1112903" cy="1432560"/>
              </a:xfrm>
              <a:prstGeom prst="rect">
                <a:avLst/>
              </a:prstGeom>
            </p:spPr>
          </p:pic>
          <p:sp>
            <p:nvSpPr>
              <p:cNvPr id="60" name="TextBox 59">
                <a:extLst>
                  <a:ext uri="{FF2B5EF4-FFF2-40B4-BE49-F238E27FC236}">
                    <a16:creationId xmlns:a16="http://schemas.microsoft.com/office/drawing/2014/main" id="{7FEC9A9A-B777-3BC6-B6CD-689027220167}"/>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49" name="Group 48">
              <a:extLst>
                <a:ext uri="{FF2B5EF4-FFF2-40B4-BE49-F238E27FC236}">
                  <a16:creationId xmlns:a16="http://schemas.microsoft.com/office/drawing/2014/main" id="{25C33540-D48C-2B02-28B6-43B63766AB8B}"/>
                </a:ext>
              </a:extLst>
            </p:cNvPr>
            <p:cNvGrpSpPr/>
            <p:nvPr/>
          </p:nvGrpSpPr>
          <p:grpSpPr>
            <a:xfrm>
              <a:off x="4511040" y="4618735"/>
              <a:ext cx="2666334" cy="1381949"/>
              <a:chOff x="3878965" y="4681689"/>
              <a:chExt cx="2344617" cy="1215205"/>
            </a:xfrm>
          </p:grpSpPr>
          <p:pic>
            <p:nvPicPr>
              <p:cNvPr id="57" name="Picture 56">
                <a:extLst>
                  <a:ext uri="{FF2B5EF4-FFF2-40B4-BE49-F238E27FC236}">
                    <a16:creationId xmlns:a16="http://schemas.microsoft.com/office/drawing/2014/main" id="{CEED9ED3-1EBE-8209-AB84-E4590FFB140C}"/>
                  </a:ext>
                </a:extLst>
              </p:cNvPr>
              <p:cNvPicPr>
                <a:picLocks noChangeAspect="1"/>
              </p:cNvPicPr>
              <p:nvPr/>
            </p:nvPicPr>
            <p:blipFill>
              <a:blip r:embed="rId12"/>
              <a:srcRect l="16495" t="29744" r="15299" b="30085"/>
              <a:stretch/>
            </p:blipFill>
            <p:spPr>
              <a:xfrm>
                <a:off x="4160320" y="4681689"/>
                <a:ext cx="2063262" cy="1215205"/>
              </a:xfrm>
              <a:prstGeom prst="rect">
                <a:avLst/>
              </a:prstGeom>
            </p:spPr>
          </p:pic>
          <p:sp>
            <p:nvSpPr>
              <p:cNvPr id="58" name="Rectangle 57">
                <a:extLst>
                  <a:ext uri="{FF2B5EF4-FFF2-40B4-BE49-F238E27FC236}">
                    <a16:creationId xmlns:a16="http://schemas.microsoft.com/office/drawing/2014/main" id="{1BD2AE9B-4BF5-B96A-30DE-5141DCA4D2FC}"/>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TextBox 49">
              <a:extLst>
                <a:ext uri="{FF2B5EF4-FFF2-40B4-BE49-F238E27FC236}">
                  <a16:creationId xmlns:a16="http://schemas.microsoft.com/office/drawing/2014/main" id="{2AF3CE85-42C9-D0AB-A5BF-FBDBDF744A5D}"/>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51" name="TextBox 50">
              <a:extLst>
                <a:ext uri="{FF2B5EF4-FFF2-40B4-BE49-F238E27FC236}">
                  <a16:creationId xmlns:a16="http://schemas.microsoft.com/office/drawing/2014/main" id="{7BF4E3E9-F359-F316-19C4-77FEEEBF5334}"/>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52" name="Straight Arrow Connector 51">
              <a:extLst>
                <a:ext uri="{FF2B5EF4-FFF2-40B4-BE49-F238E27FC236}">
                  <a16:creationId xmlns:a16="http://schemas.microsoft.com/office/drawing/2014/main" id="{459CC55E-70EB-7C96-DE3E-ABCEBA4DEEED}"/>
                </a:ext>
              </a:extLst>
            </p:cNvPr>
            <p:cNvCxnSpPr>
              <a:cxnSpLocks/>
              <a:stCxn id="50" idx="3"/>
              <a:endCxn id="59"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5DA1971A-3491-D03B-0A25-26AE89D7DCF3}"/>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54" name="Connector: Elbow 53">
              <a:extLst>
                <a:ext uri="{FF2B5EF4-FFF2-40B4-BE49-F238E27FC236}">
                  <a16:creationId xmlns:a16="http://schemas.microsoft.com/office/drawing/2014/main" id="{3E3A9456-C6FC-3839-DC6F-2DB42187F720}"/>
                </a:ext>
              </a:extLst>
            </p:cNvPr>
            <p:cNvCxnSpPr>
              <a:cxnSpLocks/>
              <a:stCxn id="51" idx="0"/>
              <a:endCxn id="53"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824ED849-5FE7-46E1-F529-6AD591C8EFEC}"/>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56" name="!!Arrow: Right 35">
              <a:extLst>
                <a:ext uri="{FF2B5EF4-FFF2-40B4-BE49-F238E27FC236}">
                  <a16:creationId xmlns:a16="http://schemas.microsoft.com/office/drawing/2014/main" id="{1EC4D08A-8D45-3D60-8711-1DC4C82A8A36}"/>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62" name="TextBox 61">
            <a:extLst>
              <a:ext uri="{FF2B5EF4-FFF2-40B4-BE49-F238E27FC236}">
                <a16:creationId xmlns:a16="http://schemas.microsoft.com/office/drawing/2014/main" id="{46224708-F151-0C57-0D3A-531B1228C083}"/>
              </a:ext>
            </a:extLst>
          </p:cNvPr>
          <p:cNvSpPr txBox="1"/>
          <p:nvPr>
            <p:custDataLst>
              <p:tags r:id="rId8"/>
            </p:custDataLst>
          </p:nvPr>
        </p:nvSpPr>
        <p:spPr>
          <a:xfrm>
            <a:off x="2875640" y="3200696"/>
            <a:ext cx="444352" cy="830997"/>
          </a:xfrm>
          <a:prstGeom prst="rect">
            <a:avLst/>
          </a:prstGeom>
          <a:noFill/>
        </p:spPr>
        <p:txBody>
          <a:bodyPr wrap="none" rtlCol="0">
            <a:spAutoFit/>
          </a:bodyPr>
          <a:lstStyle/>
          <a:p>
            <a:r>
              <a:rPr lang="en-US" sz="4800" b="1" dirty="0">
                <a:latin typeface="Raleway" pitchFamily="2" charset="0"/>
              </a:rPr>
              <a:t>+</a:t>
            </a:r>
          </a:p>
        </p:txBody>
      </p:sp>
    </p:spTree>
    <p:custDataLst>
      <p:tags r:id="rId1"/>
    </p:custDataLst>
    <p:extLst>
      <p:ext uri="{BB962C8B-B14F-4D97-AF65-F5344CB8AC3E}">
        <p14:creationId xmlns:p14="http://schemas.microsoft.com/office/powerpoint/2010/main" val="232077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076D4C-6186-0B50-7E5D-276B88599265}"/>
              </a:ext>
            </a:extLst>
          </p:cNvPr>
          <p:cNvSpPr>
            <a:spLocks noGrp="1"/>
          </p:cNvSpPr>
          <p:nvPr>
            <p:ph type="sldNum" sz="quarter" idx="12"/>
            <p:custDataLst>
              <p:tags r:id="rId2"/>
            </p:custDataLst>
          </p:nvPr>
        </p:nvSpPr>
        <p:spPr/>
        <p:txBody>
          <a:bodyPr/>
          <a:lstStyle/>
          <a:p>
            <a:r>
              <a:rPr lang="en-US"/>
              <a:t>14</a:t>
            </a:r>
            <a:endParaRPr lang="en-US" dirty="0"/>
          </a:p>
        </p:txBody>
      </p:sp>
      <p:sp>
        <p:nvSpPr>
          <p:cNvPr id="4" name="Title 3">
            <a:extLst>
              <a:ext uri="{FF2B5EF4-FFF2-40B4-BE49-F238E27FC236}">
                <a16:creationId xmlns:a16="http://schemas.microsoft.com/office/drawing/2014/main" id="{3F1CFA14-CC53-EE45-4ADB-5D7FD04C3C4A}"/>
              </a:ext>
            </a:extLst>
          </p:cNvPr>
          <p:cNvSpPr>
            <a:spLocks noGrp="1"/>
          </p:cNvSpPr>
          <p:nvPr>
            <p:ph type="title"/>
            <p:custDataLst>
              <p:tags r:id="rId3"/>
            </p:custDataLst>
          </p:nvPr>
        </p:nvSpPr>
        <p:spPr/>
        <p:txBody>
          <a:bodyPr/>
          <a:lstStyle/>
          <a:p>
            <a:r>
              <a:rPr lang="en-US" dirty="0"/>
              <a:t>How Guardrails May Help in Practice</a:t>
            </a:r>
          </a:p>
        </p:txBody>
      </p:sp>
      <p:pic>
        <p:nvPicPr>
          <p:cNvPr id="8" name="Picture 7">
            <a:extLst>
              <a:ext uri="{FF2B5EF4-FFF2-40B4-BE49-F238E27FC236}">
                <a16:creationId xmlns:a16="http://schemas.microsoft.com/office/drawing/2014/main" id="{466F1334-64D0-D294-D92D-708C1A2A66ED}"/>
              </a:ext>
            </a:extLst>
          </p:cNvPr>
          <p:cNvPicPr>
            <a:picLocks noChangeAspect="1"/>
          </p:cNvPicPr>
          <p:nvPr>
            <p:custDataLst>
              <p:tags r:id="rId4"/>
            </p:custDataLst>
          </p:nvPr>
        </p:nvPicPr>
        <p:blipFill>
          <a:blip r:embed="rId13"/>
          <a:stretch>
            <a:fillRect/>
          </a:stretch>
        </p:blipFill>
        <p:spPr>
          <a:xfrm>
            <a:off x="6549555" y="3741231"/>
            <a:ext cx="4803731" cy="2382650"/>
          </a:xfrm>
          <a:prstGeom prst="rect">
            <a:avLst/>
          </a:prstGeom>
        </p:spPr>
      </p:pic>
      <p:sp>
        <p:nvSpPr>
          <p:cNvPr id="13" name="TextBox 12">
            <a:extLst>
              <a:ext uri="{FF2B5EF4-FFF2-40B4-BE49-F238E27FC236}">
                <a16:creationId xmlns:a16="http://schemas.microsoft.com/office/drawing/2014/main" id="{512C4F74-2102-ECEA-D1C6-F20A65333896}"/>
              </a:ext>
            </a:extLst>
          </p:cNvPr>
          <p:cNvSpPr txBox="1"/>
          <p:nvPr>
            <p:custDataLst>
              <p:tags r:id="rId5"/>
            </p:custDataLst>
          </p:nvPr>
        </p:nvSpPr>
        <p:spPr>
          <a:xfrm>
            <a:off x="615858" y="1798028"/>
            <a:ext cx="4963917" cy="147732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nchor="t">
            <a:spAutoFit/>
          </a:bodyPr>
          <a:lstStyle/>
          <a:p>
            <a:r>
              <a:rPr lang="en-US" dirty="0">
                <a:solidFill>
                  <a:schemeClr val="tx1"/>
                </a:solidFill>
                <a:latin typeface="Consolas"/>
              </a:rPr>
              <a:t>guardrail low-false-submit {</a:t>
            </a:r>
          </a:p>
          <a:p>
            <a:r>
              <a:rPr lang="en-US" dirty="0">
                <a:solidFill>
                  <a:schemeClr val="tx1"/>
                </a:solidFill>
                <a:latin typeface="Consolas"/>
              </a:rPr>
              <a:t>  trigger: { TIMER(1) },</a:t>
            </a:r>
          </a:p>
          <a:p>
            <a:r>
              <a:rPr lang="en-US" dirty="0">
                <a:solidFill>
                  <a:schemeClr val="tx1"/>
                </a:solidFill>
                <a:latin typeface="Consolas"/>
              </a:rPr>
              <a:t>  rule: { </a:t>
            </a:r>
            <a:r>
              <a:rPr lang="en-US" dirty="0" err="1">
                <a:solidFill>
                  <a:schemeClr val="tx1"/>
                </a:solidFill>
                <a:latin typeface="Consolas"/>
              </a:rPr>
              <a:t>false_submit_rate</a:t>
            </a:r>
            <a:r>
              <a:rPr lang="en-US" dirty="0">
                <a:solidFill>
                  <a:schemeClr val="tx1"/>
                </a:solidFill>
                <a:latin typeface="Consolas"/>
              </a:rPr>
              <a:t> &lt;= 0.05 },</a:t>
            </a:r>
          </a:p>
          <a:p>
            <a:r>
              <a:rPr lang="en-US" dirty="0">
                <a:solidFill>
                  <a:schemeClr val="tx1"/>
                </a:solidFill>
                <a:latin typeface="Consolas"/>
              </a:rPr>
              <a:t>  action: { </a:t>
            </a:r>
            <a:r>
              <a:rPr lang="en-US" dirty="0" err="1">
                <a:solidFill>
                  <a:schemeClr val="tx1"/>
                </a:solidFill>
                <a:latin typeface="Consolas"/>
              </a:rPr>
              <a:t>ml_enabled</a:t>
            </a:r>
            <a:r>
              <a:rPr lang="en-US" dirty="0">
                <a:solidFill>
                  <a:schemeClr val="tx1"/>
                </a:solidFill>
                <a:latin typeface="Consolas"/>
              </a:rPr>
              <a:t> = false }</a:t>
            </a:r>
          </a:p>
          <a:p>
            <a:r>
              <a:rPr lang="en-US" dirty="0">
                <a:solidFill>
                  <a:schemeClr val="tx1"/>
                </a:solidFill>
                <a:latin typeface="Consolas"/>
              </a:rPr>
              <a:t>}</a:t>
            </a:r>
          </a:p>
        </p:txBody>
      </p:sp>
      <p:sp>
        <p:nvSpPr>
          <p:cNvPr id="44" name="TextBox 5">
            <a:extLst>
              <a:ext uri="{FF2B5EF4-FFF2-40B4-BE49-F238E27FC236}">
                <a16:creationId xmlns:a16="http://schemas.microsoft.com/office/drawing/2014/main" id="{1774BC5A-CF0F-75E0-DD24-967169D5CAEB}"/>
              </a:ext>
            </a:extLst>
          </p:cNvPr>
          <p:cNvSpPr txBox="1"/>
          <p:nvPr>
            <p:custDataLst>
              <p:tags r:id="rId6"/>
            </p:custDataLst>
          </p:nvPr>
        </p:nvSpPr>
        <p:spPr>
          <a:xfrm>
            <a:off x="553186" y="4202594"/>
            <a:ext cx="5089261" cy="156966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onsolas"/>
              </a:rPr>
              <a:t>if LOAD("</a:t>
            </a:r>
            <a:r>
              <a:rPr lang="en-US" sz="1600" dirty="0" err="1">
                <a:latin typeface="Consolas"/>
              </a:rPr>
              <a:t>ml_enabled</a:t>
            </a:r>
            <a:r>
              <a:rPr lang="en-US" sz="1600" dirty="0">
                <a:latin typeface="Consolas"/>
              </a:rPr>
              <a:t>") {</a:t>
            </a:r>
            <a:endParaRPr lang="en-US" sz="1600" dirty="0"/>
          </a:p>
          <a:p>
            <a:r>
              <a:rPr lang="en-US" sz="1600" dirty="0">
                <a:latin typeface="Consolas"/>
              </a:rPr>
              <a:t>  // Use </a:t>
            </a:r>
            <a:r>
              <a:rPr lang="en-US" sz="1600" dirty="0" err="1">
                <a:latin typeface="Consolas"/>
              </a:rPr>
              <a:t>LinnOS</a:t>
            </a:r>
            <a:r>
              <a:rPr lang="en-US" sz="1600" dirty="0">
                <a:latin typeface="Consolas"/>
              </a:rPr>
              <a:t> predictions</a:t>
            </a:r>
          </a:p>
          <a:p>
            <a:r>
              <a:rPr lang="en-US" sz="1600" dirty="0">
                <a:latin typeface="Consolas" panose="020B0609020204030204" pitchFamily="49" charset="0"/>
              </a:rPr>
              <a:t>}</a:t>
            </a:r>
          </a:p>
          <a:p>
            <a:r>
              <a:rPr lang="en-US" sz="1600" dirty="0">
                <a:latin typeface="Consolas"/>
              </a:rPr>
              <a:t>...</a:t>
            </a:r>
            <a:endParaRPr lang="en-US" sz="1600" dirty="0"/>
          </a:p>
          <a:p>
            <a:r>
              <a:rPr lang="en-US" sz="1600" dirty="0">
                <a:latin typeface="Consolas"/>
              </a:rPr>
              <a:t>// Update false submit rate</a:t>
            </a:r>
          </a:p>
          <a:p>
            <a:r>
              <a:rPr lang="en-US" sz="1600" dirty="0">
                <a:latin typeface="Consolas"/>
              </a:rPr>
              <a:t>SAVE("</a:t>
            </a:r>
            <a:r>
              <a:rPr lang="en-US" sz="1600" dirty="0" err="1">
                <a:latin typeface="Consolas"/>
              </a:rPr>
              <a:t>false_submit_rate</a:t>
            </a:r>
            <a:r>
              <a:rPr lang="en-US" sz="1600" dirty="0">
                <a:latin typeface="Consolas"/>
              </a:rPr>
              <a:t>", </a:t>
            </a:r>
            <a:r>
              <a:rPr lang="en-US" sz="1600" dirty="0" err="1">
                <a:latin typeface="Consolas"/>
              </a:rPr>
              <a:t>false_submit_rate</a:t>
            </a:r>
            <a:r>
              <a:rPr lang="en-US" sz="1600" dirty="0">
                <a:latin typeface="Consolas"/>
              </a:rPr>
              <a:t>)</a:t>
            </a:r>
          </a:p>
        </p:txBody>
      </p:sp>
      <p:sp>
        <p:nvSpPr>
          <p:cNvPr id="45" name="TextBox 44">
            <a:extLst>
              <a:ext uri="{FF2B5EF4-FFF2-40B4-BE49-F238E27FC236}">
                <a16:creationId xmlns:a16="http://schemas.microsoft.com/office/drawing/2014/main" id="{D178D2E8-9384-5032-8062-217171EE5A68}"/>
              </a:ext>
            </a:extLst>
          </p:cNvPr>
          <p:cNvSpPr txBox="1"/>
          <p:nvPr>
            <p:custDataLst>
              <p:tags r:id="rId7"/>
            </p:custDataLst>
          </p:nvPr>
        </p:nvSpPr>
        <p:spPr>
          <a:xfrm>
            <a:off x="885923" y="3831638"/>
            <a:ext cx="4423787" cy="400110"/>
          </a:xfrm>
          <a:prstGeom prst="rect">
            <a:avLst/>
          </a:prstGeom>
          <a:noFill/>
        </p:spPr>
        <p:txBody>
          <a:bodyPr wrap="square" lIns="91440" tIns="45720" rIns="91440" bIns="45720" anchor="t">
            <a:spAutoFit/>
          </a:bodyPr>
          <a:lstStyle/>
          <a:p>
            <a:pPr algn="ctr"/>
            <a:r>
              <a:rPr lang="en-US" sz="2000" dirty="0">
                <a:solidFill>
                  <a:srgbClr val="BF5700"/>
                </a:solidFill>
                <a:latin typeface="Raleway"/>
              </a:rPr>
              <a:t>Changes inside </a:t>
            </a:r>
            <a:r>
              <a:rPr lang="en-US" sz="2000" dirty="0" err="1">
                <a:solidFill>
                  <a:srgbClr val="BF5700"/>
                </a:solidFill>
                <a:latin typeface="Raleway"/>
              </a:rPr>
              <a:t>LinnOS</a:t>
            </a:r>
            <a:r>
              <a:rPr lang="en-US" sz="2000" dirty="0">
                <a:solidFill>
                  <a:srgbClr val="BF5700"/>
                </a:solidFill>
                <a:latin typeface="Raleway"/>
              </a:rPr>
              <a:t> code</a:t>
            </a:r>
          </a:p>
        </p:txBody>
      </p:sp>
      <p:grpSp>
        <p:nvGrpSpPr>
          <p:cNvPr id="46" name="Group 45">
            <a:extLst>
              <a:ext uri="{FF2B5EF4-FFF2-40B4-BE49-F238E27FC236}">
                <a16:creationId xmlns:a16="http://schemas.microsoft.com/office/drawing/2014/main" id="{C0639FF4-4D30-4FE4-B6A6-35B4039AC881}"/>
              </a:ext>
            </a:extLst>
          </p:cNvPr>
          <p:cNvGrpSpPr>
            <a:grpSpLocks noChangeAspect="1"/>
          </p:cNvGrpSpPr>
          <p:nvPr>
            <p:custDataLst>
              <p:tags r:id="rId8"/>
            </p:custDataLst>
          </p:nvPr>
        </p:nvGrpSpPr>
        <p:grpSpPr>
          <a:xfrm>
            <a:off x="6757369" y="1485447"/>
            <a:ext cx="4384938" cy="1758778"/>
            <a:chOff x="4216820" y="4030000"/>
            <a:chExt cx="5184137" cy="2079334"/>
          </a:xfrm>
        </p:grpSpPr>
        <p:sp>
          <p:nvSpPr>
            <p:cNvPr id="47" name="!!Rectangle 28">
              <a:extLst>
                <a:ext uri="{FF2B5EF4-FFF2-40B4-BE49-F238E27FC236}">
                  <a16:creationId xmlns:a16="http://schemas.microsoft.com/office/drawing/2014/main" id="{9A3E5583-D52F-8A50-8B0C-6BA3F029A936}"/>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48" name="Group 47">
              <a:extLst>
                <a:ext uri="{FF2B5EF4-FFF2-40B4-BE49-F238E27FC236}">
                  <a16:creationId xmlns:a16="http://schemas.microsoft.com/office/drawing/2014/main" id="{901A469E-EEB9-BFAE-A291-464D64414C69}"/>
                </a:ext>
              </a:extLst>
            </p:cNvPr>
            <p:cNvGrpSpPr/>
            <p:nvPr/>
          </p:nvGrpSpPr>
          <p:grpSpPr>
            <a:xfrm>
              <a:off x="8281316" y="4810824"/>
              <a:ext cx="1119641" cy="1284256"/>
              <a:chOff x="8150727" y="3156179"/>
              <a:chExt cx="1112903" cy="1432560"/>
            </a:xfrm>
          </p:grpSpPr>
          <p:pic>
            <p:nvPicPr>
              <p:cNvPr id="59" name="Picture 58">
                <a:extLst>
                  <a:ext uri="{FF2B5EF4-FFF2-40B4-BE49-F238E27FC236}">
                    <a16:creationId xmlns:a16="http://schemas.microsoft.com/office/drawing/2014/main" id="{6E7DFBB0-B830-2F94-9F4D-869A9785E8F3}"/>
                  </a:ext>
                </a:extLst>
              </p:cNvPr>
              <p:cNvPicPr>
                <a:picLocks noChangeAspect="1"/>
              </p:cNvPicPr>
              <p:nvPr/>
            </p:nvPicPr>
            <p:blipFill>
              <a:blip r:embed="rId14"/>
              <a:srcRect l="11070" r="11244"/>
              <a:stretch/>
            </p:blipFill>
            <p:spPr>
              <a:xfrm>
                <a:off x="8150727" y="3156179"/>
                <a:ext cx="1112903" cy="1432560"/>
              </a:xfrm>
              <a:prstGeom prst="rect">
                <a:avLst/>
              </a:prstGeom>
            </p:spPr>
          </p:pic>
          <p:sp>
            <p:nvSpPr>
              <p:cNvPr id="60" name="TextBox 59">
                <a:extLst>
                  <a:ext uri="{FF2B5EF4-FFF2-40B4-BE49-F238E27FC236}">
                    <a16:creationId xmlns:a16="http://schemas.microsoft.com/office/drawing/2014/main" id="{7FEC9A9A-B777-3BC6-B6CD-689027220167}"/>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49" name="Group 48">
              <a:extLst>
                <a:ext uri="{FF2B5EF4-FFF2-40B4-BE49-F238E27FC236}">
                  <a16:creationId xmlns:a16="http://schemas.microsoft.com/office/drawing/2014/main" id="{25C33540-D48C-2B02-28B6-43B63766AB8B}"/>
                </a:ext>
              </a:extLst>
            </p:cNvPr>
            <p:cNvGrpSpPr/>
            <p:nvPr/>
          </p:nvGrpSpPr>
          <p:grpSpPr>
            <a:xfrm>
              <a:off x="4511040" y="4618735"/>
              <a:ext cx="2666334" cy="1381949"/>
              <a:chOff x="3878965" y="4681689"/>
              <a:chExt cx="2344617" cy="1215205"/>
            </a:xfrm>
          </p:grpSpPr>
          <p:pic>
            <p:nvPicPr>
              <p:cNvPr id="57" name="Picture 56">
                <a:extLst>
                  <a:ext uri="{FF2B5EF4-FFF2-40B4-BE49-F238E27FC236}">
                    <a16:creationId xmlns:a16="http://schemas.microsoft.com/office/drawing/2014/main" id="{CEED9ED3-1EBE-8209-AB84-E4590FFB140C}"/>
                  </a:ext>
                </a:extLst>
              </p:cNvPr>
              <p:cNvPicPr>
                <a:picLocks noChangeAspect="1"/>
              </p:cNvPicPr>
              <p:nvPr/>
            </p:nvPicPr>
            <p:blipFill>
              <a:blip r:embed="rId15"/>
              <a:srcRect l="16495" t="29744" r="15299" b="30085"/>
              <a:stretch/>
            </p:blipFill>
            <p:spPr>
              <a:xfrm>
                <a:off x="4160320" y="4681689"/>
                <a:ext cx="2063262" cy="1215205"/>
              </a:xfrm>
              <a:prstGeom prst="rect">
                <a:avLst/>
              </a:prstGeom>
            </p:spPr>
          </p:pic>
          <p:sp>
            <p:nvSpPr>
              <p:cNvPr id="58" name="Rectangle 57">
                <a:extLst>
                  <a:ext uri="{FF2B5EF4-FFF2-40B4-BE49-F238E27FC236}">
                    <a16:creationId xmlns:a16="http://schemas.microsoft.com/office/drawing/2014/main" id="{1BD2AE9B-4BF5-B96A-30DE-5141DCA4D2FC}"/>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TextBox 49">
              <a:extLst>
                <a:ext uri="{FF2B5EF4-FFF2-40B4-BE49-F238E27FC236}">
                  <a16:creationId xmlns:a16="http://schemas.microsoft.com/office/drawing/2014/main" id="{2AF3CE85-42C9-D0AB-A5BF-FBDBDF744A5D}"/>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51" name="TextBox 50">
              <a:extLst>
                <a:ext uri="{FF2B5EF4-FFF2-40B4-BE49-F238E27FC236}">
                  <a16:creationId xmlns:a16="http://schemas.microsoft.com/office/drawing/2014/main" id="{7BF4E3E9-F359-F316-19C4-77FEEEBF5334}"/>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52" name="Straight Arrow Connector 51">
              <a:extLst>
                <a:ext uri="{FF2B5EF4-FFF2-40B4-BE49-F238E27FC236}">
                  <a16:creationId xmlns:a16="http://schemas.microsoft.com/office/drawing/2014/main" id="{459CC55E-70EB-7C96-DE3E-ABCEBA4DEEED}"/>
                </a:ext>
              </a:extLst>
            </p:cNvPr>
            <p:cNvCxnSpPr>
              <a:cxnSpLocks/>
              <a:stCxn id="50" idx="3"/>
              <a:endCxn id="59"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5DA1971A-3491-D03B-0A25-26AE89D7DCF3}"/>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54" name="Connector: Elbow 53">
              <a:extLst>
                <a:ext uri="{FF2B5EF4-FFF2-40B4-BE49-F238E27FC236}">
                  <a16:creationId xmlns:a16="http://schemas.microsoft.com/office/drawing/2014/main" id="{3E3A9456-C6FC-3839-DC6F-2DB42187F720}"/>
                </a:ext>
              </a:extLst>
            </p:cNvPr>
            <p:cNvCxnSpPr>
              <a:cxnSpLocks/>
              <a:stCxn id="51" idx="0"/>
              <a:endCxn id="53"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824ED849-5FE7-46E1-F529-6AD591C8EFEC}"/>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56" name="!!Arrow: Right 35">
              <a:extLst>
                <a:ext uri="{FF2B5EF4-FFF2-40B4-BE49-F238E27FC236}">
                  <a16:creationId xmlns:a16="http://schemas.microsoft.com/office/drawing/2014/main" id="{1EC4D08A-8D45-3D60-8711-1DC4C82A8A36}"/>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62" name="TextBox 61">
            <a:extLst>
              <a:ext uri="{FF2B5EF4-FFF2-40B4-BE49-F238E27FC236}">
                <a16:creationId xmlns:a16="http://schemas.microsoft.com/office/drawing/2014/main" id="{46224708-F151-0C57-0D3A-531B1228C083}"/>
              </a:ext>
            </a:extLst>
          </p:cNvPr>
          <p:cNvSpPr txBox="1"/>
          <p:nvPr>
            <p:custDataLst>
              <p:tags r:id="rId9"/>
            </p:custDataLst>
          </p:nvPr>
        </p:nvSpPr>
        <p:spPr>
          <a:xfrm>
            <a:off x="2875640" y="3200696"/>
            <a:ext cx="444352" cy="830997"/>
          </a:xfrm>
          <a:prstGeom prst="rect">
            <a:avLst/>
          </a:prstGeom>
          <a:noFill/>
        </p:spPr>
        <p:txBody>
          <a:bodyPr wrap="none" rtlCol="0">
            <a:spAutoFit/>
          </a:bodyPr>
          <a:lstStyle/>
          <a:p>
            <a:r>
              <a:rPr lang="en-US" sz="4800" b="1" dirty="0">
                <a:latin typeface="Raleway" pitchFamily="2" charset="0"/>
              </a:rPr>
              <a:t>+</a:t>
            </a:r>
          </a:p>
        </p:txBody>
      </p:sp>
      <p:sp>
        <p:nvSpPr>
          <p:cNvPr id="63" name="Arrow: Right 62">
            <a:extLst>
              <a:ext uri="{FF2B5EF4-FFF2-40B4-BE49-F238E27FC236}">
                <a16:creationId xmlns:a16="http://schemas.microsoft.com/office/drawing/2014/main" id="{C1A346A0-F322-A157-28C2-71460F66D771}"/>
              </a:ext>
            </a:extLst>
          </p:cNvPr>
          <p:cNvSpPr/>
          <p:nvPr>
            <p:custDataLst>
              <p:tags r:id="rId10"/>
            </p:custDataLst>
          </p:nvPr>
        </p:nvSpPr>
        <p:spPr>
          <a:xfrm>
            <a:off x="5738371" y="3403600"/>
            <a:ext cx="715260" cy="40011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5060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076D4C-6186-0B50-7E5D-276B88599265}"/>
              </a:ext>
            </a:extLst>
          </p:cNvPr>
          <p:cNvSpPr>
            <a:spLocks noGrp="1"/>
          </p:cNvSpPr>
          <p:nvPr>
            <p:ph type="sldNum" sz="quarter" idx="12"/>
            <p:custDataLst>
              <p:tags r:id="rId2"/>
            </p:custDataLst>
          </p:nvPr>
        </p:nvSpPr>
        <p:spPr/>
        <p:txBody>
          <a:bodyPr/>
          <a:lstStyle/>
          <a:p>
            <a:r>
              <a:rPr lang="en-US"/>
              <a:t>14</a:t>
            </a:r>
            <a:endParaRPr lang="en-US" dirty="0"/>
          </a:p>
        </p:txBody>
      </p:sp>
      <p:sp>
        <p:nvSpPr>
          <p:cNvPr id="4" name="Title 3">
            <a:extLst>
              <a:ext uri="{FF2B5EF4-FFF2-40B4-BE49-F238E27FC236}">
                <a16:creationId xmlns:a16="http://schemas.microsoft.com/office/drawing/2014/main" id="{3F1CFA14-CC53-EE45-4ADB-5D7FD04C3C4A}"/>
              </a:ext>
            </a:extLst>
          </p:cNvPr>
          <p:cNvSpPr>
            <a:spLocks noGrp="1"/>
          </p:cNvSpPr>
          <p:nvPr>
            <p:ph type="title"/>
            <p:custDataLst>
              <p:tags r:id="rId3"/>
            </p:custDataLst>
          </p:nvPr>
        </p:nvSpPr>
        <p:spPr/>
        <p:txBody>
          <a:bodyPr/>
          <a:lstStyle/>
          <a:p>
            <a:r>
              <a:rPr lang="en-US" dirty="0"/>
              <a:t>How Guardrails May Help in Practice</a:t>
            </a:r>
          </a:p>
        </p:txBody>
      </p:sp>
      <p:pic>
        <p:nvPicPr>
          <p:cNvPr id="8" name="Picture 7">
            <a:extLst>
              <a:ext uri="{FF2B5EF4-FFF2-40B4-BE49-F238E27FC236}">
                <a16:creationId xmlns:a16="http://schemas.microsoft.com/office/drawing/2014/main" id="{466F1334-64D0-D294-D92D-708C1A2A66ED}"/>
              </a:ext>
            </a:extLst>
          </p:cNvPr>
          <p:cNvPicPr>
            <a:picLocks noChangeAspect="1"/>
          </p:cNvPicPr>
          <p:nvPr>
            <p:custDataLst>
              <p:tags r:id="rId4"/>
            </p:custDataLst>
          </p:nvPr>
        </p:nvPicPr>
        <p:blipFill>
          <a:blip r:embed="rId16"/>
          <a:stretch>
            <a:fillRect/>
          </a:stretch>
        </p:blipFill>
        <p:spPr>
          <a:xfrm>
            <a:off x="6549555" y="3741231"/>
            <a:ext cx="4803731" cy="2382650"/>
          </a:xfrm>
          <a:prstGeom prst="rect">
            <a:avLst/>
          </a:prstGeom>
        </p:spPr>
      </p:pic>
      <p:sp>
        <p:nvSpPr>
          <p:cNvPr id="13" name="TextBox 12">
            <a:extLst>
              <a:ext uri="{FF2B5EF4-FFF2-40B4-BE49-F238E27FC236}">
                <a16:creationId xmlns:a16="http://schemas.microsoft.com/office/drawing/2014/main" id="{512C4F74-2102-ECEA-D1C6-F20A65333896}"/>
              </a:ext>
            </a:extLst>
          </p:cNvPr>
          <p:cNvSpPr txBox="1"/>
          <p:nvPr>
            <p:custDataLst>
              <p:tags r:id="rId5"/>
            </p:custDataLst>
          </p:nvPr>
        </p:nvSpPr>
        <p:spPr>
          <a:xfrm>
            <a:off x="615858" y="1798028"/>
            <a:ext cx="4963917" cy="147732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anchor="t">
            <a:spAutoFit/>
          </a:bodyPr>
          <a:lstStyle/>
          <a:p>
            <a:r>
              <a:rPr lang="en-US" dirty="0">
                <a:solidFill>
                  <a:schemeClr val="tx1"/>
                </a:solidFill>
                <a:latin typeface="Consolas"/>
              </a:rPr>
              <a:t>guardrail low-false-submit {</a:t>
            </a:r>
          </a:p>
          <a:p>
            <a:r>
              <a:rPr lang="en-US" dirty="0">
                <a:solidFill>
                  <a:schemeClr val="tx1"/>
                </a:solidFill>
                <a:latin typeface="Consolas"/>
              </a:rPr>
              <a:t>  trigger: { TIMER(1) },</a:t>
            </a:r>
          </a:p>
          <a:p>
            <a:r>
              <a:rPr lang="en-US" dirty="0">
                <a:solidFill>
                  <a:schemeClr val="tx1"/>
                </a:solidFill>
                <a:latin typeface="Consolas"/>
              </a:rPr>
              <a:t>  rule: { </a:t>
            </a:r>
            <a:r>
              <a:rPr lang="en-US" dirty="0" err="1">
                <a:solidFill>
                  <a:schemeClr val="tx1"/>
                </a:solidFill>
                <a:latin typeface="Consolas"/>
              </a:rPr>
              <a:t>false_submit_rate</a:t>
            </a:r>
            <a:r>
              <a:rPr lang="en-US" dirty="0">
                <a:solidFill>
                  <a:schemeClr val="tx1"/>
                </a:solidFill>
                <a:latin typeface="Consolas"/>
              </a:rPr>
              <a:t> &lt;= 0.05 },</a:t>
            </a:r>
          </a:p>
          <a:p>
            <a:r>
              <a:rPr lang="en-US" dirty="0">
                <a:solidFill>
                  <a:schemeClr val="tx1"/>
                </a:solidFill>
                <a:latin typeface="Consolas"/>
              </a:rPr>
              <a:t>  action: { </a:t>
            </a:r>
            <a:r>
              <a:rPr lang="en-US" dirty="0" err="1">
                <a:solidFill>
                  <a:schemeClr val="tx1"/>
                </a:solidFill>
                <a:latin typeface="Consolas"/>
              </a:rPr>
              <a:t>ml_enabled</a:t>
            </a:r>
            <a:r>
              <a:rPr lang="en-US" dirty="0">
                <a:solidFill>
                  <a:schemeClr val="tx1"/>
                </a:solidFill>
                <a:latin typeface="Consolas"/>
              </a:rPr>
              <a:t> = false }</a:t>
            </a:r>
          </a:p>
          <a:p>
            <a:r>
              <a:rPr lang="en-US" dirty="0">
                <a:solidFill>
                  <a:schemeClr val="tx1"/>
                </a:solidFill>
                <a:latin typeface="Consolas"/>
              </a:rPr>
              <a:t>}</a:t>
            </a:r>
          </a:p>
        </p:txBody>
      </p:sp>
      <p:sp>
        <p:nvSpPr>
          <p:cNvPr id="39" name="Right Brace 38">
            <a:extLst>
              <a:ext uri="{FF2B5EF4-FFF2-40B4-BE49-F238E27FC236}">
                <a16:creationId xmlns:a16="http://schemas.microsoft.com/office/drawing/2014/main" id="{2060A200-F248-18D6-C23A-A76FC0B3380E}"/>
              </a:ext>
            </a:extLst>
          </p:cNvPr>
          <p:cNvSpPr/>
          <p:nvPr>
            <p:custDataLst>
              <p:tags r:id="rId6"/>
            </p:custDataLst>
          </p:nvPr>
        </p:nvSpPr>
        <p:spPr>
          <a:xfrm rot="16200000">
            <a:off x="9419364" y="2137458"/>
            <a:ext cx="402336" cy="3371095"/>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5">
            <a:extLst>
              <a:ext uri="{FF2B5EF4-FFF2-40B4-BE49-F238E27FC236}">
                <a16:creationId xmlns:a16="http://schemas.microsoft.com/office/drawing/2014/main" id="{1774BC5A-CF0F-75E0-DD24-967169D5CAEB}"/>
              </a:ext>
            </a:extLst>
          </p:cNvPr>
          <p:cNvSpPr txBox="1"/>
          <p:nvPr>
            <p:custDataLst>
              <p:tags r:id="rId7"/>
            </p:custDataLst>
          </p:nvPr>
        </p:nvSpPr>
        <p:spPr>
          <a:xfrm>
            <a:off x="553186" y="4202594"/>
            <a:ext cx="5089261" cy="156966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onsolas"/>
              </a:rPr>
              <a:t>if LOAD("</a:t>
            </a:r>
            <a:r>
              <a:rPr lang="en-US" sz="1600" dirty="0" err="1">
                <a:latin typeface="Consolas"/>
              </a:rPr>
              <a:t>ml_enabled</a:t>
            </a:r>
            <a:r>
              <a:rPr lang="en-US" sz="1600" dirty="0">
                <a:latin typeface="Consolas"/>
              </a:rPr>
              <a:t>") {</a:t>
            </a:r>
            <a:endParaRPr lang="en-US" sz="1600" dirty="0"/>
          </a:p>
          <a:p>
            <a:r>
              <a:rPr lang="en-US" sz="1600" dirty="0">
                <a:latin typeface="Consolas"/>
              </a:rPr>
              <a:t>  // Use </a:t>
            </a:r>
            <a:r>
              <a:rPr lang="en-US" sz="1600" dirty="0" err="1">
                <a:latin typeface="Consolas"/>
              </a:rPr>
              <a:t>LinnOS</a:t>
            </a:r>
            <a:r>
              <a:rPr lang="en-US" sz="1600" dirty="0">
                <a:latin typeface="Consolas"/>
              </a:rPr>
              <a:t> predictions</a:t>
            </a:r>
          </a:p>
          <a:p>
            <a:r>
              <a:rPr lang="en-US" sz="1600" dirty="0">
                <a:latin typeface="Consolas" panose="020B0609020204030204" pitchFamily="49" charset="0"/>
              </a:rPr>
              <a:t>}</a:t>
            </a:r>
          </a:p>
          <a:p>
            <a:r>
              <a:rPr lang="en-US" sz="1600" dirty="0">
                <a:latin typeface="Consolas"/>
              </a:rPr>
              <a:t>...</a:t>
            </a:r>
            <a:endParaRPr lang="en-US" sz="1600" dirty="0"/>
          </a:p>
          <a:p>
            <a:r>
              <a:rPr lang="en-US" sz="1600" dirty="0">
                <a:latin typeface="Consolas"/>
              </a:rPr>
              <a:t>// Update false submit rate</a:t>
            </a:r>
          </a:p>
          <a:p>
            <a:r>
              <a:rPr lang="en-US" sz="1600" dirty="0">
                <a:latin typeface="Consolas"/>
              </a:rPr>
              <a:t>SAVE("</a:t>
            </a:r>
            <a:r>
              <a:rPr lang="en-US" sz="1600" dirty="0" err="1">
                <a:latin typeface="Consolas"/>
              </a:rPr>
              <a:t>false_submit_rate</a:t>
            </a:r>
            <a:r>
              <a:rPr lang="en-US" sz="1600" dirty="0">
                <a:latin typeface="Consolas"/>
              </a:rPr>
              <a:t>", </a:t>
            </a:r>
            <a:r>
              <a:rPr lang="en-US" sz="1600" dirty="0" err="1">
                <a:latin typeface="Consolas"/>
              </a:rPr>
              <a:t>false_submit_rate</a:t>
            </a:r>
            <a:r>
              <a:rPr lang="en-US" sz="1600" dirty="0">
                <a:latin typeface="Consolas"/>
              </a:rPr>
              <a:t>)</a:t>
            </a:r>
          </a:p>
        </p:txBody>
      </p:sp>
      <p:sp>
        <p:nvSpPr>
          <p:cNvPr id="45" name="TextBox 44">
            <a:extLst>
              <a:ext uri="{FF2B5EF4-FFF2-40B4-BE49-F238E27FC236}">
                <a16:creationId xmlns:a16="http://schemas.microsoft.com/office/drawing/2014/main" id="{D178D2E8-9384-5032-8062-217171EE5A68}"/>
              </a:ext>
            </a:extLst>
          </p:cNvPr>
          <p:cNvSpPr txBox="1"/>
          <p:nvPr>
            <p:custDataLst>
              <p:tags r:id="rId8"/>
            </p:custDataLst>
          </p:nvPr>
        </p:nvSpPr>
        <p:spPr>
          <a:xfrm>
            <a:off x="885923" y="3831638"/>
            <a:ext cx="4423787" cy="400110"/>
          </a:xfrm>
          <a:prstGeom prst="rect">
            <a:avLst/>
          </a:prstGeom>
          <a:noFill/>
        </p:spPr>
        <p:txBody>
          <a:bodyPr wrap="square" lIns="91440" tIns="45720" rIns="91440" bIns="45720" anchor="t">
            <a:spAutoFit/>
          </a:bodyPr>
          <a:lstStyle/>
          <a:p>
            <a:pPr algn="ctr"/>
            <a:r>
              <a:rPr lang="en-US" sz="2000" dirty="0">
                <a:solidFill>
                  <a:srgbClr val="BF5700"/>
                </a:solidFill>
                <a:latin typeface="Raleway"/>
              </a:rPr>
              <a:t>Changes inside </a:t>
            </a:r>
            <a:r>
              <a:rPr lang="en-US" sz="2000" dirty="0" err="1">
                <a:solidFill>
                  <a:srgbClr val="BF5700"/>
                </a:solidFill>
                <a:latin typeface="Raleway"/>
              </a:rPr>
              <a:t>LinnOS</a:t>
            </a:r>
            <a:r>
              <a:rPr lang="en-US" sz="2000" dirty="0">
                <a:solidFill>
                  <a:srgbClr val="BF5700"/>
                </a:solidFill>
                <a:latin typeface="Raleway"/>
              </a:rPr>
              <a:t> code</a:t>
            </a:r>
          </a:p>
        </p:txBody>
      </p:sp>
      <p:grpSp>
        <p:nvGrpSpPr>
          <p:cNvPr id="46" name="Group 45">
            <a:extLst>
              <a:ext uri="{FF2B5EF4-FFF2-40B4-BE49-F238E27FC236}">
                <a16:creationId xmlns:a16="http://schemas.microsoft.com/office/drawing/2014/main" id="{C0639FF4-4D30-4FE4-B6A6-35B4039AC881}"/>
              </a:ext>
            </a:extLst>
          </p:cNvPr>
          <p:cNvGrpSpPr>
            <a:grpSpLocks noChangeAspect="1"/>
          </p:cNvGrpSpPr>
          <p:nvPr>
            <p:custDataLst>
              <p:tags r:id="rId9"/>
            </p:custDataLst>
          </p:nvPr>
        </p:nvGrpSpPr>
        <p:grpSpPr>
          <a:xfrm>
            <a:off x="6757369" y="1485447"/>
            <a:ext cx="4384938" cy="1758778"/>
            <a:chOff x="4216820" y="4030000"/>
            <a:chExt cx="5184137" cy="2079334"/>
          </a:xfrm>
        </p:grpSpPr>
        <p:sp>
          <p:nvSpPr>
            <p:cNvPr id="47" name="!!Rectangle 28">
              <a:extLst>
                <a:ext uri="{FF2B5EF4-FFF2-40B4-BE49-F238E27FC236}">
                  <a16:creationId xmlns:a16="http://schemas.microsoft.com/office/drawing/2014/main" id="{9A3E5583-D52F-8A50-8B0C-6BA3F029A936}"/>
                </a:ext>
              </a:extLst>
            </p:cNvPr>
            <p:cNvSpPr/>
            <p:nvPr/>
          </p:nvSpPr>
          <p:spPr>
            <a:xfrm>
              <a:off x="4216820" y="4433316"/>
              <a:ext cx="3746790"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600"/>
            </a:p>
          </p:txBody>
        </p:sp>
        <p:grpSp>
          <p:nvGrpSpPr>
            <p:cNvPr id="48" name="Group 47">
              <a:extLst>
                <a:ext uri="{FF2B5EF4-FFF2-40B4-BE49-F238E27FC236}">
                  <a16:creationId xmlns:a16="http://schemas.microsoft.com/office/drawing/2014/main" id="{901A469E-EEB9-BFAE-A291-464D64414C69}"/>
                </a:ext>
              </a:extLst>
            </p:cNvPr>
            <p:cNvGrpSpPr/>
            <p:nvPr/>
          </p:nvGrpSpPr>
          <p:grpSpPr>
            <a:xfrm>
              <a:off x="8281316" y="4810824"/>
              <a:ext cx="1119641" cy="1284256"/>
              <a:chOff x="8150727" y="3156179"/>
              <a:chExt cx="1112903" cy="1432560"/>
            </a:xfrm>
          </p:grpSpPr>
          <p:pic>
            <p:nvPicPr>
              <p:cNvPr id="59" name="Picture 58">
                <a:extLst>
                  <a:ext uri="{FF2B5EF4-FFF2-40B4-BE49-F238E27FC236}">
                    <a16:creationId xmlns:a16="http://schemas.microsoft.com/office/drawing/2014/main" id="{6E7DFBB0-B830-2F94-9F4D-869A9785E8F3}"/>
                  </a:ext>
                </a:extLst>
              </p:cNvPr>
              <p:cNvPicPr>
                <a:picLocks noChangeAspect="1"/>
              </p:cNvPicPr>
              <p:nvPr/>
            </p:nvPicPr>
            <p:blipFill>
              <a:blip r:embed="rId17"/>
              <a:srcRect l="11070" r="11244"/>
              <a:stretch/>
            </p:blipFill>
            <p:spPr>
              <a:xfrm>
                <a:off x="8150727" y="3156179"/>
                <a:ext cx="1112903" cy="1432560"/>
              </a:xfrm>
              <a:prstGeom prst="rect">
                <a:avLst/>
              </a:prstGeom>
            </p:spPr>
          </p:pic>
          <p:sp>
            <p:nvSpPr>
              <p:cNvPr id="60" name="TextBox 59">
                <a:extLst>
                  <a:ext uri="{FF2B5EF4-FFF2-40B4-BE49-F238E27FC236}">
                    <a16:creationId xmlns:a16="http://schemas.microsoft.com/office/drawing/2014/main" id="{7FEC9A9A-B777-3BC6-B6CD-689027220167}"/>
                  </a:ext>
                </a:extLst>
              </p:cNvPr>
              <p:cNvSpPr txBox="1"/>
              <p:nvPr/>
            </p:nvSpPr>
            <p:spPr>
              <a:xfrm>
                <a:off x="8287755" y="3692163"/>
                <a:ext cx="868678" cy="523219"/>
              </a:xfrm>
              <a:prstGeom prst="rect">
                <a:avLst/>
              </a:prstGeom>
              <a:noFill/>
            </p:spPr>
            <p:txBody>
              <a:bodyPr wrap="square" rtlCol="0">
                <a:spAutoFit/>
              </a:bodyPr>
              <a:lstStyle/>
              <a:p>
                <a:pPr algn="ctr"/>
                <a:r>
                  <a:rPr lang="en-US" sz="2400" dirty="0"/>
                  <a:t>SSD</a:t>
                </a:r>
              </a:p>
            </p:txBody>
          </p:sp>
        </p:grpSp>
        <p:grpSp>
          <p:nvGrpSpPr>
            <p:cNvPr id="49" name="Group 48">
              <a:extLst>
                <a:ext uri="{FF2B5EF4-FFF2-40B4-BE49-F238E27FC236}">
                  <a16:creationId xmlns:a16="http://schemas.microsoft.com/office/drawing/2014/main" id="{25C33540-D48C-2B02-28B6-43B63766AB8B}"/>
                </a:ext>
              </a:extLst>
            </p:cNvPr>
            <p:cNvGrpSpPr/>
            <p:nvPr/>
          </p:nvGrpSpPr>
          <p:grpSpPr>
            <a:xfrm>
              <a:off x="4511040" y="4618735"/>
              <a:ext cx="2666334" cy="1381949"/>
              <a:chOff x="3878965" y="4681689"/>
              <a:chExt cx="2344617" cy="1215205"/>
            </a:xfrm>
          </p:grpSpPr>
          <p:pic>
            <p:nvPicPr>
              <p:cNvPr id="57" name="Picture 56">
                <a:extLst>
                  <a:ext uri="{FF2B5EF4-FFF2-40B4-BE49-F238E27FC236}">
                    <a16:creationId xmlns:a16="http://schemas.microsoft.com/office/drawing/2014/main" id="{CEED9ED3-1EBE-8209-AB84-E4590FFB140C}"/>
                  </a:ext>
                </a:extLst>
              </p:cNvPr>
              <p:cNvPicPr>
                <a:picLocks noChangeAspect="1"/>
              </p:cNvPicPr>
              <p:nvPr/>
            </p:nvPicPr>
            <p:blipFill>
              <a:blip r:embed="rId18"/>
              <a:srcRect l="16495" t="29744" r="15299" b="30085"/>
              <a:stretch/>
            </p:blipFill>
            <p:spPr>
              <a:xfrm>
                <a:off x="4160320" y="4681689"/>
                <a:ext cx="2063262" cy="1215205"/>
              </a:xfrm>
              <a:prstGeom prst="rect">
                <a:avLst/>
              </a:prstGeom>
            </p:spPr>
          </p:pic>
          <p:sp>
            <p:nvSpPr>
              <p:cNvPr id="58" name="Rectangle 57">
                <a:extLst>
                  <a:ext uri="{FF2B5EF4-FFF2-40B4-BE49-F238E27FC236}">
                    <a16:creationId xmlns:a16="http://schemas.microsoft.com/office/drawing/2014/main" id="{1BD2AE9B-4BF5-B96A-30DE-5141DCA4D2FC}"/>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TextBox 49">
              <a:extLst>
                <a:ext uri="{FF2B5EF4-FFF2-40B4-BE49-F238E27FC236}">
                  <a16:creationId xmlns:a16="http://schemas.microsoft.com/office/drawing/2014/main" id="{2AF3CE85-42C9-D0AB-A5BF-FBDBDF744A5D}"/>
                </a:ext>
              </a:extLst>
            </p:cNvPr>
            <p:cNvSpPr txBox="1"/>
            <p:nvPr/>
          </p:nvSpPr>
          <p:spPr>
            <a:xfrm>
              <a:off x="7175926" y="5267151"/>
              <a:ext cx="619080" cy="369332"/>
            </a:xfrm>
            <a:prstGeom prst="rect">
              <a:avLst/>
            </a:prstGeom>
            <a:noFill/>
          </p:spPr>
          <p:txBody>
            <a:bodyPr wrap="none" rtlCol="0">
              <a:spAutoFit/>
            </a:bodyPr>
            <a:lstStyle/>
            <a:p>
              <a:r>
                <a:rPr lang="en-US" dirty="0">
                  <a:solidFill>
                    <a:srgbClr val="00B050"/>
                  </a:solidFill>
                  <a:latin typeface="Raleway" pitchFamily="2" charset="0"/>
                </a:rPr>
                <a:t>Fast</a:t>
              </a:r>
            </a:p>
          </p:txBody>
        </p:sp>
        <p:sp>
          <p:nvSpPr>
            <p:cNvPr id="51" name="TextBox 50">
              <a:extLst>
                <a:ext uri="{FF2B5EF4-FFF2-40B4-BE49-F238E27FC236}">
                  <a16:creationId xmlns:a16="http://schemas.microsoft.com/office/drawing/2014/main" id="{7BF4E3E9-F359-F316-19C4-77FEEEBF5334}"/>
                </a:ext>
              </a:extLst>
            </p:cNvPr>
            <p:cNvSpPr txBox="1"/>
            <p:nvPr/>
          </p:nvSpPr>
          <p:spPr>
            <a:xfrm>
              <a:off x="7117417" y="4878091"/>
              <a:ext cx="707245" cy="369332"/>
            </a:xfrm>
            <a:prstGeom prst="rect">
              <a:avLst/>
            </a:prstGeom>
            <a:noFill/>
          </p:spPr>
          <p:txBody>
            <a:bodyPr wrap="none" rtlCol="0">
              <a:spAutoFit/>
            </a:bodyPr>
            <a:lstStyle/>
            <a:p>
              <a:r>
                <a:rPr lang="en-US" dirty="0">
                  <a:solidFill>
                    <a:schemeClr val="accent1"/>
                  </a:solidFill>
                  <a:latin typeface="Raleway" pitchFamily="2" charset="0"/>
                </a:rPr>
                <a:t>Slow</a:t>
              </a:r>
            </a:p>
          </p:txBody>
        </p:sp>
        <p:cxnSp>
          <p:nvCxnSpPr>
            <p:cNvPr id="52" name="Straight Arrow Connector 51">
              <a:extLst>
                <a:ext uri="{FF2B5EF4-FFF2-40B4-BE49-F238E27FC236}">
                  <a16:creationId xmlns:a16="http://schemas.microsoft.com/office/drawing/2014/main" id="{459CC55E-70EB-7C96-DE3E-ABCEBA4DEEED}"/>
                </a:ext>
              </a:extLst>
            </p:cNvPr>
            <p:cNvCxnSpPr>
              <a:cxnSpLocks/>
              <a:stCxn id="50" idx="3"/>
              <a:endCxn id="59" idx="1"/>
            </p:cNvCxnSpPr>
            <p:nvPr/>
          </p:nvCxnSpPr>
          <p:spPr>
            <a:xfrm>
              <a:off x="7795006" y="5451817"/>
              <a:ext cx="486310" cy="113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5DA1971A-3491-D03B-0A25-26AE89D7DCF3}"/>
                </a:ext>
              </a:extLst>
            </p:cNvPr>
            <p:cNvSpPr txBox="1"/>
            <p:nvPr/>
          </p:nvSpPr>
          <p:spPr>
            <a:xfrm>
              <a:off x="7963610" y="4030000"/>
              <a:ext cx="973343" cy="369332"/>
            </a:xfrm>
            <a:prstGeom prst="rect">
              <a:avLst/>
            </a:prstGeom>
            <a:noFill/>
          </p:spPr>
          <p:txBody>
            <a:bodyPr wrap="none" rtlCol="0">
              <a:spAutoFit/>
            </a:bodyPr>
            <a:lstStyle/>
            <a:p>
              <a:r>
                <a:rPr lang="en-US" dirty="0">
                  <a:latin typeface="Raleway" pitchFamily="2" charset="0"/>
                </a:rPr>
                <a:t>Revoke</a:t>
              </a:r>
            </a:p>
          </p:txBody>
        </p:sp>
        <p:cxnSp>
          <p:nvCxnSpPr>
            <p:cNvPr id="54" name="Connector: Elbow 53">
              <a:extLst>
                <a:ext uri="{FF2B5EF4-FFF2-40B4-BE49-F238E27FC236}">
                  <a16:creationId xmlns:a16="http://schemas.microsoft.com/office/drawing/2014/main" id="{3E3A9456-C6FC-3839-DC6F-2DB42187F720}"/>
                </a:ext>
              </a:extLst>
            </p:cNvPr>
            <p:cNvCxnSpPr>
              <a:cxnSpLocks/>
              <a:stCxn id="51" idx="0"/>
              <a:endCxn id="53" idx="1"/>
            </p:cNvCxnSpPr>
            <p:nvPr/>
          </p:nvCxnSpPr>
          <p:spPr>
            <a:xfrm rot="5400000" flipH="1" flipV="1">
              <a:off x="7385613" y="4300094"/>
              <a:ext cx="663425" cy="492570"/>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824ED849-5FE7-46E1-F529-6AD591C8EFEC}"/>
                </a:ext>
              </a:extLst>
            </p:cNvPr>
            <p:cNvSpPr txBox="1"/>
            <p:nvPr/>
          </p:nvSpPr>
          <p:spPr>
            <a:xfrm>
              <a:off x="4735814" y="4030000"/>
              <a:ext cx="1647180" cy="436647"/>
            </a:xfrm>
            <a:prstGeom prst="rect">
              <a:avLst/>
            </a:prstGeom>
            <a:noFill/>
          </p:spPr>
          <p:txBody>
            <a:bodyPr wrap="square" rtlCol="0">
              <a:spAutoFit/>
            </a:bodyPr>
            <a:lstStyle/>
            <a:p>
              <a:pPr algn="ctr"/>
              <a:r>
                <a:rPr lang="en-US" dirty="0">
                  <a:latin typeface="Raleway" pitchFamily="2" charset="0"/>
                </a:rPr>
                <a:t>I/O access</a:t>
              </a:r>
            </a:p>
          </p:txBody>
        </p:sp>
        <p:sp>
          <p:nvSpPr>
            <p:cNvPr id="56" name="!!Arrow: Right 35">
              <a:extLst>
                <a:ext uri="{FF2B5EF4-FFF2-40B4-BE49-F238E27FC236}">
                  <a16:creationId xmlns:a16="http://schemas.microsoft.com/office/drawing/2014/main" id="{1EC4D08A-8D45-3D60-8711-1DC4C82A8A36}"/>
                </a:ext>
              </a:extLst>
            </p:cNvPr>
            <p:cNvSpPr/>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600"/>
            </a:p>
          </p:txBody>
        </p:sp>
      </p:grpSp>
      <p:sp>
        <p:nvSpPr>
          <p:cNvPr id="36" name="Rectangle 35">
            <a:extLst>
              <a:ext uri="{FF2B5EF4-FFF2-40B4-BE49-F238E27FC236}">
                <a16:creationId xmlns:a16="http://schemas.microsoft.com/office/drawing/2014/main" id="{59BF0018-7246-BF92-C29F-B722B49F84D3}"/>
              </a:ext>
            </a:extLst>
          </p:cNvPr>
          <p:cNvSpPr/>
          <p:nvPr>
            <p:custDataLst>
              <p:tags r:id="rId10"/>
            </p:custDataLst>
          </p:nvPr>
        </p:nvSpPr>
        <p:spPr>
          <a:xfrm>
            <a:off x="7006230" y="1980264"/>
            <a:ext cx="2133600" cy="119248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aleway" pitchFamily="2" charset="0"/>
              </a:rPr>
              <a:t>Default Linux Policy</a:t>
            </a:r>
          </a:p>
        </p:txBody>
      </p:sp>
      <p:sp>
        <p:nvSpPr>
          <p:cNvPr id="43" name="Arrow: Right 42">
            <a:extLst>
              <a:ext uri="{FF2B5EF4-FFF2-40B4-BE49-F238E27FC236}">
                <a16:creationId xmlns:a16="http://schemas.microsoft.com/office/drawing/2014/main" id="{E94E15B2-FA34-18D3-C736-60D48D1187F1}"/>
              </a:ext>
            </a:extLst>
          </p:cNvPr>
          <p:cNvSpPr/>
          <p:nvPr>
            <p:custDataLst>
              <p:tags r:id="rId11"/>
            </p:custDataLst>
          </p:nvPr>
        </p:nvSpPr>
        <p:spPr>
          <a:xfrm rot="13147837">
            <a:off x="9113831" y="3165338"/>
            <a:ext cx="564988" cy="4389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6224708-F151-0C57-0D3A-531B1228C083}"/>
              </a:ext>
            </a:extLst>
          </p:cNvPr>
          <p:cNvSpPr txBox="1"/>
          <p:nvPr>
            <p:custDataLst>
              <p:tags r:id="rId12"/>
            </p:custDataLst>
          </p:nvPr>
        </p:nvSpPr>
        <p:spPr>
          <a:xfrm>
            <a:off x="2875640" y="3200696"/>
            <a:ext cx="444352" cy="830997"/>
          </a:xfrm>
          <a:prstGeom prst="rect">
            <a:avLst/>
          </a:prstGeom>
          <a:noFill/>
        </p:spPr>
        <p:txBody>
          <a:bodyPr wrap="none" rtlCol="0">
            <a:spAutoFit/>
          </a:bodyPr>
          <a:lstStyle/>
          <a:p>
            <a:r>
              <a:rPr lang="en-US" sz="4800" b="1" dirty="0">
                <a:latin typeface="Raleway" pitchFamily="2" charset="0"/>
              </a:rPr>
              <a:t>+</a:t>
            </a:r>
          </a:p>
        </p:txBody>
      </p:sp>
      <p:sp>
        <p:nvSpPr>
          <p:cNvPr id="63" name="Arrow: Right 62">
            <a:extLst>
              <a:ext uri="{FF2B5EF4-FFF2-40B4-BE49-F238E27FC236}">
                <a16:creationId xmlns:a16="http://schemas.microsoft.com/office/drawing/2014/main" id="{C1A346A0-F322-A157-28C2-71460F66D771}"/>
              </a:ext>
            </a:extLst>
          </p:cNvPr>
          <p:cNvSpPr/>
          <p:nvPr>
            <p:custDataLst>
              <p:tags r:id="rId13"/>
            </p:custDataLst>
          </p:nvPr>
        </p:nvSpPr>
        <p:spPr>
          <a:xfrm>
            <a:off x="5738371" y="3403600"/>
            <a:ext cx="715260" cy="40011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1062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579748-39C5-9F75-71EF-E81E783BC23E}"/>
              </a:ext>
            </a:extLst>
          </p:cNvPr>
          <p:cNvSpPr>
            <a:spLocks noGrp="1"/>
          </p:cNvSpPr>
          <p:nvPr>
            <p:ph type="sldNum" sz="quarter" idx="12"/>
            <p:custDataLst>
              <p:tags r:id="rId2"/>
            </p:custDataLst>
          </p:nvPr>
        </p:nvSpPr>
        <p:spPr/>
        <p:txBody>
          <a:bodyPr/>
          <a:lstStyle/>
          <a:p>
            <a:r>
              <a:rPr lang="en-US"/>
              <a:t>15</a:t>
            </a:r>
            <a:endParaRPr lang="en-US" dirty="0"/>
          </a:p>
        </p:txBody>
      </p:sp>
      <p:sp>
        <p:nvSpPr>
          <p:cNvPr id="4" name="Title 3">
            <a:extLst>
              <a:ext uri="{FF2B5EF4-FFF2-40B4-BE49-F238E27FC236}">
                <a16:creationId xmlns:a16="http://schemas.microsoft.com/office/drawing/2014/main" id="{03AE8F9D-30F9-5652-C4F9-ADE44DAEA700}"/>
              </a:ext>
            </a:extLst>
          </p:cNvPr>
          <p:cNvSpPr>
            <a:spLocks noGrp="1"/>
          </p:cNvSpPr>
          <p:nvPr>
            <p:ph type="title"/>
            <p:custDataLst>
              <p:tags r:id="rId3"/>
            </p:custDataLst>
          </p:nvPr>
        </p:nvSpPr>
        <p:spPr/>
        <p:txBody>
          <a:bodyPr/>
          <a:lstStyle/>
          <a:p>
            <a:r>
              <a:rPr lang="en-US" dirty="0"/>
              <a:t>Open Research Directions</a:t>
            </a:r>
          </a:p>
        </p:txBody>
      </p:sp>
      <p:sp>
        <p:nvSpPr>
          <p:cNvPr id="5" name="TextBox 4">
            <a:extLst>
              <a:ext uri="{FF2B5EF4-FFF2-40B4-BE49-F238E27FC236}">
                <a16:creationId xmlns:a16="http://schemas.microsoft.com/office/drawing/2014/main" id="{BB176EC4-3A41-7EA1-45D7-6C1B933BB3E6}"/>
              </a:ext>
            </a:extLst>
          </p:cNvPr>
          <p:cNvSpPr txBox="1"/>
          <p:nvPr>
            <p:custDataLst>
              <p:tags r:id="rId4"/>
            </p:custDataLst>
          </p:nvPr>
        </p:nvSpPr>
        <p:spPr>
          <a:xfrm>
            <a:off x="707136" y="2706624"/>
            <a:ext cx="4608577" cy="707886"/>
          </a:xfrm>
          <a:prstGeom prst="rect">
            <a:avLst/>
          </a:prstGeom>
          <a:noFill/>
        </p:spPr>
        <p:txBody>
          <a:bodyPr wrap="square" rtlCol="0">
            <a:spAutoFit/>
          </a:bodyPr>
          <a:lstStyle/>
          <a:p>
            <a:pPr algn="ctr"/>
            <a:r>
              <a:rPr lang="en-US" sz="2000" dirty="0">
                <a:latin typeface="Raleway" pitchFamily="2" charset="0"/>
              </a:rPr>
              <a:t>Evolve guardrails as properties or actions change.</a:t>
            </a:r>
          </a:p>
        </p:txBody>
      </p:sp>
      <p:sp>
        <p:nvSpPr>
          <p:cNvPr id="6" name="TextBox 5">
            <a:extLst>
              <a:ext uri="{FF2B5EF4-FFF2-40B4-BE49-F238E27FC236}">
                <a16:creationId xmlns:a16="http://schemas.microsoft.com/office/drawing/2014/main" id="{37EB87F1-B1E5-BBB6-BF51-3F35C5F01C18}"/>
              </a:ext>
            </a:extLst>
          </p:cNvPr>
          <p:cNvSpPr txBox="1"/>
          <p:nvPr>
            <p:custDataLst>
              <p:tags r:id="rId5"/>
            </p:custDataLst>
          </p:nvPr>
        </p:nvSpPr>
        <p:spPr>
          <a:xfrm>
            <a:off x="6787896" y="2706623"/>
            <a:ext cx="4425696" cy="707886"/>
          </a:xfrm>
          <a:prstGeom prst="rect">
            <a:avLst/>
          </a:prstGeom>
          <a:noFill/>
        </p:spPr>
        <p:txBody>
          <a:bodyPr wrap="square" rtlCol="0">
            <a:spAutoFit/>
          </a:bodyPr>
          <a:lstStyle/>
          <a:p>
            <a:pPr algn="ctr"/>
            <a:r>
              <a:rPr lang="en-US" sz="2000" dirty="0">
                <a:latin typeface="Raleway" pitchFamily="2" charset="0"/>
              </a:rPr>
              <a:t>Low-overhead property tracking, when using system-wide features</a:t>
            </a:r>
          </a:p>
        </p:txBody>
      </p:sp>
      <p:sp>
        <p:nvSpPr>
          <p:cNvPr id="7" name="TextBox 6">
            <a:extLst>
              <a:ext uri="{FF2B5EF4-FFF2-40B4-BE49-F238E27FC236}">
                <a16:creationId xmlns:a16="http://schemas.microsoft.com/office/drawing/2014/main" id="{6E223219-3C56-6D20-7DA7-1840F81B2732}"/>
              </a:ext>
            </a:extLst>
          </p:cNvPr>
          <p:cNvSpPr txBox="1"/>
          <p:nvPr>
            <p:custDataLst>
              <p:tags r:id="rId6"/>
            </p:custDataLst>
          </p:nvPr>
        </p:nvSpPr>
        <p:spPr>
          <a:xfrm>
            <a:off x="707136" y="5104680"/>
            <a:ext cx="4608576" cy="707886"/>
          </a:xfrm>
          <a:prstGeom prst="rect">
            <a:avLst/>
          </a:prstGeom>
          <a:noFill/>
        </p:spPr>
        <p:txBody>
          <a:bodyPr wrap="square" rtlCol="0">
            <a:spAutoFit/>
          </a:bodyPr>
          <a:lstStyle/>
          <a:p>
            <a:pPr algn="ctr"/>
            <a:r>
              <a:rPr lang="en-US" sz="2000" dirty="0">
                <a:latin typeface="Raleway" pitchFamily="2" charset="0"/>
              </a:rPr>
              <a:t>Seamless guardrail compilation for in-kernel enforcement.</a:t>
            </a:r>
          </a:p>
        </p:txBody>
      </p:sp>
      <p:sp>
        <p:nvSpPr>
          <p:cNvPr id="8" name="TextBox 7">
            <a:extLst>
              <a:ext uri="{FF2B5EF4-FFF2-40B4-BE49-F238E27FC236}">
                <a16:creationId xmlns:a16="http://schemas.microsoft.com/office/drawing/2014/main" id="{1F4AB7CF-5B41-CBE1-984F-9B38E4B0A08C}"/>
              </a:ext>
            </a:extLst>
          </p:cNvPr>
          <p:cNvSpPr txBox="1"/>
          <p:nvPr>
            <p:custDataLst>
              <p:tags r:id="rId7"/>
            </p:custDataLst>
          </p:nvPr>
        </p:nvSpPr>
        <p:spPr>
          <a:xfrm>
            <a:off x="6516625" y="5104680"/>
            <a:ext cx="4968238" cy="707886"/>
          </a:xfrm>
          <a:prstGeom prst="rect">
            <a:avLst/>
          </a:prstGeom>
          <a:noFill/>
        </p:spPr>
        <p:txBody>
          <a:bodyPr wrap="square" rtlCol="0">
            <a:spAutoFit/>
          </a:bodyPr>
          <a:lstStyle/>
          <a:p>
            <a:pPr algn="ctr"/>
            <a:r>
              <a:rPr lang="en-US" sz="2000" dirty="0">
                <a:latin typeface="Raleway" pitchFamily="2" charset="0"/>
              </a:rPr>
              <a:t>Managing interference among guardrails monitoring different properties</a:t>
            </a:r>
          </a:p>
        </p:txBody>
      </p:sp>
      <p:grpSp>
        <p:nvGrpSpPr>
          <p:cNvPr id="45" name="Group 44">
            <a:extLst>
              <a:ext uri="{FF2B5EF4-FFF2-40B4-BE49-F238E27FC236}">
                <a16:creationId xmlns:a16="http://schemas.microsoft.com/office/drawing/2014/main" id="{C0C47223-B524-7FD0-976E-AE614D3444CE}"/>
              </a:ext>
            </a:extLst>
          </p:cNvPr>
          <p:cNvGrpSpPr/>
          <p:nvPr>
            <p:custDataLst>
              <p:tags r:id="rId8"/>
            </p:custDataLst>
          </p:nvPr>
        </p:nvGrpSpPr>
        <p:grpSpPr>
          <a:xfrm>
            <a:off x="1224877" y="1488174"/>
            <a:ext cx="3573094" cy="1241035"/>
            <a:chOff x="1212266" y="1488174"/>
            <a:chExt cx="3573094" cy="1241035"/>
          </a:xfrm>
        </p:grpSpPr>
        <p:sp>
          <p:nvSpPr>
            <p:cNvPr id="9" name="!!Rectangle 28">
              <a:extLst>
                <a:ext uri="{FF2B5EF4-FFF2-40B4-BE49-F238E27FC236}">
                  <a16:creationId xmlns:a16="http://schemas.microsoft.com/office/drawing/2014/main" id="{0C673152-DD19-F55F-86E0-9B403AE63BE0}"/>
                </a:ext>
              </a:extLst>
            </p:cNvPr>
            <p:cNvSpPr/>
            <p:nvPr/>
          </p:nvSpPr>
          <p:spPr>
            <a:xfrm>
              <a:off x="2482346" y="1825325"/>
              <a:ext cx="1241035" cy="646331"/>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tx1"/>
                  </a:solidFill>
                  <a:latin typeface="Raleway" pitchFamily="2" charset="0"/>
                </a:rPr>
                <a:t>Learned Policy</a:t>
              </a:r>
            </a:p>
          </p:txBody>
        </p:sp>
        <p:pic>
          <p:nvPicPr>
            <p:cNvPr id="13" name="Picture 12">
              <a:extLst>
                <a:ext uri="{FF2B5EF4-FFF2-40B4-BE49-F238E27FC236}">
                  <a16:creationId xmlns:a16="http://schemas.microsoft.com/office/drawing/2014/main" id="{CD106DDB-077E-6446-5946-C81C93D0D6A6}"/>
                </a:ext>
              </a:extLst>
            </p:cNvPr>
            <p:cNvPicPr>
              <a:picLocks noChangeAspect="1"/>
            </p:cNvPicPr>
            <p:nvPr/>
          </p:nvPicPr>
          <p:blipFill>
            <a:blip r:embed="rId18"/>
            <a:srcRect/>
            <a:stretch/>
          </p:blipFill>
          <p:spPr>
            <a:xfrm>
              <a:off x="1212266" y="1669405"/>
              <a:ext cx="1463040" cy="975360"/>
            </a:xfrm>
            <a:prstGeom prst="rect">
              <a:avLst/>
            </a:prstGeom>
          </p:spPr>
        </p:pic>
        <p:pic>
          <p:nvPicPr>
            <p:cNvPr id="21" name="Picture 20" descr="A cartoon character on a wood board&#10;&#10;AI-generated content may be incorrect.">
              <a:extLst>
                <a:ext uri="{FF2B5EF4-FFF2-40B4-BE49-F238E27FC236}">
                  <a16:creationId xmlns:a16="http://schemas.microsoft.com/office/drawing/2014/main" id="{109D8151-1EE5-B00B-2F00-A1C662A51806}"/>
                </a:ext>
              </a:extLst>
            </p:cNvPr>
            <p:cNvPicPr>
              <a:picLocks noChangeAspect="1"/>
            </p:cNvPicPr>
            <p:nvPr/>
          </p:nvPicPr>
          <p:blipFill>
            <a:blip r:embed="rId19"/>
            <a:stretch>
              <a:fillRect/>
            </a:stretch>
          </p:blipFill>
          <p:spPr>
            <a:xfrm>
              <a:off x="3544325" y="1488174"/>
              <a:ext cx="1241035" cy="1241035"/>
            </a:xfrm>
            <a:prstGeom prst="rect">
              <a:avLst/>
            </a:prstGeom>
          </p:spPr>
        </p:pic>
        <p:cxnSp>
          <p:nvCxnSpPr>
            <p:cNvPr id="25" name="Connector: Curved 24">
              <a:extLst>
                <a:ext uri="{FF2B5EF4-FFF2-40B4-BE49-F238E27FC236}">
                  <a16:creationId xmlns:a16="http://schemas.microsoft.com/office/drawing/2014/main" id="{63C78D27-AB42-8230-DACC-B388BA6E125F}"/>
                </a:ext>
              </a:extLst>
            </p:cNvPr>
            <p:cNvCxnSpPr>
              <a:cxnSpLocks/>
              <a:stCxn id="28" idx="0"/>
              <a:endCxn id="29" idx="0"/>
            </p:cNvCxnSpPr>
            <p:nvPr/>
          </p:nvCxnSpPr>
          <p:spPr>
            <a:xfrm rot="5400000" flipH="1" flipV="1">
              <a:off x="3084576" y="1099010"/>
              <a:ext cx="12700" cy="1140790"/>
            </a:xfrm>
            <a:prstGeom prst="curvedConnector3">
              <a:avLst>
                <a:gd name="adj1" fmla="val 1800000"/>
              </a:avLst>
            </a:prstGeom>
            <a:ln w="571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6B10AA82-E273-DB6B-C932-0EB58442D355}"/>
                </a:ext>
              </a:extLst>
            </p:cNvPr>
            <p:cNvSpPr/>
            <p:nvPr/>
          </p:nvSpPr>
          <p:spPr>
            <a:xfrm>
              <a:off x="2353056" y="1669405"/>
              <a:ext cx="322250" cy="94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431BC7-9AF7-D9D1-BB3A-A03210DB9FB8}"/>
                </a:ext>
              </a:extLst>
            </p:cNvPr>
            <p:cNvSpPr/>
            <p:nvPr/>
          </p:nvSpPr>
          <p:spPr>
            <a:xfrm>
              <a:off x="3493846" y="1669405"/>
              <a:ext cx="322250" cy="94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B1B5BF6-9E03-6BA8-1B8F-D4B3B6E4097C}"/>
              </a:ext>
            </a:extLst>
          </p:cNvPr>
          <p:cNvGrpSpPr/>
          <p:nvPr>
            <p:custDataLst>
              <p:tags r:id="rId9"/>
            </p:custDataLst>
          </p:nvPr>
        </p:nvGrpSpPr>
        <p:grpSpPr>
          <a:xfrm>
            <a:off x="900229" y="3986929"/>
            <a:ext cx="4222390" cy="975360"/>
            <a:chOff x="964031" y="4277209"/>
            <a:chExt cx="4222390" cy="975360"/>
          </a:xfrm>
        </p:grpSpPr>
        <p:grpSp>
          <p:nvGrpSpPr>
            <p:cNvPr id="33" name="Group 32">
              <a:extLst>
                <a:ext uri="{FF2B5EF4-FFF2-40B4-BE49-F238E27FC236}">
                  <a16:creationId xmlns:a16="http://schemas.microsoft.com/office/drawing/2014/main" id="{FEEB29B1-B937-54C4-E8E1-FBC94C73C95F}"/>
                </a:ext>
              </a:extLst>
            </p:cNvPr>
            <p:cNvGrpSpPr/>
            <p:nvPr/>
          </p:nvGrpSpPr>
          <p:grpSpPr>
            <a:xfrm>
              <a:off x="964031" y="4307689"/>
              <a:ext cx="1711275" cy="914400"/>
              <a:chOff x="3703120" y="2924763"/>
              <a:chExt cx="1711275" cy="914400"/>
            </a:xfrm>
          </p:grpSpPr>
          <p:pic>
            <p:nvPicPr>
              <p:cNvPr id="34" name="Graphic 33" descr="Programmer male with solid fill">
                <a:extLst>
                  <a:ext uri="{FF2B5EF4-FFF2-40B4-BE49-F238E27FC236}">
                    <a16:creationId xmlns:a16="http://schemas.microsoft.com/office/drawing/2014/main" id="{1003D846-AFB8-60B4-A05B-A98DEAC73A9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03120" y="2924763"/>
                <a:ext cx="914400" cy="914400"/>
              </a:xfrm>
              <a:prstGeom prst="rect">
                <a:avLst/>
              </a:prstGeom>
            </p:spPr>
          </p:pic>
          <p:pic>
            <p:nvPicPr>
              <p:cNvPr id="35" name="Graphic 34" descr="Chat bubble with solid fill">
                <a:extLst>
                  <a:ext uri="{FF2B5EF4-FFF2-40B4-BE49-F238E27FC236}">
                    <a16:creationId xmlns:a16="http://schemas.microsoft.com/office/drawing/2014/main" id="{A16C4B97-D7CD-A0A3-6663-C1BF4805733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9995" y="2924763"/>
                <a:ext cx="914400" cy="914400"/>
              </a:xfrm>
              <a:prstGeom prst="rect">
                <a:avLst/>
              </a:prstGeom>
            </p:spPr>
          </p:pic>
        </p:grpSp>
        <p:pic>
          <p:nvPicPr>
            <p:cNvPr id="36" name="Picture 35">
              <a:extLst>
                <a:ext uri="{FF2B5EF4-FFF2-40B4-BE49-F238E27FC236}">
                  <a16:creationId xmlns:a16="http://schemas.microsoft.com/office/drawing/2014/main" id="{8E2A7175-898D-AF3D-67AB-D164559D1B8A}"/>
                </a:ext>
              </a:extLst>
            </p:cNvPr>
            <p:cNvPicPr>
              <a:picLocks noChangeAspect="1"/>
            </p:cNvPicPr>
            <p:nvPr/>
          </p:nvPicPr>
          <p:blipFill>
            <a:blip r:embed="rId18"/>
            <a:srcRect/>
            <a:stretch/>
          </p:blipFill>
          <p:spPr>
            <a:xfrm>
              <a:off x="3723381" y="4277209"/>
              <a:ext cx="1463040" cy="975360"/>
            </a:xfrm>
            <a:prstGeom prst="rect">
              <a:avLst/>
            </a:prstGeom>
          </p:spPr>
        </p:pic>
        <p:sp>
          <p:nvSpPr>
            <p:cNvPr id="37" name="Arrow: Right 36">
              <a:extLst>
                <a:ext uri="{FF2B5EF4-FFF2-40B4-BE49-F238E27FC236}">
                  <a16:creationId xmlns:a16="http://schemas.microsoft.com/office/drawing/2014/main" id="{B524A92A-9D5C-A843-8350-3BD89C63535A}"/>
                </a:ext>
              </a:extLst>
            </p:cNvPr>
            <p:cNvSpPr/>
            <p:nvPr/>
          </p:nvSpPr>
          <p:spPr>
            <a:xfrm>
              <a:off x="2799423" y="4527145"/>
              <a:ext cx="694423" cy="475488"/>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39" name="!!Rectangle 28">
            <a:extLst>
              <a:ext uri="{FF2B5EF4-FFF2-40B4-BE49-F238E27FC236}">
                <a16:creationId xmlns:a16="http://schemas.microsoft.com/office/drawing/2014/main" id="{F7E83DDD-56CB-11C9-1C19-2ABA9E220DA8}"/>
              </a:ext>
            </a:extLst>
          </p:cNvPr>
          <p:cNvSpPr/>
          <p:nvPr>
            <p:custDataLst>
              <p:tags r:id="rId10"/>
            </p:custDataLst>
          </p:nvPr>
        </p:nvSpPr>
        <p:spPr>
          <a:xfrm>
            <a:off x="7633466" y="4000787"/>
            <a:ext cx="1241035" cy="646331"/>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tx1"/>
                </a:solidFill>
                <a:latin typeface="Raleway" pitchFamily="2" charset="0"/>
              </a:rPr>
              <a:t>Learned Policy 1</a:t>
            </a:r>
          </a:p>
        </p:txBody>
      </p:sp>
      <p:pic>
        <p:nvPicPr>
          <p:cNvPr id="38" name="Picture 37" descr="Cartoon of a metal object with a sad face&#10;&#10;AI-generated content may be incorrect.">
            <a:extLst>
              <a:ext uri="{FF2B5EF4-FFF2-40B4-BE49-F238E27FC236}">
                <a16:creationId xmlns:a16="http://schemas.microsoft.com/office/drawing/2014/main" id="{A0A5114B-E2FC-423B-6BC4-821FD55C5552}"/>
              </a:ext>
            </a:extLst>
          </p:cNvPr>
          <p:cNvPicPr>
            <a:picLocks noChangeAspect="1"/>
          </p:cNvPicPr>
          <p:nvPr>
            <p:custDataLst>
              <p:tags r:id="rId11"/>
            </p:custDataLst>
          </p:nvPr>
        </p:nvPicPr>
        <p:blipFill>
          <a:blip r:embed="rId24"/>
          <a:srcRect t="2831" b="14074"/>
          <a:stretch/>
        </p:blipFill>
        <p:spPr>
          <a:xfrm>
            <a:off x="6516625" y="3797143"/>
            <a:ext cx="1267968" cy="1053618"/>
          </a:xfrm>
          <a:prstGeom prst="rect">
            <a:avLst/>
          </a:prstGeom>
        </p:spPr>
      </p:pic>
      <p:sp>
        <p:nvSpPr>
          <p:cNvPr id="40" name="!!Rectangle 28">
            <a:extLst>
              <a:ext uri="{FF2B5EF4-FFF2-40B4-BE49-F238E27FC236}">
                <a16:creationId xmlns:a16="http://schemas.microsoft.com/office/drawing/2014/main" id="{6E442D20-6290-B193-3B47-899C3EC65F38}"/>
              </a:ext>
            </a:extLst>
          </p:cNvPr>
          <p:cNvSpPr/>
          <p:nvPr>
            <p:custDataLst>
              <p:tags r:id="rId12"/>
            </p:custDataLst>
          </p:nvPr>
        </p:nvSpPr>
        <p:spPr>
          <a:xfrm>
            <a:off x="8992846" y="4000787"/>
            <a:ext cx="1241035" cy="646331"/>
          </a:xfrm>
          <a:prstGeom prst="rect">
            <a:avLst/>
          </a:prstGeom>
          <a:solidFill>
            <a:schemeClr val="accent1">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tx1"/>
                </a:solidFill>
                <a:latin typeface="Raleway" pitchFamily="2" charset="0"/>
              </a:rPr>
              <a:t>Learned Policy 2</a:t>
            </a:r>
          </a:p>
        </p:txBody>
      </p:sp>
      <p:pic>
        <p:nvPicPr>
          <p:cNvPr id="41" name="Content Placeholder 4" descr="A cartoon of a wood board with a face&#10;&#10;AI-generated content may be incorrect.">
            <a:extLst>
              <a:ext uri="{FF2B5EF4-FFF2-40B4-BE49-F238E27FC236}">
                <a16:creationId xmlns:a16="http://schemas.microsoft.com/office/drawing/2014/main" id="{B9257A29-614E-CD01-2362-C8FA3FD1F09D}"/>
              </a:ext>
            </a:extLst>
          </p:cNvPr>
          <p:cNvPicPr>
            <a:picLocks noGrp="1" noChangeAspect="1"/>
          </p:cNvPicPr>
          <p:nvPr>
            <p:ph idx="1"/>
            <p:custDataLst>
              <p:tags r:id="rId13"/>
            </p:custDataLst>
          </p:nvPr>
        </p:nvPicPr>
        <p:blipFill>
          <a:blip r:embed="rId25">
            <a:extLst>
              <a:ext uri="{28A0092B-C50C-407E-A947-70E740481C1C}">
                <a14:useLocalDpi xmlns:a14="http://schemas.microsoft.com/office/drawing/2010/main" val="0"/>
              </a:ext>
            </a:extLst>
          </a:blip>
          <a:stretch>
            <a:fillRect/>
          </a:stretch>
        </p:blipFill>
        <p:spPr>
          <a:xfrm>
            <a:off x="10034002" y="3641200"/>
            <a:ext cx="1365504" cy="1365504"/>
          </a:xfrm>
        </p:spPr>
      </p:pic>
      <p:grpSp>
        <p:nvGrpSpPr>
          <p:cNvPr id="50" name="Group 49">
            <a:extLst>
              <a:ext uri="{FF2B5EF4-FFF2-40B4-BE49-F238E27FC236}">
                <a16:creationId xmlns:a16="http://schemas.microsoft.com/office/drawing/2014/main" id="{BFCDF658-9523-3999-18DC-2FC4B4C32A75}"/>
              </a:ext>
            </a:extLst>
          </p:cNvPr>
          <p:cNvGrpSpPr/>
          <p:nvPr>
            <p:custDataLst>
              <p:tags r:id="rId14"/>
            </p:custDataLst>
          </p:nvPr>
        </p:nvGrpSpPr>
        <p:grpSpPr>
          <a:xfrm>
            <a:off x="7159966" y="1502691"/>
            <a:ext cx="3681556" cy="1142074"/>
            <a:chOff x="6831871" y="1502691"/>
            <a:chExt cx="3681556" cy="1142074"/>
          </a:xfrm>
        </p:grpSpPr>
        <p:pic>
          <p:nvPicPr>
            <p:cNvPr id="32" name="Picture 31">
              <a:extLst>
                <a:ext uri="{FF2B5EF4-FFF2-40B4-BE49-F238E27FC236}">
                  <a16:creationId xmlns:a16="http://schemas.microsoft.com/office/drawing/2014/main" id="{04BBA14E-8043-9AAE-FBF0-601243F9CD83}"/>
                </a:ext>
              </a:extLst>
            </p:cNvPr>
            <p:cNvPicPr>
              <a:picLocks noChangeAspect="1"/>
            </p:cNvPicPr>
            <p:nvPr/>
          </p:nvPicPr>
          <p:blipFill>
            <a:blip r:embed="rId18"/>
            <a:srcRect/>
            <a:stretch/>
          </p:blipFill>
          <p:spPr>
            <a:xfrm>
              <a:off x="6831871" y="1669405"/>
              <a:ext cx="1463040" cy="975360"/>
            </a:xfrm>
            <a:prstGeom prst="rect">
              <a:avLst/>
            </a:prstGeom>
          </p:spPr>
        </p:pic>
        <p:pic>
          <p:nvPicPr>
            <p:cNvPr id="48" name="Picture 47">
              <a:extLst>
                <a:ext uri="{FF2B5EF4-FFF2-40B4-BE49-F238E27FC236}">
                  <a16:creationId xmlns:a16="http://schemas.microsoft.com/office/drawing/2014/main" id="{71F1F231-E3D1-D7DD-A5E9-7B3793445176}"/>
                </a:ext>
              </a:extLst>
            </p:cNvPr>
            <p:cNvPicPr>
              <a:picLocks noChangeAspect="1"/>
            </p:cNvPicPr>
            <p:nvPr/>
          </p:nvPicPr>
          <p:blipFill>
            <a:blip r:embed="rId26"/>
            <a:stretch>
              <a:fillRect/>
            </a:stretch>
          </p:blipFill>
          <p:spPr>
            <a:xfrm>
              <a:off x="9554577" y="1619741"/>
              <a:ext cx="958850" cy="977900"/>
            </a:xfrm>
            <a:prstGeom prst="rect">
              <a:avLst/>
            </a:prstGeom>
          </p:spPr>
        </p:pic>
        <p:sp>
          <p:nvSpPr>
            <p:cNvPr id="49" name="Arrow: Right 48">
              <a:extLst>
                <a:ext uri="{FF2B5EF4-FFF2-40B4-BE49-F238E27FC236}">
                  <a16:creationId xmlns:a16="http://schemas.microsoft.com/office/drawing/2014/main" id="{55279951-FB3D-1E0D-B06F-20A76384A608}"/>
                </a:ext>
              </a:extLst>
            </p:cNvPr>
            <p:cNvSpPr/>
            <p:nvPr/>
          </p:nvSpPr>
          <p:spPr>
            <a:xfrm>
              <a:off x="8253983" y="1999003"/>
              <a:ext cx="1300594" cy="381297"/>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43" name="Graphic 42" descr="Lightning bolt with solid fill">
              <a:extLst>
                <a:ext uri="{FF2B5EF4-FFF2-40B4-BE49-F238E27FC236}">
                  <a16:creationId xmlns:a16="http://schemas.microsoft.com/office/drawing/2014/main" id="{0A9961F7-0794-3180-3FAE-659A56E7F8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17301" y="1502691"/>
              <a:ext cx="914400" cy="914400"/>
            </a:xfrm>
            <a:prstGeom prst="rect">
              <a:avLst/>
            </a:prstGeom>
          </p:spPr>
        </p:pic>
      </p:grpSp>
      <p:sp>
        <p:nvSpPr>
          <p:cNvPr id="51" name="TextBox 50">
            <a:extLst>
              <a:ext uri="{FF2B5EF4-FFF2-40B4-BE49-F238E27FC236}">
                <a16:creationId xmlns:a16="http://schemas.microsoft.com/office/drawing/2014/main" id="{6B5A7DA0-AFF1-C067-C583-9DDF9E7CFA0D}"/>
              </a:ext>
            </a:extLst>
          </p:cNvPr>
          <p:cNvSpPr txBox="1"/>
          <p:nvPr>
            <p:custDataLst>
              <p:tags r:id="rId15"/>
            </p:custDataLst>
          </p:nvPr>
        </p:nvSpPr>
        <p:spPr>
          <a:xfrm>
            <a:off x="4802505" y="6154057"/>
            <a:ext cx="2586990" cy="461665"/>
          </a:xfrm>
          <a:prstGeom prst="rect">
            <a:avLst/>
          </a:prstGeom>
          <a:noFill/>
        </p:spPr>
        <p:txBody>
          <a:bodyPr wrap="none" rtlCol="0">
            <a:spAutoFit/>
          </a:bodyPr>
          <a:lstStyle/>
          <a:p>
            <a:r>
              <a:rPr lang="en-US" sz="2400" dirty="0">
                <a:solidFill>
                  <a:srgbClr val="BF5700"/>
                </a:solidFill>
                <a:latin typeface="Raleway" pitchFamily="2" charset="0"/>
              </a:rPr>
              <a:t>...and many more</a:t>
            </a:r>
          </a:p>
        </p:txBody>
      </p:sp>
    </p:spTree>
    <p:custDataLst>
      <p:tags r:id="rId1"/>
    </p:custDataLst>
    <p:extLst>
      <p:ext uri="{BB962C8B-B14F-4D97-AF65-F5344CB8AC3E}">
        <p14:creationId xmlns:p14="http://schemas.microsoft.com/office/powerpoint/2010/main" val="153214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5479E-2E97-6D2C-CD69-324EA9A93F6E}"/>
              </a:ext>
            </a:extLst>
          </p:cNvPr>
          <p:cNvSpPr>
            <a:spLocks noGrp="1"/>
          </p:cNvSpPr>
          <p:nvPr>
            <p:ph idx="1"/>
            <p:custDataLst>
              <p:tags r:id="rId2"/>
            </p:custDataLst>
          </p:nvPr>
        </p:nvSpPr>
        <p:spPr>
          <a:xfrm>
            <a:off x="505976" y="1567543"/>
            <a:ext cx="8312971" cy="4093028"/>
          </a:xfrm>
        </p:spPr>
        <p:txBody>
          <a:bodyPr>
            <a:normAutofit/>
          </a:bodyPr>
          <a:lstStyle/>
          <a:p>
            <a:r>
              <a:rPr lang="en-US" sz="2400" dirty="0"/>
              <a:t>We propose </a:t>
            </a:r>
            <a:r>
              <a:rPr lang="en-US" sz="2400" b="1" dirty="0">
                <a:solidFill>
                  <a:srgbClr val="BF5700"/>
                </a:solidFill>
              </a:rPr>
              <a:t>OS Guardrails</a:t>
            </a:r>
            <a:r>
              <a:rPr lang="en-US" sz="2400" dirty="0"/>
              <a:t>—a framework that enables safe, effective, and high-impact use of learned policies.</a:t>
            </a:r>
          </a:p>
          <a:p>
            <a:r>
              <a:rPr lang="en-US" sz="2400" dirty="0"/>
              <a:t>Guardrails track </a:t>
            </a:r>
            <a:r>
              <a:rPr lang="en-US" sz="2400" b="1" dirty="0">
                <a:solidFill>
                  <a:srgbClr val="BF5700"/>
                </a:solidFill>
              </a:rPr>
              <a:t>adherence to a property</a:t>
            </a:r>
            <a:r>
              <a:rPr lang="en-US" sz="2400" b="1" dirty="0"/>
              <a:t> </a:t>
            </a:r>
            <a:r>
              <a:rPr lang="en-US" sz="2400" dirty="0"/>
              <a:t>and allow </a:t>
            </a:r>
            <a:r>
              <a:rPr lang="en-US" sz="2400" b="1" dirty="0">
                <a:solidFill>
                  <a:srgbClr val="BF5700"/>
                </a:solidFill>
              </a:rPr>
              <a:t>taking corrective actions</a:t>
            </a:r>
            <a:r>
              <a:rPr lang="en-US" sz="2400" dirty="0"/>
              <a:t> when violated.</a:t>
            </a:r>
          </a:p>
          <a:p>
            <a:r>
              <a:rPr lang="en-US" sz="2400" dirty="0"/>
              <a:t>Preliminary experiments show </a:t>
            </a:r>
            <a:r>
              <a:rPr lang="en-US" sz="2400" b="1" dirty="0">
                <a:solidFill>
                  <a:srgbClr val="BF5700"/>
                </a:solidFill>
              </a:rPr>
              <a:t>promising results </a:t>
            </a:r>
            <a:r>
              <a:rPr lang="en-US" sz="2400" dirty="0"/>
              <a:t>for the proposed interface and design.</a:t>
            </a:r>
          </a:p>
          <a:p>
            <a:r>
              <a:rPr lang="en-US" sz="2400" dirty="0"/>
              <a:t>Opens </a:t>
            </a:r>
            <a:r>
              <a:rPr lang="en-US" sz="2400" b="1" dirty="0">
                <a:solidFill>
                  <a:srgbClr val="BF5700"/>
                </a:solidFill>
              </a:rPr>
              <a:t>several avenues for research </a:t>
            </a:r>
            <a:r>
              <a:rPr lang="en-US" sz="2400" dirty="0"/>
              <a:t>on enabling low-overhead and flexible guardrails in the OS.</a:t>
            </a:r>
          </a:p>
        </p:txBody>
      </p:sp>
      <p:sp>
        <p:nvSpPr>
          <p:cNvPr id="3" name="Slide Number Placeholder 2">
            <a:extLst>
              <a:ext uri="{FF2B5EF4-FFF2-40B4-BE49-F238E27FC236}">
                <a16:creationId xmlns:a16="http://schemas.microsoft.com/office/drawing/2014/main" id="{D47FEEDA-B34C-7714-082B-919E0A7F4E99}"/>
              </a:ext>
            </a:extLst>
          </p:cNvPr>
          <p:cNvSpPr>
            <a:spLocks noGrp="1"/>
          </p:cNvSpPr>
          <p:nvPr>
            <p:ph type="sldNum" sz="quarter" idx="12"/>
            <p:custDataLst>
              <p:tags r:id="rId3"/>
            </p:custDataLst>
          </p:nvPr>
        </p:nvSpPr>
        <p:spPr/>
        <p:txBody>
          <a:bodyPr/>
          <a:lstStyle/>
          <a:p>
            <a:r>
              <a:rPr lang="en-US"/>
              <a:t>16</a:t>
            </a:r>
            <a:endParaRPr lang="en-US" dirty="0"/>
          </a:p>
        </p:txBody>
      </p:sp>
      <p:sp>
        <p:nvSpPr>
          <p:cNvPr id="4" name="Title 3">
            <a:extLst>
              <a:ext uri="{FF2B5EF4-FFF2-40B4-BE49-F238E27FC236}">
                <a16:creationId xmlns:a16="http://schemas.microsoft.com/office/drawing/2014/main" id="{26F3BC69-65CE-2C40-B01F-86CE52F890C9}"/>
              </a:ext>
            </a:extLst>
          </p:cNvPr>
          <p:cNvSpPr>
            <a:spLocks noGrp="1"/>
          </p:cNvSpPr>
          <p:nvPr>
            <p:ph type="title"/>
            <p:custDataLst>
              <p:tags r:id="rId4"/>
            </p:custDataLst>
          </p:nvPr>
        </p:nvSpPr>
        <p:spPr/>
        <p:txBody>
          <a:bodyPr/>
          <a:lstStyle/>
          <a:p>
            <a:r>
              <a:rPr lang="en-US" dirty="0"/>
              <a:t>Summary</a:t>
            </a:r>
          </a:p>
        </p:txBody>
      </p:sp>
      <p:grpSp>
        <p:nvGrpSpPr>
          <p:cNvPr id="16" name="Group 15">
            <a:extLst>
              <a:ext uri="{FF2B5EF4-FFF2-40B4-BE49-F238E27FC236}">
                <a16:creationId xmlns:a16="http://schemas.microsoft.com/office/drawing/2014/main" id="{8296766A-87BD-CBDC-A3AB-B1F555A54E78}"/>
              </a:ext>
            </a:extLst>
          </p:cNvPr>
          <p:cNvGrpSpPr/>
          <p:nvPr>
            <p:custDataLst>
              <p:tags r:id="rId5"/>
            </p:custDataLst>
          </p:nvPr>
        </p:nvGrpSpPr>
        <p:grpSpPr>
          <a:xfrm>
            <a:off x="9047547" y="1552450"/>
            <a:ext cx="2638476" cy="4227398"/>
            <a:chOff x="9047547" y="1552450"/>
            <a:chExt cx="2638476" cy="4227398"/>
          </a:xfrm>
        </p:grpSpPr>
        <p:pic>
          <p:nvPicPr>
            <p:cNvPr id="5" name="Picture 4">
              <a:extLst>
                <a:ext uri="{FF2B5EF4-FFF2-40B4-BE49-F238E27FC236}">
                  <a16:creationId xmlns:a16="http://schemas.microsoft.com/office/drawing/2014/main" id="{251F251A-FE69-28AE-2E3C-8473F9CA5758}"/>
                </a:ext>
              </a:extLst>
            </p:cNvPr>
            <p:cNvPicPr>
              <a:picLocks noChangeAspect="1"/>
            </p:cNvPicPr>
            <p:nvPr/>
          </p:nvPicPr>
          <p:blipFill>
            <a:blip r:embed="rId9"/>
            <a:srcRect/>
            <a:stretch/>
          </p:blipFill>
          <p:spPr>
            <a:xfrm>
              <a:off x="9047547" y="1552450"/>
              <a:ext cx="1389600" cy="926400"/>
            </a:xfrm>
            <a:prstGeom prst="rect">
              <a:avLst/>
            </a:prstGeom>
          </p:spPr>
        </p:pic>
        <p:pic>
          <p:nvPicPr>
            <p:cNvPr id="6" name="Picture 5">
              <a:extLst>
                <a:ext uri="{FF2B5EF4-FFF2-40B4-BE49-F238E27FC236}">
                  <a16:creationId xmlns:a16="http://schemas.microsoft.com/office/drawing/2014/main" id="{593E88F9-BA44-1674-0331-748179E4351D}"/>
                </a:ext>
              </a:extLst>
            </p:cNvPr>
            <p:cNvPicPr>
              <a:picLocks noChangeAspect="1"/>
            </p:cNvPicPr>
            <p:nvPr/>
          </p:nvPicPr>
          <p:blipFill>
            <a:blip r:embed="rId10"/>
            <a:stretch>
              <a:fillRect/>
            </a:stretch>
          </p:blipFill>
          <p:spPr>
            <a:xfrm>
              <a:off x="10555587" y="3243665"/>
              <a:ext cx="901836" cy="901836"/>
            </a:xfrm>
            <a:prstGeom prst="rect">
              <a:avLst/>
            </a:prstGeom>
          </p:spPr>
        </p:pic>
        <p:pic>
          <p:nvPicPr>
            <p:cNvPr id="7" name="Graphic 6" descr="Warning with solid fill">
              <a:extLst>
                <a:ext uri="{FF2B5EF4-FFF2-40B4-BE49-F238E27FC236}">
                  <a16:creationId xmlns:a16="http://schemas.microsoft.com/office/drawing/2014/main" id="{E90797D6-4E8E-DD76-8AA3-31457BD532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28823" y="3091611"/>
              <a:ext cx="457200" cy="457200"/>
            </a:xfrm>
            <a:prstGeom prst="rect">
              <a:avLst/>
            </a:prstGeom>
          </p:spPr>
        </p:pic>
        <p:pic>
          <p:nvPicPr>
            <p:cNvPr id="8" name="Picture 7">
              <a:extLst>
                <a:ext uri="{FF2B5EF4-FFF2-40B4-BE49-F238E27FC236}">
                  <a16:creationId xmlns:a16="http://schemas.microsoft.com/office/drawing/2014/main" id="{7FF1D10F-F093-E40A-F573-739036EA4104}"/>
                </a:ext>
              </a:extLst>
            </p:cNvPr>
            <p:cNvPicPr>
              <a:picLocks noChangeAspect="1"/>
            </p:cNvPicPr>
            <p:nvPr/>
          </p:nvPicPr>
          <p:blipFill>
            <a:blip r:embed="rId10"/>
            <a:stretch>
              <a:fillRect/>
            </a:stretch>
          </p:blipFill>
          <p:spPr>
            <a:xfrm>
              <a:off x="10555587" y="1564732"/>
              <a:ext cx="901836" cy="901836"/>
            </a:xfrm>
            <a:prstGeom prst="rect">
              <a:avLst/>
            </a:prstGeom>
          </p:spPr>
        </p:pic>
        <p:pic>
          <p:nvPicPr>
            <p:cNvPr id="9" name="Picture 8">
              <a:extLst>
                <a:ext uri="{FF2B5EF4-FFF2-40B4-BE49-F238E27FC236}">
                  <a16:creationId xmlns:a16="http://schemas.microsoft.com/office/drawing/2014/main" id="{74599DFD-A43A-1D1A-92B8-9746D1E31812}"/>
                </a:ext>
              </a:extLst>
            </p:cNvPr>
            <p:cNvPicPr>
              <a:picLocks noChangeAspect="1"/>
            </p:cNvPicPr>
            <p:nvPr/>
          </p:nvPicPr>
          <p:blipFill>
            <a:blip r:embed="rId13"/>
            <a:srcRect/>
            <a:stretch/>
          </p:blipFill>
          <p:spPr>
            <a:xfrm>
              <a:off x="9047547" y="3231383"/>
              <a:ext cx="1389600" cy="926400"/>
            </a:xfrm>
            <a:prstGeom prst="rect">
              <a:avLst/>
            </a:prstGeom>
          </p:spPr>
        </p:pic>
        <p:pic>
          <p:nvPicPr>
            <p:cNvPr id="10" name="Picture 9">
              <a:extLst>
                <a:ext uri="{FF2B5EF4-FFF2-40B4-BE49-F238E27FC236}">
                  <a16:creationId xmlns:a16="http://schemas.microsoft.com/office/drawing/2014/main" id="{831F5210-5EE6-0C04-D3EA-D5FE4B27C68F}"/>
                </a:ext>
              </a:extLst>
            </p:cNvPr>
            <p:cNvPicPr>
              <a:picLocks noChangeAspect="1"/>
            </p:cNvPicPr>
            <p:nvPr/>
          </p:nvPicPr>
          <p:blipFill>
            <a:blip r:embed="rId9"/>
            <a:srcRect/>
            <a:stretch/>
          </p:blipFill>
          <p:spPr>
            <a:xfrm>
              <a:off x="9047547" y="4853448"/>
              <a:ext cx="1389600" cy="926400"/>
            </a:xfrm>
            <a:prstGeom prst="rect">
              <a:avLst/>
            </a:prstGeom>
          </p:spPr>
        </p:pic>
        <p:pic>
          <p:nvPicPr>
            <p:cNvPr id="11" name="Picture 10">
              <a:extLst>
                <a:ext uri="{FF2B5EF4-FFF2-40B4-BE49-F238E27FC236}">
                  <a16:creationId xmlns:a16="http://schemas.microsoft.com/office/drawing/2014/main" id="{D8BBB285-2F07-C45F-7D1F-C3F9E977EF88}"/>
                </a:ext>
              </a:extLst>
            </p:cNvPr>
            <p:cNvPicPr>
              <a:picLocks noChangeAspect="1"/>
            </p:cNvPicPr>
            <p:nvPr/>
          </p:nvPicPr>
          <p:blipFill>
            <a:blip r:embed="rId10"/>
            <a:stretch>
              <a:fillRect/>
            </a:stretch>
          </p:blipFill>
          <p:spPr>
            <a:xfrm>
              <a:off x="10555587" y="4865730"/>
              <a:ext cx="901836" cy="901836"/>
            </a:xfrm>
            <a:prstGeom prst="rect">
              <a:avLst/>
            </a:prstGeom>
          </p:spPr>
        </p:pic>
        <p:sp>
          <p:nvSpPr>
            <p:cNvPr id="12" name="Arrow: Down 11">
              <a:extLst>
                <a:ext uri="{FF2B5EF4-FFF2-40B4-BE49-F238E27FC236}">
                  <a16:creationId xmlns:a16="http://schemas.microsoft.com/office/drawing/2014/main" id="{66687154-5B4C-4DC3-59D8-1D39970F16F5}"/>
                </a:ext>
              </a:extLst>
            </p:cNvPr>
            <p:cNvSpPr/>
            <p:nvPr/>
          </p:nvSpPr>
          <p:spPr>
            <a:xfrm>
              <a:off x="9563442" y="2710450"/>
              <a:ext cx="357809" cy="3811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F50632C-4A0B-A674-BCA4-4E91ED207ACC}"/>
                </a:ext>
              </a:extLst>
            </p:cNvPr>
            <p:cNvSpPr/>
            <p:nvPr/>
          </p:nvSpPr>
          <p:spPr>
            <a:xfrm>
              <a:off x="9563441" y="4362794"/>
              <a:ext cx="357809" cy="3811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7E7727-5A19-0F4A-C2CE-B05E5D06432F}"/>
                </a:ext>
              </a:extLst>
            </p:cNvPr>
            <p:cNvSpPr txBox="1"/>
            <p:nvPr/>
          </p:nvSpPr>
          <p:spPr>
            <a:xfrm>
              <a:off x="10112812" y="2689536"/>
              <a:ext cx="1221809" cy="400110"/>
            </a:xfrm>
            <a:prstGeom prst="rect">
              <a:avLst/>
            </a:prstGeom>
            <a:noFill/>
          </p:spPr>
          <p:txBody>
            <a:bodyPr wrap="none" rtlCol="0">
              <a:spAutoFit/>
            </a:bodyPr>
            <a:lstStyle/>
            <a:p>
              <a:r>
                <a:rPr lang="en-US" sz="2000" dirty="0">
                  <a:latin typeface="Raleway" pitchFamily="2" charset="0"/>
                </a:rPr>
                <a:t>Violation</a:t>
              </a:r>
            </a:p>
          </p:txBody>
        </p:sp>
        <p:sp>
          <p:nvSpPr>
            <p:cNvPr id="15" name="TextBox 14">
              <a:extLst>
                <a:ext uri="{FF2B5EF4-FFF2-40B4-BE49-F238E27FC236}">
                  <a16:creationId xmlns:a16="http://schemas.microsoft.com/office/drawing/2014/main" id="{5C9F7AFE-0F0D-289B-9E76-D4D9F02CC399}"/>
                </a:ext>
              </a:extLst>
            </p:cNvPr>
            <p:cNvSpPr txBox="1"/>
            <p:nvPr/>
          </p:nvSpPr>
          <p:spPr>
            <a:xfrm>
              <a:off x="10084191" y="4352415"/>
              <a:ext cx="939681" cy="400110"/>
            </a:xfrm>
            <a:prstGeom prst="rect">
              <a:avLst/>
            </a:prstGeom>
            <a:noFill/>
          </p:spPr>
          <p:txBody>
            <a:bodyPr wrap="none" rtlCol="0">
              <a:spAutoFit/>
            </a:bodyPr>
            <a:lstStyle/>
            <a:p>
              <a:r>
                <a:rPr lang="en-US" sz="2000" dirty="0">
                  <a:latin typeface="Raleway" pitchFamily="2" charset="0"/>
                </a:rPr>
                <a:t>Action</a:t>
              </a:r>
            </a:p>
          </p:txBody>
        </p:sp>
      </p:grpSp>
      <p:sp>
        <p:nvSpPr>
          <p:cNvPr id="17" name="TextBox 16">
            <a:extLst>
              <a:ext uri="{FF2B5EF4-FFF2-40B4-BE49-F238E27FC236}">
                <a16:creationId xmlns:a16="http://schemas.microsoft.com/office/drawing/2014/main" id="{6C5CA2BD-DB01-08F0-0994-B59C6E75E58E}"/>
              </a:ext>
            </a:extLst>
          </p:cNvPr>
          <p:cNvSpPr txBox="1"/>
          <p:nvPr>
            <p:custDataLst>
              <p:tags r:id="rId6"/>
            </p:custDataLst>
          </p:nvPr>
        </p:nvSpPr>
        <p:spPr>
          <a:xfrm>
            <a:off x="4518485" y="5660571"/>
            <a:ext cx="3155031" cy="769441"/>
          </a:xfrm>
          <a:prstGeom prst="rect">
            <a:avLst/>
          </a:prstGeom>
          <a:noFill/>
        </p:spPr>
        <p:txBody>
          <a:bodyPr wrap="none" rtlCol="0">
            <a:spAutoFit/>
          </a:bodyPr>
          <a:lstStyle/>
          <a:p>
            <a:r>
              <a:rPr lang="en-US" sz="4400" b="1" dirty="0">
                <a:solidFill>
                  <a:srgbClr val="BF5700"/>
                </a:solidFill>
                <a:latin typeface="Raleway" pitchFamily="2" charset="0"/>
              </a:rPr>
              <a:t>Thank You!</a:t>
            </a:r>
          </a:p>
        </p:txBody>
      </p:sp>
    </p:spTree>
    <p:custDataLst>
      <p:tags r:id="rId1"/>
    </p:custDataLst>
    <p:extLst>
      <p:ext uri="{BB962C8B-B14F-4D97-AF65-F5344CB8AC3E}">
        <p14:creationId xmlns:p14="http://schemas.microsoft.com/office/powerpoint/2010/main" val="27559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5599E2-5853-C33A-3309-B551EEEAFB72}"/>
              </a:ext>
            </a:extLst>
          </p:cNvPr>
          <p:cNvSpPr>
            <a:spLocks noGrp="1"/>
          </p:cNvSpPr>
          <p:nvPr>
            <p:ph type="sldNum" sz="quarter" idx="12"/>
            <p:custDataLst>
              <p:tags r:id="rId2"/>
            </p:custDataLst>
          </p:nvPr>
        </p:nvSpPr>
        <p:spPr/>
        <p:txBody>
          <a:bodyPr/>
          <a:lstStyle/>
          <a:p>
            <a:r>
              <a:rPr lang="en-US"/>
              <a:t>1</a:t>
            </a:r>
            <a:endParaRPr lang="en-US" dirty="0"/>
          </a:p>
        </p:txBody>
      </p:sp>
      <p:sp>
        <p:nvSpPr>
          <p:cNvPr id="4" name="Title 3">
            <a:extLst>
              <a:ext uri="{FF2B5EF4-FFF2-40B4-BE49-F238E27FC236}">
                <a16:creationId xmlns:a16="http://schemas.microsoft.com/office/drawing/2014/main" id="{419BD316-608E-6C4B-6F49-7BC6B3FEDA89}"/>
              </a:ext>
            </a:extLst>
          </p:cNvPr>
          <p:cNvSpPr>
            <a:spLocks noGrp="1"/>
          </p:cNvSpPr>
          <p:nvPr>
            <p:ph type="title"/>
            <p:custDataLst>
              <p:tags r:id="rId3"/>
            </p:custDataLst>
          </p:nvPr>
        </p:nvSpPr>
        <p:spPr/>
        <p:txBody>
          <a:bodyPr>
            <a:normAutofit/>
          </a:bodyPr>
          <a:lstStyle/>
          <a:p>
            <a:r>
              <a:rPr lang="en-US" dirty="0"/>
              <a:t>Everyone Else is Using ML, Why Aren’t We?</a:t>
            </a:r>
          </a:p>
        </p:txBody>
      </p:sp>
      <p:grpSp>
        <p:nvGrpSpPr>
          <p:cNvPr id="18" name="Group 17">
            <a:extLst>
              <a:ext uri="{FF2B5EF4-FFF2-40B4-BE49-F238E27FC236}">
                <a16:creationId xmlns:a16="http://schemas.microsoft.com/office/drawing/2014/main" id="{1391E037-D7FF-CE84-7676-130D25D84778}"/>
              </a:ext>
            </a:extLst>
          </p:cNvPr>
          <p:cNvGrpSpPr/>
          <p:nvPr>
            <p:custDataLst>
              <p:tags r:id="rId4"/>
            </p:custDataLst>
          </p:nvPr>
        </p:nvGrpSpPr>
        <p:grpSpPr>
          <a:xfrm>
            <a:off x="393015" y="1909484"/>
            <a:ext cx="1008609" cy="1041661"/>
            <a:chOff x="802206" y="1894045"/>
            <a:chExt cx="1008609" cy="1041661"/>
          </a:xfrm>
        </p:grpSpPr>
        <p:pic>
          <p:nvPicPr>
            <p:cNvPr id="1026" name="Picture 2" descr="undefined">
              <a:extLst>
                <a:ext uri="{FF2B5EF4-FFF2-40B4-BE49-F238E27FC236}">
                  <a16:creationId xmlns:a16="http://schemas.microsoft.com/office/drawing/2014/main" id="{57659E44-BFB7-D691-7575-7D7FC79876E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3545"/>
            <a:stretch/>
          </p:blipFill>
          <p:spPr bwMode="auto">
            <a:xfrm>
              <a:off x="949796" y="1894045"/>
              <a:ext cx="713429" cy="707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ACB9CB5-59DE-6093-1951-D099E0C02B4D}"/>
                </a:ext>
              </a:extLst>
            </p:cNvPr>
            <p:cNvSpPr txBox="1"/>
            <p:nvPr/>
          </p:nvSpPr>
          <p:spPr>
            <a:xfrm>
              <a:off x="802206" y="2597152"/>
              <a:ext cx="1008609" cy="338554"/>
            </a:xfrm>
            <a:prstGeom prst="rect">
              <a:avLst/>
            </a:prstGeom>
            <a:noFill/>
          </p:spPr>
          <p:txBody>
            <a:bodyPr wrap="none" rtlCol="0">
              <a:spAutoFit/>
            </a:bodyPr>
            <a:lstStyle/>
            <a:p>
              <a:pPr algn="ctr"/>
              <a:r>
                <a:rPr lang="en-US" sz="1600" dirty="0">
                  <a:latin typeface="Raleway" pitchFamily="2" charset="0"/>
                </a:rPr>
                <a:t>AlphaGo</a:t>
              </a:r>
            </a:p>
          </p:txBody>
        </p:sp>
      </p:grpSp>
      <p:grpSp>
        <p:nvGrpSpPr>
          <p:cNvPr id="19" name="Group 18">
            <a:extLst>
              <a:ext uri="{FF2B5EF4-FFF2-40B4-BE49-F238E27FC236}">
                <a16:creationId xmlns:a16="http://schemas.microsoft.com/office/drawing/2014/main" id="{F3F5F22B-4BA7-359B-3467-219D91242F84}"/>
              </a:ext>
            </a:extLst>
          </p:cNvPr>
          <p:cNvGrpSpPr/>
          <p:nvPr>
            <p:custDataLst>
              <p:tags r:id="rId5"/>
            </p:custDataLst>
          </p:nvPr>
        </p:nvGrpSpPr>
        <p:grpSpPr>
          <a:xfrm>
            <a:off x="1315122" y="1866561"/>
            <a:ext cx="1159292" cy="1084584"/>
            <a:chOff x="2430254" y="1851122"/>
            <a:chExt cx="1159292" cy="1084584"/>
          </a:xfrm>
        </p:grpSpPr>
        <p:pic>
          <p:nvPicPr>
            <p:cNvPr id="6" name="Graphic 5" descr="DNA with solid fill">
              <a:extLst>
                <a:ext uri="{FF2B5EF4-FFF2-40B4-BE49-F238E27FC236}">
                  <a16:creationId xmlns:a16="http://schemas.microsoft.com/office/drawing/2014/main" id="{1A543636-5D42-2C6C-C207-236EEAB9981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34489" y="1851122"/>
              <a:ext cx="750823" cy="750823"/>
            </a:xfrm>
            <a:prstGeom prst="rect">
              <a:avLst/>
            </a:prstGeom>
          </p:spPr>
        </p:pic>
        <p:sp>
          <p:nvSpPr>
            <p:cNvPr id="17" name="TextBox 16">
              <a:extLst>
                <a:ext uri="{FF2B5EF4-FFF2-40B4-BE49-F238E27FC236}">
                  <a16:creationId xmlns:a16="http://schemas.microsoft.com/office/drawing/2014/main" id="{A87DDAA1-001B-37CF-DDB4-E52759884982}"/>
                </a:ext>
              </a:extLst>
            </p:cNvPr>
            <p:cNvSpPr txBox="1"/>
            <p:nvPr/>
          </p:nvSpPr>
          <p:spPr>
            <a:xfrm>
              <a:off x="2430254" y="2597152"/>
              <a:ext cx="1159292" cy="338554"/>
            </a:xfrm>
            <a:prstGeom prst="rect">
              <a:avLst/>
            </a:prstGeom>
            <a:noFill/>
          </p:spPr>
          <p:txBody>
            <a:bodyPr wrap="none" rtlCol="0">
              <a:spAutoFit/>
            </a:bodyPr>
            <a:lstStyle/>
            <a:p>
              <a:pPr algn="ctr"/>
              <a:r>
                <a:rPr lang="en-US" sz="1600" dirty="0">
                  <a:latin typeface="Raleway" pitchFamily="2" charset="0"/>
                </a:rPr>
                <a:t>AlphaFold</a:t>
              </a:r>
            </a:p>
          </p:txBody>
        </p:sp>
      </p:grpSp>
      <p:grpSp>
        <p:nvGrpSpPr>
          <p:cNvPr id="46" name="Group 45">
            <a:extLst>
              <a:ext uri="{FF2B5EF4-FFF2-40B4-BE49-F238E27FC236}">
                <a16:creationId xmlns:a16="http://schemas.microsoft.com/office/drawing/2014/main" id="{840BEFE2-47FD-67AE-A542-D0C3C2B1C94C}"/>
              </a:ext>
            </a:extLst>
          </p:cNvPr>
          <p:cNvGrpSpPr/>
          <p:nvPr>
            <p:custDataLst>
              <p:tags r:id="rId6"/>
            </p:custDataLst>
          </p:nvPr>
        </p:nvGrpSpPr>
        <p:grpSpPr>
          <a:xfrm>
            <a:off x="3326049" y="1986554"/>
            <a:ext cx="864339" cy="964591"/>
            <a:chOff x="874342" y="3628043"/>
            <a:chExt cx="864339" cy="964591"/>
          </a:xfrm>
        </p:grpSpPr>
        <p:pic>
          <p:nvPicPr>
            <p:cNvPr id="1028" name="Picture 4" descr="Copilot Logo and symbol, meaning, history, PNG, brand">
              <a:extLst>
                <a:ext uri="{FF2B5EF4-FFF2-40B4-BE49-F238E27FC236}">
                  <a16:creationId xmlns:a16="http://schemas.microsoft.com/office/drawing/2014/main" id="{A0434E92-A3A4-4AEB-D1E9-47EFD70F068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0000" r="20096"/>
            <a:stretch/>
          </p:blipFill>
          <p:spPr bwMode="auto">
            <a:xfrm>
              <a:off x="986165" y="3628043"/>
              <a:ext cx="640693" cy="6016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D09451D-D56C-7F4E-2307-A62C784E6017}"/>
                </a:ext>
              </a:extLst>
            </p:cNvPr>
            <p:cNvSpPr txBox="1"/>
            <p:nvPr/>
          </p:nvSpPr>
          <p:spPr>
            <a:xfrm>
              <a:off x="874342" y="4254080"/>
              <a:ext cx="864339" cy="338554"/>
            </a:xfrm>
            <a:prstGeom prst="rect">
              <a:avLst/>
            </a:prstGeom>
            <a:noFill/>
          </p:spPr>
          <p:txBody>
            <a:bodyPr wrap="none" rtlCol="0">
              <a:spAutoFit/>
            </a:bodyPr>
            <a:lstStyle/>
            <a:p>
              <a:pPr algn="ctr"/>
              <a:r>
                <a:rPr lang="en-US" sz="1600" dirty="0">
                  <a:latin typeface="Raleway" pitchFamily="2" charset="0"/>
                </a:rPr>
                <a:t>CoPilot</a:t>
              </a:r>
            </a:p>
          </p:txBody>
        </p:sp>
      </p:grpSp>
      <p:grpSp>
        <p:nvGrpSpPr>
          <p:cNvPr id="45" name="Group 44">
            <a:extLst>
              <a:ext uri="{FF2B5EF4-FFF2-40B4-BE49-F238E27FC236}">
                <a16:creationId xmlns:a16="http://schemas.microsoft.com/office/drawing/2014/main" id="{14627264-2CA0-1816-3BA2-DA5FB620E07E}"/>
              </a:ext>
            </a:extLst>
          </p:cNvPr>
          <p:cNvGrpSpPr/>
          <p:nvPr>
            <p:custDataLst>
              <p:tags r:id="rId7"/>
            </p:custDataLst>
          </p:nvPr>
        </p:nvGrpSpPr>
        <p:grpSpPr>
          <a:xfrm>
            <a:off x="2387912" y="1931320"/>
            <a:ext cx="1024639" cy="1019825"/>
            <a:chOff x="2532187" y="3572809"/>
            <a:chExt cx="1024639" cy="1019825"/>
          </a:xfrm>
        </p:grpSpPr>
        <p:pic>
          <p:nvPicPr>
            <p:cNvPr id="1030" name="Picture 6">
              <a:extLst>
                <a:ext uri="{FF2B5EF4-FFF2-40B4-BE49-F238E27FC236}">
                  <a16:creationId xmlns:a16="http://schemas.microsoft.com/office/drawing/2014/main" id="{43F0FF28-FD99-762A-153E-EC30169720C0}"/>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23164" t="3761" r="23077" b="1991"/>
            <a:stretch/>
          </p:blipFill>
          <p:spPr bwMode="auto">
            <a:xfrm>
              <a:off x="2734382" y="3572809"/>
              <a:ext cx="620249" cy="6116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9ED70FB-3746-C0AB-4B93-4B2FA1DC191E}"/>
                </a:ext>
              </a:extLst>
            </p:cNvPr>
            <p:cNvSpPr txBox="1"/>
            <p:nvPr/>
          </p:nvSpPr>
          <p:spPr>
            <a:xfrm>
              <a:off x="2532187" y="4254080"/>
              <a:ext cx="1024639" cy="338554"/>
            </a:xfrm>
            <a:prstGeom prst="rect">
              <a:avLst/>
            </a:prstGeom>
            <a:noFill/>
          </p:spPr>
          <p:txBody>
            <a:bodyPr wrap="none" rtlCol="0">
              <a:spAutoFit/>
            </a:bodyPr>
            <a:lstStyle/>
            <a:p>
              <a:pPr algn="ctr"/>
              <a:r>
                <a:rPr lang="en-US" sz="1600" dirty="0">
                  <a:latin typeface="Raleway" pitchFamily="2" charset="0"/>
                </a:rPr>
                <a:t>ChatGPT</a:t>
              </a:r>
            </a:p>
          </p:txBody>
        </p:sp>
      </p:grpSp>
      <p:grpSp>
        <p:nvGrpSpPr>
          <p:cNvPr id="25" name="Group 24">
            <a:extLst>
              <a:ext uri="{FF2B5EF4-FFF2-40B4-BE49-F238E27FC236}">
                <a16:creationId xmlns:a16="http://schemas.microsoft.com/office/drawing/2014/main" id="{713133C6-8471-92A4-B16D-F5DC18B81BB4}"/>
              </a:ext>
            </a:extLst>
          </p:cNvPr>
          <p:cNvGrpSpPr/>
          <p:nvPr>
            <p:custDataLst>
              <p:tags r:id="rId8"/>
            </p:custDataLst>
          </p:nvPr>
        </p:nvGrpSpPr>
        <p:grpSpPr>
          <a:xfrm>
            <a:off x="4103887" y="1904790"/>
            <a:ext cx="1245854" cy="1046355"/>
            <a:chOff x="1555795" y="4983372"/>
            <a:chExt cx="1245854" cy="1046355"/>
          </a:xfrm>
        </p:grpSpPr>
        <p:pic>
          <p:nvPicPr>
            <p:cNvPr id="13" name="Graphic 12" descr="Abacus with solid fill">
              <a:extLst>
                <a:ext uri="{FF2B5EF4-FFF2-40B4-BE49-F238E27FC236}">
                  <a16:creationId xmlns:a16="http://schemas.microsoft.com/office/drawing/2014/main" id="{53D5DCED-3B82-4E68-B550-B1D91EF24D4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803311" y="4983372"/>
              <a:ext cx="750823" cy="750823"/>
            </a:xfrm>
            <a:prstGeom prst="rect">
              <a:avLst/>
            </a:prstGeom>
          </p:spPr>
        </p:pic>
        <p:sp>
          <p:nvSpPr>
            <p:cNvPr id="24" name="TextBox 23">
              <a:extLst>
                <a:ext uri="{FF2B5EF4-FFF2-40B4-BE49-F238E27FC236}">
                  <a16:creationId xmlns:a16="http://schemas.microsoft.com/office/drawing/2014/main" id="{012ABEDE-3371-CAFF-46E8-7241FC765A67}"/>
                </a:ext>
              </a:extLst>
            </p:cNvPr>
            <p:cNvSpPr txBox="1"/>
            <p:nvPr/>
          </p:nvSpPr>
          <p:spPr>
            <a:xfrm>
              <a:off x="1555795" y="5691173"/>
              <a:ext cx="1245854" cy="338554"/>
            </a:xfrm>
            <a:prstGeom prst="rect">
              <a:avLst/>
            </a:prstGeom>
            <a:noFill/>
          </p:spPr>
          <p:txBody>
            <a:bodyPr wrap="none" rtlCol="0">
              <a:spAutoFit/>
            </a:bodyPr>
            <a:lstStyle/>
            <a:p>
              <a:pPr algn="ctr"/>
              <a:r>
                <a:rPr lang="en-US" sz="1600" dirty="0" err="1">
                  <a:latin typeface="Raleway" pitchFamily="2" charset="0"/>
                </a:rPr>
                <a:t>AlphaProof</a:t>
              </a:r>
              <a:endParaRPr lang="en-US" sz="1600" dirty="0">
                <a:latin typeface="Raleway" pitchFamily="2" charset="0"/>
              </a:endParaRPr>
            </a:p>
          </p:txBody>
        </p:sp>
      </p:grpSp>
      <p:sp>
        <p:nvSpPr>
          <p:cNvPr id="26" name="TextBox 25">
            <a:extLst>
              <a:ext uri="{FF2B5EF4-FFF2-40B4-BE49-F238E27FC236}">
                <a16:creationId xmlns:a16="http://schemas.microsoft.com/office/drawing/2014/main" id="{12F9C4A3-EEEB-8C21-E99F-CCA772A4647C}"/>
              </a:ext>
            </a:extLst>
          </p:cNvPr>
          <p:cNvSpPr txBox="1"/>
          <p:nvPr>
            <p:custDataLst>
              <p:tags r:id="rId9"/>
            </p:custDataLst>
          </p:nvPr>
        </p:nvSpPr>
        <p:spPr>
          <a:xfrm>
            <a:off x="5648253" y="1473395"/>
            <a:ext cx="6027470" cy="400110"/>
          </a:xfrm>
          <a:prstGeom prst="rect">
            <a:avLst/>
          </a:prstGeom>
          <a:noFill/>
        </p:spPr>
        <p:txBody>
          <a:bodyPr wrap="square" rtlCol="0">
            <a:spAutoFit/>
          </a:bodyPr>
          <a:lstStyle/>
          <a:p>
            <a:pPr algn="ctr"/>
            <a:r>
              <a:rPr lang="en-US" sz="2000" dirty="0">
                <a:solidFill>
                  <a:srgbClr val="BF5700"/>
                </a:solidFill>
                <a:latin typeface="Raleway" pitchFamily="2" charset="0"/>
              </a:rPr>
              <a:t>Does using ML in the OS make sense?</a:t>
            </a:r>
          </a:p>
        </p:txBody>
      </p:sp>
      <p:grpSp>
        <p:nvGrpSpPr>
          <p:cNvPr id="27" name="Group 26">
            <a:extLst>
              <a:ext uri="{FF2B5EF4-FFF2-40B4-BE49-F238E27FC236}">
                <a16:creationId xmlns:a16="http://schemas.microsoft.com/office/drawing/2014/main" id="{5AC62902-66F3-1804-315B-B0C6F16F6E90}"/>
              </a:ext>
            </a:extLst>
          </p:cNvPr>
          <p:cNvGrpSpPr>
            <a:grpSpLocks noChangeAspect="1"/>
          </p:cNvGrpSpPr>
          <p:nvPr>
            <p:custDataLst>
              <p:tags r:id="rId10"/>
            </p:custDataLst>
          </p:nvPr>
        </p:nvGrpSpPr>
        <p:grpSpPr>
          <a:xfrm>
            <a:off x="6799047" y="1938596"/>
            <a:ext cx="3725882" cy="727534"/>
            <a:chOff x="3539485" y="3690247"/>
            <a:chExt cx="4383387" cy="855922"/>
          </a:xfrm>
        </p:grpSpPr>
        <p:pic>
          <p:nvPicPr>
            <p:cNvPr id="28" name="Picture 27">
              <a:extLst>
                <a:ext uri="{FF2B5EF4-FFF2-40B4-BE49-F238E27FC236}">
                  <a16:creationId xmlns:a16="http://schemas.microsoft.com/office/drawing/2014/main" id="{6BED8B11-F762-6416-78A1-B93AD037F6ED}"/>
                </a:ext>
              </a:extLst>
            </p:cNvPr>
            <p:cNvPicPr>
              <a:picLocks noChangeAspect="1"/>
            </p:cNvPicPr>
            <p:nvPr/>
          </p:nvPicPr>
          <p:blipFill>
            <a:blip r:embed="rId33"/>
            <a:stretch>
              <a:fillRect/>
            </a:stretch>
          </p:blipFill>
          <p:spPr>
            <a:xfrm>
              <a:off x="3539485" y="3754287"/>
              <a:ext cx="736411" cy="727842"/>
            </a:xfrm>
            <a:prstGeom prst="rect">
              <a:avLst/>
            </a:prstGeom>
          </p:spPr>
        </p:pic>
        <p:pic>
          <p:nvPicPr>
            <p:cNvPr id="29" name="Graphic 28">
              <a:extLst>
                <a:ext uri="{FF2B5EF4-FFF2-40B4-BE49-F238E27FC236}">
                  <a16:creationId xmlns:a16="http://schemas.microsoft.com/office/drawing/2014/main" id="{B9BEE497-8DDA-B74E-172F-4AD2F2B6D018}"/>
                </a:ext>
              </a:extLst>
            </p:cNvPr>
            <p:cNvPicPr>
              <a:picLocks noChangeAspect="1"/>
            </p:cNvPicPr>
            <p:nvPr/>
          </p:nvPicPr>
          <p:blipFill>
            <a:blip r:embed="rId34">
              <a:alphaModFix/>
              <a:extLst>
                <a:ext uri="{96DAC541-7B7A-43D3-8B79-37D633B846F1}">
                  <asvg:svgBlip xmlns:asvg="http://schemas.microsoft.com/office/drawing/2016/SVG/main" r:embed="rId35"/>
                </a:ext>
              </a:extLst>
            </a:blip>
            <a:stretch>
              <a:fillRect/>
            </a:stretch>
          </p:blipFill>
          <p:spPr>
            <a:xfrm>
              <a:off x="4488405" y="3797843"/>
              <a:ext cx="640730" cy="640730"/>
            </a:xfrm>
            <a:prstGeom prst="rect">
              <a:avLst/>
            </a:prstGeom>
          </p:spPr>
        </p:pic>
        <p:pic>
          <p:nvPicPr>
            <p:cNvPr id="30" name="Picture 29">
              <a:extLst>
                <a:ext uri="{FF2B5EF4-FFF2-40B4-BE49-F238E27FC236}">
                  <a16:creationId xmlns:a16="http://schemas.microsoft.com/office/drawing/2014/main" id="{7D3981A7-101F-5E2F-6DF8-BD532286D72A}"/>
                </a:ext>
              </a:extLst>
            </p:cNvPr>
            <p:cNvPicPr>
              <a:picLocks noChangeAspect="1"/>
            </p:cNvPicPr>
            <p:nvPr/>
          </p:nvPicPr>
          <p:blipFill>
            <a:blip r:embed="rId36"/>
            <a:stretch>
              <a:fillRect/>
            </a:stretch>
          </p:blipFill>
          <p:spPr>
            <a:xfrm flipH="1">
              <a:off x="5341644" y="3750003"/>
              <a:ext cx="736411" cy="736411"/>
            </a:xfrm>
            <a:prstGeom prst="rect">
              <a:avLst/>
            </a:prstGeom>
          </p:spPr>
        </p:pic>
        <p:pic>
          <p:nvPicPr>
            <p:cNvPr id="31" name="Picture 30" descr="streaming movie Icon 4621369">
              <a:extLst>
                <a:ext uri="{FF2B5EF4-FFF2-40B4-BE49-F238E27FC236}">
                  <a16:creationId xmlns:a16="http://schemas.microsoft.com/office/drawing/2014/main" id="{6132C8B0-3540-90DD-292D-873562BFD43D}"/>
                </a:ext>
              </a:extLst>
            </p:cNvPr>
            <p:cNvPicPr>
              <a:picLocks noChangeAspect="1"/>
            </p:cNvPicPr>
            <p:nvPr/>
          </p:nvPicPr>
          <p:blipFill>
            <a:blip r:embed="rId37"/>
            <a:stretch>
              <a:fillRect/>
            </a:stretch>
          </p:blipFill>
          <p:spPr>
            <a:xfrm>
              <a:off x="6290564" y="3690247"/>
              <a:ext cx="736411" cy="855922"/>
            </a:xfrm>
            <a:prstGeom prst="rect">
              <a:avLst/>
            </a:prstGeom>
          </p:spPr>
        </p:pic>
        <p:pic>
          <p:nvPicPr>
            <p:cNvPr id="32" name="Picture 2" descr="Algorithm, gym, learning, openai, reinforcement, toolkit icon - Download on  Iconfinder">
              <a:extLst>
                <a:ext uri="{FF2B5EF4-FFF2-40B4-BE49-F238E27FC236}">
                  <a16:creationId xmlns:a16="http://schemas.microsoft.com/office/drawing/2014/main" id="{3C486353-48F6-0F8D-AD6C-31D7EC8E5ADA}"/>
                </a:ext>
              </a:extLst>
            </p:cNvPr>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7239483" y="3776514"/>
              <a:ext cx="683389" cy="683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1DFF74EB-F12E-DF99-C812-8CC76585BD23}"/>
              </a:ext>
            </a:extLst>
          </p:cNvPr>
          <p:cNvGrpSpPr>
            <a:grpSpLocks noChangeAspect="1"/>
          </p:cNvGrpSpPr>
          <p:nvPr>
            <p:custDataLst>
              <p:tags r:id="rId11"/>
            </p:custDataLst>
          </p:nvPr>
        </p:nvGrpSpPr>
        <p:grpSpPr>
          <a:xfrm>
            <a:off x="7224629" y="3901590"/>
            <a:ext cx="2874719" cy="811587"/>
            <a:chOff x="808772" y="5222155"/>
            <a:chExt cx="3382026" cy="954808"/>
          </a:xfrm>
        </p:grpSpPr>
        <p:pic>
          <p:nvPicPr>
            <p:cNvPr id="39" name="Graphic 38" descr="Robot outline">
              <a:extLst>
                <a:ext uri="{FF2B5EF4-FFF2-40B4-BE49-F238E27FC236}">
                  <a16:creationId xmlns:a16="http://schemas.microsoft.com/office/drawing/2014/main" id="{143AFB61-5029-3A2F-7DA5-8A7312EA1BD1}"/>
                </a:ext>
              </a:extLst>
            </p:cNvPr>
            <p:cNvPicPr>
              <a:picLocks noChangeAspect="1"/>
            </p:cNvPicPr>
            <p:nvPr/>
          </p:nvPicPr>
          <p:blipFill rotWithShape="1">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rcRect l="12316" r="13700"/>
            <a:stretch/>
          </p:blipFill>
          <p:spPr>
            <a:xfrm>
              <a:off x="1665153" y="5231916"/>
              <a:ext cx="694369" cy="935287"/>
            </a:xfrm>
            <a:prstGeom prst="rect">
              <a:avLst/>
            </a:prstGeom>
          </p:spPr>
        </p:pic>
        <p:pic>
          <p:nvPicPr>
            <p:cNvPr id="40" name="Picture 39">
              <a:extLst>
                <a:ext uri="{FF2B5EF4-FFF2-40B4-BE49-F238E27FC236}">
                  <a16:creationId xmlns:a16="http://schemas.microsoft.com/office/drawing/2014/main" id="{701F89BD-E4BA-8EB7-677A-44F0895FC6FD}"/>
                </a:ext>
              </a:extLst>
            </p:cNvPr>
            <p:cNvPicPr>
              <a:picLocks noChangeAspect="1"/>
            </p:cNvPicPr>
            <p:nvPr/>
          </p:nvPicPr>
          <p:blipFill>
            <a:blip r:embed="rId41"/>
            <a:stretch>
              <a:fillRect/>
            </a:stretch>
          </p:blipFill>
          <p:spPr>
            <a:xfrm>
              <a:off x="808772" y="5301634"/>
              <a:ext cx="795850" cy="795850"/>
            </a:xfrm>
            <a:prstGeom prst="rect">
              <a:avLst/>
            </a:prstGeom>
          </p:spPr>
        </p:pic>
        <p:pic>
          <p:nvPicPr>
            <p:cNvPr id="41" name="Picture 40">
              <a:extLst>
                <a:ext uri="{FF2B5EF4-FFF2-40B4-BE49-F238E27FC236}">
                  <a16:creationId xmlns:a16="http://schemas.microsoft.com/office/drawing/2014/main" id="{07165FBA-185B-E3E7-1E37-8A3B40A387C4}"/>
                </a:ext>
              </a:extLst>
            </p:cNvPr>
            <p:cNvPicPr>
              <a:picLocks noChangeAspect="1"/>
            </p:cNvPicPr>
            <p:nvPr/>
          </p:nvPicPr>
          <p:blipFill>
            <a:blip r:embed="rId42"/>
            <a:stretch>
              <a:fillRect/>
            </a:stretch>
          </p:blipFill>
          <p:spPr>
            <a:xfrm>
              <a:off x="2420053" y="5222155"/>
              <a:ext cx="954808" cy="954808"/>
            </a:xfrm>
            <a:prstGeom prst="rect">
              <a:avLst/>
            </a:prstGeom>
          </p:spPr>
        </p:pic>
        <p:pic>
          <p:nvPicPr>
            <p:cNvPr id="42" name="Picture 41">
              <a:extLst>
                <a:ext uri="{FF2B5EF4-FFF2-40B4-BE49-F238E27FC236}">
                  <a16:creationId xmlns:a16="http://schemas.microsoft.com/office/drawing/2014/main" id="{FA00DF1C-6E44-A946-DD8A-FFC2A3B23EBE}"/>
                </a:ext>
              </a:extLst>
            </p:cNvPr>
            <p:cNvPicPr>
              <a:picLocks noChangeAspect="1"/>
            </p:cNvPicPr>
            <p:nvPr/>
          </p:nvPicPr>
          <p:blipFill>
            <a:blip r:embed="rId43"/>
            <a:stretch>
              <a:fillRect/>
            </a:stretch>
          </p:blipFill>
          <p:spPr>
            <a:xfrm>
              <a:off x="3435392" y="5309049"/>
              <a:ext cx="755406" cy="781020"/>
            </a:xfrm>
            <a:prstGeom prst="rect">
              <a:avLst/>
            </a:prstGeom>
          </p:spPr>
        </p:pic>
      </p:grpSp>
      <p:grpSp>
        <p:nvGrpSpPr>
          <p:cNvPr id="54" name="Group 53">
            <a:extLst>
              <a:ext uri="{FF2B5EF4-FFF2-40B4-BE49-F238E27FC236}">
                <a16:creationId xmlns:a16="http://schemas.microsoft.com/office/drawing/2014/main" id="{FBEB57C3-131A-BE4C-FA62-8E5B0186A275}"/>
              </a:ext>
            </a:extLst>
          </p:cNvPr>
          <p:cNvGrpSpPr/>
          <p:nvPr>
            <p:custDataLst>
              <p:tags r:id="rId12"/>
            </p:custDataLst>
          </p:nvPr>
        </p:nvGrpSpPr>
        <p:grpSpPr>
          <a:xfrm>
            <a:off x="6518836" y="2697122"/>
            <a:ext cx="4286305" cy="1160042"/>
            <a:chOff x="5780667" y="2922962"/>
            <a:chExt cx="4286305" cy="1160042"/>
          </a:xfrm>
        </p:grpSpPr>
        <p:sp>
          <p:nvSpPr>
            <p:cNvPr id="33" name="Rectangle 32">
              <a:extLst>
                <a:ext uri="{FF2B5EF4-FFF2-40B4-BE49-F238E27FC236}">
                  <a16:creationId xmlns:a16="http://schemas.microsoft.com/office/drawing/2014/main" id="{7D0564F4-3228-309E-1DC6-030EC0AF8CBF}"/>
                </a:ext>
              </a:extLst>
            </p:cNvPr>
            <p:cNvSpPr/>
            <p:nvPr/>
          </p:nvSpPr>
          <p:spPr>
            <a:xfrm>
              <a:off x="5780667" y="2922962"/>
              <a:ext cx="4286305" cy="1160042"/>
            </a:xfrm>
            <a:prstGeom prst="rect">
              <a:avLst/>
            </a:prstGeom>
            <a:solidFill>
              <a:srgbClr val="6C8EBF"/>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400" dirty="0">
                <a:latin typeface="Raleway" pitchFamily="2" charset="0"/>
              </a:endParaRPr>
            </a:p>
          </p:txBody>
        </p:sp>
        <p:sp>
          <p:nvSpPr>
            <p:cNvPr id="34" name="Rectangle 33">
              <a:extLst>
                <a:ext uri="{FF2B5EF4-FFF2-40B4-BE49-F238E27FC236}">
                  <a16:creationId xmlns:a16="http://schemas.microsoft.com/office/drawing/2014/main" id="{3D547241-20B2-2F33-A491-6EF5D28D1098}"/>
                </a:ext>
              </a:extLst>
            </p:cNvPr>
            <p:cNvSpPr/>
            <p:nvPr/>
          </p:nvSpPr>
          <p:spPr>
            <a:xfrm>
              <a:off x="5922036" y="2997046"/>
              <a:ext cx="1945907" cy="324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latin typeface="Raleway" pitchFamily="2" charset="0"/>
                </a:rPr>
                <a:t>Processor</a:t>
              </a:r>
            </a:p>
          </p:txBody>
        </p:sp>
        <p:sp>
          <p:nvSpPr>
            <p:cNvPr id="35" name="Rectangle 34">
              <a:extLst>
                <a:ext uri="{FF2B5EF4-FFF2-40B4-BE49-F238E27FC236}">
                  <a16:creationId xmlns:a16="http://schemas.microsoft.com/office/drawing/2014/main" id="{62F372CD-58ED-9B76-008D-E88B006CF48A}"/>
                </a:ext>
              </a:extLst>
            </p:cNvPr>
            <p:cNvSpPr/>
            <p:nvPr/>
          </p:nvSpPr>
          <p:spPr>
            <a:xfrm>
              <a:off x="5922036" y="3394691"/>
              <a:ext cx="1945907" cy="324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latin typeface="Raleway" pitchFamily="2" charset="0"/>
                </a:rPr>
                <a:t>Network</a:t>
              </a:r>
            </a:p>
          </p:txBody>
        </p:sp>
        <p:sp>
          <p:nvSpPr>
            <p:cNvPr id="36" name="Rectangle 35">
              <a:extLst>
                <a:ext uri="{FF2B5EF4-FFF2-40B4-BE49-F238E27FC236}">
                  <a16:creationId xmlns:a16="http://schemas.microsoft.com/office/drawing/2014/main" id="{70489917-248A-7219-DCE1-61A210C4DCE1}"/>
                </a:ext>
              </a:extLst>
            </p:cNvPr>
            <p:cNvSpPr/>
            <p:nvPr/>
          </p:nvSpPr>
          <p:spPr>
            <a:xfrm>
              <a:off x="7979696" y="3394691"/>
              <a:ext cx="1945907" cy="324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latin typeface="Raleway" pitchFamily="2" charset="0"/>
                </a:rPr>
                <a:t>File and Storage</a:t>
              </a:r>
            </a:p>
          </p:txBody>
        </p:sp>
        <p:sp>
          <p:nvSpPr>
            <p:cNvPr id="37" name="Rectangle 36">
              <a:extLst>
                <a:ext uri="{FF2B5EF4-FFF2-40B4-BE49-F238E27FC236}">
                  <a16:creationId xmlns:a16="http://schemas.microsoft.com/office/drawing/2014/main" id="{89A8FC44-308E-D832-0886-A5CCA72A60F5}"/>
                </a:ext>
              </a:extLst>
            </p:cNvPr>
            <p:cNvSpPr/>
            <p:nvPr/>
          </p:nvSpPr>
          <p:spPr>
            <a:xfrm>
              <a:off x="7979696" y="2997046"/>
              <a:ext cx="1945907" cy="324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latin typeface="Raleway" pitchFamily="2" charset="0"/>
                </a:rPr>
                <a:t>Memory</a:t>
              </a:r>
            </a:p>
          </p:txBody>
        </p:sp>
        <p:sp>
          <p:nvSpPr>
            <p:cNvPr id="44" name="TextBox 43">
              <a:extLst>
                <a:ext uri="{FF2B5EF4-FFF2-40B4-BE49-F238E27FC236}">
                  <a16:creationId xmlns:a16="http://schemas.microsoft.com/office/drawing/2014/main" id="{2EAF6FD0-0809-A35A-A75A-A9BCC6794194}"/>
                </a:ext>
              </a:extLst>
            </p:cNvPr>
            <p:cNvSpPr txBox="1"/>
            <p:nvPr/>
          </p:nvSpPr>
          <p:spPr>
            <a:xfrm>
              <a:off x="6490956" y="3682893"/>
              <a:ext cx="2865726" cy="400110"/>
            </a:xfrm>
            <a:prstGeom prst="rect">
              <a:avLst/>
            </a:prstGeom>
            <a:noFill/>
          </p:spPr>
          <p:txBody>
            <a:bodyPr wrap="square">
              <a:spAutoFit/>
            </a:bodyPr>
            <a:lstStyle/>
            <a:p>
              <a:pPr algn="ctr"/>
              <a:r>
                <a:rPr lang="en-US" sz="2000" dirty="0">
                  <a:solidFill>
                    <a:schemeClr val="bg1"/>
                  </a:solidFill>
                  <a:latin typeface="Raleway" pitchFamily="2" charset="0"/>
                </a:rPr>
                <a:t>Operating System</a:t>
              </a:r>
            </a:p>
          </p:txBody>
        </p:sp>
      </p:grpSp>
      <p:sp>
        <p:nvSpPr>
          <p:cNvPr id="51" name="TextBox 50">
            <a:extLst>
              <a:ext uri="{FF2B5EF4-FFF2-40B4-BE49-F238E27FC236}">
                <a16:creationId xmlns:a16="http://schemas.microsoft.com/office/drawing/2014/main" id="{58CF9246-C23F-F84A-2FCE-DF254424AC0B}"/>
              </a:ext>
            </a:extLst>
          </p:cNvPr>
          <p:cNvSpPr txBox="1"/>
          <p:nvPr>
            <p:custDataLst>
              <p:tags r:id="rId13"/>
            </p:custDataLst>
          </p:nvPr>
        </p:nvSpPr>
        <p:spPr>
          <a:xfrm>
            <a:off x="5648253" y="4784803"/>
            <a:ext cx="6027471" cy="646331"/>
          </a:xfrm>
          <a:prstGeom prst="rect">
            <a:avLst/>
          </a:prstGeom>
          <a:noFill/>
        </p:spPr>
        <p:txBody>
          <a:bodyPr wrap="square">
            <a:spAutoFit/>
          </a:bodyPr>
          <a:lstStyle/>
          <a:p>
            <a:pPr algn="ctr"/>
            <a:r>
              <a:rPr lang="en-US" sz="1800" dirty="0">
                <a:latin typeface="Raleway" pitchFamily="2" charset="0"/>
              </a:rPr>
              <a:t>OS is subject to diverse applications and environments, necessitating </a:t>
            </a:r>
            <a:r>
              <a:rPr lang="en-US" sz="1800" b="1" dirty="0">
                <a:latin typeface="Raleway" pitchFamily="2" charset="0"/>
              </a:rPr>
              <a:t>dynamic and adaptive policies</a:t>
            </a:r>
            <a:r>
              <a:rPr lang="en-US" dirty="0">
                <a:latin typeface="Raleway" pitchFamily="2" charset="0"/>
              </a:rPr>
              <a:t>!</a:t>
            </a:r>
            <a:endParaRPr lang="en-US" sz="1800" dirty="0">
              <a:latin typeface="Raleway" pitchFamily="2" charset="0"/>
            </a:endParaRPr>
          </a:p>
        </p:txBody>
      </p:sp>
      <p:grpSp>
        <p:nvGrpSpPr>
          <p:cNvPr id="61" name="Group 60">
            <a:extLst>
              <a:ext uri="{FF2B5EF4-FFF2-40B4-BE49-F238E27FC236}">
                <a16:creationId xmlns:a16="http://schemas.microsoft.com/office/drawing/2014/main" id="{D0C873DB-38C6-F11A-A7C0-54767C04AAC0}"/>
              </a:ext>
            </a:extLst>
          </p:cNvPr>
          <p:cNvGrpSpPr/>
          <p:nvPr>
            <p:custDataLst>
              <p:tags r:id="rId14"/>
            </p:custDataLst>
          </p:nvPr>
        </p:nvGrpSpPr>
        <p:grpSpPr>
          <a:xfrm>
            <a:off x="5632677" y="5502760"/>
            <a:ext cx="6058623" cy="829304"/>
            <a:chOff x="7941821" y="5810002"/>
            <a:chExt cx="6058623" cy="829304"/>
          </a:xfrm>
        </p:grpSpPr>
        <p:sp>
          <p:nvSpPr>
            <p:cNvPr id="62" name="TextBox 61">
              <a:extLst>
                <a:ext uri="{FF2B5EF4-FFF2-40B4-BE49-F238E27FC236}">
                  <a16:creationId xmlns:a16="http://schemas.microsoft.com/office/drawing/2014/main" id="{91064514-54FD-E88F-B3B4-6C51A704C457}"/>
                </a:ext>
              </a:extLst>
            </p:cNvPr>
            <p:cNvSpPr txBox="1"/>
            <p:nvPr/>
          </p:nvSpPr>
          <p:spPr>
            <a:xfrm>
              <a:off x="8562681" y="5992975"/>
              <a:ext cx="5437763" cy="646331"/>
            </a:xfrm>
            <a:prstGeom prst="rect">
              <a:avLst/>
            </a:prstGeom>
            <a:noFill/>
          </p:spPr>
          <p:txBody>
            <a:bodyPr wrap="square">
              <a:spAutoFit/>
            </a:bodyPr>
            <a:lstStyle/>
            <a:p>
              <a:pPr algn="ctr"/>
              <a:r>
                <a:rPr lang="en-US" dirty="0">
                  <a:latin typeface="Raleway" pitchFamily="2" charset="0"/>
                </a:rPr>
                <a:t>Exploit the capability of ML of using rich features and take predictive actions!</a:t>
              </a:r>
            </a:p>
          </p:txBody>
        </p:sp>
        <p:pic>
          <p:nvPicPr>
            <p:cNvPr id="63" name="Picture 62">
              <a:extLst>
                <a:ext uri="{FF2B5EF4-FFF2-40B4-BE49-F238E27FC236}">
                  <a16:creationId xmlns:a16="http://schemas.microsoft.com/office/drawing/2014/main" id="{093776E6-6986-B4C4-3E47-965EA19F7F62}"/>
                </a:ext>
              </a:extLst>
            </p:cNvPr>
            <p:cNvPicPr>
              <a:picLocks noChangeAspect="1"/>
            </p:cNvPicPr>
            <p:nvPr/>
          </p:nvPicPr>
          <p:blipFill>
            <a:blip r:embed="rId44"/>
            <a:stretch>
              <a:fillRect/>
            </a:stretch>
          </p:blipFill>
          <p:spPr>
            <a:xfrm>
              <a:off x="7941821" y="5810002"/>
              <a:ext cx="735278" cy="735278"/>
            </a:xfrm>
            <a:prstGeom prst="rect">
              <a:avLst/>
            </a:prstGeom>
          </p:spPr>
        </p:pic>
      </p:grpSp>
      <p:grpSp>
        <p:nvGrpSpPr>
          <p:cNvPr id="1029" name="Group 1028">
            <a:extLst>
              <a:ext uri="{FF2B5EF4-FFF2-40B4-BE49-F238E27FC236}">
                <a16:creationId xmlns:a16="http://schemas.microsoft.com/office/drawing/2014/main" id="{5F983FAA-996C-9148-56B6-0A2E83FF112E}"/>
              </a:ext>
            </a:extLst>
          </p:cNvPr>
          <p:cNvGrpSpPr>
            <a:grpSpLocks noChangeAspect="1"/>
          </p:cNvGrpSpPr>
          <p:nvPr>
            <p:custDataLst>
              <p:tags r:id="rId15"/>
            </p:custDataLst>
          </p:nvPr>
        </p:nvGrpSpPr>
        <p:grpSpPr>
          <a:xfrm>
            <a:off x="1290613" y="5340023"/>
            <a:ext cx="828000" cy="867370"/>
            <a:chOff x="8048675" y="3229729"/>
            <a:chExt cx="1901304" cy="1991711"/>
          </a:xfrm>
        </p:grpSpPr>
        <p:pic>
          <p:nvPicPr>
            <p:cNvPr id="1031" name="Picture 1030">
              <a:extLst>
                <a:ext uri="{FF2B5EF4-FFF2-40B4-BE49-F238E27FC236}">
                  <a16:creationId xmlns:a16="http://schemas.microsoft.com/office/drawing/2014/main" id="{9BADAED8-8681-CF3E-86E1-289B0F7989BF}"/>
                </a:ext>
              </a:extLst>
            </p:cNvPr>
            <p:cNvPicPr>
              <a:picLocks noChangeAspect="1"/>
            </p:cNvPicPr>
            <p:nvPr/>
          </p:nvPicPr>
          <p:blipFill>
            <a:blip r:embed="rId45"/>
            <a:srcRect t="12000"/>
            <a:stretch/>
          </p:blipFill>
          <p:spPr>
            <a:xfrm>
              <a:off x="8192229" y="3229729"/>
              <a:ext cx="1541693" cy="1356691"/>
            </a:xfrm>
            <a:prstGeom prst="rect">
              <a:avLst/>
            </a:prstGeom>
          </p:spPr>
        </p:pic>
        <p:grpSp>
          <p:nvGrpSpPr>
            <p:cNvPr id="1032" name="Group 1031">
              <a:extLst>
                <a:ext uri="{FF2B5EF4-FFF2-40B4-BE49-F238E27FC236}">
                  <a16:creationId xmlns:a16="http://schemas.microsoft.com/office/drawing/2014/main" id="{D8440871-EAE1-AEE5-9F9A-302DE11D5552}"/>
                </a:ext>
              </a:extLst>
            </p:cNvPr>
            <p:cNvGrpSpPr/>
            <p:nvPr/>
          </p:nvGrpSpPr>
          <p:grpSpPr>
            <a:xfrm>
              <a:off x="8048675" y="3977116"/>
              <a:ext cx="1901304" cy="1244324"/>
              <a:chOff x="8048675" y="3977116"/>
              <a:chExt cx="1901304" cy="1244324"/>
            </a:xfrm>
          </p:grpSpPr>
          <p:pic>
            <p:nvPicPr>
              <p:cNvPr id="1033" name="Picture 1032" descr="A black and white logo&#10;&#10;AI-generated content may be incorrect.">
                <a:extLst>
                  <a:ext uri="{FF2B5EF4-FFF2-40B4-BE49-F238E27FC236}">
                    <a16:creationId xmlns:a16="http://schemas.microsoft.com/office/drawing/2014/main" id="{7DA41442-D9D8-9F6C-27CA-197FACAFFB63}"/>
                  </a:ext>
                </a:extLst>
              </p:cNvPr>
              <p:cNvPicPr>
                <a:picLocks noChangeAspect="1"/>
              </p:cNvPicPr>
              <p:nvPr/>
            </p:nvPicPr>
            <p:blipFill>
              <a:blip r:embed="rId46"/>
              <a:srcRect l="23017" t="19365" r="23809" b="15556"/>
              <a:stretch/>
            </p:blipFill>
            <p:spPr>
              <a:xfrm>
                <a:off x="8963074" y="3977116"/>
                <a:ext cx="986905" cy="1207853"/>
              </a:xfrm>
              <a:prstGeom prst="rect">
                <a:avLst/>
              </a:prstGeom>
            </p:spPr>
          </p:pic>
          <p:pic>
            <p:nvPicPr>
              <p:cNvPr id="1034" name="Graphic 1033" descr="Tools with solid fill">
                <a:extLst>
                  <a:ext uri="{FF2B5EF4-FFF2-40B4-BE49-F238E27FC236}">
                    <a16:creationId xmlns:a16="http://schemas.microsoft.com/office/drawing/2014/main" id="{CF549DBA-0896-013D-067D-7831C1E425D8}"/>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048675" y="4307040"/>
                <a:ext cx="914400" cy="914400"/>
              </a:xfrm>
              <a:prstGeom prst="rect">
                <a:avLst/>
              </a:prstGeom>
            </p:spPr>
          </p:pic>
        </p:grpSp>
      </p:grpSp>
      <p:grpSp>
        <p:nvGrpSpPr>
          <p:cNvPr id="1035" name="Group 1034">
            <a:extLst>
              <a:ext uri="{FF2B5EF4-FFF2-40B4-BE49-F238E27FC236}">
                <a16:creationId xmlns:a16="http://schemas.microsoft.com/office/drawing/2014/main" id="{2D7518C1-D33B-71BE-A2F7-7072D0778866}"/>
              </a:ext>
            </a:extLst>
          </p:cNvPr>
          <p:cNvGrpSpPr>
            <a:grpSpLocks noChangeAspect="1"/>
          </p:cNvGrpSpPr>
          <p:nvPr>
            <p:custDataLst>
              <p:tags r:id="rId16"/>
            </p:custDataLst>
          </p:nvPr>
        </p:nvGrpSpPr>
        <p:grpSpPr>
          <a:xfrm>
            <a:off x="1020613" y="4413906"/>
            <a:ext cx="1260000" cy="969308"/>
            <a:chOff x="1912409" y="3051264"/>
            <a:chExt cx="2773459" cy="2133600"/>
          </a:xfrm>
        </p:grpSpPr>
        <p:pic>
          <p:nvPicPr>
            <p:cNvPr id="1036" name="Picture 1035">
              <a:extLst>
                <a:ext uri="{FF2B5EF4-FFF2-40B4-BE49-F238E27FC236}">
                  <a16:creationId xmlns:a16="http://schemas.microsoft.com/office/drawing/2014/main" id="{E928FD6A-636C-35BC-6E70-FFBE6119A0F8}"/>
                </a:ext>
              </a:extLst>
            </p:cNvPr>
            <p:cNvPicPr>
              <a:picLocks noChangeAspect="1"/>
            </p:cNvPicPr>
            <p:nvPr/>
          </p:nvPicPr>
          <p:blipFill>
            <a:blip r:embed="rId49">
              <a:duotone>
                <a:schemeClr val="accent1">
                  <a:shade val="45000"/>
                  <a:satMod val="135000"/>
                </a:schemeClr>
                <a:prstClr val="white"/>
              </a:duotone>
            </a:blip>
            <a:srcRect l="45455"/>
            <a:stretch/>
          </p:blipFill>
          <p:spPr>
            <a:xfrm>
              <a:off x="3771467" y="3087840"/>
              <a:ext cx="914401" cy="1676400"/>
            </a:xfrm>
            <a:prstGeom prst="rect">
              <a:avLst/>
            </a:prstGeom>
          </p:spPr>
        </p:pic>
        <p:pic>
          <p:nvPicPr>
            <p:cNvPr id="1037" name="Picture 1036">
              <a:extLst>
                <a:ext uri="{FF2B5EF4-FFF2-40B4-BE49-F238E27FC236}">
                  <a16:creationId xmlns:a16="http://schemas.microsoft.com/office/drawing/2014/main" id="{286035DA-44C0-D2B0-72EB-DBF98460F36B}"/>
                </a:ext>
              </a:extLst>
            </p:cNvPr>
            <p:cNvPicPr>
              <a:picLocks noChangeAspect="1"/>
            </p:cNvPicPr>
            <p:nvPr/>
          </p:nvPicPr>
          <p:blipFill>
            <a:blip r:embed="rId50"/>
            <a:stretch>
              <a:fillRect/>
            </a:stretch>
          </p:blipFill>
          <p:spPr>
            <a:xfrm>
              <a:off x="1912409" y="3051264"/>
              <a:ext cx="2133600" cy="2133600"/>
            </a:xfrm>
            <a:prstGeom prst="rect">
              <a:avLst/>
            </a:prstGeom>
          </p:spPr>
        </p:pic>
      </p:grpSp>
      <p:grpSp>
        <p:nvGrpSpPr>
          <p:cNvPr id="85" name="Group 84">
            <a:extLst>
              <a:ext uri="{FF2B5EF4-FFF2-40B4-BE49-F238E27FC236}">
                <a16:creationId xmlns:a16="http://schemas.microsoft.com/office/drawing/2014/main" id="{79186051-A4EF-BB77-BCC0-414C207EE7A3}"/>
              </a:ext>
            </a:extLst>
          </p:cNvPr>
          <p:cNvGrpSpPr>
            <a:grpSpLocks noChangeAspect="1"/>
          </p:cNvGrpSpPr>
          <p:nvPr>
            <p:custDataLst>
              <p:tags r:id="rId17"/>
            </p:custDataLst>
          </p:nvPr>
        </p:nvGrpSpPr>
        <p:grpSpPr>
          <a:xfrm>
            <a:off x="1020613" y="3747749"/>
            <a:ext cx="1260000" cy="577483"/>
            <a:chOff x="1137861" y="3717497"/>
            <a:chExt cx="2732253" cy="1252237"/>
          </a:xfrm>
        </p:grpSpPr>
        <p:grpSp>
          <p:nvGrpSpPr>
            <p:cNvPr id="1038" name="Group 1037">
              <a:extLst>
                <a:ext uri="{FF2B5EF4-FFF2-40B4-BE49-F238E27FC236}">
                  <a16:creationId xmlns:a16="http://schemas.microsoft.com/office/drawing/2014/main" id="{6E38B477-11AC-F649-4D05-77048E955835}"/>
                </a:ext>
              </a:extLst>
            </p:cNvPr>
            <p:cNvGrpSpPr/>
            <p:nvPr/>
          </p:nvGrpSpPr>
          <p:grpSpPr>
            <a:xfrm>
              <a:off x="2483210" y="3717497"/>
              <a:ext cx="929704" cy="795037"/>
              <a:chOff x="2039407" y="3637114"/>
              <a:chExt cx="929704" cy="795037"/>
            </a:xfrm>
          </p:grpSpPr>
          <p:sp>
            <p:nvSpPr>
              <p:cNvPr id="1039" name="Freeform: Shape 1038">
                <a:extLst>
                  <a:ext uri="{FF2B5EF4-FFF2-40B4-BE49-F238E27FC236}">
                    <a16:creationId xmlns:a16="http://schemas.microsoft.com/office/drawing/2014/main" id="{21C063E8-0AE3-B4B7-698D-B22EA9B19906}"/>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0" name="Freeform: Shape 1039">
                <a:extLst>
                  <a:ext uri="{FF2B5EF4-FFF2-40B4-BE49-F238E27FC236}">
                    <a16:creationId xmlns:a16="http://schemas.microsoft.com/office/drawing/2014/main" id="{27EABC25-0FAC-23A3-7F74-8BEB13D51D50}"/>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1041" name="Freeform: Shape 1040">
                <a:extLst>
                  <a:ext uri="{FF2B5EF4-FFF2-40B4-BE49-F238E27FC236}">
                    <a16:creationId xmlns:a16="http://schemas.microsoft.com/office/drawing/2014/main" id="{05F7F08D-40FB-D439-03F5-66A35E52CD6A}"/>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0" name="Group 69">
              <a:extLst>
                <a:ext uri="{FF2B5EF4-FFF2-40B4-BE49-F238E27FC236}">
                  <a16:creationId xmlns:a16="http://schemas.microsoft.com/office/drawing/2014/main" id="{0C1E8260-CF8E-70F9-501B-55DCF7479480}"/>
                </a:ext>
              </a:extLst>
            </p:cNvPr>
            <p:cNvGrpSpPr/>
            <p:nvPr/>
          </p:nvGrpSpPr>
          <p:grpSpPr>
            <a:xfrm>
              <a:off x="2635610" y="3869897"/>
              <a:ext cx="929704" cy="795037"/>
              <a:chOff x="2039407" y="3637114"/>
              <a:chExt cx="929704" cy="795037"/>
            </a:xfrm>
          </p:grpSpPr>
          <p:sp>
            <p:nvSpPr>
              <p:cNvPr id="71" name="Freeform: Shape 70">
                <a:extLst>
                  <a:ext uri="{FF2B5EF4-FFF2-40B4-BE49-F238E27FC236}">
                    <a16:creationId xmlns:a16="http://schemas.microsoft.com/office/drawing/2014/main" id="{68720B69-503E-2EE6-6CA9-25EB10500DCC}"/>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2" name="Freeform: Shape 71">
                <a:extLst>
                  <a:ext uri="{FF2B5EF4-FFF2-40B4-BE49-F238E27FC236}">
                    <a16:creationId xmlns:a16="http://schemas.microsoft.com/office/drawing/2014/main" id="{4A6B8281-8CAE-87D3-8F03-5D0F8FCA1767}"/>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3" name="Freeform: Shape 72">
                <a:extLst>
                  <a:ext uri="{FF2B5EF4-FFF2-40B4-BE49-F238E27FC236}">
                    <a16:creationId xmlns:a16="http://schemas.microsoft.com/office/drawing/2014/main" id="{4851C423-2AD9-45A2-010B-92507E15EDD8}"/>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4" name="Group 73">
              <a:extLst>
                <a:ext uri="{FF2B5EF4-FFF2-40B4-BE49-F238E27FC236}">
                  <a16:creationId xmlns:a16="http://schemas.microsoft.com/office/drawing/2014/main" id="{34890B58-12C5-8581-32B7-E2653BE4B005}"/>
                </a:ext>
              </a:extLst>
            </p:cNvPr>
            <p:cNvGrpSpPr/>
            <p:nvPr/>
          </p:nvGrpSpPr>
          <p:grpSpPr>
            <a:xfrm>
              <a:off x="2788010" y="4022297"/>
              <a:ext cx="929704" cy="795037"/>
              <a:chOff x="2039407" y="3637114"/>
              <a:chExt cx="929704" cy="795037"/>
            </a:xfrm>
          </p:grpSpPr>
          <p:sp>
            <p:nvSpPr>
              <p:cNvPr id="75" name="Freeform: Shape 74">
                <a:extLst>
                  <a:ext uri="{FF2B5EF4-FFF2-40B4-BE49-F238E27FC236}">
                    <a16:creationId xmlns:a16="http://schemas.microsoft.com/office/drawing/2014/main" id="{DADF9125-B4C0-535E-7EC6-C9683A3B76BB}"/>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6" name="Freeform: Shape 75">
                <a:extLst>
                  <a:ext uri="{FF2B5EF4-FFF2-40B4-BE49-F238E27FC236}">
                    <a16:creationId xmlns:a16="http://schemas.microsoft.com/office/drawing/2014/main" id="{5CDFD7CA-3970-EDF5-7A08-C1BEE712608E}"/>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77" name="Freeform: Shape 76">
                <a:extLst>
                  <a:ext uri="{FF2B5EF4-FFF2-40B4-BE49-F238E27FC236}">
                    <a16:creationId xmlns:a16="http://schemas.microsoft.com/office/drawing/2014/main" id="{16BED5E2-0F0C-BD79-3B48-BB702557BB1D}"/>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grpSp>
          <p:nvGrpSpPr>
            <p:cNvPr id="78" name="Group 77">
              <a:extLst>
                <a:ext uri="{FF2B5EF4-FFF2-40B4-BE49-F238E27FC236}">
                  <a16:creationId xmlns:a16="http://schemas.microsoft.com/office/drawing/2014/main" id="{3AA314A2-A6A7-8203-9D31-D254D2AEE8D5}"/>
                </a:ext>
              </a:extLst>
            </p:cNvPr>
            <p:cNvGrpSpPr/>
            <p:nvPr/>
          </p:nvGrpSpPr>
          <p:grpSpPr>
            <a:xfrm>
              <a:off x="2940410" y="4174697"/>
              <a:ext cx="929704" cy="795037"/>
              <a:chOff x="2039407" y="3637114"/>
              <a:chExt cx="929704" cy="795037"/>
            </a:xfrm>
          </p:grpSpPr>
          <p:sp>
            <p:nvSpPr>
              <p:cNvPr id="79" name="Freeform: Shape 78">
                <a:extLst>
                  <a:ext uri="{FF2B5EF4-FFF2-40B4-BE49-F238E27FC236}">
                    <a16:creationId xmlns:a16="http://schemas.microsoft.com/office/drawing/2014/main" id="{B0BC6AA3-E183-5450-6ED6-E5FAAA2C6B5E}"/>
                  </a:ext>
                </a:extLst>
              </p:cNvPr>
              <p:cNvSpPr/>
              <p:nvPr/>
            </p:nvSpPr>
            <p:spPr>
              <a:xfrm>
                <a:off x="2039407" y="4204998"/>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0" name="Freeform: Shape 79">
                <a:extLst>
                  <a:ext uri="{FF2B5EF4-FFF2-40B4-BE49-F238E27FC236}">
                    <a16:creationId xmlns:a16="http://schemas.microsoft.com/office/drawing/2014/main" id="{E47342CB-5DD5-AB08-E0EE-E7225F754D89}"/>
                  </a:ext>
                </a:extLst>
              </p:cNvPr>
              <p:cNvSpPr/>
              <p:nvPr/>
            </p:nvSpPr>
            <p:spPr>
              <a:xfrm>
                <a:off x="2039407" y="3921056"/>
                <a:ext cx="929704" cy="227153"/>
              </a:xfrm>
              <a:custGeom>
                <a:avLst/>
                <a:gdLst>
                  <a:gd name="connsiteX0" fmla="*/ 1342834 w 1422399"/>
                  <a:gd name="connsiteY0" fmla="*/ 0 h 355599"/>
                  <a:gd name="connsiteX1" fmla="*/ 79565 w 1422399"/>
                  <a:gd name="connsiteY1" fmla="*/ 0 h 355599"/>
                  <a:gd name="connsiteX2" fmla="*/ 0 w 1422399"/>
                  <a:gd name="connsiteY2" fmla="*/ 79566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6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6"/>
                    </a:cubicBezTo>
                    <a:lnTo>
                      <a:pt x="0" y="276034"/>
                    </a:lnTo>
                    <a:cubicBezTo>
                      <a:pt x="0" y="319978"/>
                      <a:pt x="35622" y="355600"/>
                      <a:pt x="79565" y="355600"/>
                    </a:cubicBezTo>
                    <a:lnTo>
                      <a:pt x="1342834" y="355600"/>
                    </a:lnTo>
                    <a:cubicBezTo>
                      <a:pt x="1386777" y="355600"/>
                      <a:pt x="1422399" y="319978"/>
                      <a:pt x="1422399" y="276034"/>
                    </a:cubicBezTo>
                    <a:lnTo>
                      <a:pt x="1422399" y="79566"/>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a:p>
            </p:txBody>
          </p:sp>
          <p:sp>
            <p:nvSpPr>
              <p:cNvPr id="81" name="Freeform: Shape 80">
                <a:extLst>
                  <a:ext uri="{FF2B5EF4-FFF2-40B4-BE49-F238E27FC236}">
                    <a16:creationId xmlns:a16="http://schemas.microsoft.com/office/drawing/2014/main" id="{E352C2BB-69E9-D99A-31C6-1F4D170468AB}"/>
                  </a:ext>
                </a:extLst>
              </p:cNvPr>
              <p:cNvSpPr/>
              <p:nvPr/>
            </p:nvSpPr>
            <p:spPr>
              <a:xfrm>
                <a:off x="2039407" y="3637114"/>
                <a:ext cx="929704" cy="227153"/>
              </a:xfrm>
              <a:custGeom>
                <a:avLst/>
                <a:gdLst>
                  <a:gd name="connsiteX0" fmla="*/ 1342834 w 1422399"/>
                  <a:gd name="connsiteY0" fmla="*/ 0 h 355599"/>
                  <a:gd name="connsiteX1" fmla="*/ 79565 w 1422399"/>
                  <a:gd name="connsiteY1" fmla="*/ 0 h 355599"/>
                  <a:gd name="connsiteX2" fmla="*/ 0 w 1422399"/>
                  <a:gd name="connsiteY2" fmla="*/ 79565 h 355599"/>
                  <a:gd name="connsiteX3" fmla="*/ 0 w 1422399"/>
                  <a:gd name="connsiteY3" fmla="*/ 276034 h 355599"/>
                  <a:gd name="connsiteX4" fmla="*/ 79565 w 1422399"/>
                  <a:gd name="connsiteY4" fmla="*/ 355600 h 355599"/>
                  <a:gd name="connsiteX5" fmla="*/ 1342834 w 1422399"/>
                  <a:gd name="connsiteY5" fmla="*/ 355600 h 355599"/>
                  <a:gd name="connsiteX6" fmla="*/ 1422399 w 1422399"/>
                  <a:gd name="connsiteY6" fmla="*/ 276034 h 355599"/>
                  <a:gd name="connsiteX7" fmla="*/ 1422399 w 1422399"/>
                  <a:gd name="connsiteY7" fmla="*/ 79565 h 355599"/>
                  <a:gd name="connsiteX8" fmla="*/ 1342834 w 1422399"/>
                  <a:gd name="connsiteY8" fmla="*/ 0 h 355599"/>
                  <a:gd name="connsiteX9" fmla="*/ 222250 w 1422399"/>
                  <a:gd name="connsiteY9" fmla="*/ 222250 h 355599"/>
                  <a:gd name="connsiteX10" fmla="*/ 177800 w 1422399"/>
                  <a:gd name="connsiteY10" fmla="*/ 177800 h 355599"/>
                  <a:gd name="connsiteX11" fmla="*/ 222250 w 1422399"/>
                  <a:gd name="connsiteY11" fmla="*/ 133350 h 355599"/>
                  <a:gd name="connsiteX12" fmla="*/ 266700 w 1422399"/>
                  <a:gd name="connsiteY12" fmla="*/ 177800 h 355599"/>
                  <a:gd name="connsiteX13" fmla="*/ 222250 w 1422399"/>
                  <a:gd name="connsiteY13" fmla="*/ 222250 h 355599"/>
                  <a:gd name="connsiteX14" fmla="*/ 444500 w 1422399"/>
                  <a:gd name="connsiteY14" fmla="*/ 222250 h 355599"/>
                  <a:gd name="connsiteX15" fmla="*/ 400050 w 1422399"/>
                  <a:gd name="connsiteY15" fmla="*/ 177800 h 355599"/>
                  <a:gd name="connsiteX16" fmla="*/ 444500 w 1422399"/>
                  <a:gd name="connsiteY16" fmla="*/ 133350 h 355599"/>
                  <a:gd name="connsiteX17" fmla="*/ 488950 w 1422399"/>
                  <a:gd name="connsiteY17" fmla="*/ 177800 h 355599"/>
                  <a:gd name="connsiteX18" fmla="*/ 444500 w 1422399"/>
                  <a:gd name="connsiteY18" fmla="*/ 222250 h 355599"/>
                  <a:gd name="connsiteX19" fmla="*/ 666750 w 1422399"/>
                  <a:gd name="connsiteY19" fmla="*/ 222250 h 355599"/>
                  <a:gd name="connsiteX20" fmla="*/ 622300 w 1422399"/>
                  <a:gd name="connsiteY20" fmla="*/ 177800 h 355599"/>
                  <a:gd name="connsiteX21" fmla="*/ 666750 w 1422399"/>
                  <a:gd name="connsiteY21" fmla="*/ 133350 h 355599"/>
                  <a:gd name="connsiteX22" fmla="*/ 711200 w 1422399"/>
                  <a:gd name="connsiteY22" fmla="*/ 177800 h 355599"/>
                  <a:gd name="connsiteX23" fmla="*/ 666750 w 1422399"/>
                  <a:gd name="connsiteY23" fmla="*/ 222250 h 3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2399" h="355599">
                    <a:moveTo>
                      <a:pt x="1342834" y="0"/>
                    </a:moveTo>
                    <a:lnTo>
                      <a:pt x="79565" y="0"/>
                    </a:lnTo>
                    <a:cubicBezTo>
                      <a:pt x="35622" y="0"/>
                      <a:pt x="0" y="35622"/>
                      <a:pt x="0" y="79565"/>
                    </a:cubicBezTo>
                    <a:lnTo>
                      <a:pt x="0" y="276034"/>
                    </a:lnTo>
                    <a:cubicBezTo>
                      <a:pt x="0" y="319978"/>
                      <a:pt x="35622" y="355600"/>
                      <a:pt x="79565" y="355600"/>
                    </a:cubicBezTo>
                    <a:lnTo>
                      <a:pt x="1342834" y="355600"/>
                    </a:lnTo>
                    <a:cubicBezTo>
                      <a:pt x="1386777" y="355600"/>
                      <a:pt x="1422399" y="319978"/>
                      <a:pt x="1422399" y="276034"/>
                    </a:cubicBezTo>
                    <a:lnTo>
                      <a:pt x="1422399" y="79565"/>
                    </a:lnTo>
                    <a:cubicBezTo>
                      <a:pt x="1422399" y="35622"/>
                      <a:pt x="1386777" y="0"/>
                      <a:pt x="1342834" y="0"/>
                    </a:cubicBezTo>
                    <a:close/>
                    <a:moveTo>
                      <a:pt x="222250" y="222250"/>
                    </a:moveTo>
                    <a:cubicBezTo>
                      <a:pt x="197700" y="222250"/>
                      <a:pt x="177800" y="202350"/>
                      <a:pt x="177800" y="177800"/>
                    </a:cubicBezTo>
                    <a:cubicBezTo>
                      <a:pt x="177800" y="153250"/>
                      <a:pt x="197700" y="133350"/>
                      <a:pt x="222250" y="133350"/>
                    </a:cubicBezTo>
                    <a:cubicBezTo>
                      <a:pt x="246800" y="133350"/>
                      <a:pt x="266700" y="153250"/>
                      <a:pt x="266700" y="177800"/>
                    </a:cubicBezTo>
                    <a:cubicBezTo>
                      <a:pt x="266700" y="202350"/>
                      <a:pt x="246800" y="222250"/>
                      <a:pt x="222250" y="222250"/>
                    </a:cubicBezTo>
                    <a:close/>
                    <a:moveTo>
                      <a:pt x="444500" y="222250"/>
                    </a:moveTo>
                    <a:cubicBezTo>
                      <a:pt x="419950" y="222250"/>
                      <a:pt x="400050" y="202350"/>
                      <a:pt x="400050" y="177800"/>
                    </a:cubicBezTo>
                    <a:cubicBezTo>
                      <a:pt x="400050" y="153250"/>
                      <a:pt x="419950" y="133350"/>
                      <a:pt x="444500" y="133350"/>
                    </a:cubicBezTo>
                    <a:cubicBezTo>
                      <a:pt x="469050" y="133350"/>
                      <a:pt x="488950" y="153250"/>
                      <a:pt x="488950" y="177800"/>
                    </a:cubicBezTo>
                    <a:cubicBezTo>
                      <a:pt x="488950" y="202350"/>
                      <a:pt x="469050" y="222250"/>
                      <a:pt x="444500" y="222250"/>
                    </a:cubicBezTo>
                    <a:close/>
                    <a:moveTo>
                      <a:pt x="666750" y="222250"/>
                    </a:moveTo>
                    <a:cubicBezTo>
                      <a:pt x="642200" y="222250"/>
                      <a:pt x="622300" y="202350"/>
                      <a:pt x="622300" y="177800"/>
                    </a:cubicBezTo>
                    <a:cubicBezTo>
                      <a:pt x="622300" y="153250"/>
                      <a:pt x="642200" y="133350"/>
                      <a:pt x="666750" y="133350"/>
                    </a:cubicBezTo>
                    <a:cubicBezTo>
                      <a:pt x="691299" y="133350"/>
                      <a:pt x="711200" y="153250"/>
                      <a:pt x="711200" y="177800"/>
                    </a:cubicBezTo>
                    <a:cubicBezTo>
                      <a:pt x="711200" y="202350"/>
                      <a:pt x="691299" y="222250"/>
                      <a:pt x="666750" y="222250"/>
                    </a:cubicBezTo>
                    <a:close/>
                  </a:path>
                </a:pathLst>
              </a:cu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grpSp>
        <p:sp>
          <p:nvSpPr>
            <p:cNvPr id="82" name="Arrow: Right 81">
              <a:extLst>
                <a:ext uri="{FF2B5EF4-FFF2-40B4-BE49-F238E27FC236}">
                  <a16:creationId xmlns:a16="http://schemas.microsoft.com/office/drawing/2014/main" id="{7FD7DF48-6A00-9708-EFA4-1362A6322FE7}"/>
                </a:ext>
              </a:extLst>
            </p:cNvPr>
            <p:cNvSpPr/>
            <p:nvPr/>
          </p:nvSpPr>
          <p:spPr>
            <a:xfrm>
              <a:off x="1206769" y="4153839"/>
              <a:ext cx="1168762" cy="415484"/>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4" name="Graphic 83" descr="Gears with solid fill">
              <a:extLst>
                <a:ext uri="{FF2B5EF4-FFF2-40B4-BE49-F238E27FC236}">
                  <a16:creationId xmlns:a16="http://schemas.microsoft.com/office/drawing/2014/main" id="{3F6DD047-78A4-DF37-2D06-2012B667B530}"/>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37861" y="3772208"/>
              <a:ext cx="1151606" cy="1151606"/>
            </a:xfrm>
            <a:prstGeom prst="rect">
              <a:avLst/>
            </a:prstGeom>
          </p:spPr>
        </p:pic>
      </p:grpSp>
      <p:sp>
        <p:nvSpPr>
          <p:cNvPr id="86" name="TextBox 85">
            <a:extLst>
              <a:ext uri="{FF2B5EF4-FFF2-40B4-BE49-F238E27FC236}">
                <a16:creationId xmlns:a16="http://schemas.microsoft.com/office/drawing/2014/main" id="{0B6BDD84-6910-51FF-2C1C-2F40A38B3555}"/>
              </a:ext>
            </a:extLst>
          </p:cNvPr>
          <p:cNvSpPr txBox="1"/>
          <p:nvPr>
            <p:custDataLst>
              <p:tags r:id="rId18"/>
            </p:custDataLst>
          </p:nvPr>
        </p:nvSpPr>
        <p:spPr>
          <a:xfrm>
            <a:off x="2277345" y="3728714"/>
            <a:ext cx="2411238" cy="615553"/>
          </a:xfrm>
          <a:prstGeom prst="rect">
            <a:avLst/>
          </a:prstGeom>
          <a:noFill/>
        </p:spPr>
        <p:txBody>
          <a:bodyPr wrap="none" rtlCol="0">
            <a:spAutoFit/>
          </a:bodyPr>
          <a:lstStyle/>
          <a:p>
            <a:pPr algn="ctr"/>
            <a:r>
              <a:rPr lang="en-US" dirty="0">
                <a:solidFill>
                  <a:srgbClr val="BF5700"/>
                </a:solidFill>
                <a:latin typeface="Raleway" pitchFamily="2" charset="0"/>
              </a:rPr>
              <a:t>Cluster Scheduling</a:t>
            </a:r>
          </a:p>
          <a:p>
            <a:pPr algn="ctr"/>
            <a:r>
              <a:rPr lang="en-US" sz="1600" dirty="0">
                <a:latin typeface="Raleway" pitchFamily="2" charset="0"/>
              </a:rPr>
              <a:t>[Decima (SIGCOMM’20)]</a:t>
            </a:r>
          </a:p>
        </p:txBody>
      </p:sp>
      <p:sp>
        <p:nvSpPr>
          <p:cNvPr id="87" name="TextBox 86">
            <a:extLst>
              <a:ext uri="{FF2B5EF4-FFF2-40B4-BE49-F238E27FC236}">
                <a16:creationId xmlns:a16="http://schemas.microsoft.com/office/drawing/2014/main" id="{5282B85B-B8A0-6397-324B-F319E6EE74B3}"/>
              </a:ext>
            </a:extLst>
          </p:cNvPr>
          <p:cNvSpPr txBox="1"/>
          <p:nvPr>
            <p:custDataLst>
              <p:tags r:id="rId19"/>
            </p:custDataLst>
          </p:nvPr>
        </p:nvSpPr>
        <p:spPr>
          <a:xfrm>
            <a:off x="2229670" y="4467673"/>
            <a:ext cx="2506588" cy="861774"/>
          </a:xfrm>
          <a:prstGeom prst="rect">
            <a:avLst/>
          </a:prstGeom>
          <a:noFill/>
        </p:spPr>
        <p:txBody>
          <a:bodyPr wrap="square" rtlCol="0">
            <a:spAutoFit/>
          </a:bodyPr>
          <a:lstStyle/>
          <a:p>
            <a:pPr algn="ctr"/>
            <a:r>
              <a:rPr lang="en-US" dirty="0">
                <a:solidFill>
                  <a:srgbClr val="BF5700"/>
                </a:solidFill>
                <a:latin typeface="Raleway" pitchFamily="2" charset="0"/>
              </a:rPr>
              <a:t>Query Optimization</a:t>
            </a:r>
          </a:p>
          <a:p>
            <a:pPr algn="ctr"/>
            <a:r>
              <a:rPr lang="en-US" sz="1600" dirty="0">
                <a:latin typeface="Raleway" pitchFamily="2" charset="0"/>
              </a:rPr>
              <a:t>[Neo (VLDB’19), Bao (SIGMOD’22)]</a:t>
            </a:r>
            <a:endParaRPr lang="en-US" dirty="0">
              <a:latin typeface="Raleway" pitchFamily="2" charset="0"/>
            </a:endParaRPr>
          </a:p>
        </p:txBody>
      </p:sp>
      <p:sp>
        <p:nvSpPr>
          <p:cNvPr id="88" name="TextBox 87">
            <a:extLst>
              <a:ext uri="{FF2B5EF4-FFF2-40B4-BE49-F238E27FC236}">
                <a16:creationId xmlns:a16="http://schemas.microsoft.com/office/drawing/2014/main" id="{EA3DCBB4-541A-B7C7-E18A-BBAA26CA7FB8}"/>
              </a:ext>
            </a:extLst>
          </p:cNvPr>
          <p:cNvSpPr txBox="1"/>
          <p:nvPr>
            <p:custDataLst>
              <p:tags r:id="rId20"/>
            </p:custDataLst>
          </p:nvPr>
        </p:nvSpPr>
        <p:spPr>
          <a:xfrm>
            <a:off x="2194658" y="5342821"/>
            <a:ext cx="2576612" cy="861774"/>
          </a:xfrm>
          <a:prstGeom prst="rect">
            <a:avLst/>
          </a:prstGeom>
          <a:noFill/>
        </p:spPr>
        <p:txBody>
          <a:bodyPr wrap="square" rtlCol="0">
            <a:spAutoFit/>
          </a:bodyPr>
          <a:lstStyle/>
          <a:p>
            <a:pPr algn="ctr"/>
            <a:r>
              <a:rPr lang="en-US" dirty="0">
                <a:solidFill>
                  <a:srgbClr val="BF5700"/>
                </a:solidFill>
                <a:latin typeface="Raleway" pitchFamily="2" charset="0"/>
              </a:rPr>
              <a:t>Configuration Tuning</a:t>
            </a:r>
          </a:p>
          <a:p>
            <a:pPr algn="ctr"/>
            <a:r>
              <a:rPr lang="en-US" sz="1600" dirty="0">
                <a:latin typeface="Raleway" pitchFamily="2" charset="0"/>
              </a:rPr>
              <a:t>[SelfTune (NSDI’23), MLOS (VLDB’24)]</a:t>
            </a:r>
          </a:p>
        </p:txBody>
      </p:sp>
      <p:sp>
        <p:nvSpPr>
          <p:cNvPr id="1042" name="TextBox 1041">
            <a:extLst>
              <a:ext uri="{FF2B5EF4-FFF2-40B4-BE49-F238E27FC236}">
                <a16:creationId xmlns:a16="http://schemas.microsoft.com/office/drawing/2014/main" id="{E6B4FB02-2A0E-0FF2-AA02-D1AAD2C393E9}"/>
              </a:ext>
            </a:extLst>
          </p:cNvPr>
          <p:cNvSpPr txBox="1"/>
          <p:nvPr>
            <p:custDataLst>
              <p:tags r:id="rId21"/>
            </p:custDataLst>
          </p:nvPr>
        </p:nvSpPr>
        <p:spPr>
          <a:xfrm>
            <a:off x="393015" y="1473395"/>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Widespread adoption in other domains</a:t>
            </a:r>
          </a:p>
        </p:txBody>
      </p:sp>
      <p:sp>
        <p:nvSpPr>
          <p:cNvPr id="1043" name="TextBox 1042">
            <a:extLst>
              <a:ext uri="{FF2B5EF4-FFF2-40B4-BE49-F238E27FC236}">
                <a16:creationId xmlns:a16="http://schemas.microsoft.com/office/drawing/2014/main" id="{4C5A918A-F3CC-489A-D076-ACFC7095FD04}"/>
              </a:ext>
            </a:extLst>
          </p:cNvPr>
          <p:cNvSpPr txBox="1"/>
          <p:nvPr>
            <p:custDataLst>
              <p:tags r:id="rId22"/>
            </p:custDataLst>
          </p:nvPr>
        </p:nvSpPr>
        <p:spPr>
          <a:xfrm>
            <a:off x="393015" y="3231826"/>
            <a:ext cx="4956726" cy="400110"/>
          </a:xfrm>
          <a:prstGeom prst="rect">
            <a:avLst/>
          </a:prstGeom>
          <a:noFill/>
        </p:spPr>
        <p:txBody>
          <a:bodyPr wrap="square" rtlCol="0">
            <a:spAutoFit/>
          </a:bodyPr>
          <a:lstStyle/>
          <a:p>
            <a:pPr algn="ctr"/>
            <a:r>
              <a:rPr lang="en-US" sz="2000" dirty="0">
                <a:solidFill>
                  <a:srgbClr val="BF5700"/>
                </a:solidFill>
                <a:latin typeface="Raleway" pitchFamily="2" charset="0"/>
              </a:rPr>
              <a:t>And learned systems</a:t>
            </a:r>
          </a:p>
        </p:txBody>
      </p:sp>
      <p:cxnSp>
        <p:nvCxnSpPr>
          <p:cNvPr id="1045" name="Straight Connector 1044">
            <a:extLst>
              <a:ext uri="{FF2B5EF4-FFF2-40B4-BE49-F238E27FC236}">
                <a16:creationId xmlns:a16="http://schemas.microsoft.com/office/drawing/2014/main" id="{44E477E2-0C2D-F3B1-1F02-544679E8D02B}"/>
              </a:ext>
            </a:extLst>
          </p:cNvPr>
          <p:cNvCxnSpPr>
            <a:cxnSpLocks/>
          </p:cNvCxnSpPr>
          <p:nvPr>
            <p:custDataLst>
              <p:tags r:id="rId23"/>
            </p:custDataLst>
          </p:nvPr>
        </p:nvCxnSpPr>
        <p:spPr>
          <a:xfrm>
            <a:off x="5474679" y="1426866"/>
            <a:ext cx="0" cy="4929484"/>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0086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0FACD9-3644-0881-A47E-FB0528168397}"/>
              </a:ext>
            </a:extLst>
          </p:cNvPr>
          <p:cNvSpPr>
            <a:spLocks noGrp="1"/>
          </p:cNvSpPr>
          <p:nvPr>
            <p:ph type="sldNum" sz="quarter" idx="12"/>
            <p:custDataLst>
              <p:tags r:id="rId2"/>
            </p:custDataLst>
          </p:nvPr>
        </p:nvSpPr>
        <p:spPr/>
        <p:txBody>
          <a:bodyPr/>
          <a:lstStyle/>
          <a:p>
            <a:r>
              <a:rPr lang="en-US"/>
              <a:t>2</a:t>
            </a:r>
            <a:endParaRPr lang="en-US" dirty="0"/>
          </a:p>
        </p:txBody>
      </p:sp>
      <p:sp>
        <p:nvSpPr>
          <p:cNvPr id="4" name="Title 3">
            <a:extLst>
              <a:ext uri="{FF2B5EF4-FFF2-40B4-BE49-F238E27FC236}">
                <a16:creationId xmlns:a16="http://schemas.microsoft.com/office/drawing/2014/main" id="{8FC769DA-8B61-0B7E-7633-68ED848B3AC5}"/>
              </a:ext>
            </a:extLst>
          </p:cNvPr>
          <p:cNvSpPr>
            <a:spLocks noGrp="1"/>
          </p:cNvSpPr>
          <p:nvPr>
            <p:ph type="title"/>
            <p:custDataLst>
              <p:tags r:id="rId3"/>
            </p:custDataLst>
          </p:nvPr>
        </p:nvSpPr>
        <p:spPr/>
        <p:txBody>
          <a:bodyPr/>
          <a:lstStyle/>
          <a:p>
            <a:r>
              <a:rPr lang="en-US" dirty="0"/>
              <a:t>“Keep Your Damn Models Out of My Kernel!”</a:t>
            </a:r>
          </a:p>
        </p:txBody>
      </p:sp>
      <p:sp>
        <p:nvSpPr>
          <p:cNvPr id="13" name="TextBox 12">
            <a:extLst>
              <a:ext uri="{FF2B5EF4-FFF2-40B4-BE49-F238E27FC236}">
                <a16:creationId xmlns:a16="http://schemas.microsoft.com/office/drawing/2014/main" id="{56286489-2550-BFB7-8A14-6D0556AA0C2F}"/>
              </a:ext>
            </a:extLst>
          </p:cNvPr>
          <p:cNvSpPr txBox="1"/>
          <p:nvPr>
            <p:custDataLst>
              <p:tags r:id="rId4"/>
            </p:custDataLst>
          </p:nvPr>
        </p:nvSpPr>
        <p:spPr>
          <a:xfrm>
            <a:off x="856077" y="2900616"/>
            <a:ext cx="4478216" cy="707886"/>
          </a:xfrm>
          <a:prstGeom prst="rect">
            <a:avLst/>
          </a:prstGeom>
          <a:noFill/>
        </p:spPr>
        <p:txBody>
          <a:bodyPr wrap="square">
            <a:spAutoFit/>
          </a:bodyPr>
          <a:lstStyle/>
          <a:p>
            <a:pPr algn="ctr"/>
            <a:r>
              <a:rPr lang="en-US" sz="2000" dirty="0">
                <a:solidFill>
                  <a:srgbClr val="BF5700"/>
                </a:solidFill>
                <a:latin typeface="Raleway" pitchFamily="2" charset="0"/>
              </a:rPr>
              <a:t>Unsafe decisions because of incomplete training/unseen inputs</a:t>
            </a:r>
          </a:p>
        </p:txBody>
      </p:sp>
      <p:grpSp>
        <p:nvGrpSpPr>
          <p:cNvPr id="98" name="Group 97">
            <a:extLst>
              <a:ext uri="{FF2B5EF4-FFF2-40B4-BE49-F238E27FC236}">
                <a16:creationId xmlns:a16="http://schemas.microsoft.com/office/drawing/2014/main" id="{D5B17C58-5E2B-5F7A-E9C9-41B0504E3503}"/>
              </a:ext>
            </a:extLst>
          </p:cNvPr>
          <p:cNvGrpSpPr/>
          <p:nvPr>
            <p:custDataLst>
              <p:tags r:id="rId5"/>
            </p:custDataLst>
          </p:nvPr>
        </p:nvGrpSpPr>
        <p:grpSpPr>
          <a:xfrm>
            <a:off x="856077" y="1562793"/>
            <a:ext cx="4478216" cy="1276834"/>
            <a:chOff x="844061" y="1426866"/>
            <a:chExt cx="4478216" cy="1276834"/>
          </a:xfrm>
        </p:grpSpPr>
        <p:pic>
          <p:nvPicPr>
            <p:cNvPr id="6" name="Picture 5">
              <a:extLst>
                <a:ext uri="{FF2B5EF4-FFF2-40B4-BE49-F238E27FC236}">
                  <a16:creationId xmlns:a16="http://schemas.microsoft.com/office/drawing/2014/main" id="{C5AAF898-8603-8E8A-284A-63F6D9C3CCA3}"/>
                </a:ext>
              </a:extLst>
            </p:cNvPr>
            <p:cNvPicPr>
              <a:picLocks noChangeAspect="1"/>
            </p:cNvPicPr>
            <p:nvPr/>
          </p:nvPicPr>
          <p:blipFill>
            <a:blip r:embed="rId12"/>
            <a:srcRect l="16495" t="29744" r="15299" b="30085"/>
            <a:stretch/>
          </p:blipFill>
          <p:spPr>
            <a:xfrm>
              <a:off x="2145324" y="1433298"/>
              <a:ext cx="2063262" cy="1215205"/>
            </a:xfrm>
            <a:prstGeom prst="rect">
              <a:avLst/>
            </a:prstGeom>
          </p:spPr>
        </p:pic>
        <p:sp>
          <p:nvSpPr>
            <p:cNvPr id="7" name="Rectangle 6">
              <a:extLst>
                <a:ext uri="{FF2B5EF4-FFF2-40B4-BE49-F238E27FC236}">
                  <a16:creationId xmlns:a16="http://schemas.microsoft.com/office/drawing/2014/main" id="{DDB567C7-2BA8-DCFC-FEDB-B63EDC5A09A7}"/>
                </a:ext>
              </a:extLst>
            </p:cNvPr>
            <p:cNvSpPr/>
            <p:nvPr/>
          </p:nvSpPr>
          <p:spPr>
            <a:xfrm>
              <a:off x="1863969" y="1433298"/>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51C15F-F341-7003-DEB7-76DDAF639822}"/>
                </a:ext>
              </a:extLst>
            </p:cNvPr>
            <p:cNvSpPr txBox="1"/>
            <p:nvPr/>
          </p:nvSpPr>
          <p:spPr>
            <a:xfrm>
              <a:off x="844061" y="1717735"/>
              <a:ext cx="1008184" cy="646331"/>
            </a:xfrm>
            <a:prstGeom prst="rect">
              <a:avLst/>
            </a:prstGeom>
            <a:noFill/>
          </p:spPr>
          <p:txBody>
            <a:bodyPr wrap="square" rtlCol="0">
              <a:spAutoFit/>
            </a:bodyPr>
            <a:lstStyle/>
            <a:p>
              <a:pPr algn="ctr"/>
              <a:r>
                <a:rPr lang="en-US" dirty="0">
                  <a:latin typeface="Raleway" pitchFamily="2" charset="0"/>
                </a:rPr>
                <a:t>Feature Vector</a:t>
              </a:r>
            </a:p>
          </p:txBody>
        </p:sp>
        <p:sp>
          <p:nvSpPr>
            <p:cNvPr id="10" name="TextBox 9">
              <a:extLst>
                <a:ext uri="{FF2B5EF4-FFF2-40B4-BE49-F238E27FC236}">
                  <a16:creationId xmlns:a16="http://schemas.microsoft.com/office/drawing/2014/main" id="{BF5452C7-343D-B82D-9F4E-05810329FD18}"/>
                </a:ext>
              </a:extLst>
            </p:cNvPr>
            <p:cNvSpPr txBox="1"/>
            <p:nvPr/>
          </p:nvSpPr>
          <p:spPr>
            <a:xfrm>
              <a:off x="4208586" y="2057369"/>
              <a:ext cx="1113691" cy="646331"/>
            </a:xfrm>
            <a:prstGeom prst="rect">
              <a:avLst/>
            </a:prstGeom>
            <a:noFill/>
          </p:spPr>
          <p:txBody>
            <a:bodyPr wrap="square" rtlCol="0">
              <a:spAutoFit/>
            </a:bodyPr>
            <a:lstStyle/>
            <a:p>
              <a:pPr algn="ctr"/>
              <a:r>
                <a:rPr lang="en-US" dirty="0">
                  <a:latin typeface="Raleway" pitchFamily="2" charset="0"/>
                </a:rPr>
                <a:t>Unsafe</a:t>
              </a:r>
            </a:p>
            <a:p>
              <a:pPr algn="ctr"/>
              <a:r>
                <a:rPr lang="en-US" dirty="0">
                  <a:latin typeface="Raleway" pitchFamily="2" charset="0"/>
                </a:rPr>
                <a:t>Decision</a:t>
              </a:r>
            </a:p>
          </p:txBody>
        </p:sp>
        <p:pic>
          <p:nvPicPr>
            <p:cNvPr id="15" name="Picture 14">
              <a:extLst>
                <a:ext uri="{FF2B5EF4-FFF2-40B4-BE49-F238E27FC236}">
                  <a16:creationId xmlns:a16="http://schemas.microsoft.com/office/drawing/2014/main" id="{AD908B71-073C-A168-59CB-4E66850AECB9}"/>
                </a:ext>
              </a:extLst>
            </p:cNvPr>
            <p:cNvPicPr>
              <a:picLocks noChangeAspect="1"/>
            </p:cNvPicPr>
            <p:nvPr/>
          </p:nvPicPr>
          <p:blipFill>
            <a:blip r:embed="rId13"/>
            <a:srcRect l="8633" t="14872" r="8290" b="14530"/>
            <a:stretch/>
          </p:blipFill>
          <p:spPr>
            <a:xfrm>
              <a:off x="4390294" y="1426866"/>
              <a:ext cx="750277" cy="637581"/>
            </a:xfrm>
            <a:prstGeom prst="rect">
              <a:avLst/>
            </a:prstGeom>
          </p:spPr>
        </p:pic>
      </p:grpSp>
      <p:grpSp>
        <p:nvGrpSpPr>
          <p:cNvPr id="100" name="Group 99">
            <a:extLst>
              <a:ext uri="{FF2B5EF4-FFF2-40B4-BE49-F238E27FC236}">
                <a16:creationId xmlns:a16="http://schemas.microsoft.com/office/drawing/2014/main" id="{FCBB3620-898B-1CB1-0467-68F2CC070F83}"/>
              </a:ext>
            </a:extLst>
          </p:cNvPr>
          <p:cNvGrpSpPr/>
          <p:nvPr>
            <p:custDataLst>
              <p:tags r:id="rId6"/>
            </p:custDataLst>
          </p:nvPr>
        </p:nvGrpSpPr>
        <p:grpSpPr>
          <a:xfrm>
            <a:off x="3844876" y="3873198"/>
            <a:ext cx="4502249" cy="1676790"/>
            <a:chOff x="844061" y="3858270"/>
            <a:chExt cx="4502249" cy="1676790"/>
          </a:xfrm>
        </p:grpSpPr>
        <p:pic>
          <p:nvPicPr>
            <p:cNvPr id="17" name="Picture 16">
              <a:extLst>
                <a:ext uri="{FF2B5EF4-FFF2-40B4-BE49-F238E27FC236}">
                  <a16:creationId xmlns:a16="http://schemas.microsoft.com/office/drawing/2014/main" id="{351CF32F-A458-99F2-CEAA-BF1DE8ACCEBB}"/>
                </a:ext>
              </a:extLst>
            </p:cNvPr>
            <p:cNvPicPr>
              <a:picLocks noChangeAspect="1"/>
            </p:cNvPicPr>
            <p:nvPr/>
          </p:nvPicPr>
          <p:blipFill>
            <a:blip r:embed="rId14"/>
            <a:stretch>
              <a:fillRect/>
            </a:stretch>
          </p:blipFill>
          <p:spPr>
            <a:xfrm>
              <a:off x="2252325" y="3858270"/>
              <a:ext cx="764928" cy="764928"/>
            </a:xfrm>
            <a:prstGeom prst="rect">
              <a:avLst/>
            </a:prstGeom>
          </p:spPr>
        </p:pic>
        <p:pic>
          <p:nvPicPr>
            <p:cNvPr id="18" name="Graphic 17" descr="Hourglass 30% with solid fill">
              <a:extLst>
                <a:ext uri="{FF2B5EF4-FFF2-40B4-BE49-F238E27FC236}">
                  <a16:creationId xmlns:a16="http://schemas.microsoft.com/office/drawing/2014/main" id="{73625781-662D-9F70-A505-40964E2C8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77921" y="4827317"/>
              <a:ext cx="515696" cy="479881"/>
            </a:xfrm>
            <a:prstGeom prst="rect">
              <a:avLst/>
            </a:prstGeom>
          </p:spPr>
        </p:pic>
        <p:grpSp>
          <p:nvGrpSpPr>
            <p:cNvPr id="19" name="Group 18">
              <a:extLst>
                <a:ext uri="{FF2B5EF4-FFF2-40B4-BE49-F238E27FC236}">
                  <a16:creationId xmlns:a16="http://schemas.microsoft.com/office/drawing/2014/main" id="{3EE35FCF-3911-B507-EC11-B1CA6ECE77BB}"/>
                </a:ext>
              </a:extLst>
            </p:cNvPr>
            <p:cNvGrpSpPr/>
            <p:nvPr/>
          </p:nvGrpSpPr>
          <p:grpSpPr>
            <a:xfrm>
              <a:off x="4325227" y="4027454"/>
              <a:ext cx="1021083" cy="426561"/>
              <a:chOff x="4035201" y="5607764"/>
              <a:chExt cx="999514" cy="506073"/>
            </a:xfrm>
          </p:grpSpPr>
          <p:pic>
            <p:nvPicPr>
              <p:cNvPr id="20" name="Graphic 19" descr="Lightning bolt with solid fill">
                <a:extLst>
                  <a:ext uri="{FF2B5EF4-FFF2-40B4-BE49-F238E27FC236}">
                    <a16:creationId xmlns:a16="http://schemas.microsoft.com/office/drawing/2014/main" id="{6250240A-A1E9-532A-6677-DEDAA0D520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35201" y="5607764"/>
                <a:ext cx="506076" cy="506073"/>
              </a:xfrm>
              <a:prstGeom prst="rect">
                <a:avLst/>
              </a:prstGeom>
            </p:spPr>
          </p:pic>
          <p:pic>
            <p:nvPicPr>
              <p:cNvPr id="21" name="Graphic 20" descr="Lightning bolt with solid fill">
                <a:extLst>
                  <a:ext uri="{FF2B5EF4-FFF2-40B4-BE49-F238E27FC236}">
                    <a16:creationId xmlns:a16="http://schemas.microsoft.com/office/drawing/2014/main" id="{26CEE081-013B-A0BD-7724-747A6648F76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79743" y="5607764"/>
                <a:ext cx="506076" cy="506073"/>
              </a:xfrm>
              <a:prstGeom prst="rect">
                <a:avLst/>
              </a:prstGeom>
            </p:spPr>
          </p:pic>
          <p:pic>
            <p:nvPicPr>
              <p:cNvPr id="22" name="Graphic 21" descr="Lightning bolt with solid fill">
                <a:extLst>
                  <a:ext uri="{FF2B5EF4-FFF2-40B4-BE49-F238E27FC236}">
                    <a16:creationId xmlns:a16="http://schemas.microsoft.com/office/drawing/2014/main" id="{8FC0E5A2-BF2E-7B23-58E7-5D27E6721D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28639" y="5607764"/>
                <a:ext cx="506076" cy="506073"/>
              </a:xfrm>
              <a:prstGeom prst="rect">
                <a:avLst/>
              </a:prstGeom>
            </p:spPr>
          </p:pic>
        </p:grpSp>
        <p:sp>
          <p:nvSpPr>
            <p:cNvPr id="24" name="TextBox 23">
              <a:extLst>
                <a:ext uri="{FF2B5EF4-FFF2-40B4-BE49-F238E27FC236}">
                  <a16:creationId xmlns:a16="http://schemas.microsoft.com/office/drawing/2014/main" id="{C3909CAF-3DF4-59FB-7BB3-7ACB73C2F66F}"/>
                </a:ext>
              </a:extLst>
            </p:cNvPr>
            <p:cNvSpPr txBox="1"/>
            <p:nvPr/>
          </p:nvSpPr>
          <p:spPr>
            <a:xfrm>
              <a:off x="844061" y="4056068"/>
              <a:ext cx="890954" cy="369332"/>
            </a:xfrm>
            <a:prstGeom prst="rect">
              <a:avLst/>
            </a:prstGeom>
            <a:noFill/>
          </p:spPr>
          <p:txBody>
            <a:bodyPr wrap="square" rtlCol="0">
              <a:spAutoFit/>
            </a:bodyPr>
            <a:lstStyle/>
            <a:p>
              <a:pPr algn="ctr"/>
              <a:r>
                <a:rPr lang="en-US" dirty="0">
                  <a:latin typeface="Raleway" pitchFamily="2" charset="0"/>
                </a:rPr>
                <a:t>Inputs</a:t>
              </a:r>
            </a:p>
          </p:txBody>
        </p:sp>
        <p:sp>
          <p:nvSpPr>
            <p:cNvPr id="25" name="TextBox 24">
              <a:extLst>
                <a:ext uri="{FF2B5EF4-FFF2-40B4-BE49-F238E27FC236}">
                  <a16:creationId xmlns:a16="http://schemas.microsoft.com/office/drawing/2014/main" id="{4D722B31-124E-F9D8-9015-ADA9FB9DAF21}"/>
                </a:ext>
              </a:extLst>
            </p:cNvPr>
            <p:cNvSpPr txBox="1"/>
            <p:nvPr/>
          </p:nvSpPr>
          <p:spPr>
            <a:xfrm>
              <a:off x="3489960" y="4056068"/>
              <a:ext cx="947283" cy="369332"/>
            </a:xfrm>
            <a:prstGeom prst="rect">
              <a:avLst/>
            </a:prstGeom>
            <a:noFill/>
          </p:spPr>
          <p:txBody>
            <a:bodyPr wrap="square" rtlCol="0">
              <a:spAutoFit/>
            </a:bodyPr>
            <a:lstStyle/>
            <a:p>
              <a:pPr algn="ctr"/>
              <a:r>
                <a:rPr lang="en-US" dirty="0">
                  <a:latin typeface="Raleway" pitchFamily="2" charset="0"/>
                </a:rPr>
                <a:t>Output</a:t>
              </a:r>
            </a:p>
          </p:txBody>
        </p:sp>
        <p:sp>
          <p:nvSpPr>
            <p:cNvPr id="27" name="TextBox 26">
              <a:extLst>
                <a:ext uri="{FF2B5EF4-FFF2-40B4-BE49-F238E27FC236}">
                  <a16:creationId xmlns:a16="http://schemas.microsoft.com/office/drawing/2014/main" id="{A4597FC2-A9D6-B638-486F-3B0C2847AA29}"/>
                </a:ext>
              </a:extLst>
            </p:cNvPr>
            <p:cNvSpPr txBox="1"/>
            <p:nvPr/>
          </p:nvSpPr>
          <p:spPr>
            <a:xfrm>
              <a:off x="844061" y="4882591"/>
              <a:ext cx="890954" cy="369332"/>
            </a:xfrm>
            <a:prstGeom prst="rect">
              <a:avLst/>
            </a:prstGeom>
            <a:noFill/>
          </p:spPr>
          <p:txBody>
            <a:bodyPr wrap="square" rtlCol="0">
              <a:spAutoFit/>
            </a:bodyPr>
            <a:lstStyle/>
            <a:p>
              <a:pPr algn="ctr"/>
              <a:r>
                <a:rPr lang="en-US" dirty="0">
                  <a:latin typeface="Raleway" pitchFamily="2" charset="0"/>
                </a:rPr>
                <a:t>Inputs</a:t>
              </a:r>
            </a:p>
          </p:txBody>
        </p:sp>
        <p:sp>
          <p:nvSpPr>
            <p:cNvPr id="28" name="TextBox 27">
              <a:extLst>
                <a:ext uri="{FF2B5EF4-FFF2-40B4-BE49-F238E27FC236}">
                  <a16:creationId xmlns:a16="http://schemas.microsoft.com/office/drawing/2014/main" id="{1E843F9D-CF87-4652-723C-6348B6A54A72}"/>
                </a:ext>
              </a:extLst>
            </p:cNvPr>
            <p:cNvSpPr txBox="1"/>
            <p:nvPr/>
          </p:nvSpPr>
          <p:spPr>
            <a:xfrm>
              <a:off x="3489960" y="4882591"/>
              <a:ext cx="947284" cy="369332"/>
            </a:xfrm>
            <a:prstGeom prst="rect">
              <a:avLst/>
            </a:prstGeom>
            <a:noFill/>
          </p:spPr>
          <p:txBody>
            <a:bodyPr wrap="square" rtlCol="0">
              <a:spAutoFit/>
            </a:bodyPr>
            <a:lstStyle/>
            <a:p>
              <a:pPr algn="ctr"/>
              <a:r>
                <a:rPr lang="en-US" dirty="0">
                  <a:latin typeface="Raleway" pitchFamily="2" charset="0"/>
                </a:rPr>
                <a:t>Output</a:t>
              </a:r>
            </a:p>
          </p:txBody>
        </p:sp>
        <p:pic>
          <p:nvPicPr>
            <p:cNvPr id="29" name="Picture 28">
              <a:extLst>
                <a:ext uri="{FF2B5EF4-FFF2-40B4-BE49-F238E27FC236}">
                  <a16:creationId xmlns:a16="http://schemas.microsoft.com/office/drawing/2014/main" id="{4BB830B9-DE66-65C6-A55F-390919093E56}"/>
                </a:ext>
              </a:extLst>
            </p:cNvPr>
            <p:cNvPicPr>
              <a:picLocks noChangeAspect="1"/>
            </p:cNvPicPr>
            <p:nvPr/>
          </p:nvPicPr>
          <p:blipFill>
            <a:blip r:embed="rId12"/>
            <a:srcRect l="16495" t="29744" r="15299" b="30085"/>
            <a:stretch/>
          </p:blipFill>
          <p:spPr>
            <a:xfrm>
              <a:off x="1840520" y="4599454"/>
              <a:ext cx="1588539" cy="935606"/>
            </a:xfrm>
            <a:prstGeom prst="rect">
              <a:avLst/>
            </a:prstGeom>
          </p:spPr>
        </p:pic>
        <p:cxnSp>
          <p:nvCxnSpPr>
            <p:cNvPr id="32" name="Straight Arrow Connector 31">
              <a:extLst>
                <a:ext uri="{FF2B5EF4-FFF2-40B4-BE49-F238E27FC236}">
                  <a16:creationId xmlns:a16="http://schemas.microsoft.com/office/drawing/2014/main" id="{BBB0854C-C6CE-BBF2-237E-7A5279C17CBA}"/>
                </a:ext>
              </a:extLst>
            </p:cNvPr>
            <p:cNvCxnSpPr>
              <a:cxnSpLocks/>
              <a:stCxn id="24" idx="3"/>
              <a:endCxn id="17" idx="1"/>
            </p:cNvCxnSpPr>
            <p:nvPr/>
          </p:nvCxnSpPr>
          <p:spPr>
            <a:xfrm>
              <a:off x="1735015" y="4240734"/>
              <a:ext cx="51731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6AD6F8C9-A609-D2F3-5057-ECD792E24404}"/>
                </a:ext>
              </a:extLst>
            </p:cNvPr>
            <p:cNvCxnSpPr>
              <a:cxnSpLocks/>
              <a:stCxn id="17" idx="3"/>
              <a:endCxn id="25" idx="1"/>
            </p:cNvCxnSpPr>
            <p:nvPr/>
          </p:nvCxnSpPr>
          <p:spPr>
            <a:xfrm>
              <a:off x="3017253" y="4240734"/>
              <a:ext cx="472707"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sp>
        <p:nvSpPr>
          <p:cNvPr id="40" name="TextBox 39">
            <a:extLst>
              <a:ext uri="{FF2B5EF4-FFF2-40B4-BE49-F238E27FC236}">
                <a16:creationId xmlns:a16="http://schemas.microsoft.com/office/drawing/2014/main" id="{FC59F2A7-CBDC-DF87-6DBA-58B59DEDDBCE}"/>
              </a:ext>
            </a:extLst>
          </p:cNvPr>
          <p:cNvSpPr txBox="1"/>
          <p:nvPr>
            <p:custDataLst>
              <p:tags r:id="rId7"/>
            </p:custDataLst>
          </p:nvPr>
        </p:nvSpPr>
        <p:spPr>
          <a:xfrm>
            <a:off x="3856892" y="5618962"/>
            <a:ext cx="4478216" cy="707886"/>
          </a:xfrm>
          <a:prstGeom prst="rect">
            <a:avLst/>
          </a:prstGeom>
          <a:noFill/>
        </p:spPr>
        <p:txBody>
          <a:bodyPr wrap="square">
            <a:spAutoFit/>
          </a:bodyPr>
          <a:lstStyle/>
          <a:p>
            <a:pPr algn="ctr"/>
            <a:r>
              <a:rPr lang="en-US" sz="2000" dirty="0">
                <a:solidFill>
                  <a:srgbClr val="BF5700"/>
                </a:solidFill>
                <a:latin typeface="Raleway" pitchFamily="2" charset="0"/>
              </a:rPr>
              <a:t>Performance overheads of using learning-based policies</a:t>
            </a:r>
          </a:p>
        </p:txBody>
      </p:sp>
      <p:sp>
        <p:nvSpPr>
          <p:cNvPr id="51" name="TextBox 50">
            <a:extLst>
              <a:ext uri="{FF2B5EF4-FFF2-40B4-BE49-F238E27FC236}">
                <a16:creationId xmlns:a16="http://schemas.microsoft.com/office/drawing/2014/main" id="{78A6A3C7-4BB7-6E07-EFE4-FE981D1F2635}"/>
              </a:ext>
            </a:extLst>
          </p:cNvPr>
          <p:cNvSpPr txBox="1"/>
          <p:nvPr>
            <p:custDataLst>
              <p:tags r:id="rId8"/>
            </p:custDataLst>
          </p:nvPr>
        </p:nvSpPr>
        <p:spPr>
          <a:xfrm>
            <a:off x="6192142" y="2913942"/>
            <a:ext cx="5092530" cy="707886"/>
          </a:xfrm>
          <a:prstGeom prst="rect">
            <a:avLst/>
          </a:prstGeom>
          <a:noFill/>
        </p:spPr>
        <p:txBody>
          <a:bodyPr wrap="square">
            <a:spAutoFit/>
          </a:bodyPr>
          <a:lstStyle/>
          <a:p>
            <a:pPr algn="ctr"/>
            <a:r>
              <a:rPr lang="en-US" sz="2000" dirty="0">
                <a:solidFill>
                  <a:srgbClr val="BF5700"/>
                </a:solidFill>
                <a:latin typeface="Raleway" pitchFamily="2" charset="0"/>
              </a:rPr>
              <a:t>Opaque decisions undermine reproducibility and compromise security.</a:t>
            </a:r>
          </a:p>
        </p:txBody>
      </p:sp>
      <p:grpSp>
        <p:nvGrpSpPr>
          <p:cNvPr id="99" name="Group 98">
            <a:extLst>
              <a:ext uri="{FF2B5EF4-FFF2-40B4-BE49-F238E27FC236}">
                <a16:creationId xmlns:a16="http://schemas.microsoft.com/office/drawing/2014/main" id="{5AFB64A5-34EE-B744-ED96-E2EF67AA1DC4}"/>
              </a:ext>
            </a:extLst>
          </p:cNvPr>
          <p:cNvGrpSpPr/>
          <p:nvPr>
            <p:custDataLst>
              <p:tags r:id="rId9"/>
            </p:custDataLst>
          </p:nvPr>
        </p:nvGrpSpPr>
        <p:grpSpPr>
          <a:xfrm>
            <a:off x="6771198" y="1466943"/>
            <a:ext cx="3934418" cy="1339443"/>
            <a:chOff x="6629340" y="1331016"/>
            <a:chExt cx="3934418" cy="1339443"/>
          </a:xfrm>
        </p:grpSpPr>
        <p:pic>
          <p:nvPicPr>
            <p:cNvPr id="85" name="Graphic 84" descr="A crying face">
              <a:extLst>
                <a:ext uri="{FF2B5EF4-FFF2-40B4-BE49-F238E27FC236}">
                  <a16:creationId xmlns:a16="http://schemas.microsoft.com/office/drawing/2014/main" id="{41797ED0-BB43-C177-398D-FED09794CC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2179" y="1878329"/>
              <a:ext cx="707885" cy="707885"/>
            </a:xfrm>
            <a:prstGeom prst="rect">
              <a:avLst/>
            </a:prstGeom>
          </p:spPr>
        </p:pic>
        <p:sp>
          <p:nvSpPr>
            <p:cNvPr id="89" name="Rectangle: Rounded Corners 88">
              <a:extLst>
                <a:ext uri="{FF2B5EF4-FFF2-40B4-BE49-F238E27FC236}">
                  <a16:creationId xmlns:a16="http://schemas.microsoft.com/office/drawing/2014/main" id="{3D09A584-8B61-06BD-5966-2FAA8F7E36D6}"/>
                </a:ext>
              </a:extLst>
            </p:cNvPr>
            <p:cNvSpPr/>
            <p:nvPr/>
          </p:nvSpPr>
          <p:spPr>
            <a:xfrm>
              <a:off x="6629340" y="1608718"/>
              <a:ext cx="2660677" cy="1061741"/>
            </a:xfrm>
            <a:prstGeom prst="roundRect">
              <a:avLst>
                <a:gd name="adj" fmla="val 8938"/>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0" name="TextBox 89">
              <a:extLst>
                <a:ext uri="{FF2B5EF4-FFF2-40B4-BE49-F238E27FC236}">
                  <a16:creationId xmlns:a16="http://schemas.microsoft.com/office/drawing/2014/main" id="{B4F57B99-EA8D-8C07-78B8-94553A87D3C8}"/>
                </a:ext>
              </a:extLst>
            </p:cNvPr>
            <p:cNvSpPr txBox="1"/>
            <p:nvPr/>
          </p:nvSpPr>
          <p:spPr>
            <a:xfrm>
              <a:off x="6763333" y="1435997"/>
              <a:ext cx="828000" cy="360000"/>
            </a:xfrm>
            <a:prstGeom prst="rect">
              <a:avLst/>
            </a:prstGeom>
            <a:solidFill>
              <a:schemeClr val="bg1"/>
            </a:solidFill>
          </p:spPr>
          <p:txBody>
            <a:bodyPr wrap="square" rtlCol="0">
              <a:spAutoFit/>
            </a:bodyPr>
            <a:lstStyle/>
            <a:p>
              <a:r>
                <a:rPr lang="en-US" dirty="0">
                  <a:latin typeface="Raleway" pitchFamily="2" charset="0"/>
                </a:rPr>
                <a:t>Policy</a:t>
              </a:r>
            </a:p>
          </p:txBody>
        </p:sp>
        <p:pic>
          <p:nvPicPr>
            <p:cNvPr id="91" name="Picture 90">
              <a:extLst>
                <a:ext uri="{FF2B5EF4-FFF2-40B4-BE49-F238E27FC236}">
                  <a16:creationId xmlns:a16="http://schemas.microsoft.com/office/drawing/2014/main" id="{02DA3017-B741-876A-29EB-332375A40363}"/>
                </a:ext>
              </a:extLst>
            </p:cNvPr>
            <p:cNvPicPr>
              <a:picLocks noChangeAspect="1"/>
            </p:cNvPicPr>
            <p:nvPr/>
          </p:nvPicPr>
          <p:blipFill>
            <a:blip r:embed="rId12"/>
            <a:srcRect l="16495" t="29744" r="15299" b="30085"/>
            <a:stretch/>
          </p:blipFill>
          <p:spPr>
            <a:xfrm>
              <a:off x="7381928" y="1784090"/>
              <a:ext cx="1155500" cy="680558"/>
            </a:xfrm>
            <a:prstGeom prst="rect">
              <a:avLst/>
            </a:prstGeom>
          </p:spPr>
        </p:pic>
        <p:pic>
          <p:nvPicPr>
            <p:cNvPr id="92" name="Picture 91">
              <a:extLst>
                <a:ext uri="{FF2B5EF4-FFF2-40B4-BE49-F238E27FC236}">
                  <a16:creationId xmlns:a16="http://schemas.microsoft.com/office/drawing/2014/main" id="{B475E766-A91A-6D9B-B16D-74B6607F638B}"/>
                </a:ext>
              </a:extLst>
            </p:cNvPr>
            <p:cNvPicPr>
              <a:picLocks noChangeAspect="1"/>
            </p:cNvPicPr>
            <p:nvPr/>
          </p:nvPicPr>
          <p:blipFill>
            <a:blip r:embed="rId14"/>
            <a:stretch>
              <a:fillRect/>
            </a:stretch>
          </p:blipFill>
          <p:spPr>
            <a:xfrm>
              <a:off x="6662181" y="1784090"/>
              <a:ext cx="764928" cy="764928"/>
            </a:xfrm>
            <a:prstGeom prst="rect">
              <a:avLst/>
            </a:prstGeom>
          </p:spPr>
        </p:pic>
        <p:pic>
          <p:nvPicPr>
            <p:cNvPr id="93" name="Picture 92">
              <a:extLst>
                <a:ext uri="{FF2B5EF4-FFF2-40B4-BE49-F238E27FC236}">
                  <a16:creationId xmlns:a16="http://schemas.microsoft.com/office/drawing/2014/main" id="{D7289ECD-F014-3A13-7EE9-DFDE9A66A43E}"/>
                </a:ext>
              </a:extLst>
            </p:cNvPr>
            <p:cNvPicPr>
              <a:picLocks noChangeAspect="1"/>
            </p:cNvPicPr>
            <p:nvPr/>
          </p:nvPicPr>
          <p:blipFill>
            <a:blip r:embed="rId14"/>
            <a:stretch>
              <a:fillRect/>
            </a:stretch>
          </p:blipFill>
          <p:spPr>
            <a:xfrm>
              <a:off x="8464754" y="1748830"/>
              <a:ext cx="764928" cy="764928"/>
            </a:xfrm>
            <a:prstGeom prst="rect">
              <a:avLst/>
            </a:prstGeom>
          </p:spPr>
        </p:pic>
        <p:grpSp>
          <p:nvGrpSpPr>
            <p:cNvPr id="97" name="Group 96">
              <a:extLst>
                <a:ext uri="{FF2B5EF4-FFF2-40B4-BE49-F238E27FC236}">
                  <a16:creationId xmlns:a16="http://schemas.microsoft.com/office/drawing/2014/main" id="{EF8307D3-AC7C-AF7A-4A9A-B7838F7F6059}"/>
                </a:ext>
              </a:extLst>
            </p:cNvPr>
            <p:cNvGrpSpPr/>
            <p:nvPr/>
          </p:nvGrpSpPr>
          <p:grpSpPr>
            <a:xfrm>
              <a:off x="9732864" y="1331016"/>
              <a:ext cx="830894" cy="701859"/>
              <a:chOff x="5711668" y="4425400"/>
              <a:chExt cx="830894" cy="701859"/>
            </a:xfrm>
          </p:grpSpPr>
          <p:sp>
            <p:nvSpPr>
              <p:cNvPr id="94" name="TextBox 93">
                <a:extLst>
                  <a:ext uri="{FF2B5EF4-FFF2-40B4-BE49-F238E27FC236}">
                    <a16:creationId xmlns:a16="http://schemas.microsoft.com/office/drawing/2014/main" id="{FC1AFE1C-42C5-1C98-FEE7-595343D91EB1}"/>
                  </a:ext>
                </a:extLst>
              </p:cNvPr>
              <p:cNvSpPr txBox="1"/>
              <p:nvPr/>
            </p:nvSpPr>
            <p:spPr>
              <a:xfrm>
                <a:off x="5931877" y="4425400"/>
                <a:ext cx="389850" cy="584775"/>
              </a:xfrm>
              <a:prstGeom prst="rect">
                <a:avLst/>
              </a:prstGeom>
              <a:noFill/>
            </p:spPr>
            <p:txBody>
              <a:bodyPr wrap="none" rtlCol="0">
                <a:spAutoFit/>
              </a:bodyPr>
              <a:lstStyle/>
              <a:p>
                <a:r>
                  <a:rPr lang="en-US" sz="3200" dirty="0"/>
                  <a:t>?</a:t>
                </a:r>
              </a:p>
            </p:txBody>
          </p:sp>
          <p:sp>
            <p:nvSpPr>
              <p:cNvPr id="95" name="TextBox 94">
                <a:extLst>
                  <a:ext uri="{FF2B5EF4-FFF2-40B4-BE49-F238E27FC236}">
                    <a16:creationId xmlns:a16="http://schemas.microsoft.com/office/drawing/2014/main" id="{CE08D6F9-3C38-3376-E231-21ED70F8D7B2}"/>
                  </a:ext>
                </a:extLst>
              </p:cNvPr>
              <p:cNvSpPr txBox="1"/>
              <p:nvPr/>
            </p:nvSpPr>
            <p:spPr>
              <a:xfrm rot="1594491">
                <a:off x="6152712" y="4531798"/>
                <a:ext cx="389850" cy="584775"/>
              </a:xfrm>
              <a:prstGeom prst="rect">
                <a:avLst/>
              </a:prstGeom>
              <a:noFill/>
            </p:spPr>
            <p:txBody>
              <a:bodyPr wrap="none" rtlCol="0">
                <a:spAutoFit/>
              </a:bodyPr>
              <a:lstStyle/>
              <a:p>
                <a:r>
                  <a:rPr lang="en-US" sz="3200" dirty="0"/>
                  <a:t>?</a:t>
                </a:r>
              </a:p>
            </p:txBody>
          </p:sp>
          <p:sp>
            <p:nvSpPr>
              <p:cNvPr id="96" name="TextBox 95">
                <a:extLst>
                  <a:ext uri="{FF2B5EF4-FFF2-40B4-BE49-F238E27FC236}">
                    <a16:creationId xmlns:a16="http://schemas.microsoft.com/office/drawing/2014/main" id="{D84AB451-13A1-077E-0107-E6BB8EF9C116}"/>
                  </a:ext>
                </a:extLst>
              </p:cNvPr>
              <p:cNvSpPr txBox="1"/>
              <p:nvPr/>
            </p:nvSpPr>
            <p:spPr>
              <a:xfrm rot="19510149">
                <a:off x="5711668" y="4542484"/>
                <a:ext cx="389850" cy="584775"/>
              </a:xfrm>
              <a:prstGeom prst="rect">
                <a:avLst/>
              </a:prstGeom>
              <a:noFill/>
            </p:spPr>
            <p:txBody>
              <a:bodyPr wrap="none" rtlCol="0">
                <a:spAutoFit/>
              </a:bodyPr>
              <a:lstStyle/>
              <a:p>
                <a:r>
                  <a:rPr lang="en-US" sz="3200" dirty="0"/>
                  <a:t>?</a:t>
                </a:r>
              </a:p>
            </p:txBody>
          </p:sp>
        </p:grpSp>
      </p:grpSp>
    </p:spTree>
    <p:custDataLst>
      <p:tags r:id="rId1"/>
    </p:custDataLst>
    <p:extLst>
      <p:ext uri="{BB962C8B-B14F-4D97-AF65-F5344CB8AC3E}">
        <p14:creationId xmlns:p14="http://schemas.microsoft.com/office/powerpoint/2010/main" val="346040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1C7A-149D-D805-A1B1-BDCF8370FC72}"/>
              </a:ext>
            </a:extLst>
          </p:cNvPr>
          <p:cNvSpPr>
            <a:spLocks noGrp="1"/>
          </p:cNvSpPr>
          <p:nvPr>
            <p:ph type="ctrTitle"/>
          </p:nvPr>
        </p:nvSpPr>
        <p:spPr>
          <a:xfrm>
            <a:off x="1879600" y="2099943"/>
            <a:ext cx="8432800" cy="2387600"/>
          </a:xfrm>
        </p:spPr>
        <p:txBody>
          <a:bodyPr>
            <a:normAutofit/>
          </a:bodyPr>
          <a:lstStyle/>
          <a:p>
            <a:r>
              <a:rPr lang="en-US" sz="4800" dirty="0"/>
              <a:t>How I learned to stop worrying and love learned OS policies</a:t>
            </a:r>
          </a:p>
        </p:txBody>
      </p:sp>
      <p:sp>
        <p:nvSpPr>
          <p:cNvPr id="3" name="Subtitle 2">
            <a:extLst>
              <a:ext uri="{FF2B5EF4-FFF2-40B4-BE49-F238E27FC236}">
                <a16:creationId xmlns:a16="http://schemas.microsoft.com/office/drawing/2014/main" id="{F524401E-EEDF-66CA-E758-4ACF37E28A21}"/>
              </a:ext>
            </a:extLst>
          </p:cNvPr>
          <p:cNvSpPr>
            <a:spLocks noGrp="1"/>
          </p:cNvSpPr>
          <p:nvPr>
            <p:ph type="subTitle" idx="1"/>
          </p:nvPr>
        </p:nvSpPr>
        <p:spPr>
          <a:xfrm>
            <a:off x="1331650" y="4463500"/>
            <a:ext cx="9336350" cy="854552"/>
          </a:xfrm>
        </p:spPr>
        <p:txBody>
          <a:bodyPr>
            <a:normAutofit/>
          </a:bodyPr>
          <a:lstStyle/>
          <a:p>
            <a:r>
              <a:rPr lang="en-US" sz="2000" b="1" dirty="0">
                <a:latin typeface="Raleway Bold" pitchFamily="2" charset="0"/>
              </a:rPr>
              <a:t>Divyanshu Saxena</a:t>
            </a:r>
            <a:r>
              <a:rPr lang="en-US" sz="2000" dirty="0"/>
              <a:t>*, Jiayi Chen*, Sujay </a:t>
            </a:r>
            <a:r>
              <a:rPr lang="en-US" sz="2000" dirty="0" err="1"/>
              <a:t>Yadalam</a:t>
            </a:r>
            <a:r>
              <a:rPr lang="en-US" sz="2000" dirty="0"/>
              <a:t>, </a:t>
            </a:r>
            <a:r>
              <a:rPr lang="en-US" sz="2000" dirty="0" err="1"/>
              <a:t>Yeonju</a:t>
            </a:r>
            <a:r>
              <a:rPr lang="en-US" sz="2000" dirty="0"/>
              <a:t> Ro, Rohit </a:t>
            </a:r>
            <a:r>
              <a:rPr lang="en-US" sz="2000" dirty="0" err="1"/>
              <a:t>Dwivedula</a:t>
            </a:r>
            <a:r>
              <a:rPr lang="en-US" sz="2000" dirty="0"/>
              <a:t>, Eric Campbell, Aditya Akella, Christopher Rossbach, Michael Swift</a:t>
            </a:r>
          </a:p>
        </p:txBody>
      </p:sp>
      <p:pic>
        <p:nvPicPr>
          <p:cNvPr id="5" name="Picture 4">
            <a:extLst>
              <a:ext uri="{FF2B5EF4-FFF2-40B4-BE49-F238E27FC236}">
                <a16:creationId xmlns:a16="http://schemas.microsoft.com/office/drawing/2014/main" id="{A62CA2A9-0243-4953-4474-AF554DE27077}"/>
              </a:ext>
            </a:extLst>
          </p:cNvPr>
          <p:cNvPicPr>
            <a:picLocks noChangeAspect="1"/>
          </p:cNvPicPr>
          <p:nvPr/>
        </p:nvPicPr>
        <p:blipFill>
          <a:blip r:embed="rId4"/>
          <a:srcRect/>
          <a:stretch/>
        </p:blipFill>
        <p:spPr>
          <a:xfrm>
            <a:off x="4468195" y="947318"/>
            <a:ext cx="3255609" cy="2170406"/>
          </a:xfrm>
          <a:prstGeom prst="rect">
            <a:avLst/>
          </a:prstGeom>
        </p:spPr>
      </p:pic>
      <p:pic>
        <p:nvPicPr>
          <p:cNvPr id="8" name="Picture 7" descr="A black and orange text&#10;&#10;AI-generated content may be incorrect.">
            <a:extLst>
              <a:ext uri="{FF2B5EF4-FFF2-40B4-BE49-F238E27FC236}">
                <a16:creationId xmlns:a16="http://schemas.microsoft.com/office/drawing/2014/main" id="{63D8CBCA-35FA-B482-66E1-29FCB21E0063}"/>
              </a:ext>
            </a:extLst>
          </p:cNvPr>
          <p:cNvPicPr>
            <a:picLocks noChangeAspect="1"/>
          </p:cNvPicPr>
          <p:nvPr/>
        </p:nvPicPr>
        <p:blipFill>
          <a:blip r:embed="rId5">
            <a:extLst>
              <a:ext uri="{28A0092B-C50C-407E-A947-70E740481C1C}">
                <a14:useLocalDpi xmlns:a14="http://schemas.microsoft.com/office/drawing/2010/main" val="0"/>
              </a:ext>
            </a:extLst>
          </a:blip>
          <a:srcRect l="11271" t="28336" r="11971" b="28990"/>
          <a:stretch/>
        </p:blipFill>
        <p:spPr>
          <a:xfrm>
            <a:off x="2460139" y="5509877"/>
            <a:ext cx="3418151" cy="854552"/>
          </a:xfrm>
          <a:prstGeom prst="rect">
            <a:avLst/>
          </a:prstGeom>
        </p:spPr>
      </p:pic>
      <p:pic>
        <p:nvPicPr>
          <p:cNvPr id="10" name="Picture 9" descr="A red and black logo&#10;&#10;AI-generated content may be incorrect.">
            <a:extLst>
              <a:ext uri="{FF2B5EF4-FFF2-40B4-BE49-F238E27FC236}">
                <a16:creationId xmlns:a16="http://schemas.microsoft.com/office/drawing/2014/main" id="{BCF8B6FD-D68C-1065-DFE8-4E4BF9C5B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402" y="5333375"/>
            <a:ext cx="3413459" cy="1151116"/>
          </a:xfrm>
          <a:prstGeom prst="rect">
            <a:avLst/>
          </a:prstGeom>
        </p:spPr>
      </p:pic>
      <p:pic>
        <p:nvPicPr>
          <p:cNvPr id="2050" name="Picture 2" descr="Home">
            <a:extLst>
              <a:ext uri="{FF2B5EF4-FFF2-40B4-BE49-F238E27FC236}">
                <a16:creationId xmlns:a16="http://schemas.microsoft.com/office/drawing/2014/main" id="{5F1A29C0-301B-E706-9D93-0832245F12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271" t="15152" b="13635"/>
          <a:stretch/>
        </p:blipFill>
        <p:spPr bwMode="auto">
          <a:xfrm>
            <a:off x="5182807" y="184889"/>
            <a:ext cx="1826383" cy="544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514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8B6F-692B-0A0B-A542-822EBFADC39F}"/>
              </a:ext>
            </a:extLst>
          </p:cNvPr>
          <p:cNvSpPr>
            <a:spLocks noGrp="1"/>
          </p:cNvSpPr>
          <p:nvPr>
            <p:ph type="title"/>
            <p:custDataLst>
              <p:tags r:id="rId2"/>
            </p:custDataLst>
          </p:nvPr>
        </p:nvSpPr>
        <p:spPr>
          <a:xfrm>
            <a:off x="554753" y="365126"/>
            <a:ext cx="11082495" cy="1091886"/>
          </a:xfrm>
        </p:spPr>
        <p:txBody>
          <a:bodyPr/>
          <a:lstStyle/>
          <a:p>
            <a:r>
              <a:rPr lang="en-US" dirty="0"/>
              <a:t>Guardrails for OS Policies</a:t>
            </a:r>
          </a:p>
        </p:txBody>
      </p:sp>
      <p:sp>
        <p:nvSpPr>
          <p:cNvPr id="3" name="Content Placeholder 2">
            <a:extLst>
              <a:ext uri="{FF2B5EF4-FFF2-40B4-BE49-F238E27FC236}">
                <a16:creationId xmlns:a16="http://schemas.microsoft.com/office/drawing/2014/main" id="{B5CB3501-5919-B704-917B-559481E10D6A}"/>
              </a:ext>
            </a:extLst>
          </p:cNvPr>
          <p:cNvSpPr>
            <a:spLocks noGrp="1"/>
          </p:cNvSpPr>
          <p:nvPr>
            <p:ph idx="1"/>
            <p:custDataLst>
              <p:tags r:id="rId3"/>
            </p:custDataLst>
          </p:nvPr>
        </p:nvSpPr>
        <p:spPr>
          <a:xfrm>
            <a:off x="505976" y="1567544"/>
            <a:ext cx="11180047" cy="501286"/>
          </a:xfrm>
        </p:spPr>
        <p:txBody>
          <a:bodyPr>
            <a:normAutofit/>
          </a:bodyPr>
          <a:lstStyle/>
          <a:p>
            <a:pPr marL="0" indent="0" algn="ctr">
              <a:buSzPts val="100"/>
              <a:buNone/>
            </a:pPr>
            <a:r>
              <a:rPr lang="en-US" sz="2400" dirty="0">
                <a:solidFill>
                  <a:schemeClr val="tx1">
                    <a:alpha val="0"/>
                  </a:schemeClr>
                </a:solidFill>
              </a:rPr>
              <a:t>Enable learned policies where beneficial and avoid catastrophic outcomes.</a:t>
            </a:r>
          </a:p>
        </p:txBody>
      </p:sp>
      <p:sp>
        <p:nvSpPr>
          <p:cNvPr id="4" name="Slide Number Placeholder 3">
            <a:extLst>
              <a:ext uri="{FF2B5EF4-FFF2-40B4-BE49-F238E27FC236}">
                <a16:creationId xmlns:a16="http://schemas.microsoft.com/office/drawing/2014/main" id="{9CD8A9B0-8AC1-73C7-4E0B-5E75A867E077}"/>
              </a:ext>
            </a:extLst>
          </p:cNvPr>
          <p:cNvSpPr>
            <a:spLocks noGrp="1"/>
          </p:cNvSpPr>
          <p:nvPr>
            <p:ph type="sldNum" sz="quarter" idx="12"/>
            <p:custDataLst>
              <p:tags r:id="rId4"/>
            </p:custDataLst>
          </p:nvPr>
        </p:nvSpPr>
        <p:spPr/>
        <p:txBody>
          <a:bodyPr/>
          <a:lstStyle/>
          <a:p>
            <a:r>
              <a:rPr lang="en-US"/>
              <a:t>4</a:t>
            </a:r>
            <a:endParaRPr lang="en-US" dirty="0"/>
          </a:p>
        </p:txBody>
      </p:sp>
      <p:pic>
        <p:nvPicPr>
          <p:cNvPr id="5" name="Picture 4">
            <a:extLst>
              <a:ext uri="{FF2B5EF4-FFF2-40B4-BE49-F238E27FC236}">
                <a16:creationId xmlns:a16="http://schemas.microsoft.com/office/drawing/2014/main" id="{11156D66-974D-05C2-23F3-46F36BCFB863}"/>
              </a:ext>
            </a:extLst>
          </p:cNvPr>
          <p:cNvPicPr>
            <a:picLocks noChangeAspect="1"/>
          </p:cNvPicPr>
          <p:nvPr>
            <p:custDataLst>
              <p:tags r:id="rId5"/>
            </p:custDataLst>
          </p:nvPr>
        </p:nvPicPr>
        <p:blipFill>
          <a:blip r:embed="rId8"/>
          <a:srcRect/>
          <a:stretch/>
        </p:blipFill>
        <p:spPr>
          <a:xfrm>
            <a:off x="3773802" y="2359422"/>
            <a:ext cx="4485680" cy="2990453"/>
          </a:xfrm>
          <a:prstGeom prst="rect">
            <a:avLst/>
          </a:prstGeom>
        </p:spPr>
      </p:pic>
    </p:spTree>
    <p:custDataLst>
      <p:tags r:id="rId1"/>
    </p:custDataLst>
    <p:extLst>
      <p:ext uri="{BB962C8B-B14F-4D97-AF65-F5344CB8AC3E}">
        <p14:creationId xmlns:p14="http://schemas.microsoft.com/office/powerpoint/2010/main" val="337711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8B6F-692B-0A0B-A542-822EBFADC39F}"/>
              </a:ext>
            </a:extLst>
          </p:cNvPr>
          <p:cNvSpPr>
            <a:spLocks noGrp="1"/>
          </p:cNvSpPr>
          <p:nvPr>
            <p:ph type="title"/>
            <p:custDataLst>
              <p:tags r:id="rId2"/>
            </p:custDataLst>
          </p:nvPr>
        </p:nvSpPr>
        <p:spPr>
          <a:xfrm>
            <a:off x="554753" y="365126"/>
            <a:ext cx="11082495" cy="1091886"/>
          </a:xfrm>
        </p:spPr>
        <p:txBody>
          <a:bodyPr/>
          <a:lstStyle/>
          <a:p>
            <a:r>
              <a:rPr lang="en-US" dirty="0"/>
              <a:t>Guardrails for OS Policies</a:t>
            </a:r>
          </a:p>
        </p:txBody>
      </p:sp>
      <p:sp>
        <p:nvSpPr>
          <p:cNvPr id="3" name="Content Placeholder 2">
            <a:extLst>
              <a:ext uri="{FF2B5EF4-FFF2-40B4-BE49-F238E27FC236}">
                <a16:creationId xmlns:a16="http://schemas.microsoft.com/office/drawing/2014/main" id="{B5CB3501-5919-B704-917B-559481E10D6A}"/>
              </a:ext>
            </a:extLst>
          </p:cNvPr>
          <p:cNvSpPr>
            <a:spLocks noGrp="1"/>
          </p:cNvSpPr>
          <p:nvPr>
            <p:ph idx="1"/>
            <p:custDataLst>
              <p:tags r:id="rId3"/>
            </p:custDataLst>
          </p:nvPr>
        </p:nvSpPr>
        <p:spPr>
          <a:xfrm>
            <a:off x="505976" y="1567544"/>
            <a:ext cx="11180047" cy="501286"/>
          </a:xfrm>
        </p:spPr>
        <p:txBody>
          <a:bodyPr>
            <a:normAutofit/>
          </a:bodyPr>
          <a:lstStyle/>
          <a:p>
            <a:pPr marL="0" indent="0" algn="ctr">
              <a:buNone/>
            </a:pPr>
            <a:r>
              <a:rPr lang="en-US" sz="2400" dirty="0"/>
              <a:t>Enable learned policies where beneficial and avoid catastrophic outcomes.</a:t>
            </a:r>
          </a:p>
        </p:txBody>
      </p:sp>
      <p:sp>
        <p:nvSpPr>
          <p:cNvPr id="4" name="Slide Number Placeholder 3">
            <a:extLst>
              <a:ext uri="{FF2B5EF4-FFF2-40B4-BE49-F238E27FC236}">
                <a16:creationId xmlns:a16="http://schemas.microsoft.com/office/drawing/2014/main" id="{9CD8A9B0-8AC1-73C7-4E0B-5E75A867E077}"/>
              </a:ext>
            </a:extLst>
          </p:cNvPr>
          <p:cNvSpPr>
            <a:spLocks noGrp="1"/>
          </p:cNvSpPr>
          <p:nvPr>
            <p:ph type="sldNum" sz="quarter" idx="12"/>
            <p:custDataLst>
              <p:tags r:id="rId4"/>
            </p:custDataLst>
          </p:nvPr>
        </p:nvSpPr>
        <p:spPr/>
        <p:txBody>
          <a:bodyPr/>
          <a:lstStyle/>
          <a:p>
            <a:r>
              <a:rPr lang="en-US"/>
              <a:t>4</a:t>
            </a:r>
            <a:endParaRPr lang="en-US" dirty="0"/>
          </a:p>
        </p:txBody>
      </p:sp>
      <p:pic>
        <p:nvPicPr>
          <p:cNvPr id="5" name="Picture 4">
            <a:extLst>
              <a:ext uri="{FF2B5EF4-FFF2-40B4-BE49-F238E27FC236}">
                <a16:creationId xmlns:a16="http://schemas.microsoft.com/office/drawing/2014/main" id="{11156D66-974D-05C2-23F3-46F36BCFB863}"/>
              </a:ext>
            </a:extLst>
          </p:cNvPr>
          <p:cNvPicPr>
            <a:picLocks noChangeAspect="1"/>
          </p:cNvPicPr>
          <p:nvPr>
            <p:custDataLst>
              <p:tags r:id="rId5"/>
            </p:custDataLst>
          </p:nvPr>
        </p:nvPicPr>
        <p:blipFill>
          <a:blip r:embed="rId10"/>
          <a:srcRect/>
          <a:stretch/>
        </p:blipFill>
        <p:spPr>
          <a:xfrm>
            <a:off x="3773802" y="2359422"/>
            <a:ext cx="4485680" cy="2990453"/>
          </a:xfrm>
          <a:prstGeom prst="rect">
            <a:avLst/>
          </a:prstGeom>
        </p:spPr>
      </p:pic>
      <p:pic>
        <p:nvPicPr>
          <p:cNvPr id="1026" name="Picture 2" descr="One of the Most Dangerous Mountain Roads in the World : Killar to Kishtwar">
            <a:extLst>
              <a:ext uri="{FF2B5EF4-FFF2-40B4-BE49-F238E27FC236}">
                <a16:creationId xmlns:a16="http://schemas.microsoft.com/office/drawing/2014/main" id="{1FB7C88C-529B-E8CB-9DF8-27C9FF7ABFED}"/>
              </a:ext>
            </a:extLst>
          </p:cNvPr>
          <p:cNvPicPr>
            <a:picLocks noChangeAspect="1" noChangeArrowheads="1"/>
          </p:cNvPicPr>
          <p:nvPr>
            <p:custDataLst>
              <p:tags r:id="rId6"/>
            </p:custDataLst>
          </p:nvPr>
        </p:nvPicPr>
        <p:blipFill rotWithShape="1">
          <a:blip r:embed="rId11">
            <a:extLst>
              <a:ext uri="{28A0092B-C50C-407E-A947-70E740481C1C}">
                <a14:useLocalDpi xmlns:a14="http://schemas.microsoft.com/office/drawing/2010/main" val="0"/>
              </a:ext>
            </a:extLst>
          </a:blip>
          <a:srcRect r="9318"/>
          <a:stretch/>
        </p:blipFill>
        <p:spPr bwMode="auto">
          <a:xfrm>
            <a:off x="379569" y="2408319"/>
            <a:ext cx="3600000" cy="2645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 driving on a road&#10;&#10;AI-generated content may be incorrect.">
            <a:extLst>
              <a:ext uri="{FF2B5EF4-FFF2-40B4-BE49-F238E27FC236}">
                <a16:creationId xmlns:a16="http://schemas.microsoft.com/office/drawing/2014/main" id="{D16D0AB5-9AF4-7CE0-3596-9B984C885DF5}"/>
              </a:ext>
            </a:extLst>
          </p:cNvPr>
          <p:cNvPicPr>
            <a:picLocks noChangeAspect="1"/>
          </p:cNvPicPr>
          <p:nvPr>
            <p:custDataLst>
              <p:tags r:id="rId7"/>
            </p:custDataLst>
          </p:nvPr>
        </p:nvPicPr>
        <p:blipFill>
          <a:blip r:embed="rId12"/>
          <a:srcRect r="9318"/>
          <a:stretch/>
        </p:blipFill>
        <p:spPr>
          <a:xfrm>
            <a:off x="8053715" y="2407095"/>
            <a:ext cx="3600000" cy="2646630"/>
          </a:xfrm>
          <a:prstGeom prst="rect">
            <a:avLst/>
          </a:prstGeom>
        </p:spPr>
      </p:pic>
    </p:spTree>
    <p:custDataLst>
      <p:tags r:id="rId1"/>
    </p:custDataLst>
    <p:extLst>
      <p:ext uri="{BB962C8B-B14F-4D97-AF65-F5344CB8AC3E}">
        <p14:creationId xmlns:p14="http://schemas.microsoft.com/office/powerpoint/2010/main" val="83179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8">
            <a:extLst>
              <a:ext uri="{FF2B5EF4-FFF2-40B4-BE49-F238E27FC236}">
                <a16:creationId xmlns:a16="http://schemas.microsoft.com/office/drawing/2014/main" id="{01980266-C987-A3C3-DA2E-3303AD8B151A}"/>
              </a:ext>
            </a:extLst>
          </p:cNvPr>
          <p:cNvSpPr/>
          <p:nvPr>
            <p:custDataLst>
              <p:tags r:id="rId2"/>
            </p:custDataLst>
          </p:nvPr>
        </p:nvSpPr>
        <p:spPr>
          <a:xfrm>
            <a:off x="2596895" y="4433317"/>
            <a:ext cx="5964935" cy="167601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058D948-88B0-8117-DE34-87AF3CCBB2EC}"/>
              </a:ext>
            </a:extLst>
          </p:cNvPr>
          <p:cNvSpPr>
            <a:spLocks noGrp="1"/>
          </p:cNvSpPr>
          <p:nvPr>
            <p:ph idx="1"/>
            <p:custDataLst>
              <p:tags r:id="rId3"/>
            </p:custDataLst>
          </p:nvPr>
        </p:nvSpPr>
        <p:spPr>
          <a:xfrm>
            <a:off x="505976" y="1567543"/>
            <a:ext cx="11180047" cy="998883"/>
          </a:xfrm>
        </p:spPr>
        <p:txBody>
          <a:bodyPr>
            <a:noAutofit/>
          </a:bodyPr>
          <a:lstStyle/>
          <a:p>
            <a:r>
              <a:rPr lang="en-US" sz="2400" b="1" dirty="0"/>
              <a:t>Task</a:t>
            </a:r>
            <a:r>
              <a:rPr lang="en-US" sz="2400" dirty="0"/>
              <a:t>: Predict whether an I/O access will be slow or fast [</a:t>
            </a:r>
            <a:r>
              <a:rPr lang="en-US" sz="2400" dirty="0" err="1"/>
              <a:t>LinnOS</a:t>
            </a:r>
            <a:r>
              <a:rPr lang="en-US" sz="2400" dirty="0"/>
              <a:t> (OSDI’20)]</a:t>
            </a:r>
          </a:p>
          <a:p>
            <a:r>
              <a:rPr lang="en-US" sz="2400" dirty="0"/>
              <a:t>Trained using the latency distribution of current workload.</a:t>
            </a:r>
          </a:p>
        </p:txBody>
      </p:sp>
      <p:sp>
        <p:nvSpPr>
          <p:cNvPr id="3" name="Slide Number Placeholder 2">
            <a:extLst>
              <a:ext uri="{FF2B5EF4-FFF2-40B4-BE49-F238E27FC236}">
                <a16:creationId xmlns:a16="http://schemas.microsoft.com/office/drawing/2014/main" id="{C210C8F3-B2D8-F072-3C05-71FAC3757209}"/>
              </a:ext>
            </a:extLst>
          </p:cNvPr>
          <p:cNvSpPr>
            <a:spLocks noGrp="1"/>
          </p:cNvSpPr>
          <p:nvPr>
            <p:ph type="sldNum" sz="quarter" idx="12"/>
            <p:custDataLst>
              <p:tags r:id="rId4"/>
            </p:custDataLst>
          </p:nvPr>
        </p:nvSpPr>
        <p:spPr/>
        <p:txBody>
          <a:bodyPr/>
          <a:lstStyle/>
          <a:p>
            <a:r>
              <a:rPr lang="en-US"/>
              <a:t>5</a:t>
            </a:r>
            <a:endParaRPr lang="en-US" dirty="0"/>
          </a:p>
        </p:txBody>
      </p:sp>
      <p:sp>
        <p:nvSpPr>
          <p:cNvPr id="4" name="Title 3">
            <a:extLst>
              <a:ext uri="{FF2B5EF4-FFF2-40B4-BE49-F238E27FC236}">
                <a16:creationId xmlns:a16="http://schemas.microsoft.com/office/drawing/2014/main" id="{256AF373-5AB8-948A-CECA-208A239EC0B0}"/>
              </a:ext>
            </a:extLst>
          </p:cNvPr>
          <p:cNvSpPr>
            <a:spLocks noGrp="1"/>
          </p:cNvSpPr>
          <p:nvPr>
            <p:ph type="title"/>
            <p:custDataLst>
              <p:tags r:id="rId5"/>
            </p:custDataLst>
          </p:nvPr>
        </p:nvSpPr>
        <p:spPr/>
        <p:txBody>
          <a:bodyPr>
            <a:normAutofit/>
          </a:bodyPr>
          <a:lstStyle/>
          <a:p>
            <a:r>
              <a:rPr lang="en-US" dirty="0"/>
              <a:t>A Guardrail Case Study – I/O Latency Predictor</a:t>
            </a:r>
          </a:p>
        </p:txBody>
      </p:sp>
      <p:sp>
        <p:nvSpPr>
          <p:cNvPr id="7" name="TextBox 6">
            <a:extLst>
              <a:ext uri="{FF2B5EF4-FFF2-40B4-BE49-F238E27FC236}">
                <a16:creationId xmlns:a16="http://schemas.microsoft.com/office/drawing/2014/main" id="{3E0B0DFA-4E36-46F9-8EA2-1AF0A8066CC6}"/>
              </a:ext>
            </a:extLst>
          </p:cNvPr>
          <p:cNvSpPr txBox="1"/>
          <p:nvPr>
            <p:custDataLst>
              <p:tags r:id="rId6"/>
            </p:custDataLst>
          </p:nvPr>
        </p:nvSpPr>
        <p:spPr>
          <a:xfrm>
            <a:off x="2596896" y="4571045"/>
            <a:ext cx="1938985" cy="1477328"/>
          </a:xfrm>
          <a:prstGeom prst="rect">
            <a:avLst/>
          </a:prstGeom>
          <a:noFill/>
        </p:spPr>
        <p:txBody>
          <a:bodyPr wrap="square" rtlCol="0">
            <a:spAutoFit/>
          </a:bodyPr>
          <a:lstStyle/>
          <a:p>
            <a:pPr algn="ctr"/>
            <a:r>
              <a:rPr kumimoji="0" lang="en-US" b="1" i="0" u="none" strike="noStrike" kern="1200" cap="none" spc="0" normalizeH="0" baseline="0" noProof="0" dirty="0">
                <a:ln>
                  <a:noFill/>
                </a:ln>
                <a:solidFill>
                  <a:prstClr val="black"/>
                </a:solidFill>
                <a:effectLst/>
                <a:uLnTx/>
                <a:uFillTx/>
                <a:latin typeface="Raleway" panose="020F0502020204030204" pitchFamily="2" charset="0"/>
                <a:ea typeface="Roboto" panose="02000000000000000000" pitchFamily="2" charset="0"/>
              </a:rPr>
              <a:t>Features</a:t>
            </a:r>
          </a:p>
          <a:p>
            <a:pPr marL="285750"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Raleway" panose="020F0502020204030204" pitchFamily="2" charset="0"/>
                <a:ea typeface="Roboto" panose="02000000000000000000" pitchFamily="2" charset="0"/>
              </a:rPr>
              <a:t>Latencies of recent I/</a:t>
            </a:r>
            <a:r>
              <a:rPr kumimoji="0" lang="en-US" b="0" i="0" u="none" strike="noStrike" kern="1200" cap="none" spc="0" normalizeH="0" baseline="0" noProof="0" dirty="0" err="1">
                <a:ln>
                  <a:noFill/>
                </a:ln>
                <a:solidFill>
                  <a:prstClr val="black"/>
                </a:solidFill>
                <a:effectLst/>
                <a:uLnTx/>
                <a:uFillTx/>
                <a:latin typeface="Raleway" panose="020F0502020204030204" pitchFamily="2" charset="0"/>
                <a:ea typeface="Roboto" panose="02000000000000000000" pitchFamily="2" charset="0"/>
              </a:rPr>
              <a:t>Os</a:t>
            </a:r>
            <a:endParaRPr kumimoji="0" lang="en-US" b="0" i="0" u="none" strike="noStrike" kern="1200" cap="none" spc="0" normalizeH="0" baseline="0" noProof="0" dirty="0">
              <a:ln>
                <a:noFill/>
              </a:ln>
              <a:solidFill>
                <a:prstClr val="black"/>
              </a:solidFill>
              <a:effectLst/>
              <a:uLnTx/>
              <a:uFillTx/>
              <a:latin typeface="Raleway" panose="020F0502020204030204" pitchFamily="2" charset="0"/>
              <a:ea typeface="Roboto" panose="02000000000000000000" pitchFamily="2" charset="0"/>
            </a:endParaRPr>
          </a:p>
          <a:p>
            <a:pPr marL="285750" indent="-285750">
              <a:buFont typeface="Arial" panose="020B0604020202020204" pitchFamily="34" charset="0"/>
              <a:buChar char="•"/>
            </a:pPr>
            <a:r>
              <a:rPr lang="en-US" dirty="0">
                <a:solidFill>
                  <a:prstClr val="black"/>
                </a:solidFill>
                <a:latin typeface="Raleway" panose="020F0502020204030204" pitchFamily="2" charset="0"/>
                <a:ea typeface="Roboto" panose="02000000000000000000" pitchFamily="2" charset="0"/>
              </a:rPr>
              <a:t>N</a:t>
            </a:r>
            <a:r>
              <a:rPr kumimoji="0" lang="en-US" b="0" i="0" u="none" strike="noStrike" kern="1200" cap="none" spc="0" normalizeH="0" baseline="0" noProof="0" dirty="0">
                <a:ln>
                  <a:noFill/>
                </a:ln>
                <a:solidFill>
                  <a:prstClr val="black"/>
                </a:solidFill>
                <a:effectLst/>
                <a:uLnTx/>
                <a:uFillTx/>
                <a:latin typeface="Raleway" panose="020F0502020204030204" pitchFamily="2" charset="0"/>
                <a:ea typeface="Roboto" panose="02000000000000000000" pitchFamily="2" charset="0"/>
              </a:rPr>
              <a:t>umber of pending I/</a:t>
            </a:r>
            <a:r>
              <a:rPr kumimoji="0" lang="en-US" b="0" i="0" u="none" strike="noStrike" kern="1200" cap="none" spc="0" normalizeH="0" baseline="0" noProof="0" dirty="0" err="1">
                <a:ln>
                  <a:noFill/>
                </a:ln>
                <a:solidFill>
                  <a:prstClr val="black"/>
                </a:solidFill>
                <a:effectLst/>
                <a:uLnTx/>
                <a:uFillTx/>
                <a:latin typeface="Raleway" panose="020F0502020204030204" pitchFamily="2" charset="0"/>
                <a:ea typeface="Roboto" panose="02000000000000000000" pitchFamily="2" charset="0"/>
              </a:rPr>
              <a:t>Os</a:t>
            </a:r>
            <a:endParaRPr lang="en-US" sz="1400" dirty="0"/>
          </a:p>
        </p:txBody>
      </p:sp>
      <p:grpSp>
        <p:nvGrpSpPr>
          <p:cNvPr id="17" name="Group 16">
            <a:extLst>
              <a:ext uri="{FF2B5EF4-FFF2-40B4-BE49-F238E27FC236}">
                <a16:creationId xmlns:a16="http://schemas.microsoft.com/office/drawing/2014/main" id="{46C860B1-649F-114F-9C26-00A6DD30ED2D}"/>
              </a:ext>
            </a:extLst>
          </p:cNvPr>
          <p:cNvGrpSpPr/>
          <p:nvPr>
            <p:custDataLst>
              <p:tags r:id="rId7"/>
            </p:custDataLst>
          </p:nvPr>
        </p:nvGrpSpPr>
        <p:grpSpPr>
          <a:xfrm>
            <a:off x="8896916" y="4825078"/>
            <a:ext cx="1119641" cy="1284256"/>
            <a:chOff x="8762618" y="3172079"/>
            <a:chExt cx="1112902" cy="1432560"/>
          </a:xfrm>
        </p:grpSpPr>
        <p:pic>
          <p:nvPicPr>
            <p:cNvPr id="15" name="Picture 14">
              <a:extLst>
                <a:ext uri="{FF2B5EF4-FFF2-40B4-BE49-F238E27FC236}">
                  <a16:creationId xmlns:a16="http://schemas.microsoft.com/office/drawing/2014/main" id="{8407B12B-A6F3-3FE2-316D-21907EBCA69F}"/>
                </a:ext>
              </a:extLst>
            </p:cNvPr>
            <p:cNvPicPr>
              <a:picLocks noChangeAspect="1"/>
            </p:cNvPicPr>
            <p:nvPr/>
          </p:nvPicPr>
          <p:blipFill>
            <a:blip r:embed="rId22"/>
            <a:srcRect l="11070" r="11244"/>
            <a:stretch/>
          </p:blipFill>
          <p:spPr>
            <a:xfrm>
              <a:off x="8762618" y="3172079"/>
              <a:ext cx="1112902" cy="1432560"/>
            </a:xfrm>
            <a:prstGeom prst="rect">
              <a:avLst/>
            </a:prstGeom>
          </p:spPr>
        </p:pic>
        <p:sp>
          <p:nvSpPr>
            <p:cNvPr id="16" name="TextBox 15">
              <a:extLst>
                <a:ext uri="{FF2B5EF4-FFF2-40B4-BE49-F238E27FC236}">
                  <a16:creationId xmlns:a16="http://schemas.microsoft.com/office/drawing/2014/main" id="{2E225EE5-FCB9-91A9-4C2D-4872FFAB70AF}"/>
                </a:ext>
              </a:extLst>
            </p:cNvPr>
            <p:cNvSpPr txBox="1"/>
            <p:nvPr/>
          </p:nvSpPr>
          <p:spPr>
            <a:xfrm>
              <a:off x="8884729" y="3692163"/>
              <a:ext cx="868679" cy="523220"/>
            </a:xfrm>
            <a:prstGeom prst="rect">
              <a:avLst/>
            </a:prstGeom>
            <a:noFill/>
          </p:spPr>
          <p:txBody>
            <a:bodyPr wrap="square" rtlCol="0">
              <a:spAutoFit/>
            </a:bodyPr>
            <a:lstStyle/>
            <a:p>
              <a:pPr algn="ctr"/>
              <a:r>
                <a:rPr lang="en-US" sz="2800" dirty="0"/>
                <a:t>SSD</a:t>
              </a:r>
            </a:p>
          </p:txBody>
        </p:sp>
      </p:grpSp>
      <p:grpSp>
        <p:nvGrpSpPr>
          <p:cNvPr id="19" name="Group 18">
            <a:extLst>
              <a:ext uri="{FF2B5EF4-FFF2-40B4-BE49-F238E27FC236}">
                <a16:creationId xmlns:a16="http://schemas.microsoft.com/office/drawing/2014/main" id="{2FB057CF-179D-B8D2-4015-5D3787037249}"/>
              </a:ext>
            </a:extLst>
          </p:cNvPr>
          <p:cNvGrpSpPr/>
          <p:nvPr>
            <p:custDataLst>
              <p:tags r:id="rId8"/>
            </p:custDataLst>
          </p:nvPr>
        </p:nvGrpSpPr>
        <p:grpSpPr>
          <a:xfrm>
            <a:off x="4511040" y="4618735"/>
            <a:ext cx="2666334" cy="1381949"/>
            <a:chOff x="3878965" y="4681689"/>
            <a:chExt cx="2344617" cy="1215205"/>
          </a:xfrm>
        </p:grpSpPr>
        <p:pic>
          <p:nvPicPr>
            <p:cNvPr id="21" name="Picture 20">
              <a:extLst>
                <a:ext uri="{FF2B5EF4-FFF2-40B4-BE49-F238E27FC236}">
                  <a16:creationId xmlns:a16="http://schemas.microsoft.com/office/drawing/2014/main" id="{59430808-243E-9834-120F-85AB2D79582C}"/>
                </a:ext>
              </a:extLst>
            </p:cNvPr>
            <p:cNvPicPr>
              <a:picLocks noChangeAspect="1"/>
            </p:cNvPicPr>
            <p:nvPr/>
          </p:nvPicPr>
          <p:blipFill>
            <a:blip r:embed="rId23"/>
            <a:srcRect l="16495" t="29744" r="15299" b="30085"/>
            <a:stretch/>
          </p:blipFill>
          <p:spPr>
            <a:xfrm>
              <a:off x="4160320" y="4681689"/>
              <a:ext cx="2063262" cy="1215205"/>
            </a:xfrm>
            <a:prstGeom prst="rect">
              <a:avLst/>
            </a:prstGeom>
          </p:spPr>
        </p:pic>
        <p:sp>
          <p:nvSpPr>
            <p:cNvPr id="22" name="Rectangle 21">
              <a:extLst>
                <a:ext uri="{FF2B5EF4-FFF2-40B4-BE49-F238E27FC236}">
                  <a16:creationId xmlns:a16="http://schemas.microsoft.com/office/drawing/2014/main" id="{C3EC5125-FC85-8113-5B06-F797D5E684DF}"/>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F6C07A4-6FBC-E0DC-4098-10FB31C4B4AB}"/>
              </a:ext>
            </a:extLst>
          </p:cNvPr>
          <p:cNvSpPr txBox="1"/>
          <p:nvPr>
            <p:custDataLst>
              <p:tags r:id="rId9"/>
            </p:custDataLst>
          </p:nvPr>
        </p:nvSpPr>
        <p:spPr>
          <a:xfrm>
            <a:off x="7175926" y="5267151"/>
            <a:ext cx="668773" cy="400110"/>
          </a:xfrm>
          <a:prstGeom prst="rect">
            <a:avLst/>
          </a:prstGeom>
          <a:noFill/>
        </p:spPr>
        <p:txBody>
          <a:bodyPr wrap="none" rtlCol="0">
            <a:spAutoFit/>
          </a:bodyPr>
          <a:lstStyle/>
          <a:p>
            <a:r>
              <a:rPr lang="en-US" sz="2000" dirty="0">
                <a:solidFill>
                  <a:srgbClr val="00B050"/>
                </a:solidFill>
                <a:latin typeface="Raleway" pitchFamily="2" charset="0"/>
              </a:rPr>
              <a:t>Fast</a:t>
            </a:r>
          </a:p>
        </p:txBody>
      </p:sp>
      <p:sp>
        <p:nvSpPr>
          <p:cNvPr id="24" name="TextBox 23">
            <a:extLst>
              <a:ext uri="{FF2B5EF4-FFF2-40B4-BE49-F238E27FC236}">
                <a16:creationId xmlns:a16="http://schemas.microsoft.com/office/drawing/2014/main" id="{962D0CF4-2E47-BA75-342F-D5A480C91F9F}"/>
              </a:ext>
            </a:extLst>
          </p:cNvPr>
          <p:cNvSpPr txBox="1"/>
          <p:nvPr>
            <p:custDataLst>
              <p:tags r:id="rId10"/>
            </p:custDataLst>
          </p:nvPr>
        </p:nvSpPr>
        <p:spPr>
          <a:xfrm>
            <a:off x="7117417" y="4878091"/>
            <a:ext cx="766557" cy="400110"/>
          </a:xfrm>
          <a:prstGeom prst="rect">
            <a:avLst/>
          </a:prstGeom>
          <a:noFill/>
        </p:spPr>
        <p:txBody>
          <a:bodyPr wrap="none" rtlCol="0">
            <a:spAutoFit/>
          </a:bodyPr>
          <a:lstStyle/>
          <a:p>
            <a:r>
              <a:rPr lang="en-US" sz="2000" dirty="0">
                <a:solidFill>
                  <a:schemeClr val="accent1"/>
                </a:solidFill>
                <a:latin typeface="Raleway" pitchFamily="2" charset="0"/>
              </a:rPr>
              <a:t>Slow</a:t>
            </a:r>
          </a:p>
        </p:txBody>
      </p:sp>
      <p:cxnSp>
        <p:nvCxnSpPr>
          <p:cNvPr id="26" name="Straight Arrow Connector 25">
            <a:extLst>
              <a:ext uri="{FF2B5EF4-FFF2-40B4-BE49-F238E27FC236}">
                <a16:creationId xmlns:a16="http://schemas.microsoft.com/office/drawing/2014/main" id="{155B4545-1E75-CD9D-AF7E-F0FDE4FD1A9B}"/>
              </a:ext>
            </a:extLst>
          </p:cNvPr>
          <p:cNvCxnSpPr>
            <a:cxnSpLocks/>
            <a:stCxn id="23" idx="3"/>
            <a:endCxn id="15" idx="1"/>
          </p:cNvCxnSpPr>
          <p:nvPr>
            <p:custDataLst>
              <p:tags r:id="rId11"/>
            </p:custDataLst>
          </p:nvPr>
        </p:nvCxnSpPr>
        <p:spPr>
          <a:xfrm>
            <a:off x="7844699" y="5467206"/>
            <a:ext cx="1052217"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1DC9E3EA-5EB1-BBFD-55D6-1A78EE5483EF}"/>
              </a:ext>
            </a:extLst>
          </p:cNvPr>
          <p:cNvSpPr txBox="1"/>
          <p:nvPr>
            <p:custDataLst>
              <p:tags r:id="rId12"/>
            </p:custDataLst>
          </p:nvPr>
        </p:nvSpPr>
        <p:spPr>
          <a:xfrm>
            <a:off x="7963610" y="4030000"/>
            <a:ext cx="1058303" cy="400110"/>
          </a:xfrm>
          <a:prstGeom prst="rect">
            <a:avLst/>
          </a:prstGeom>
          <a:noFill/>
        </p:spPr>
        <p:txBody>
          <a:bodyPr wrap="none" rtlCol="0">
            <a:spAutoFit/>
          </a:bodyPr>
          <a:lstStyle/>
          <a:p>
            <a:r>
              <a:rPr lang="en-US" sz="2000" dirty="0">
                <a:latin typeface="Raleway" pitchFamily="2" charset="0"/>
              </a:rPr>
              <a:t>Revoke</a:t>
            </a:r>
          </a:p>
        </p:txBody>
      </p:sp>
      <p:cxnSp>
        <p:nvCxnSpPr>
          <p:cNvPr id="29" name="Connector: Elbow 28">
            <a:extLst>
              <a:ext uri="{FF2B5EF4-FFF2-40B4-BE49-F238E27FC236}">
                <a16:creationId xmlns:a16="http://schemas.microsoft.com/office/drawing/2014/main" id="{9C5A4147-7DA0-E4E9-1647-AE3C6967612F}"/>
              </a:ext>
            </a:extLst>
          </p:cNvPr>
          <p:cNvCxnSpPr>
            <a:cxnSpLocks/>
            <a:stCxn id="24" idx="0"/>
            <a:endCxn id="27" idx="1"/>
          </p:cNvCxnSpPr>
          <p:nvPr>
            <p:custDataLst>
              <p:tags r:id="rId13"/>
            </p:custDataLst>
          </p:nvPr>
        </p:nvCxnSpPr>
        <p:spPr>
          <a:xfrm rot="5400000" flipH="1" flipV="1">
            <a:off x="7408135" y="4322616"/>
            <a:ext cx="648036" cy="462914"/>
          </a:xfrm>
          <a:prstGeom prst="bentConnector2">
            <a:avLst/>
          </a:prstGeom>
          <a:ln w="38100">
            <a:tailEnd type="triangle"/>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AB794555-A464-AA20-0320-1463C8357BA2}"/>
              </a:ext>
            </a:extLst>
          </p:cNvPr>
          <p:cNvSpPr txBox="1"/>
          <p:nvPr>
            <p:custDataLst>
              <p:tags r:id="rId14"/>
            </p:custDataLst>
          </p:nvPr>
        </p:nvSpPr>
        <p:spPr>
          <a:xfrm>
            <a:off x="792914" y="4477981"/>
            <a:ext cx="952505" cy="400110"/>
          </a:xfrm>
          <a:prstGeom prst="rect">
            <a:avLst/>
          </a:prstGeom>
          <a:noFill/>
        </p:spPr>
        <p:txBody>
          <a:bodyPr wrap="none" rtlCol="0">
            <a:spAutoFit/>
          </a:bodyPr>
          <a:lstStyle/>
          <a:p>
            <a:r>
              <a:rPr lang="en-US" sz="2000" dirty="0">
                <a:latin typeface="Raleway" pitchFamily="2" charset="0"/>
              </a:rPr>
              <a:t>Kernel</a:t>
            </a:r>
          </a:p>
        </p:txBody>
      </p:sp>
      <p:sp>
        <p:nvSpPr>
          <p:cNvPr id="35" name="TextBox 34">
            <a:extLst>
              <a:ext uri="{FF2B5EF4-FFF2-40B4-BE49-F238E27FC236}">
                <a16:creationId xmlns:a16="http://schemas.microsoft.com/office/drawing/2014/main" id="{F818ED41-FB7E-3969-2460-5983F6B6591D}"/>
              </a:ext>
            </a:extLst>
          </p:cNvPr>
          <p:cNvSpPr txBox="1"/>
          <p:nvPr>
            <p:custDataLst>
              <p:tags r:id="rId15"/>
            </p:custDataLst>
          </p:nvPr>
        </p:nvSpPr>
        <p:spPr>
          <a:xfrm>
            <a:off x="505976" y="4030000"/>
            <a:ext cx="1526380" cy="400110"/>
          </a:xfrm>
          <a:prstGeom prst="rect">
            <a:avLst/>
          </a:prstGeom>
          <a:noFill/>
        </p:spPr>
        <p:txBody>
          <a:bodyPr wrap="none" rtlCol="0">
            <a:spAutoFit/>
          </a:bodyPr>
          <a:lstStyle/>
          <a:p>
            <a:r>
              <a:rPr lang="en-US" sz="2000" dirty="0">
                <a:latin typeface="Raleway" pitchFamily="2" charset="0"/>
              </a:rPr>
              <a:t>Application</a:t>
            </a:r>
          </a:p>
        </p:txBody>
      </p:sp>
      <p:sp>
        <p:nvSpPr>
          <p:cNvPr id="37" name="TextBox 36">
            <a:extLst>
              <a:ext uri="{FF2B5EF4-FFF2-40B4-BE49-F238E27FC236}">
                <a16:creationId xmlns:a16="http://schemas.microsoft.com/office/drawing/2014/main" id="{3E24086D-06EB-040D-C8CD-33A5E0D2280A}"/>
              </a:ext>
            </a:extLst>
          </p:cNvPr>
          <p:cNvSpPr txBox="1"/>
          <p:nvPr>
            <p:custDataLst>
              <p:tags r:id="rId16"/>
            </p:custDataLst>
          </p:nvPr>
        </p:nvSpPr>
        <p:spPr>
          <a:xfrm>
            <a:off x="4735814" y="4030000"/>
            <a:ext cx="1526380" cy="400110"/>
          </a:xfrm>
          <a:prstGeom prst="rect">
            <a:avLst/>
          </a:prstGeom>
          <a:noFill/>
        </p:spPr>
        <p:txBody>
          <a:bodyPr wrap="square" rtlCol="0">
            <a:spAutoFit/>
          </a:bodyPr>
          <a:lstStyle/>
          <a:p>
            <a:pPr algn="ctr"/>
            <a:r>
              <a:rPr lang="en-US" sz="2000" dirty="0">
                <a:latin typeface="Raleway" pitchFamily="2" charset="0"/>
              </a:rPr>
              <a:t>I/O access</a:t>
            </a:r>
          </a:p>
        </p:txBody>
      </p:sp>
      <p:grpSp>
        <p:nvGrpSpPr>
          <p:cNvPr id="46" name="Group 45">
            <a:extLst>
              <a:ext uri="{FF2B5EF4-FFF2-40B4-BE49-F238E27FC236}">
                <a16:creationId xmlns:a16="http://schemas.microsoft.com/office/drawing/2014/main" id="{0D54CA0F-096F-0D36-1E62-5A402391EB55}"/>
              </a:ext>
            </a:extLst>
          </p:cNvPr>
          <p:cNvGrpSpPr/>
          <p:nvPr>
            <p:custDataLst>
              <p:tags r:id="rId17"/>
            </p:custDataLst>
          </p:nvPr>
        </p:nvGrpSpPr>
        <p:grpSpPr>
          <a:xfrm>
            <a:off x="2596895" y="2603045"/>
            <a:ext cx="6199322" cy="1204568"/>
            <a:chOff x="4602791" y="2386370"/>
            <a:chExt cx="6199322" cy="1204568"/>
          </a:xfrm>
        </p:grpSpPr>
        <p:sp>
          <p:nvSpPr>
            <p:cNvPr id="38" name="!!Rectangle 28">
              <a:extLst>
                <a:ext uri="{FF2B5EF4-FFF2-40B4-BE49-F238E27FC236}">
                  <a16:creationId xmlns:a16="http://schemas.microsoft.com/office/drawing/2014/main" id="{A99B087D-1F5A-B277-08EF-F77C66D5459C}"/>
                </a:ext>
              </a:extLst>
            </p:cNvPr>
            <p:cNvSpPr/>
            <p:nvPr/>
          </p:nvSpPr>
          <p:spPr>
            <a:xfrm>
              <a:off x="4602791" y="2386370"/>
              <a:ext cx="6199322" cy="1204568"/>
            </a:xfrm>
            <a:prstGeom prst="rect">
              <a:avLst/>
            </a:prstGeom>
            <a:solidFill>
              <a:schemeClr val="accent2">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321F30F-0699-9808-3110-2C97D30E454B}"/>
                </a:ext>
              </a:extLst>
            </p:cNvPr>
            <p:cNvPicPr>
              <a:picLocks noChangeAspect="1"/>
            </p:cNvPicPr>
            <p:nvPr/>
          </p:nvPicPr>
          <p:blipFill>
            <a:blip r:embed="rId24"/>
            <a:srcRect t="10866"/>
            <a:stretch/>
          </p:blipFill>
          <p:spPr>
            <a:xfrm>
              <a:off x="6047500" y="2489664"/>
              <a:ext cx="1119642" cy="997980"/>
            </a:xfrm>
            <a:prstGeom prst="rect">
              <a:avLst/>
            </a:prstGeom>
          </p:spPr>
        </p:pic>
        <p:pic>
          <p:nvPicPr>
            <p:cNvPr id="41" name="Picture 40">
              <a:extLst>
                <a:ext uri="{FF2B5EF4-FFF2-40B4-BE49-F238E27FC236}">
                  <a16:creationId xmlns:a16="http://schemas.microsoft.com/office/drawing/2014/main" id="{7012DB4C-35DE-B661-38CB-AE934B937AB6}"/>
                </a:ext>
              </a:extLst>
            </p:cNvPr>
            <p:cNvPicPr>
              <a:picLocks noChangeAspect="1"/>
            </p:cNvPicPr>
            <p:nvPr/>
          </p:nvPicPr>
          <p:blipFill>
            <a:blip r:embed="rId23"/>
            <a:srcRect l="16495" t="29744" r="15299" b="30085"/>
            <a:stretch/>
          </p:blipFill>
          <p:spPr>
            <a:xfrm>
              <a:off x="8264287" y="2579750"/>
              <a:ext cx="1388533" cy="817808"/>
            </a:xfrm>
            <a:prstGeom prst="rect">
              <a:avLst/>
            </a:prstGeom>
          </p:spPr>
        </p:pic>
        <p:sp>
          <p:nvSpPr>
            <p:cNvPr id="42" name="TextBox 41">
              <a:extLst>
                <a:ext uri="{FF2B5EF4-FFF2-40B4-BE49-F238E27FC236}">
                  <a16:creationId xmlns:a16="http://schemas.microsoft.com/office/drawing/2014/main" id="{624E0D11-4061-C414-2BAD-359184598619}"/>
                </a:ext>
              </a:extLst>
            </p:cNvPr>
            <p:cNvSpPr txBox="1"/>
            <p:nvPr/>
          </p:nvSpPr>
          <p:spPr>
            <a:xfrm>
              <a:off x="4678752" y="2634711"/>
              <a:ext cx="1450417" cy="707886"/>
            </a:xfrm>
            <a:prstGeom prst="rect">
              <a:avLst/>
            </a:prstGeom>
            <a:noFill/>
          </p:spPr>
          <p:txBody>
            <a:bodyPr wrap="square" rtlCol="0">
              <a:spAutoFit/>
            </a:bodyPr>
            <a:lstStyle/>
            <a:p>
              <a:pPr algn="ctr"/>
              <a:r>
                <a:rPr lang="en-US" sz="2000" dirty="0">
                  <a:latin typeface="Raleway" pitchFamily="2" charset="0"/>
                </a:rPr>
                <a:t>Workload Latencies</a:t>
              </a:r>
            </a:p>
          </p:txBody>
        </p:sp>
        <p:sp>
          <p:nvSpPr>
            <p:cNvPr id="44" name="Arrow: Right 43">
              <a:extLst>
                <a:ext uri="{FF2B5EF4-FFF2-40B4-BE49-F238E27FC236}">
                  <a16:creationId xmlns:a16="http://schemas.microsoft.com/office/drawing/2014/main" id="{F5D20AC0-5E67-8D1A-0877-29EC29111247}"/>
                </a:ext>
              </a:extLst>
            </p:cNvPr>
            <p:cNvSpPr/>
            <p:nvPr/>
          </p:nvSpPr>
          <p:spPr>
            <a:xfrm>
              <a:off x="7167142" y="2737637"/>
              <a:ext cx="1003580" cy="50203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11C01112-4187-062E-BC83-E5BE0CC43204}"/>
                </a:ext>
              </a:extLst>
            </p:cNvPr>
            <p:cNvSpPr txBox="1"/>
            <p:nvPr/>
          </p:nvSpPr>
          <p:spPr>
            <a:xfrm>
              <a:off x="9611321" y="2634711"/>
              <a:ext cx="1190791" cy="707886"/>
            </a:xfrm>
            <a:prstGeom prst="rect">
              <a:avLst/>
            </a:prstGeom>
            <a:noFill/>
          </p:spPr>
          <p:txBody>
            <a:bodyPr wrap="square" rtlCol="0">
              <a:spAutoFit/>
            </a:bodyPr>
            <a:lstStyle/>
            <a:p>
              <a:pPr algn="ctr"/>
              <a:r>
                <a:rPr lang="en-US" sz="2000" dirty="0">
                  <a:latin typeface="Raleway" pitchFamily="2" charset="0"/>
                </a:rPr>
                <a:t>Trained Model</a:t>
              </a:r>
            </a:p>
          </p:txBody>
        </p:sp>
      </p:grpSp>
      <p:cxnSp>
        <p:nvCxnSpPr>
          <p:cNvPr id="51" name="Straight Connector 50">
            <a:extLst>
              <a:ext uri="{FF2B5EF4-FFF2-40B4-BE49-F238E27FC236}">
                <a16:creationId xmlns:a16="http://schemas.microsoft.com/office/drawing/2014/main" id="{47572C7E-A8C8-1831-631C-39B6C5D91760}"/>
              </a:ext>
            </a:extLst>
          </p:cNvPr>
          <p:cNvCxnSpPr>
            <a:cxnSpLocks/>
          </p:cNvCxnSpPr>
          <p:nvPr>
            <p:custDataLst>
              <p:tags r:id="rId18"/>
            </p:custDataLst>
          </p:nvPr>
        </p:nvCxnSpPr>
        <p:spPr>
          <a:xfrm>
            <a:off x="530352" y="4430110"/>
            <a:ext cx="9796272" cy="0"/>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36" name="!!Arrow: Right 35">
            <a:extLst>
              <a:ext uri="{FF2B5EF4-FFF2-40B4-BE49-F238E27FC236}">
                <a16:creationId xmlns:a16="http://schemas.microsoft.com/office/drawing/2014/main" id="{E8680047-E0DD-7B4E-8447-E058A78708B5}"/>
              </a:ext>
            </a:extLst>
          </p:cNvPr>
          <p:cNvSpPr/>
          <p:nvPr>
            <p:custDataLst>
              <p:tags r:id="rId19"/>
            </p:custDataLst>
          </p:nvPr>
        </p:nvSpPr>
        <p:spPr>
          <a:xfrm rot="5400000">
            <a:off x="4409756" y="4167377"/>
            <a:ext cx="512168" cy="35559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53569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631AFE-7422-A778-B929-B331E853BC28}"/>
              </a:ext>
            </a:extLst>
          </p:cNvPr>
          <p:cNvSpPr>
            <a:spLocks noGrp="1"/>
          </p:cNvSpPr>
          <p:nvPr>
            <p:ph idx="1"/>
            <p:custDataLst>
              <p:tags r:id="rId2"/>
            </p:custDataLst>
          </p:nvPr>
        </p:nvSpPr>
        <p:spPr>
          <a:xfrm>
            <a:off x="505976" y="1567544"/>
            <a:ext cx="11180047" cy="467392"/>
          </a:xfrm>
        </p:spPr>
        <p:txBody>
          <a:bodyPr>
            <a:normAutofit/>
          </a:bodyPr>
          <a:lstStyle/>
          <a:p>
            <a:pPr marL="0" indent="0">
              <a:buNone/>
            </a:pPr>
            <a:r>
              <a:rPr lang="en-US" sz="2400" dirty="0"/>
              <a:t>Detect potential issues by monitoring inputs, outputs and system behavior.</a:t>
            </a:r>
          </a:p>
        </p:txBody>
      </p:sp>
      <p:sp>
        <p:nvSpPr>
          <p:cNvPr id="3" name="Slide Number Placeholder 2">
            <a:extLst>
              <a:ext uri="{FF2B5EF4-FFF2-40B4-BE49-F238E27FC236}">
                <a16:creationId xmlns:a16="http://schemas.microsoft.com/office/drawing/2014/main" id="{1F633D60-FE75-12A1-3B54-7C13BA85DD70}"/>
              </a:ext>
            </a:extLst>
          </p:cNvPr>
          <p:cNvSpPr>
            <a:spLocks noGrp="1"/>
          </p:cNvSpPr>
          <p:nvPr>
            <p:ph type="sldNum" sz="quarter" idx="12"/>
            <p:custDataLst>
              <p:tags r:id="rId3"/>
            </p:custDataLst>
          </p:nvPr>
        </p:nvSpPr>
        <p:spPr/>
        <p:txBody>
          <a:bodyPr/>
          <a:lstStyle/>
          <a:p>
            <a:r>
              <a:rPr lang="en-US"/>
              <a:t>6</a:t>
            </a:r>
            <a:endParaRPr lang="en-US" dirty="0"/>
          </a:p>
        </p:txBody>
      </p:sp>
      <p:sp>
        <p:nvSpPr>
          <p:cNvPr id="4" name="Title 3">
            <a:extLst>
              <a:ext uri="{FF2B5EF4-FFF2-40B4-BE49-F238E27FC236}">
                <a16:creationId xmlns:a16="http://schemas.microsoft.com/office/drawing/2014/main" id="{A1C1B32A-9B3B-F317-F06C-410461C304E2}"/>
              </a:ext>
            </a:extLst>
          </p:cNvPr>
          <p:cNvSpPr>
            <a:spLocks noGrp="1"/>
          </p:cNvSpPr>
          <p:nvPr>
            <p:ph type="title"/>
            <p:custDataLst>
              <p:tags r:id="rId4"/>
            </p:custDataLst>
          </p:nvPr>
        </p:nvSpPr>
        <p:spPr/>
        <p:txBody>
          <a:bodyPr>
            <a:normAutofit/>
          </a:bodyPr>
          <a:lstStyle/>
          <a:p>
            <a:r>
              <a:rPr lang="en-US" dirty="0"/>
              <a:t>Detecting When Things Go Wrong</a:t>
            </a:r>
          </a:p>
        </p:txBody>
      </p:sp>
      <p:sp>
        <p:nvSpPr>
          <p:cNvPr id="5" name="!!Rectangle 28">
            <a:extLst>
              <a:ext uri="{FF2B5EF4-FFF2-40B4-BE49-F238E27FC236}">
                <a16:creationId xmlns:a16="http://schemas.microsoft.com/office/drawing/2014/main" id="{456C9B52-1AB3-2891-9448-A6AA0F9C15C1}"/>
              </a:ext>
            </a:extLst>
          </p:cNvPr>
          <p:cNvSpPr/>
          <p:nvPr>
            <p:custDataLst>
              <p:tags r:id="rId5"/>
            </p:custDataLst>
          </p:nvPr>
        </p:nvSpPr>
        <p:spPr>
          <a:xfrm>
            <a:off x="3446585" y="4415640"/>
            <a:ext cx="5073240" cy="1556002"/>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EDCC1F-107B-1A5D-8CFB-1145F2A2F7B5}"/>
              </a:ext>
            </a:extLst>
          </p:cNvPr>
          <p:cNvSpPr txBox="1"/>
          <p:nvPr>
            <p:custDataLst>
              <p:tags r:id="rId6"/>
            </p:custDataLst>
          </p:nvPr>
        </p:nvSpPr>
        <p:spPr>
          <a:xfrm>
            <a:off x="7380940" y="5092787"/>
            <a:ext cx="1034561" cy="369332"/>
          </a:xfrm>
          <a:prstGeom prst="rect">
            <a:avLst/>
          </a:prstGeom>
          <a:noFill/>
        </p:spPr>
        <p:txBody>
          <a:bodyPr wrap="square" rtlCol="0">
            <a:spAutoFit/>
          </a:bodyPr>
          <a:lstStyle/>
          <a:p>
            <a:pPr algn="ctr"/>
            <a:r>
              <a:rPr lang="en-US" dirty="0">
                <a:latin typeface="Raleway" pitchFamily="2" charset="0"/>
              </a:rPr>
              <a:t>Output</a:t>
            </a:r>
          </a:p>
        </p:txBody>
      </p:sp>
      <p:sp>
        <p:nvSpPr>
          <p:cNvPr id="9" name="Arrow: Right 8">
            <a:extLst>
              <a:ext uri="{FF2B5EF4-FFF2-40B4-BE49-F238E27FC236}">
                <a16:creationId xmlns:a16="http://schemas.microsoft.com/office/drawing/2014/main" id="{68CAF2C4-3780-C1E2-9098-BD0681463D49}"/>
              </a:ext>
            </a:extLst>
          </p:cNvPr>
          <p:cNvSpPr/>
          <p:nvPr>
            <p:custDataLst>
              <p:tags r:id="rId7"/>
            </p:custDataLst>
          </p:nvPr>
        </p:nvSpPr>
        <p:spPr>
          <a:xfrm>
            <a:off x="8368609"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F81A80-B210-20DC-5F05-2C5C983ED4DA}"/>
              </a:ext>
            </a:extLst>
          </p:cNvPr>
          <p:cNvSpPr txBox="1"/>
          <p:nvPr>
            <p:custDataLst>
              <p:tags r:id="rId8"/>
            </p:custDataLst>
          </p:nvPr>
        </p:nvSpPr>
        <p:spPr>
          <a:xfrm>
            <a:off x="9582259" y="4954286"/>
            <a:ext cx="1241035" cy="646331"/>
          </a:xfrm>
          <a:prstGeom prst="rect">
            <a:avLst/>
          </a:prstGeom>
          <a:noFill/>
        </p:spPr>
        <p:txBody>
          <a:bodyPr wrap="square" rtlCol="0">
            <a:spAutoFit/>
          </a:bodyPr>
          <a:lstStyle/>
          <a:p>
            <a:pPr algn="ctr"/>
            <a:r>
              <a:rPr lang="en-US" dirty="0">
                <a:latin typeface="Raleway" pitchFamily="2" charset="0"/>
              </a:rPr>
              <a:t>System Behavior</a:t>
            </a:r>
          </a:p>
        </p:txBody>
      </p:sp>
      <p:grpSp>
        <p:nvGrpSpPr>
          <p:cNvPr id="24" name="Group 23">
            <a:extLst>
              <a:ext uri="{FF2B5EF4-FFF2-40B4-BE49-F238E27FC236}">
                <a16:creationId xmlns:a16="http://schemas.microsoft.com/office/drawing/2014/main" id="{AA560C25-5D4C-C5E6-4CAA-51B6B5B4F3A4}"/>
              </a:ext>
            </a:extLst>
          </p:cNvPr>
          <p:cNvGrpSpPr/>
          <p:nvPr>
            <p:custDataLst>
              <p:tags r:id="rId9"/>
            </p:custDataLst>
          </p:nvPr>
        </p:nvGrpSpPr>
        <p:grpSpPr>
          <a:xfrm>
            <a:off x="3878965" y="4675593"/>
            <a:ext cx="2344617" cy="1215205"/>
            <a:chOff x="3878965" y="4681689"/>
            <a:chExt cx="2344617" cy="1215205"/>
          </a:xfrm>
        </p:grpSpPr>
        <p:pic>
          <p:nvPicPr>
            <p:cNvPr id="6" name="Picture 5">
              <a:extLst>
                <a:ext uri="{FF2B5EF4-FFF2-40B4-BE49-F238E27FC236}">
                  <a16:creationId xmlns:a16="http://schemas.microsoft.com/office/drawing/2014/main" id="{76CE9C8A-ACBC-AA62-9412-AC6483686770}"/>
                </a:ext>
              </a:extLst>
            </p:cNvPr>
            <p:cNvPicPr>
              <a:picLocks noChangeAspect="1"/>
            </p:cNvPicPr>
            <p:nvPr/>
          </p:nvPicPr>
          <p:blipFill>
            <a:blip r:embed="rId25"/>
            <a:srcRect l="16495" t="29744" r="15299" b="30085"/>
            <a:stretch/>
          </p:blipFill>
          <p:spPr>
            <a:xfrm>
              <a:off x="4160320" y="4681689"/>
              <a:ext cx="2063262" cy="1215205"/>
            </a:xfrm>
            <a:prstGeom prst="rect">
              <a:avLst/>
            </a:prstGeom>
          </p:spPr>
        </p:pic>
        <p:sp>
          <p:nvSpPr>
            <p:cNvPr id="7" name="Rectangle 6">
              <a:extLst>
                <a:ext uri="{FF2B5EF4-FFF2-40B4-BE49-F238E27FC236}">
                  <a16:creationId xmlns:a16="http://schemas.microsoft.com/office/drawing/2014/main" id="{7E37927D-15BB-96BB-6A0B-859A00BF0D24}"/>
                </a:ext>
              </a:extLst>
            </p:cNvPr>
            <p:cNvSpPr/>
            <p:nvPr/>
          </p:nvSpPr>
          <p:spPr>
            <a:xfrm>
              <a:off x="3878965" y="4681689"/>
              <a:ext cx="281355" cy="1215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Right 10">
            <a:extLst>
              <a:ext uri="{FF2B5EF4-FFF2-40B4-BE49-F238E27FC236}">
                <a16:creationId xmlns:a16="http://schemas.microsoft.com/office/drawing/2014/main" id="{7B5E554D-8181-9ED9-40C7-E9A635981F6E}"/>
              </a:ext>
            </a:extLst>
          </p:cNvPr>
          <p:cNvSpPr/>
          <p:nvPr>
            <p:custDataLst>
              <p:tags r:id="rId10"/>
            </p:custDataLst>
          </p:nvPr>
        </p:nvSpPr>
        <p:spPr>
          <a:xfrm>
            <a:off x="6229294"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7254BE-5C07-3A57-EEC2-3CE98AE871EB}"/>
              </a:ext>
            </a:extLst>
          </p:cNvPr>
          <p:cNvSpPr txBox="1"/>
          <p:nvPr>
            <p:custDataLst>
              <p:tags r:id="rId11"/>
            </p:custDataLst>
          </p:nvPr>
        </p:nvSpPr>
        <p:spPr>
          <a:xfrm>
            <a:off x="3641204" y="4196851"/>
            <a:ext cx="1687180" cy="369332"/>
          </a:xfrm>
          <a:prstGeom prst="rect">
            <a:avLst/>
          </a:prstGeom>
          <a:solidFill>
            <a:schemeClr val="bg1"/>
          </a:solidFill>
        </p:spPr>
        <p:txBody>
          <a:bodyPr wrap="square" rtlCol="0">
            <a:spAutoFit/>
          </a:bodyPr>
          <a:lstStyle/>
          <a:p>
            <a:pPr algn="ctr"/>
            <a:r>
              <a:rPr lang="en-US" dirty="0" err="1">
                <a:latin typeface="Raleway" pitchFamily="2" charset="0"/>
              </a:rPr>
              <a:t>LinnOS</a:t>
            </a:r>
            <a:r>
              <a:rPr lang="en-US" dirty="0">
                <a:latin typeface="Raleway" pitchFamily="2" charset="0"/>
              </a:rPr>
              <a:t> Policy</a:t>
            </a:r>
          </a:p>
        </p:txBody>
      </p:sp>
      <p:sp>
        <p:nvSpPr>
          <p:cNvPr id="13" name="Arrow: Right 12">
            <a:extLst>
              <a:ext uri="{FF2B5EF4-FFF2-40B4-BE49-F238E27FC236}">
                <a16:creationId xmlns:a16="http://schemas.microsoft.com/office/drawing/2014/main" id="{AC564F66-EC6F-B34C-3873-6E999FE66828}"/>
              </a:ext>
            </a:extLst>
          </p:cNvPr>
          <p:cNvSpPr/>
          <p:nvPr>
            <p:custDataLst>
              <p:tags r:id="rId12"/>
            </p:custDataLst>
          </p:nvPr>
        </p:nvSpPr>
        <p:spPr>
          <a:xfrm>
            <a:off x="2582356" y="5056724"/>
            <a:ext cx="1241035" cy="441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320EE4-DB33-6FC1-EBBE-9F85F0F334C1}"/>
              </a:ext>
            </a:extLst>
          </p:cNvPr>
          <p:cNvSpPr txBox="1"/>
          <p:nvPr>
            <p:custDataLst>
              <p:tags r:id="rId13"/>
            </p:custDataLst>
          </p:nvPr>
        </p:nvSpPr>
        <p:spPr>
          <a:xfrm>
            <a:off x="1368706" y="4954287"/>
            <a:ext cx="1241035" cy="646331"/>
          </a:xfrm>
          <a:prstGeom prst="rect">
            <a:avLst/>
          </a:prstGeom>
          <a:noFill/>
        </p:spPr>
        <p:txBody>
          <a:bodyPr wrap="square" rtlCol="0">
            <a:spAutoFit/>
          </a:bodyPr>
          <a:lstStyle/>
          <a:p>
            <a:pPr algn="ctr"/>
            <a:r>
              <a:rPr lang="en-US" dirty="0">
                <a:latin typeface="Raleway" pitchFamily="2" charset="0"/>
              </a:rPr>
              <a:t>Input</a:t>
            </a:r>
          </a:p>
          <a:p>
            <a:pPr algn="ctr"/>
            <a:r>
              <a:rPr lang="en-US" dirty="0">
                <a:latin typeface="Raleway" pitchFamily="2" charset="0"/>
              </a:rPr>
              <a:t>Features</a:t>
            </a:r>
          </a:p>
        </p:txBody>
      </p:sp>
      <p:pic>
        <p:nvPicPr>
          <p:cNvPr id="15" name="Picture 14">
            <a:extLst>
              <a:ext uri="{FF2B5EF4-FFF2-40B4-BE49-F238E27FC236}">
                <a16:creationId xmlns:a16="http://schemas.microsoft.com/office/drawing/2014/main" id="{E7C5F9A9-B14F-71E0-FD89-3E1A4B8AB84C}"/>
              </a:ext>
            </a:extLst>
          </p:cNvPr>
          <p:cNvPicPr>
            <a:picLocks noChangeAspect="1"/>
          </p:cNvPicPr>
          <p:nvPr>
            <p:custDataLst>
              <p:tags r:id="rId14"/>
            </p:custDataLst>
          </p:nvPr>
        </p:nvPicPr>
        <p:blipFill>
          <a:blip r:embed="rId26"/>
          <a:stretch>
            <a:fillRect/>
          </a:stretch>
        </p:blipFill>
        <p:spPr>
          <a:xfrm>
            <a:off x="2683733" y="4413613"/>
            <a:ext cx="735065" cy="735065"/>
          </a:xfrm>
          <a:prstGeom prst="rect">
            <a:avLst/>
          </a:prstGeom>
        </p:spPr>
      </p:pic>
      <p:pic>
        <p:nvPicPr>
          <p:cNvPr id="16" name="Picture 15">
            <a:extLst>
              <a:ext uri="{FF2B5EF4-FFF2-40B4-BE49-F238E27FC236}">
                <a16:creationId xmlns:a16="http://schemas.microsoft.com/office/drawing/2014/main" id="{358F9124-DEBA-9DC4-0DAF-39ADDCFB7522}"/>
              </a:ext>
            </a:extLst>
          </p:cNvPr>
          <p:cNvPicPr>
            <a:picLocks noChangeAspect="1"/>
          </p:cNvPicPr>
          <p:nvPr>
            <p:custDataLst>
              <p:tags r:id="rId15"/>
            </p:custDataLst>
          </p:nvPr>
        </p:nvPicPr>
        <p:blipFill>
          <a:blip r:embed="rId26"/>
          <a:stretch>
            <a:fillRect/>
          </a:stretch>
        </p:blipFill>
        <p:spPr>
          <a:xfrm>
            <a:off x="6419894" y="4413613"/>
            <a:ext cx="735065" cy="735065"/>
          </a:xfrm>
          <a:prstGeom prst="rect">
            <a:avLst/>
          </a:prstGeom>
        </p:spPr>
      </p:pic>
      <p:pic>
        <p:nvPicPr>
          <p:cNvPr id="17" name="Picture 16">
            <a:extLst>
              <a:ext uri="{FF2B5EF4-FFF2-40B4-BE49-F238E27FC236}">
                <a16:creationId xmlns:a16="http://schemas.microsoft.com/office/drawing/2014/main" id="{5A76F5C1-5C8E-FF95-C1F9-36B1B23A2A19}"/>
              </a:ext>
            </a:extLst>
          </p:cNvPr>
          <p:cNvPicPr>
            <a:picLocks noChangeAspect="1"/>
          </p:cNvPicPr>
          <p:nvPr>
            <p:custDataLst>
              <p:tags r:id="rId16"/>
            </p:custDataLst>
          </p:nvPr>
        </p:nvPicPr>
        <p:blipFill>
          <a:blip r:embed="rId26"/>
          <a:stretch>
            <a:fillRect/>
          </a:stretch>
        </p:blipFill>
        <p:spPr>
          <a:xfrm>
            <a:off x="8575399" y="4413613"/>
            <a:ext cx="735065" cy="735065"/>
          </a:xfrm>
          <a:prstGeom prst="rect">
            <a:avLst/>
          </a:prstGeom>
        </p:spPr>
      </p:pic>
      <p:sp>
        <p:nvSpPr>
          <p:cNvPr id="18" name="Rectangle 17">
            <a:extLst>
              <a:ext uri="{FF2B5EF4-FFF2-40B4-BE49-F238E27FC236}">
                <a16:creationId xmlns:a16="http://schemas.microsoft.com/office/drawing/2014/main" id="{4F21EC1E-0A4C-AD4D-2AAE-422E149E7E81}"/>
              </a:ext>
            </a:extLst>
          </p:cNvPr>
          <p:cNvSpPr/>
          <p:nvPr>
            <p:custDataLst>
              <p:tags r:id="rId17"/>
            </p:custDataLst>
          </p:nvPr>
        </p:nvSpPr>
        <p:spPr>
          <a:xfrm>
            <a:off x="632976" y="3263266"/>
            <a:ext cx="3274968" cy="933585"/>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Out-of-distribution inputs: </a:t>
            </a:r>
            <a:r>
              <a:rPr lang="en-US" sz="1600" dirty="0">
                <a:solidFill>
                  <a:srgbClr val="BF5700"/>
                </a:solidFill>
                <a:latin typeface="Raleway" pitchFamily="2" charset="0"/>
              </a:rPr>
              <a:t>Workload changes can change the fast/slow threshold.</a:t>
            </a:r>
          </a:p>
        </p:txBody>
      </p:sp>
      <p:sp>
        <p:nvSpPr>
          <p:cNvPr id="19" name="Rectangle 18">
            <a:extLst>
              <a:ext uri="{FF2B5EF4-FFF2-40B4-BE49-F238E27FC236}">
                <a16:creationId xmlns:a16="http://schemas.microsoft.com/office/drawing/2014/main" id="{704D2C74-0D23-4469-8517-E678992B9649}"/>
              </a:ext>
            </a:extLst>
          </p:cNvPr>
          <p:cNvSpPr/>
          <p:nvPr>
            <p:custDataLst>
              <p:tags r:id="rId18"/>
            </p:custDataLst>
          </p:nvPr>
        </p:nvSpPr>
        <p:spPr>
          <a:xfrm>
            <a:off x="4137673" y="3263267"/>
            <a:ext cx="3633598" cy="933586"/>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Poor decisions because of noise: </a:t>
            </a:r>
            <a:r>
              <a:rPr lang="en-US" sz="1600" dirty="0">
                <a:solidFill>
                  <a:srgbClr val="BF5700"/>
                </a:solidFill>
                <a:latin typeface="Raleway" pitchFamily="2" charset="0"/>
              </a:rPr>
              <a:t>Model may yield different outputs for similar inputs.</a:t>
            </a:r>
          </a:p>
        </p:txBody>
      </p:sp>
      <p:sp>
        <p:nvSpPr>
          <p:cNvPr id="20" name="Rectangle 19">
            <a:extLst>
              <a:ext uri="{FF2B5EF4-FFF2-40B4-BE49-F238E27FC236}">
                <a16:creationId xmlns:a16="http://schemas.microsoft.com/office/drawing/2014/main" id="{E40AE3BF-19CC-ACAC-7B5D-FA260512C445}"/>
              </a:ext>
            </a:extLst>
          </p:cNvPr>
          <p:cNvSpPr/>
          <p:nvPr>
            <p:custDataLst>
              <p:tags r:id="rId19"/>
            </p:custDataLst>
          </p:nvPr>
        </p:nvSpPr>
        <p:spPr>
          <a:xfrm>
            <a:off x="8001000" y="3263267"/>
            <a:ext cx="3549904" cy="933586"/>
          </a:xfrm>
          <a:prstGeom prst="rect">
            <a:avLst/>
          </a:prstGeom>
          <a:solidFill>
            <a:srgbClr val="FAFAFA"/>
          </a:solidFill>
          <a:ln>
            <a:solidFill>
              <a:srgbClr val="BF57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rgbClr val="BF5700"/>
                </a:solidFill>
                <a:latin typeface="Raleway" pitchFamily="2" charset="0"/>
              </a:rPr>
              <a:t>Poor end-to-end performance:</a:t>
            </a:r>
            <a:r>
              <a:rPr lang="en-US" sz="1600" dirty="0">
                <a:solidFill>
                  <a:srgbClr val="BF5700"/>
                </a:solidFill>
                <a:latin typeface="Raleway" pitchFamily="2" charset="0"/>
              </a:rPr>
              <a:t> Gains of good decisions may be negated by model overhead.</a:t>
            </a:r>
          </a:p>
        </p:txBody>
      </p:sp>
      <p:pic>
        <p:nvPicPr>
          <p:cNvPr id="28" name="Picture 27">
            <a:extLst>
              <a:ext uri="{FF2B5EF4-FFF2-40B4-BE49-F238E27FC236}">
                <a16:creationId xmlns:a16="http://schemas.microsoft.com/office/drawing/2014/main" id="{51632BAB-7964-17A7-1934-42C310E6C92D}"/>
              </a:ext>
            </a:extLst>
          </p:cNvPr>
          <p:cNvPicPr>
            <a:picLocks noChangeAspect="1"/>
          </p:cNvPicPr>
          <p:nvPr>
            <p:custDataLst>
              <p:tags r:id="rId20"/>
            </p:custDataLst>
          </p:nvPr>
        </p:nvPicPr>
        <p:blipFill>
          <a:blip r:embed="rId27"/>
          <a:stretch>
            <a:fillRect/>
          </a:stretch>
        </p:blipFill>
        <p:spPr>
          <a:xfrm>
            <a:off x="1717969" y="2080300"/>
            <a:ext cx="1104983" cy="1104983"/>
          </a:xfrm>
          <a:prstGeom prst="rect">
            <a:avLst/>
          </a:prstGeom>
        </p:spPr>
      </p:pic>
      <p:grpSp>
        <p:nvGrpSpPr>
          <p:cNvPr id="38" name="Group 37">
            <a:extLst>
              <a:ext uri="{FF2B5EF4-FFF2-40B4-BE49-F238E27FC236}">
                <a16:creationId xmlns:a16="http://schemas.microsoft.com/office/drawing/2014/main" id="{80EBCDCB-3F7B-00CB-5286-1E411673C555}"/>
              </a:ext>
            </a:extLst>
          </p:cNvPr>
          <p:cNvGrpSpPr/>
          <p:nvPr>
            <p:custDataLst>
              <p:tags r:id="rId21"/>
            </p:custDataLst>
          </p:nvPr>
        </p:nvGrpSpPr>
        <p:grpSpPr>
          <a:xfrm>
            <a:off x="4758288" y="2244512"/>
            <a:ext cx="2528513" cy="840399"/>
            <a:chOff x="4708999" y="2244512"/>
            <a:chExt cx="2528513" cy="840399"/>
          </a:xfrm>
        </p:grpSpPr>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576BCD76-E95A-9392-69BB-AF055497CABD}"/>
                    </a:ext>
                  </a:extLst>
                </p:cNvPr>
                <p:cNvSpPr txBox="1"/>
                <p:nvPr/>
              </p:nvSpPr>
              <p:spPr>
                <a:xfrm>
                  <a:off x="5064064" y="2259901"/>
                  <a:ext cx="2414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oMath>
                    </m:oMathPara>
                  </a14:m>
                  <a:endParaRPr lang="en-US" sz="2400" dirty="0"/>
                </a:p>
              </p:txBody>
            </p:sp>
          </mc:Choice>
          <mc:Fallback>
            <p:sp>
              <p:nvSpPr>
                <p:cNvPr id="29" name="TextBox 28">
                  <a:extLst>
                    <a:ext uri="{FF2B5EF4-FFF2-40B4-BE49-F238E27FC236}">
                      <a16:creationId xmlns:a16="http://schemas.microsoft.com/office/drawing/2014/main" id="{576BCD76-E95A-9392-69BB-AF055497CABD}"/>
                    </a:ext>
                  </a:extLst>
                </p:cNvPr>
                <p:cNvSpPr txBox="1">
                  <a:spLocks noRot="1" noChangeAspect="1" noMove="1" noResize="1" noEditPoints="1" noAdjustHandles="1" noChangeArrowheads="1" noChangeShapeType="1" noTextEdit="1"/>
                </p:cNvSpPr>
                <p:nvPr/>
              </p:nvSpPr>
              <p:spPr>
                <a:xfrm>
                  <a:off x="5064064" y="2259901"/>
                  <a:ext cx="241476" cy="369332"/>
                </a:xfrm>
                <a:prstGeom prst="rect">
                  <a:avLst/>
                </a:prstGeom>
                <a:blipFill>
                  <a:blip r:embed="rId28"/>
                  <a:stretch>
                    <a:fillRect l="-48718" t="-1667" r="-41026"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ACE331F8-E5D1-7FB1-1673-99BB21CE59EF}"/>
                    </a:ext>
                  </a:extLst>
                </p:cNvPr>
                <p:cNvSpPr txBox="1"/>
                <p:nvPr/>
              </p:nvSpPr>
              <p:spPr>
                <a:xfrm>
                  <a:off x="4708999" y="2700190"/>
                  <a:ext cx="7486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r>
                          <m:rPr>
                            <m:sty m:val="p"/>
                          </m:rPr>
                          <a:rPr lang="en-US" sz="2400" b="0" i="1" smtClean="0">
                            <a:latin typeface="Cambria Math" panose="02040503050406030204" pitchFamily="18" charset="0"/>
                          </a:rPr>
                          <m:t>ϵ</m:t>
                        </m:r>
                      </m:oMath>
                    </m:oMathPara>
                  </a14:m>
                  <a:endParaRPr lang="en-US" sz="2400" b="0" dirty="0"/>
                </a:p>
              </p:txBody>
            </p:sp>
          </mc:Choice>
          <mc:Fallback>
            <p:sp>
              <p:nvSpPr>
                <p:cNvPr id="30" name="TextBox 29">
                  <a:extLst>
                    <a:ext uri="{FF2B5EF4-FFF2-40B4-BE49-F238E27FC236}">
                      <a16:creationId xmlns:a16="http://schemas.microsoft.com/office/drawing/2014/main" id="{ACE331F8-E5D1-7FB1-1673-99BB21CE59EF}"/>
                    </a:ext>
                  </a:extLst>
                </p:cNvPr>
                <p:cNvSpPr txBox="1">
                  <a:spLocks noRot="1" noChangeAspect="1" noMove="1" noResize="1" noEditPoints="1" noAdjustHandles="1" noChangeArrowheads="1" noChangeShapeType="1" noTextEdit="1"/>
                </p:cNvSpPr>
                <p:nvPr/>
              </p:nvSpPr>
              <p:spPr>
                <a:xfrm>
                  <a:off x="4708999" y="2700190"/>
                  <a:ext cx="748603" cy="369332"/>
                </a:xfrm>
                <a:prstGeom prst="rect">
                  <a:avLst/>
                </a:prstGeom>
                <a:blipFill>
                  <a:blip r:embed="rId29"/>
                  <a:stretch>
                    <a:fillRect l="-14754" t="-1639" r="-5738" b="-3114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F62CFD6A-938F-BF0B-9C1C-F3B2D43001D3}"/>
                </a:ext>
              </a:extLst>
            </p:cNvPr>
            <p:cNvSpPr txBox="1"/>
            <p:nvPr/>
          </p:nvSpPr>
          <p:spPr>
            <a:xfrm>
              <a:off x="6446911" y="2684801"/>
              <a:ext cx="790601" cy="400110"/>
            </a:xfrm>
            <a:prstGeom prst="rect">
              <a:avLst/>
            </a:prstGeom>
            <a:noFill/>
          </p:spPr>
          <p:txBody>
            <a:bodyPr wrap="none" rtlCol="0">
              <a:spAutoFit/>
            </a:bodyPr>
            <a:lstStyle/>
            <a:p>
              <a:r>
                <a:rPr lang="en-US" sz="2000" dirty="0">
                  <a:solidFill>
                    <a:srgbClr val="00B050"/>
                  </a:solidFill>
                  <a:latin typeface="Raleway" pitchFamily="2" charset="0"/>
                </a:rPr>
                <a:t>Fast?</a:t>
              </a:r>
            </a:p>
          </p:txBody>
        </p:sp>
        <p:sp>
          <p:nvSpPr>
            <p:cNvPr id="32" name="TextBox 31">
              <a:extLst>
                <a:ext uri="{FF2B5EF4-FFF2-40B4-BE49-F238E27FC236}">
                  <a16:creationId xmlns:a16="http://schemas.microsoft.com/office/drawing/2014/main" id="{B5E6135D-266D-82D1-CA0B-28CB2F197046}"/>
                </a:ext>
              </a:extLst>
            </p:cNvPr>
            <p:cNvSpPr txBox="1"/>
            <p:nvPr/>
          </p:nvSpPr>
          <p:spPr>
            <a:xfrm>
              <a:off x="6388402" y="2244512"/>
              <a:ext cx="766557" cy="400110"/>
            </a:xfrm>
            <a:prstGeom prst="rect">
              <a:avLst/>
            </a:prstGeom>
            <a:noFill/>
          </p:spPr>
          <p:txBody>
            <a:bodyPr wrap="none" rtlCol="0">
              <a:spAutoFit/>
            </a:bodyPr>
            <a:lstStyle/>
            <a:p>
              <a:r>
                <a:rPr lang="en-US" sz="2000" dirty="0">
                  <a:solidFill>
                    <a:schemeClr val="accent1"/>
                  </a:solidFill>
                  <a:latin typeface="Raleway" pitchFamily="2" charset="0"/>
                </a:rPr>
                <a:t>Slow</a:t>
              </a:r>
            </a:p>
          </p:txBody>
        </p:sp>
        <p:cxnSp>
          <p:nvCxnSpPr>
            <p:cNvPr id="34" name="Straight Arrow Connector 33">
              <a:extLst>
                <a:ext uri="{FF2B5EF4-FFF2-40B4-BE49-F238E27FC236}">
                  <a16:creationId xmlns:a16="http://schemas.microsoft.com/office/drawing/2014/main" id="{A2FB201E-4191-0908-60E8-9D29BC7A48EB}"/>
                </a:ext>
              </a:extLst>
            </p:cNvPr>
            <p:cNvCxnSpPr>
              <a:stCxn id="29" idx="3"/>
              <a:endCxn id="32" idx="1"/>
            </p:cNvCxnSpPr>
            <p:nvPr/>
          </p:nvCxnSpPr>
          <p:spPr>
            <a:xfrm>
              <a:off x="5305540" y="2444567"/>
              <a:ext cx="10828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D7B47645-194D-03BE-771E-681DBBA3BA34}"/>
                </a:ext>
              </a:extLst>
            </p:cNvPr>
            <p:cNvCxnSpPr>
              <a:cxnSpLocks/>
              <a:stCxn id="30" idx="3"/>
              <a:endCxn id="31" idx="1"/>
            </p:cNvCxnSpPr>
            <p:nvPr/>
          </p:nvCxnSpPr>
          <p:spPr>
            <a:xfrm>
              <a:off x="5457602" y="2884856"/>
              <a:ext cx="9893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499C925A-922B-C7E2-B5F8-4E131CBAA4C1}"/>
              </a:ext>
            </a:extLst>
          </p:cNvPr>
          <p:cNvGrpSpPr/>
          <p:nvPr>
            <p:custDataLst>
              <p:tags r:id="rId22"/>
            </p:custDataLst>
          </p:nvPr>
        </p:nvGrpSpPr>
        <p:grpSpPr>
          <a:xfrm>
            <a:off x="9388854" y="2226071"/>
            <a:ext cx="910340" cy="899896"/>
            <a:chOff x="9267049" y="2226071"/>
            <a:chExt cx="910340" cy="899896"/>
          </a:xfrm>
        </p:grpSpPr>
        <p:grpSp>
          <p:nvGrpSpPr>
            <p:cNvPr id="41" name="Graphic 39" descr="Bar chart outline">
              <a:extLst>
                <a:ext uri="{FF2B5EF4-FFF2-40B4-BE49-F238E27FC236}">
                  <a16:creationId xmlns:a16="http://schemas.microsoft.com/office/drawing/2014/main" id="{4C55476A-446C-51FF-6B06-F6BE3A2150B1}"/>
                </a:ext>
              </a:extLst>
            </p:cNvPr>
            <p:cNvGrpSpPr/>
            <p:nvPr/>
          </p:nvGrpSpPr>
          <p:grpSpPr>
            <a:xfrm>
              <a:off x="9267049" y="2226071"/>
              <a:ext cx="899922" cy="899896"/>
              <a:chOff x="9267049" y="2226071"/>
              <a:chExt cx="899922" cy="899896"/>
            </a:xfrm>
            <a:solidFill>
              <a:srgbClr val="000000"/>
            </a:solidFill>
          </p:grpSpPr>
          <p:sp>
            <p:nvSpPr>
              <p:cNvPr id="42" name="Freeform: Shape 41">
                <a:extLst>
                  <a:ext uri="{FF2B5EF4-FFF2-40B4-BE49-F238E27FC236}">
                    <a16:creationId xmlns:a16="http://schemas.microsoft.com/office/drawing/2014/main" id="{18A4307E-73AD-7813-AB41-359CFDF6B3BE}"/>
                  </a:ext>
                </a:extLst>
              </p:cNvPr>
              <p:cNvSpPr/>
              <p:nvPr/>
            </p:nvSpPr>
            <p:spPr>
              <a:xfrm>
                <a:off x="9267049" y="2226071"/>
                <a:ext cx="899486" cy="899896"/>
              </a:xfrm>
              <a:custGeom>
                <a:avLst/>
                <a:gdLst>
                  <a:gd name="connsiteX0" fmla="*/ 26468 w 899486"/>
                  <a:gd name="connsiteY0" fmla="*/ 0 h 899896"/>
                  <a:gd name="connsiteX1" fmla="*/ 0 w 899486"/>
                  <a:gd name="connsiteY1" fmla="*/ 0 h 899896"/>
                  <a:gd name="connsiteX2" fmla="*/ 0 w 899486"/>
                  <a:gd name="connsiteY2" fmla="*/ 899896 h 899896"/>
                  <a:gd name="connsiteX3" fmla="*/ 899486 w 899486"/>
                  <a:gd name="connsiteY3" fmla="*/ 899896 h 899896"/>
                  <a:gd name="connsiteX4" fmla="*/ 899486 w 899486"/>
                  <a:gd name="connsiteY4" fmla="*/ 873429 h 899896"/>
                  <a:gd name="connsiteX5" fmla="*/ 26468 w 899486"/>
                  <a:gd name="connsiteY5" fmla="*/ 873429 h 899896"/>
                  <a:gd name="connsiteX6" fmla="*/ 26468 w 899486"/>
                  <a:gd name="connsiteY6" fmla="*/ 0 h 89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86" h="899896">
                    <a:moveTo>
                      <a:pt x="26468" y="0"/>
                    </a:moveTo>
                    <a:lnTo>
                      <a:pt x="0" y="0"/>
                    </a:lnTo>
                    <a:lnTo>
                      <a:pt x="0" y="899896"/>
                    </a:lnTo>
                    <a:lnTo>
                      <a:pt x="899486" y="899896"/>
                    </a:lnTo>
                    <a:lnTo>
                      <a:pt x="899486" y="873429"/>
                    </a:lnTo>
                    <a:lnTo>
                      <a:pt x="26468" y="873429"/>
                    </a:lnTo>
                    <a:lnTo>
                      <a:pt x="26468" y="0"/>
                    </a:lnTo>
                    <a:close/>
                  </a:path>
                </a:pathLst>
              </a:custGeom>
              <a:solidFill>
                <a:srgbClr val="000000"/>
              </a:solidFill>
              <a:ln w="28575" cap="flat">
                <a:solidFill>
                  <a:schemeClr val="tx1"/>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B382361-353D-BFE5-212E-12CB1A4D3C86}"/>
                  </a:ext>
                </a:extLst>
              </p:cNvPr>
              <p:cNvSpPr/>
              <p:nvPr/>
            </p:nvSpPr>
            <p:spPr>
              <a:xfrm>
                <a:off x="9372945" y="2504060"/>
                <a:ext cx="158805" cy="516249"/>
              </a:xfrm>
              <a:custGeom>
                <a:avLst/>
                <a:gdLst>
                  <a:gd name="connsiteX0" fmla="*/ 158805 w 158805"/>
                  <a:gd name="connsiteY0" fmla="*/ 516249 h 516249"/>
                  <a:gd name="connsiteX1" fmla="*/ 158805 w 158805"/>
                  <a:gd name="connsiteY1" fmla="*/ 0 h 516249"/>
                  <a:gd name="connsiteX2" fmla="*/ 0 w 158805"/>
                  <a:gd name="connsiteY2" fmla="*/ 0 h 516249"/>
                  <a:gd name="connsiteX3" fmla="*/ 0 w 158805"/>
                  <a:gd name="connsiteY3" fmla="*/ 516249 h 516249"/>
                  <a:gd name="connsiteX4" fmla="*/ 26468 w 158805"/>
                  <a:gd name="connsiteY4" fmla="*/ 26468 h 516249"/>
                  <a:gd name="connsiteX5" fmla="*/ 132338 w 158805"/>
                  <a:gd name="connsiteY5" fmla="*/ 26468 h 516249"/>
                  <a:gd name="connsiteX6" fmla="*/ 132338 w 158805"/>
                  <a:gd name="connsiteY6" fmla="*/ 489782 h 516249"/>
                  <a:gd name="connsiteX7" fmla="*/ 26468 w 158805"/>
                  <a:gd name="connsiteY7" fmla="*/ 489782 h 51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5" h="516249">
                    <a:moveTo>
                      <a:pt x="158805" y="516249"/>
                    </a:moveTo>
                    <a:lnTo>
                      <a:pt x="158805" y="0"/>
                    </a:lnTo>
                    <a:lnTo>
                      <a:pt x="0" y="0"/>
                    </a:lnTo>
                    <a:lnTo>
                      <a:pt x="0" y="516249"/>
                    </a:lnTo>
                    <a:close/>
                    <a:moveTo>
                      <a:pt x="26468" y="26468"/>
                    </a:moveTo>
                    <a:lnTo>
                      <a:pt x="132338" y="26468"/>
                    </a:lnTo>
                    <a:lnTo>
                      <a:pt x="132338" y="489782"/>
                    </a:lnTo>
                    <a:lnTo>
                      <a:pt x="26468" y="489782"/>
                    </a:lnTo>
                    <a:close/>
                  </a:path>
                </a:pathLst>
              </a:custGeom>
              <a:solidFill>
                <a:srgbClr val="000000"/>
              </a:solidFill>
              <a:ln w="1319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0199C7C-19CA-7C87-4678-0F8A6DC19A1E}"/>
                  </a:ext>
                </a:extLst>
              </p:cNvPr>
              <p:cNvSpPr/>
              <p:nvPr/>
            </p:nvSpPr>
            <p:spPr>
              <a:xfrm>
                <a:off x="9584686" y="2226071"/>
                <a:ext cx="158805" cy="794237"/>
              </a:xfrm>
              <a:custGeom>
                <a:avLst/>
                <a:gdLst>
                  <a:gd name="connsiteX0" fmla="*/ 158805 w 158805"/>
                  <a:gd name="connsiteY0" fmla="*/ 794238 h 794237"/>
                  <a:gd name="connsiteX1" fmla="*/ 158805 w 158805"/>
                  <a:gd name="connsiteY1" fmla="*/ 0 h 794237"/>
                  <a:gd name="connsiteX2" fmla="*/ 0 w 158805"/>
                  <a:gd name="connsiteY2" fmla="*/ 0 h 794237"/>
                  <a:gd name="connsiteX3" fmla="*/ 0 w 158805"/>
                  <a:gd name="connsiteY3" fmla="*/ 794238 h 794237"/>
                  <a:gd name="connsiteX4" fmla="*/ 26468 w 158805"/>
                  <a:gd name="connsiteY4" fmla="*/ 26468 h 794237"/>
                  <a:gd name="connsiteX5" fmla="*/ 132338 w 158805"/>
                  <a:gd name="connsiteY5" fmla="*/ 26468 h 794237"/>
                  <a:gd name="connsiteX6" fmla="*/ 132338 w 158805"/>
                  <a:gd name="connsiteY6" fmla="*/ 767770 h 794237"/>
                  <a:gd name="connsiteX7" fmla="*/ 26468 w 158805"/>
                  <a:gd name="connsiteY7" fmla="*/ 767770 h 79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5" h="794237">
                    <a:moveTo>
                      <a:pt x="158805" y="794238"/>
                    </a:moveTo>
                    <a:lnTo>
                      <a:pt x="158805" y="0"/>
                    </a:lnTo>
                    <a:lnTo>
                      <a:pt x="0" y="0"/>
                    </a:lnTo>
                    <a:lnTo>
                      <a:pt x="0" y="794238"/>
                    </a:lnTo>
                    <a:close/>
                    <a:moveTo>
                      <a:pt x="26468" y="26468"/>
                    </a:moveTo>
                    <a:lnTo>
                      <a:pt x="132338" y="26468"/>
                    </a:lnTo>
                    <a:lnTo>
                      <a:pt x="132338" y="767770"/>
                    </a:lnTo>
                    <a:lnTo>
                      <a:pt x="26468" y="767770"/>
                    </a:lnTo>
                    <a:close/>
                  </a:path>
                </a:pathLst>
              </a:custGeom>
              <a:solidFill>
                <a:srgbClr val="000000"/>
              </a:solidFill>
              <a:ln w="1319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0044C88-E5CA-8EA4-76B3-EFFC3B59767E}"/>
                  </a:ext>
                </a:extLst>
              </p:cNvPr>
              <p:cNvSpPr/>
              <p:nvPr/>
            </p:nvSpPr>
            <p:spPr>
              <a:xfrm>
                <a:off x="9796426" y="2504060"/>
                <a:ext cx="158805" cy="516249"/>
              </a:xfrm>
              <a:custGeom>
                <a:avLst/>
                <a:gdLst>
                  <a:gd name="connsiteX0" fmla="*/ 158805 w 158805"/>
                  <a:gd name="connsiteY0" fmla="*/ 516249 h 516249"/>
                  <a:gd name="connsiteX1" fmla="*/ 158805 w 158805"/>
                  <a:gd name="connsiteY1" fmla="*/ 0 h 516249"/>
                  <a:gd name="connsiteX2" fmla="*/ 0 w 158805"/>
                  <a:gd name="connsiteY2" fmla="*/ 0 h 516249"/>
                  <a:gd name="connsiteX3" fmla="*/ 0 w 158805"/>
                  <a:gd name="connsiteY3" fmla="*/ 516249 h 516249"/>
                  <a:gd name="connsiteX4" fmla="*/ 26468 w 158805"/>
                  <a:gd name="connsiteY4" fmla="*/ 26468 h 516249"/>
                  <a:gd name="connsiteX5" fmla="*/ 132338 w 158805"/>
                  <a:gd name="connsiteY5" fmla="*/ 26468 h 516249"/>
                  <a:gd name="connsiteX6" fmla="*/ 132338 w 158805"/>
                  <a:gd name="connsiteY6" fmla="*/ 489782 h 516249"/>
                  <a:gd name="connsiteX7" fmla="*/ 26468 w 158805"/>
                  <a:gd name="connsiteY7" fmla="*/ 489782 h 51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5" h="516249">
                    <a:moveTo>
                      <a:pt x="158805" y="516249"/>
                    </a:moveTo>
                    <a:lnTo>
                      <a:pt x="158805" y="0"/>
                    </a:lnTo>
                    <a:lnTo>
                      <a:pt x="0" y="0"/>
                    </a:lnTo>
                    <a:lnTo>
                      <a:pt x="0" y="516249"/>
                    </a:lnTo>
                    <a:close/>
                    <a:moveTo>
                      <a:pt x="26468" y="26468"/>
                    </a:moveTo>
                    <a:lnTo>
                      <a:pt x="132338" y="26468"/>
                    </a:lnTo>
                    <a:lnTo>
                      <a:pt x="132338" y="489782"/>
                    </a:lnTo>
                    <a:lnTo>
                      <a:pt x="26468" y="489782"/>
                    </a:lnTo>
                    <a:close/>
                  </a:path>
                </a:pathLst>
              </a:custGeom>
              <a:solidFill>
                <a:srgbClr val="000000"/>
              </a:solidFill>
              <a:ln w="1319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E084577-08FE-4526-6B28-1E03085A6504}"/>
                  </a:ext>
                </a:extLst>
              </p:cNvPr>
              <p:cNvSpPr/>
              <p:nvPr/>
            </p:nvSpPr>
            <p:spPr>
              <a:xfrm>
                <a:off x="10008166" y="2729100"/>
                <a:ext cx="158805" cy="291209"/>
              </a:xfrm>
              <a:custGeom>
                <a:avLst/>
                <a:gdLst>
                  <a:gd name="connsiteX0" fmla="*/ 0 w 158805"/>
                  <a:gd name="connsiteY0" fmla="*/ 291209 h 291209"/>
                  <a:gd name="connsiteX1" fmla="*/ 158805 w 158805"/>
                  <a:gd name="connsiteY1" fmla="*/ 291209 h 291209"/>
                  <a:gd name="connsiteX2" fmla="*/ 158805 w 158805"/>
                  <a:gd name="connsiteY2" fmla="*/ 0 h 291209"/>
                  <a:gd name="connsiteX3" fmla="*/ 0 w 158805"/>
                  <a:gd name="connsiteY3" fmla="*/ 0 h 291209"/>
                  <a:gd name="connsiteX4" fmla="*/ 26468 w 158805"/>
                  <a:gd name="connsiteY4" fmla="*/ 26468 h 291209"/>
                  <a:gd name="connsiteX5" fmla="*/ 132338 w 158805"/>
                  <a:gd name="connsiteY5" fmla="*/ 26468 h 291209"/>
                  <a:gd name="connsiteX6" fmla="*/ 132338 w 158805"/>
                  <a:gd name="connsiteY6" fmla="*/ 264742 h 291209"/>
                  <a:gd name="connsiteX7" fmla="*/ 26468 w 158805"/>
                  <a:gd name="connsiteY7" fmla="*/ 264742 h 29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5" h="291209">
                    <a:moveTo>
                      <a:pt x="0" y="291209"/>
                    </a:moveTo>
                    <a:lnTo>
                      <a:pt x="158805" y="291209"/>
                    </a:lnTo>
                    <a:lnTo>
                      <a:pt x="158805" y="0"/>
                    </a:lnTo>
                    <a:lnTo>
                      <a:pt x="0" y="0"/>
                    </a:lnTo>
                    <a:close/>
                    <a:moveTo>
                      <a:pt x="26468" y="26468"/>
                    </a:moveTo>
                    <a:lnTo>
                      <a:pt x="132338" y="26468"/>
                    </a:lnTo>
                    <a:lnTo>
                      <a:pt x="132338" y="264742"/>
                    </a:lnTo>
                    <a:lnTo>
                      <a:pt x="26468" y="264742"/>
                    </a:lnTo>
                    <a:close/>
                  </a:path>
                </a:pathLst>
              </a:custGeom>
              <a:solidFill>
                <a:srgbClr val="000000"/>
              </a:solidFill>
              <a:ln w="13196" cap="flat">
                <a:solidFill>
                  <a:schemeClr val="accent3"/>
                </a:solidFill>
                <a:prstDash val="solid"/>
                <a:miter/>
              </a:ln>
            </p:spPr>
            <p:txBody>
              <a:bodyPr rtlCol="0" anchor="ctr"/>
              <a:lstStyle/>
              <a:p>
                <a:endParaRPr lang="en-US" dirty="0"/>
              </a:p>
            </p:txBody>
          </p:sp>
        </p:grpSp>
        <p:pic>
          <p:nvPicPr>
            <p:cNvPr id="48" name="Graphic 47" descr="Star with solid fill">
              <a:extLst>
                <a:ext uri="{FF2B5EF4-FFF2-40B4-BE49-F238E27FC236}">
                  <a16:creationId xmlns:a16="http://schemas.microsoft.com/office/drawing/2014/main" id="{25DD4DDD-90AD-2668-D2CA-008BDE1EDC6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997746" y="2542969"/>
              <a:ext cx="179643" cy="179643"/>
            </a:xfrm>
            <a:prstGeom prst="rect">
              <a:avLst/>
            </a:prstGeom>
          </p:spPr>
        </p:pic>
      </p:grpSp>
    </p:spTree>
    <p:custDataLst>
      <p:tags r:id="rId1"/>
    </p:custDataLst>
    <p:extLst>
      <p:ext uri="{BB962C8B-B14F-4D97-AF65-F5344CB8AC3E}">
        <p14:creationId xmlns:p14="http://schemas.microsoft.com/office/powerpoint/2010/main" val="4273968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
  <p:tag name="PPSPLIT_DONE" val="1"/>
</p:tagLst>
</file>

<file path=ppt/tags/tag10.xml><?xml version="1.0" encoding="utf-8"?>
<p:tagLst xmlns:a="http://schemas.openxmlformats.org/drawingml/2006/main" xmlns:r="http://schemas.openxmlformats.org/officeDocument/2006/relationships" xmlns:p="http://schemas.openxmlformats.org/presentationml/2006/main">
  <p:tag name="PPSPLIT_ID" val=" 1035"/>
</p:tagLst>
</file>

<file path=ppt/tags/tag100.xml><?xml version="1.0" encoding="utf-8"?>
<p:tagLst xmlns:a="http://schemas.openxmlformats.org/drawingml/2006/main" xmlns:r="http://schemas.openxmlformats.org/officeDocument/2006/relationships" xmlns:p="http://schemas.openxmlformats.org/presentationml/2006/main">
  <p:tag name="PPSPLIT_ID" val=" 2"/>
</p:tagLst>
</file>

<file path=ppt/tags/tag101.xml><?xml version="1.0" encoding="utf-8"?>
<p:tagLst xmlns:a="http://schemas.openxmlformats.org/drawingml/2006/main" xmlns:r="http://schemas.openxmlformats.org/officeDocument/2006/relationships" xmlns:p="http://schemas.openxmlformats.org/presentationml/2006/main">
  <p:tag name="PPSPLIT_ID" val=" 3"/>
</p:tagLst>
</file>

<file path=ppt/tags/tag102.xml><?xml version="1.0" encoding="utf-8"?>
<p:tagLst xmlns:a="http://schemas.openxmlformats.org/drawingml/2006/main" xmlns:r="http://schemas.openxmlformats.org/officeDocument/2006/relationships" xmlns:p="http://schemas.openxmlformats.org/presentationml/2006/main">
  <p:tag name="PPSPLIT_ID" val=" 4"/>
</p:tagLst>
</file>

<file path=ppt/tags/tag103.xml><?xml version="1.0" encoding="utf-8"?>
<p:tagLst xmlns:a="http://schemas.openxmlformats.org/drawingml/2006/main" xmlns:r="http://schemas.openxmlformats.org/officeDocument/2006/relationships" xmlns:p="http://schemas.openxmlformats.org/presentationml/2006/main">
  <p:tag name="PPSPLIT_ID" val=" 5"/>
</p:tagLst>
</file>

<file path=ppt/tags/tag104.xml><?xml version="1.0" encoding="utf-8"?>
<p:tagLst xmlns:a="http://schemas.openxmlformats.org/drawingml/2006/main" xmlns:r="http://schemas.openxmlformats.org/officeDocument/2006/relationships" xmlns:p="http://schemas.openxmlformats.org/presentationml/2006/main">
  <p:tag name="PPSPLIT_ID" val=" 8"/>
</p:tagLst>
</file>

<file path=ppt/tags/tag105.xml><?xml version="1.0" encoding="utf-8"?>
<p:tagLst xmlns:a="http://schemas.openxmlformats.org/drawingml/2006/main" xmlns:r="http://schemas.openxmlformats.org/officeDocument/2006/relationships" xmlns:p="http://schemas.openxmlformats.org/presentationml/2006/main">
  <p:tag name="PPSPLIT_ID" val=" 9"/>
</p:tagLst>
</file>

<file path=ppt/tags/tag106.xml><?xml version="1.0" encoding="utf-8"?>
<p:tagLst xmlns:a="http://schemas.openxmlformats.org/drawingml/2006/main" xmlns:r="http://schemas.openxmlformats.org/officeDocument/2006/relationships" xmlns:p="http://schemas.openxmlformats.org/presentationml/2006/main">
  <p:tag name="PPSPLIT_ID" val=" 10"/>
</p:tagLst>
</file>

<file path=ppt/tags/tag107.xml><?xml version="1.0" encoding="utf-8"?>
<p:tagLst xmlns:a="http://schemas.openxmlformats.org/drawingml/2006/main" xmlns:r="http://schemas.openxmlformats.org/officeDocument/2006/relationships" xmlns:p="http://schemas.openxmlformats.org/presentationml/2006/main">
  <p:tag name="PPSPLIT_ID" val=" 24"/>
</p:tagLst>
</file>

<file path=ppt/tags/tag108.xml><?xml version="1.0" encoding="utf-8"?>
<p:tagLst xmlns:a="http://schemas.openxmlformats.org/drawingml/2006/main" xmlns:r="http://schemas.openxmlformats.org/officeDocument/2006/relationships" xmlns:p="http://schemas.openxmlformats.org/presentationml/2006/main">
  <p:tag name="PPSPLIT_ID" val=" 11"/>
</p:tagLst>
</file>

<file path=ppt/tags/tag109.xml><?xml version="1.0" encoding="utf-8"?>
<p:tagLst xmlns:a="http://schemas.openxmlformats.org/drawingml/2006/main" xmlns:r="http://schemas.openxmlformats.org/officeDocument/2006/relationships" xmlns:p="http://schemas.openxmlformats.org/presentationml/2006/main">
  <p:tag name="PPSPLIT_ID" val=" 12"/>
</p:tagLst>
</file>

<file path=ppt/tags/tag11.xml><?xml version="1.0" encoding="utf-8"?>
<p:tagLst xmlns:a="http://schemas.openxmlformats.org/drawingml/2006/main" xmlns:r="http://schemas.openxmlformats.org/officeDocument/2006/relationships" xmlns:p="http://schemas.openxmlformats.org/presentationml/2006/main">
  <p:tag name="PPSPLIT_ID" val=" 85"/>
</p:tagLst>
</file>

<file path=ppt/tags/tag110.xml><?xml version="1.0" encoding="utf-8"?>
<p:tagLst xmlns:a="http://schemas.openxmlformats.org/drawingml/2006/main" xmlns:r="http://schemas.openxmlformats.org/officeDocument/2006/relationships" xmlns:p="http://schemas.openxmlformats.org/presentationml/2006/main">
  <p:tag name="PPSPLIT_ID" val=" 13"/>
</p:tagLst>
</file>

<file path=ppt/tags/tag111.xml><?xml version="1.0" encoding="utf-8"?>
<p:tagLst xmlns:a="http://schemas.openxmlformats.org/drawingml/2006/main" xmlns:r="http://schemas.openxmlformats.org/officeDocument/2006/relationships" xmlns:p="http://schemas.openxmlformats.org/presentationml/2006/main">
  <p:tag name="PPSPLIT_ID" val=" 14"/>
</p:tagLst>
</file>

<file path=ppt/tags/tag112.xml><?xml version="1.0" encoding="utf-8"?>
<p:tagLst xmlns:a="http://schemas.openxmlformats.org/drawingml/2006/main" xmlns:r="http://schemas.openxmlformats.org/officeDocument/2006/relationships" xmlns:p="http://schemas.openxmlformats.org/presentationml/2006/main">
  <p:tag name="PPSPLIT_ID" val=" 15"/>
</p:tagLst>
</file>

<file path=ppt/tags/tag113.xml><?xml version="1.0" encoding="utf-8"?>
<p:tagLst xmlns:a="http://schemas.openxmlformats.org/drawingml/2006/main" xmlns:r="http://schemas.openxmlformats.org/officeDocument/2006/relationships" xmlns:p="http://schemas.openxmlformats.org/presentationml/2006/main">
  <p:tag name="PPSPLIT_ID" val=" 16"/>
</p:tagLst>
</file>

<file path=ppt/tags/tag114.xml><?xml version="1.0" encoding="utf-8"?>
<p:tagLst xmlns:a="http://schemas.openxmlformats.org/drawingml/2006/main" xmlns:r="http://schemas.openxmlformats.org/officeDocument/2006/relationships" xmlns:p="http://schemas.openxmlformats.org/presentationml/2006/main">
  <p:tag name="PPSPLIT_ID" val=" 17"/>
</p:tagLst>
</file>

<file path=ppt/tags/tag115.xml><?xml version="1.0" encoding="utf-8"?>
<p:tagLst xmlns:a="http://schemas.openxmlformats.org/drawingml/2006/main" xmlns:r="http://schemas.openxmlformats.org/officeDocument/2006/relationships" xmlns:p="http://schemas.openxmlformats.org/presentationml/2006/main">
  <p:tag name="PPSPLIT_ID" val=" 18"/>
</p:tagLst>
</file>

<file path=ppt/tags/tag116.xml><?xml version="1.0" encoding="utf-8"?>
<p:tagLst xmlns:a="http://schemas.openxmlformats.org/drawingml/2006/main" xmlns:r="http://schemas.openxmlformats.org/officeDocument/2006/relationships" xmlns:p="http://schemas.openxmlformats.org/presentationml/2006/main">
  <p:tag name="PPSPLIT_ID" val=" 19"/>
</p:tagLst>
</file>

<file path=ppt/tags/tag117.xml><?xml version="1.0" encoding="utf-8"?>
<p:tagLst xmlns:a="http://schemas.openxmlformats.org/drawingml/2006/main" xmlns:r="http://schemas.openxmlformats.org/officeDocument/2006/relationships" xmlns:p="http://schemas.openxmlformats.org/presentationml/2006/main">
  <p:tag name="PPSPLIT_ID" val=" 20"/>
</p:tagLst>
</file>

<file path=ppt/tags/tag118.xml><?xml version="1.0" encoding="utf-8"?>
<p:tagLst xmlns:a="http://schemas.openxmlformats.org/drawingml/2006/main" xmlns:r="http://schemas.openxmlformats.org/officeDocument/2006/relationships" xmlns:p="http://schemas.openxmlformats.org/presentationml/2006/main">
  <p:tag name="PPSPLIT_ID" val=" 28"/>
</p:tagLst>
</file>

<file path=ppt/tags/tag119.xml><?xml version="1.0" encoding="utf-8"?>
<p:tagLst xmlns:a="http://schemas.openxmlformats.org/drawingml/2006/main" xmlns:r="http://schemas.openxmlformats.org/officeDocument/2006/relationships" xmlns:p="http://schemas.openxmlformats.org/presentationml/2006/main">
  <p:tag name="PPSPLIT_ID" val=" 38"/>
</p:tagLst>
</file>

<file path=ppt/tags/tag12.xml><?xml version="1.0" encoding="utf-8"?>
<p:tagLst xmlns:a="http://schemas.openxmlformats.org/drawingml/2006/main" xmlns:r="http://schemas.openxmlformats.org/officeDocument/2006/relationships" xmlns:p="http://schemas.openxmlformats.org/presentationml/2006/main">
  <p:tag name="PPSPLIT_ID" val=" 86"/>
</p:tagLst>
</file>

<file path=ppt/tags/tag120.xml><?xml version="1.0" encoding="utf-8"?>
<p:tagLst xmlns:a="http://schemas.openxmlformats.org/drawingml/2006/main" xmlns:r="http://schemas.openxmlformats.org/officeDocument/2006/relationships" xmlns:p="http://schemas.openxmlformats.org/presentationml/2006/main">
  <p:tag name="PPSPLIT_ID" val=" 49"/>
</p:tagLst>
</file>

<file path=ppt/tags/tag12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7"/>
</p:tagLst>
</file>

<file path=ppt/tags/tag122.xml><?xml version="1.0" encoding="utf-8"?>
<p:tagLst xmlns:a="http://schemas.openxmlformats.org/drawingml/2006/main" xmlns:r="http://schemas.openxmlformats.org/officeDocument/2006/relationships" xmlns:p="http://schemas.openxmlformats.org/presentationml/2006/main">
  <p:tag name="PPSPLIT_ID" val=" 18"/>
</p:tagLst>
</file>

<file path=ppt/tags/tag123.xml><?xml version="1.0" encoding="utf-8"?>
<p:tagLst xmlns:a="http://schemas.openxmlformats.org/drawingml/2006/main" xmlns:r="http://schemas.openxmlformats.org/officeDocument/2006/relationships" xmlns:p="http://schemas.openxmlformats.org/presentationml/2006/main">
  <p:tag name="PPSPLIT_ID" val=" 3"/>
</p:tagLst>
</file>

<file path=ppt/tags/tag124.xml><?xml version="1.0" encoding="utf-8"?>
<p:tagLst xmlns:a="http://schemas.openxmlformats.org/drawingml/2006/main" xmlns:r="http://schemas.openxmlformats.org/officeDocument/2006/relationships" xmlns:p="http://schemas.openxmlformats.org/presentationml/2006/main">
  <p:tag name="PPSPLIT_ID" val=" 4"/>
</p:tagLst>
</file>

<file path=ppt/tags/tag125.xml><?xml version="1.0" encoding="utf-8"?>
<p:tagLst xmlns:a="http://schemas.openxmlformats.org/drawingml/2006/main" xmlns:r="http://schemas.openxmlformats.org/officeDocument/2006/relationships" xmlns:p="http://schemas.openxmlformats.org/presentationml/2006/main">
  <p:tag name="PPSPLIT_ID" val=" 5"/>
</p:tagLst>
</file>

<file path=ppt/tags/tag126.xml><?xml version="1.0" encoding="utf-8"?>
<p:tagLst xmlns:a="http://schemas.openxmlformats.org/drawingml/2006/main" xmlns:r="http://schemas.openxmlformats.org/officeDocument/2006/relationships" xmlns:p="http://schemas.openxmlformats.org/presentationml/2006/main">
  <p:tag name="PPSPLIT_ID" val=" 8"/>
</p:tagLst>
</file>

<file path=ppt/tags/tag127.xml><?xml version="1.0" encoding="utf-8"?>
<p:tagLst xmlns:a="http://schemas.openxmlformats.org/drawingml/2006/main" xmlns:r="http://schemas.openxmlformats.org/officeDocument/2006/relationships" xmlns:p="http://schemas.openxmlformats.org/presentationml/2006/main">
  <p:tag name="PPSPLIT_ID" val=" 9"/>
</p:tagLst>
</file>

<file path=ppt/tags/tag128.xml><?xml version="1.0" encoding="utf-8"?>
<p:tagLst xmlns:a="http://schemas.openxmlformats.org/drawingml/2006/main" xmlns:r="http://schemas.openxmlformats.org/officeDocument/2006/relationships" xmlns:p="http://schemas.openxmlformats.org/presentationml/2006/main">
  <p:tag name="PPSPLIT_ID" val=" 2"/>
</p:tagLst>
</file>

<file path=ppt/tags/tag129.xml><?xml version="1.0" encoding="utf-8"?>
<p:tagLst xmlns:a="http://schemas.openxmlformats.org/drawingml/2006/main" xmlns:r="http://schemas.openxmlformats.org/officeDocument/2006/relationships" xmlns:p="http://schemas.openxmlformats.org/presentationml/2006/main">
  <p:tag name="PPSPLIT_ID" val=" 11"/>
</p:tagLst>
</file>

<file path=ppt/tags/tag13.xml><?xml version="1.0" encoding="utf-8"?>
<p:tagLst xmlns:a="http://schemas.openxmlformats.org/drawingml/2006/main" xmlns:r="http://schemas.openxmlformats.org/officeDocument/2006/relationships" xmlns:p="http://schemas.openxmlformats.org/presentationml/2006/main">
  <p:tag name="PPSPLIT_ID" val=" 87"/>
</p:tagLst>
</file>

<file path=ppt/tags/tag130.xml><?xml version="1.0" encoding="utf-8"?>
<p:tagLst xmlns:a="http://schemas.openxmlformats.org/drawingml/2006/main" xmlns:r="http://schemas.openxmlformats.org/officeDocument/2006/relationships" xmlns:p="http://schemas.openxmlformats.org/presentationml/2006/main">
  <p:tag name="PPSPLIT_ID" val=" 13"/>
</p:tagLst>
</file>

<file path=ppt/tags/tag131.xml><?xml version="1.0" encoding="utf-8"?>
<p:tagLst xmlns:a="http://schemas.openxmlformats.org/drawingml/2006/main" xmlns:r="http://schemas.openxmlformats.org/officeDocument/2006/relationships" xmlns:p="http://schemas.openxmlformats.org/presentationml/2006/main">
  <p:tag name="PPSPLIT_ID" val=" 15"/>
</p:tagLst>
</file>

<file path=ppt/tags/tag132.xml><?xml version="1.0" encoding="utf-8"?>
<p:tagLst xmlns:a="http://schemas.openxmlformats.org/drawingml/2006/main" xmlns:r="http://schemas.openxmlformats.org/officeDocument/2006/relationships" xmlns:p="http://schemas.openxmlformats.org/presentationml/2006/main">
  <p:tag name="PPSPLIT_ID" val=" 16"/>
</p:tagLst>
</file>

<file path=ppt/tags/tag133.xml><?xml version="1.0" encoding="utf-8"?>
<p:tagLst xmlns:a="http://schemas.openxmlformats.org/drawingml/2006/main" xmlns:r="http://schemas.openxmlformats.org/officeDocument/2006/relationships" xmlns:p="http://schemas.openxmlformats.org/presentationml/2006/main">
  <p:tag name="PPSPLIT_ID" val=" 17"/>
</p:tagLst>
</file>

<file path=ppt/tags/tag134.xml><?xml version="1.0" encoding="utf-8"?>
<p:tagLst xmlns:a="http://schemas.openxmlformats.org/drawingml/2006/main" xmlns:r="http://schemas.openxmlformats.org/officeDocument/2006/relationships" xmlns:p="http://schemas.openxmlformats.org/presentationml/2006/main">
  <p:tag name="PPSPLIT_ID" val=" 19"/>
</p:tagLst>
</file>

<file path=ppt/tags/tag135.xml><?xml version="1.0" encoding="utf-8"?>
<p:tagLst xmlns:a="http://schemas.openxmlformats.org/drawingml/2006/main" xmlns:r="http://schemas.openxmlformats.org/officeDocument/2006/relationships" xmlns:p="http://schemas.openxmlformats.org/presentationml/2006/main">
  <p:tag name="PPSPLIT_ID" val=" 20"/>
</p:tagLst>
</file>

<file path=ppt/tags/tag136.xml><?xml version="1.0" encoding="utf-8"?>
<p:tagLst xmlns:a="http://schemas.openxmlformats.org/drawingml/2006/main" xmlns:r="http://schemas.openxmlformats.org/officeDocument/2006/relationships" xmlns:p="http://schemas.openxmlformats.org/presentationml/2006/main">
  <p:tag name="PPSPLIT_ID" val=" 21"/>
</p:tagLst>
</file>

<file path=ppt/tags/tag137.xml><?xml version="1.0" encoding="utf-8"?>
<p:tagLst xmlns:a="http://schemas.openxmlformats.org/drawingml/2006/main" xmlns:r="http://schemas.openxmlformats.org/officeDocument/2006/relationships" xmlns:p="http://schemas.openxmlformats.org/presentationml/2006/main">
  <p:tag name="PPSPLIT_ID" val=" 38"/>
</p:tagLst>
</file>

<file path=ppt/tags/tag138.xml><?xml version="1.0" encoding="utf-8"?>
<p:tagLst xmlns:a="http://schemas.openxmlformats.org/drawingml/2006/main" xmlns:r="http://schemas.openxmlformats.org/officeDocument/2006/relationships" xmlns:p="http://schemas.openxmlformats.org/presentationml/2006/main">
  <p:tag name="PPSPLIT_ID" val=" 39"/>
</p:tagLst>
</file>

<file path=ppt/tags/tag139.xml><?xml version="1.0" encoding="utf-8"?>
<p:tagLst xmlns:a="http://schemas.openxmlformats.org/drawingml/2006/main" xmlns:r="http://schemas.openxmlformats.org/officeDocument/2006/relationships" xmlns:p="http://schemas.openxmlformats.org/presentationml/2006/main">
  <p:tag name="PPSPLIT_ID" val=" 37"/>
</p:tagLst>
</file>

<file path=ppt/tags/tag14.xml><?xml version="1.0" encoding="utf-8"?>
<p:tagLst xmlns:a="http://schemas.openxmlformats.org/drawingml/2006/main" xmlns:r="http://schemas.openxmlformats.org/officeDocument/2006/relationships" xmlns:p="http://schemas.openxmlformats.org/presentationml/2006/main">
  <p:tag name="PPSPLIT_ID" val=" 88"/>
</p:tagLst>
</file>

<file path=ppt/tags/tag140.xml><?xml version="1.0" encoding="utf-8"?>
<p:tagLst xmlns:a="http://schemas.openxmlformats.org/drawingml/2006/main" xmlns:r="http://schemas.openxmlformats.org/officeDocument/2006/relationships" xmlns:p="http://schemas.openxmlformats.org/presentationml/2006/main">
  <p:tag name="PPSPLIT_ID" val=" 41"/>
</p:tagLst>
</file>

<file path=ppt/tags/tag141.xml><?xml version="1.0" encoding="utf-8"?>
<p:tagLst xmlns:a="http://schemas.openxmlformats.org/drawingml/2006/main" xmlns:r="http://schemas.openxmlformats.org/officeDocument/2006/relationships" xmlns:p="http://schemas.openxmlformats.org/presentationml/2006/main">
  <p:tag name="PPSPLIT_ID" val=" 42"/>
</p:tagLst>
</file>

<file path=ppt/tags/tag142.xml><?xml version="1.0" encoding="utf-8"?>
<p:tagLst xmlns:a="http://schemas.openxmlformats.org/drawingml/2006/main" xmlns:r="http://schemas.openxmlformats.org/officeDocument/2006/relationships" xmlns:p="http://schemas.openxmlformats.org/presentationml/2006/main">
  <p:tag name="PPSPLIT_ID" val=" 43"/>
</p:tagLst>
</file>

<file path=ppt/tags/tag143.xml><?xml version="1.0" encoding="utf-8"?>
<p:tagLst xmlns:a="http://schemas.openxmlformats.org/drawingml/2006/main" xmlns:r="http://schemas.openxmlformats.org/officeDocument/2006/relationships" xmlns:p="http://schemas.openxmlformats.org/presentationml/2006/main">
  <p:tag name="PPSPLIT_ID" val=" 44"/>
</p:tagLst>
</file>

<file path=ppt/tags/tag144.xml><?xml version="1.0" encoding="utf-8"?>
<p:tagLst xmlns:a="http://schemas.openxmlformats.org/drawingml/2006/main" xmlns:r="http://schemas.openxmlformats.org/officeDocument/2006/relationships" xmlns:p="http://schemas.openxmlformats.org/presentationml/2006/main">
  <p:tag name="PPSPLIT_ID" val=" 45"/>
</p:tagLst>
</file>

<file path=ppt/tags/tag145.xml><?xml version="1.0" encoding="utf-8"?>
<p:tagLst xmlns:a="http://schemas.openxmlformats.org/drawingml/2006/main" xmlns:r="http://schemas.openxmlformats.org/officeDocument/2006/relationships" xmlns:p="http://schemas.openxmlformats.org/presentationml/2006/main">
  <p:tag name="PPSPLIT_ID" val=" 26"/>
</p:tagLst>
</file>

<file path=ppt/tags/tag146.xml><?xml version="1.0" encoding="utf-8"?>
<p:tagLst xmlns:a="http://schemas.openxmlformats.org/drawingml/2006/main" xmlns:r="http://schemas.openxmlformats.org/officeDocument/2006/relationships" xmlns:p="http://schemas.openxmlformats.org/presentationml/2006/main">
  <p:tag name="PPSPLIT_ID" val=" 27"/>
</p:tagLst>
</file>

<file path=ppt/tags/tag147.xml><?xml version="1.0" encoding="utf-8"?>
<p:tagLst xmlns:a="http://schemas.openxmlformats.org/drawingml/2006/main" xmlns:r="http://schemas.openxmlformats.org/officeDocument/2006/relationships" xmlns:p="http://schemas.openxmlformats.org/presentationml/2006/main">
  <p:tag name="PPSPLIT_ID" val=" 34"/>
</p:tagLst>
</file>

<file path=ppt/tags/tag14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8"/>
  <p:tag name="PPSPLIT_DONE" val="1"/>
</p:tagLst>
</file>

<file path=ppt/tags/tag149.xml><?xml version="1.0" encoding="utf-8"?>
<p:tagLst xmlns:a="http://schemas.openxmlformats.org/drawingml/2006/main" xmlns:r="http://schemas.openxmlformats.org/officeDocument/2006/relationships" xmlns:p="http://schemas.openxmlformats.org/presentationml/2006/main">
  <p:tag name="PPSPLIT_ID" val=" 2"/>
</p:tagLst>
</file>

<file path=ppt/tags/tag15.xml><?xml version="1.0" encoding="utf-8"?>
<p:tagLst xmlns:a="http://schemas.openxmlformats.org/drawingml/2006/main" xmlns:r="http://schemas.openxmlformats.org/officeDocument/2006/relationships" xmlns:p="http://schemas.openxmlformats.org/presentationml/2006/main">
  <p:tag name="PPSPLIT_ID" val=" 1042"/>
</p:tagLst>
</file>

<file path=ppt/tags/tag150.xml><?xml version="1.0" encoding="utf-8"?>
<p:tagLst xmlns:a="http://schemas.openxmlformats.org/drawingml/2006/main" xmlns:r="http://schemas.openxmlformats.org/officeDocument/2006/relationships" xmlns:p="http://schemas.openxmlformats.org/presentationml/2006/main">
  <p:tag name="PPSPLIT_ID" val=" 3"/>
</p:tagLst>
</file>

<file path=ppt/tags/tag151.xml><?xml version="1.0" encoding="utf-8"?>
<p:tagLst xmlns:a="http://schemas.openxmlformats.org/drawingml/2006/main" xmlns:r="http://schemas.openxmlformats.org/officeDocument/2006/relationships" xmlns:p="http://schemas.openxmlformats.org/presentationml/2006/main">
  <p:tag name="PPSPLIT_ID" val=" 4"/>
</p:tagLst>
</file>

<file path=ppt/tags/tag152.xml><?xml version="1.0" encoding="utf-8"?>
<p:tagLst xmlns:a="http://schemas.openxmlformats.org/drawingml/2006/main" xmlns:r="http://schemas.openxmlformats.org/officeDocument/2006/relationships" xmlns:p="http://schemas.openxmlformats.org/presentationml/2006/main">
  <p:tag name="PPSPLIT_ID" val=" 16"/>
</p:tagLst>
</file>

<file path=ppt/tags/tag153.xml><?xml version="1.0" encoding="utf-8"?>
<p:tagLst xmlns:a="http://schemas.openxmlformats.org/drawingml/2006/main" xmlns:r="http://schemas.openxmlformats.org/officeDocument/2006/relationships" xmlns:p="http://schemas.openxmlformats.org/presentationml/2006/main">
  <p:tag name="PPSPLIT_ID" val=" 17"/>
</p:tagLst>
</file>

<file path=ppt/tags/tag154.xml><?xml version="1.0" encoding="utf-8"?>
<p:tagLst xmlns:a="http://schemas.openxmlformats.org/drawingml/2006/main" xmlns:r="http://schemas.openxmlformats.org/officeDocument/2006/relationships" xmlns:p="http://schemas.openxmlformats.org/presentationml/2006/main">
  <p:tag name="PPSPLIT_ID" val=" 34"/>
</p:tagLst>
</file>

<file path=ppt/tags/tag155.xml><?xml version="1.0" encoding="utf-8"?>
<p:tagLst xmlns:a="http://schemas.openxmlformats.org/drawingml/2006/main" xmlns:r="http://schemas.openxmlformats.org/officeDocument/2006/relationships" xmlns:p="http://schemas.openxmlformats.org/presentationml/2006/main">
  <p:tag name="PPSPLIT_ID" val=" 36"/>
</p:tagLst>
</file>

<file path=ppt/tags/tag156.xml><?xml version="1.0" encoding="utf-8"?>
<p:tagLst xmlns:a="http://schemas.openxmlformats.org/drawingml/2006/main" xmlns:r="http://schemas.openxmlformats.org/officeDocument/2006/relationships" xmlns:p="http://schemas.openxmlformats.org/presentationml/2006/main">
  <p:tag name="PPSPLIT_ID" val=" 37"/>
</p:tagLst>
</file>

<file path=ppt/tags/tag157.xml><?xml version="1.0" encoding="utf-8"?>
<p:tagLst xmlns:a="http://schemas.openxmlformats.org/drawingml/2006/main" xmlns:r="http://schemas.openxmlformats.org/officeDocument/2006/relationships" xmlns:p="http://schemas.openxmlformats.org/presentationml/2006/main">
  <p:tag name="PPSPLIT_ID" val=" 39"/>
</p:tagLst>
</file>

<file path=ppt/tags/tag158.xml><?xml version="1.0" encoding="utf-8"?>
<p:tagLst xmlns:a="http://schemas.openxmlformats.org/drawingml/2006/main" xmlns:r="http://schemas.openxmlformats.org/officeDocument/2006/relationships" xmlns:p="http://schemas.openxmlformats.org/presentationml/2006/main">
  <p:tag name="PPSPLIT_ID" val=" 40"/>
</p:tagLst>
</file>

<file path=ppt/tags/tag159.xml><?xml version="1.0" encoding="utf-8"?>
<p:tagLst xmlns:a="http://schemas.openxmlformats.org/drawingml/2006/main" xmlns:r="http://schemas.openxmlformats.org/officeDocument/2006/relationships" xmlns:p="http://schemas.openxmlformats.org/presentationml/2006/main">
  <p:tag name="PPSPLIT_ID" val=" 42"/>
</p:tagLst>
</file>

<file path=ppt/tags/tag16.xml><?xml version="1.0" encoding="utf-8"?>
<p:tagLst xmlns:a="http://schemas.openxmlformats.org/drawingml/2006/main" xmlns:r="http://schemas.openxmlformats.org/officeDocument/2006/relationships" xmlns:p="http://schemas.openxmlformats.org/presentationml/2006/main">
  <p:tag name="PPSPLIT_ID" val=" 1043"/>
</p:tagLst>
</file>

<file path=ppt/tags/tag160.xml><?xml version="1.0" encoding="utf-8"?>
<p:tagLst xmlns:a="http://schemas.openxmlformats.org/drawingml/2006/main" xmlns:r="http://schemas.openxmlformats.org/officeDocument/2006/relationships" xmlns:p="http://schemas.openxmlformats.org/presentationml/2006/main">
  <p:tag name="PPSPLIT_ID" val=" 38"/>
</p:tagLst>
</file>

<file path=ppt/tags/tag161.xml><?xml version="1.0" encoding="utf-8"?>
<p:tagLst xmlns:a="http://schemas.openxmlformats.org/drawingml/2006/main" xmlns:r="http://schemas.openxmlformats.org/officeDocument/2006/relationships" xmlns:p="http://schemas.openxmlformats.org/presentationml/2006/main">
  <p:tag name="PPSPLIT_ID" val=" 41"/>
</p:tagLst>
</file>

<file path=ppt/tags/tag162.xml><?xml version="1.0" encoding="utf-8"?>
<p:tagLst xmlns:a="http://schemas.openxmlformats.org/drawingml/2006/main" xmlns:r="http://schemas.openxmlformats.org/officeDocument/2006/relationships" xmlns:p="http://schemas.openxmlformats.org/presentationml/2006/main">
  <p:tag name="PPSPLIT_ID" val=" 21"/>
</p:tagLst>
</file>

<file path=ppt/tags/tag163.xml><?xml version="1.0" encoding="utf-8"?>
<p:tagLst xmlns:a="http://schemas.openxmlformats.org/drawingml/2006/main" xmlns:r="http://schemas.openxmlformats.org/officeDocument/2006/relationships" xmlns:p="http://schemas.openxmlformats.org/presentationml/2006/main">
  <p:tag name="PPSPLIT_ID" val=" 31"/>
</p:tagLst>
</file>

<file path=ppt/tags/tag164.xml><?xml version="1.0" encoding="utf-8"?>
<p:tagLst xmlns:a="http://schemas.openxmlformats.org/drawingml/2006/main" xmlns:r="http://schemas.openxmlformats.org/officeDocument/2006/relationships" xmlns:p="http://schemas.openxmlformats.org/presentationml/2006/main">
  <p:tag name="PPSPLIT_ID" val=" 33"/>
</p:tagLst>
</file>

<file path=ppt/tags/tag165.xml><?xml version="1.0" encoding="utf-8"?>
<p:tagLst xmlns:a="http://schemas.openxmlformats.org/drawingml/2006/main" xmlns:r="http://schemas.openxmlformats.org/officeDocument/2006/relationships" xmlns:p="http://schemas.openxmlformats.org/presentationml/2006/main">
  <p:tag name="PPSPLIT_ID" val=" 47"/>
</p:tagLst>
</file>

<file path=ppt/tags/tag166.xml><?xml version="1.0" encoding="utf-8"?>
<p:tagLst xmlns:a="http://schemas.openxmlformats.org/drawingml/2006/main" xmlns:r="http://schemas.openxmlformats.org/officeDocument/2006/relationships" xmlns:p="http://schemas.openxmlformats.org/presentationml/2006/main">
  <p:tag name="PPSPLIT_ID" val=" 48"/>
</p:tagLst>
</file>

<file path=ppt/tags/tag16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8"/>
  <p:tag name="PPSPLIT_DONE" val="1"/>
</p:tagLst>
</file>

<file path=ppt/tags/tag168.xml><?xml version="1.0" encoding="utf-8"?>
<p:tagLst xmlns:a="http://schemas.openxmlformats.org/drawingml/2006/main" xmlns:r="http://schemas.openxmlformats.org/officeDocument/2006/relationships" xmlns:p="http://schemas.openxmlformats.org/presentationml/2006/main">
  <p:tag name="PPSPLIT_ID" val=" 2"/>
</p:tagLst>
</file>

<file path=ppt/tags/tag169.xml><?xml version="1.0" encoding="utf-8"?>
<p:tagLst xmlns:a="http://schemas.openxmlformats.org/drawingml/2006/main" xmlns:r="http://schemas.openxmlformats.org/officeDocument/2006/relationships" xmlns:p="http://schemas.openxmlformats.org/presentationml/2006/main">
  <p:tag name="PPSPLIT_ID" val=" 3"/>
</p:tagLst>
</file>

<file path=ppt/tags/tag1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
  <p:tag name="PPSPLIT_DONE" val="1"/>
</p:tagLst>
</file>

<file path=ppt/tags/tag170.xml><?xml version="1.0" encoding="utf-8"?>
<p:tagLst xmlns:a="http://schemas.openxmlformats.org/drawingml/2006/main" xmlns:r="http://schemas.openxmlformats.org/officeDocument/2006/relationships" xmlns:p="http://schemas.openxmlformats.org/presentationml/2006/main">
  <p:tag name="PPSPLIT_ID" val=" 4"/>
</p:tagLst>
</file>

<file path=ppt/tags/tag171.xml><?xml version="1.0" encoding="utf-8"?>
<p:tagLst xmlns:a="http://schemas.openxmlformats.org/drawingml/2006/main" xmlns:r="http://schemas.openxmlformats.org/officeDocument/2006/relationships" xmlns:p="http://schemas.openxmlformats.org/presentationml/2006/main">
  <p:tag name="PPSPLIT_ID" val=" 16"/>
</p:tagLst>
</file>

<file path=ppt/tags/tag172.xml><?xml version="1.0" encoding="utf-8"?>
<p:tagLst xmlns:a="http://schemas.openxmlformats.org/drawingml/2006/main" xmlns:r="http://schemas.openxmlformats.org/officeDocument/2006/relationships" xmlns:p="http://schemas.openxmlformats.org/presentationml/2006/main">
  <p:tag name="PPSPLIT_ID" val=" 17"/>
</p:tagLst>
</file>

<file path=ppt/tags/tag173.xml><?xml version="1.0" encoding="utf-8"?>
<p:tagLst xmlns:a="http://schemas.openxmlformats.org/drawingml/2006/main" xmlns:r="http://schemas.openxmlformats.org/officeDocument/2006/relationships" xmlns:p="http://schemas.openxmlformats.org/presentationml/2006/main">
  <p:tag name="PPSPLIT_ID" val=" 34"/>
</p:tagLst>
</file>

<file path=ppt/tags/tag174.xml><?xml version="1.0" encoding="utf-8"?>
<p:tagLst xmlns:a="http://schemas.openxmlformats.org/drawingml/2006/main" xmlns:r="http://schemas.openxmlformats.org/officeDocument/2006/relationships" xmlns:p="http://schemas.openxmlformats.org/presentationml/2006/main">
  <p:tag name="PPSPLIT_ID" val=" 36"/>
</p:tagLst>
</file>

<file path=ppt/tags/tag175.xml><?xml version="1.0" encoding="utf-8"?>
<p:tagLst xmlns:a="http://schemas.openxmlformats.org/drawingml/2006/main" xmlns:r="http://schemas.openxmlformats.org/officeDocument/2006/relationships" xmlns:p="http://schemas.openxmlformats.org/presentationml/2006/main">
  <p:tag name="PPSPLIT_ID" val=" 39"/>
</p:tagLst>
</file>

<file path=ppt/tags/tag176.xml><?xml version="1.0" encoding="utf-8"?>
<p:tagLst xmlns:a="http://schemas.openxmlformats.org/drawingml/2006/main" xmlns:r="http://schemas.openxmlformats.org/officeDocument/2006/relationships" xmlns:p="http://schemas.openxmlformats.org/presentationml/2006/main">
  <p:tag name="PPSPLIT_ID" val=" 42"/>
</p:tagLst>
</file>

<file path=ppt/tags/tag177.xml><?xml version="1.0" encoding="utf-8"?>
<p:tagLst xmlns:a="http://schemas.openxmlformats.org/drawingml/2006/main" xmlns:r="http://schemas.openxmlformats.org/officeDocument/2006/relationships" xmlns:p="http://schemas.openxmlformats.org/presentationml/2006/main">
  <p:tag name="PPSPLIT_ID" val=" 22"/>
</p:tagLst>
</file>

<file path=ppt/tags/tag178.xml><?xml version="1.0" encoding="utf-8"?>
<p:tagLst xmlns:a="http://schemas.openxmlformats.org/drawingml/2006/main" xmlns:r="http://schemas.openxmlformats.org/officeDocument/2006/relationships" xmlns:p="http://schemas.openxmlformats.org/presentationml/2006/main">
  <p:tag name="PPSPLIT_ID" val=" 38"/>
</p:tagLst>
</file>

<file path=ppt/tags/tag179.xml><?xml version="1.0" encoding="utf-8"?>
<p:tagLst xmlns:a="http://schemas.openxmlformats.org/drawingml/2006/main" xmlns:r="http://schemas.openxmlformats.org/officeDocument/2006/relationships" xmlns:p="http://schemas.openxmlformats.org/presentationml/2006/main">
  <p:tag name="PPSPLIT_ID" val=" 43"/>
</p:tagLst>
</file>

<file path=ppt/tags/tag18.xml><?xml version="1.0" encoding="utf-8"?>
<p:tagLst xmlns:a="http://schemas.openxmlformats.org/drawingml/2006/main" xmlns:r="http://schemas.openxmlformats.org/officeDocument/2006/relationships" xmlns:p="http://schemas.openxmlformats.org/presentationml/2006/main">
  <p:tag name="PPSPLIT_ID" val=" 3"/>
</p:tagLst>
</file>

<file path=ppt/tags/tag180.xml><?xml version="1.0" encoding="utf-8"?>
<p:tagLst xmlns:a="http://schemas.openxmlformats.org/drawingml/2006/main" xmlns:r="http://schemas.openxmlformats.org/officeDocument/2006/relationships" xmlns:p="http://schemas.openxmlformats.org/presentationml/2006/main">
  <p:tag name="PPSPLIT_ID" val=" 41"/>
</p:tagLst>
</file>

<file path=ppt/tags/tag181.xml><?xml version="1.0" encoding="utf-8"?>
<p:tagLst xmlns:a="http://schemas.openxmlformats.org/drawingml/2006/main" xmlns:r="http://schemas.openxmlformats.org/officeDocument/2006/relationships" xmlns:p="http://schemas.openxmlformats.org/presentationml/2006/main">
  <p:tag name="PPSPLIT_ID" val=" 45"/>
</p:tagLst>
</file>

<file path=ppt/tags/tag182.xml><?xml version="1.0" encoding="utf-8"?>
<p:tagLst xmlns:a="http://schemas.openxmlformats.org/drawingml/2006/main" xmlns:r="http://schemas.openxmlformats.org/officeDocument/2006/relationships" xmlns:p="http://schemas.openxmlformats.org/presentationml/2006/main">
  <p:tag name="PPSPLIT_ID" val=" 46"/>
</p:tagLst>
</file>

<file path=ppt/tags/tag183.xml><?xml version="1.0" encoding="utf-8"?>
<p:tagLst xmlns:a="http://schemas.openxmlformats.org/drawingml/2006/main" xmlns:r="http://schemas.openxmlformats.org/officeDocument/2006/relationships" xmlns:p="http://schemas.openxmlformats.org/presentationml/2006/main">
  <p:tag name="PPSPLIT_ID" val=" 21"/>
</p:tagLst>
</file>

<file path=ppt/tags/tag184.xml><?xml version="1.0" encoding="utf-8"?>
<p:tagLst xmlns:a="http://schemas.openxmlformats.org/drawingml/2006/main" xmlns:r="http://schemas.openxmlformats.org/officeDocument/2006/relationships" xmlns:p="http://schemas.openxmlformats.org/presentationml/2006/main">
  <p:tag name="PPSPLIT_ID" val=" 31"/>
</p:tagLst>
</file>

<file path=ppt/tags/tag185.xml><?xml version="1.0" encoding="utf-8"?>
<p:tagLst xmlns:a="http://schemas.openxmlformats.org/drawingml/2006/main" xmlns:r="http://schemas.openxmlformats.org/officeDocument/2006/relationships" xmlns:p="http://schemas.openxmlformats.org/presentationml/2006/main">
  <p:tag name="PPSPLIT_ID" val=" 33"/>
</p:tagLst>
</file>

<file path=ppt/tags/tag186.xml><?xml version="1.0" encoding="utf-8"?>
<p:tagLst xmlns:a="http://schemas.openxmlformats.org/drawingml/2006/main" xmlns:r="http://schemas.openxmlformats.org/officeDocument/2006/relationships" xmlns:p="http://schemas.openxmlformats.org/presentationml/2006/main">
  <p:tag name="PPSPLIT_ID" val=" 47"/>
</p:tagLst>
</file>

<file path=ppt/tags/tag187.xml><?xml version="1.0" encoding="utf-8"?>
<p:tagLst xmlns:a="http://schemas.openxmlformats.org/drawingml/2006/main" xmlns:r="http://schemas.openxmlformats.org/officeDocument/2006/relationships" xmlns:p="http://schemas.openxmlformats.org/presentationml/2006/main">
  <p:tag name="PPSPLIT_ID" val=" 48"/>
</p:tagLst>
</file>

<file path=ppt/tags/tag18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8"/>
</p:tagLst>
</file>

<file path=ppt/tags/tag189.xml><?xml version="1.0" encoding="utf-8"?>
<p:tagLst xmlns:a="http://schemas.openxmlformats.org/drawingml/2006/main" xmlns:r="http://schemas.openxmlformats.org/officeDocument/2006/relationships" xmlns:p="http://schemas.openxmlformats.org/presentationml/2006/main">
  <p:tag name="PPSPLIT_ID" val=" 2"/>
</p:tagLst>
</file>

<file path=ppt/tags/tag19.xml><?xml version="1.0" encoding="utf-8"?>
<p:tagLst xmlns:a="http://schemas.openxmlformats.org/drawingml/2006/main" xmlns:r="http://schemas.openxmlformats.org/officeDocument/2006/relationships" xmlns:p="http://schemas.openxmlformats.org/presentationml/2006/main">
  <p:tag name="PPSPLIT_ID" val=" 4"/>
</p:tagLst>
</file>

<file path=ppt/tags/tag190.xml><?xml version="1.0" encoding="utf-8"?>
<p:tagLst xmlns:a="http://schemas.openxmlformats.org/drawingml/2006/main" xmlns:r="http://schemas.openxmlformats.org/officeDocument/2006/relationships" xmlns:p="http://schemas.openxmlformats.org/presentationml/2006/main">
  <p:tag name="PPSPLIT_ID" val=" 3"/>
</p:tagLst>
</file>

<file path=ppt/tags/tag191.xml><?xml version="1.0" encoding="utf-8"?>
<p:tagLst xmlns:a="http://schemas.openxmlformats.org/drawingml/2006/main" xmlns:r="http://schemas.openxmlformats.org/officeDocument/2006/relationships" xmlns:p="http://schemas.openxmlformats.org/presentationml/2006/main">
  <p:tag name="PPSPLIT_ID" val=" 4"/>
</p:tagLst>
</file>

<file path=ppt/tags/tag192.xml><?xml version="1.0" encoding="utf-8"?>
<p:tagLst xmlns:a="http://schemas.openxmlformats.org/drawingml/2006/main" xmlns:r="http://schemas.openxmlformats.org/officeDocument/2006/relationships" xmlns:p="http://schemas.openxmlformats.org/presentationml/2006/main">
  <p:tag name="PPSPLIT_ID" val=" 16"/>
</p:tagLst>
</file>

<file path=ppt/tags/tag193.xml><?xml version="1.0" encoding="utf-8"?>
<p:tagLst xmlns:a="http://schemas.openxmlformats.org/drawingml/2006/main" xmlns:r="http://schemas.openxmlformats.org/officeDocument/2006/relationships" xmlns:p="http://schemas.openxmlformats.org/presentationml/2006/main">
  <p:tag name="PPSPLIT_ID" val=" 17"/>
</p:tagLst>
</file>

<file path=ppt/tags/tag194.xml><?xml version="1.0" encoding="utf-8"?>
<p:tagLst xmlns:a="http://schemas.openxmlformats.org/drawingml/2006/main" xmlns:r="http://schemas.openxmlformats.org/officeDocument/2006/relationships" xmlns:p="http://schemas.openxmlformats.org/presentationml/2006/main">
  <p:tag name="PPSPLIT_ID" val=" 34"/>
</p:tagLst>
</file>

<file path=ppt/tags/tag195.xml><?xml version="1.0" encoding="utf-8"?>
<p:tagLst xmlns:a="http://schemas.openxmlformats.org/drawingml/2006/main" xmlns:r="http://schemas.openxmlformats.org/officeDocument/2006/relationships" xmlns:p="http://schemas.openxmlformats.org/presentationml/2006/main">
  <p:tag name="PPSPLIT_ID" val=" 36"/>
</p:tagLst>
</file>

<file path=ppt/tags/tag196.xml><?xml version="1.0" encoding="utf-8"?>
<p:tagLst xmlns:a="http://schemas.openxmlformats.org/drawingml/2006/main" xmlns:r="http://schemas.openxmlformats.org/officeDocument/2006/relationships" xmlns:p="http://schemas.openxmlformats.org/presentationml/2006/main">
  <p:tag name="PPSPLIT_ID" val=" 39"/>
</p:tagLst>
</file>

<file path=ppt/tags/tag197.xml><?xml version="1.0" encoding="utf-8"?>
<p:tagLst xmlns:a="http://schemas.openxmlformats.org/drawingml/2006/main" xmlns:r="http://schemas.openxmlformats.org/officeDocument/2006/relationships" xmlns:p="http://schemas.openxmlformats.org/presentationml/2006/main">
  <p:tag name="PPSPLIT_ID" val=" 42"/>
</p:tagLst>
</file>

<file path=ppt/tags/tag198.xml><?xml version="1.0" encoding="utf-8"?>
<p:tagLst xmlns:a="http://schemas.openxmlformats.org/drawingml/2006/main" xmlns:r="http://schemas.openxmlformats.org/officeDocument/2006/relationships" xmlns:p="http://schemas.openxmlformats.org/presentationml/2006/main">
  <p:tag name="PPSPLIT_ID" val=" 22"/>
</p:tagLst>
</file>

<file path=ppt/tags/tag199.xml><?xml version="1.0" encoding="utf-8"?>
<p:tagLst xmlns:a="http://schemas.openxmlformats.org/drawingml/2006/main" xmlns:r="http://schemas.openxmlformats.org/officeDocument/2006/relationships" xmlns:p="http://schemas.openxmlformats.org/presentationml/2006/main">
  <p:tag name="PPSPLIT_ID" val=" 38"/>
</p:tagLst>
</file>

<file path=ppt/tags/tag2.xml><?xml version="1.0" encoding="utf-8"?>
<p:tagLst xmlns:a="http://schemas.openxmlformats.org/drawingml/2006/main" xmlns:r="http://schemas.openxmlformats.org/officeDocument/2006/relationships" xmlns:p="http://schemas.openxmlformats.org/presentationml/2006/main">
  <p:tag name="PPSPLIT_ID" val=" 3"/>
</p:tagLst>
</file>

<file path=ppt/tags/tag20.xml><?xml version="1.0" encoding="utf-8"?>
<p:tagLst xmlns:a="http://schemas.openxmlformats.org/drawingml/2006/main" xmlns:r="http://schemas.openxmlformats.org/officeDocument/2006/relationships" xmlns:p="http://schemas.openxmlformats.org/presentationml/2006/main">
  <p:tag name="PPSPLIT_ID" val=" 18"/>
</p:tagLst>
</file>

<file path=ppt/tags/tag200.xml><?xml version="1.0" encoding="utf-8"?>
<p:tagLst xmlns:a="http://schemas.openxmlformats.org/drawingml/2006/main" xmlns:r="http://schemas.openxmlformats.org/officeDocument/2006/relationships" xmlns:p="http://schemas.openxmlformats.org/presentationml/2006/main">
  <p:tag name="PPSPLIT_ID" val=" 43"/>
</p:tagLst>
</file>

<file path=ppt/tags/tag201.xml><?xml version="1.0" encoding="utf-8"?>
<p:tagLst xmlns:a="http://schemas.openxmlformats.org/drawingml/2006/main" xmlns:r="http://schemas.openxmlformats.org/officeDocument/2006/relationships" xmlns:p="http://schemas.openxmlformats.org/presentationml/2006/main">
  <p:tag name="PPSPLIT_ID" val=" 41"/>
</p:tagLst>
</file>

<file path=ppt/tags/tag202.xml><?xml version="1.0" encoding="utf-8"?>
<p:tagLst xmlns:a="http://schemas.openxmlformats.org/drawingml/2006/main" xmlns:r="http://schemas.openxmlformats.org/officeDocument/2006/relationships" xmlns:p="http://schemas.openxmlformats.org/presentationml/2006/main">
  <p:tag name="PPSPLIT_ID" val=" 45"/>
</p:tagLst>
</file>

<file path=ppt/tags/tag203.xml><?xml version="1.0" encoding="utf-8"?>
<p:tagLst xmlns:a="http://schemas.openxmlformats.org/drawingml/2006/main" xmlns:r="http://schemas.openxmlformats.org/officeDocument/2006/relationships" xmlns:p="http://schemas.openxmlformats.org/presentationml/2006/main">
  <p:tag name="PPSPLIT_ID" val=" 46"/>
</p:tagLst>
</file>

<file path=ppt/tags/tag204.xml><?xml version="1.0" encoding="utf-8"?>
<p:tagLst xmlns:a="http://schemas.openxmlformats.org/drawingml/2006/main" xmlns:r="http://schemas.openxmlformats.org/officeDocument/2006/relationships" xmlns:p="http://schemas.openxmlformats.org/presentationml/2006/main">
  <p:tag name="PPSPLIT_ID" val=" 21"/>
</p:tagLst>
</file>

<file path=ppt/tags/tag205.xml><?xml version="1.0" encoding="utf-8"?>
<p:tagLst xmlns:a="http://schemas.openxmlformats.org/drawingml/2006/main" xmlns:r="http://schemas.openxmlformats.org/officeDocument/2006/relationships" xmlns:p="http://schemas.openxmlformats.org/presentationml/2006/main">
  <p:tag name="PPSPLIT_ID" val=" 31"/>
</p:tagLst>
</file>

<file path=ppt/tags/tag206.xml><?xml version="1.0" encoding="utf-8"?>
<p:tagLst xmlns:a="http://schemas.openxmlformats.org/drawingml/2006/main" xmlns:r="http://schemas.openxmlformats.org/officeDocument/2006/relationships" xmlns:p="http://schemas.openxmlformats.org/presentationml/2006/main">
  <p:tag name="PPSPLIT_ID" val=" 33"/>
</p:tagLst>
</file>

<file path=ppt/tags/tag207.xml><?xml version="1.0" encoding="utf-8"?>
<p:tagLst xmlns:a="http://schemas.openxmlformats.org/drawingml/2006/main" xmlns:r="http://schemas.openxmlformats.org/officeDocument/2006/relationships" xmlns:p="http://schemas.openxmlformats.org/presentationml/2006/main">
  <p:tag name="PPSPLIT_ID" val=" 44"/>
</p:tagLst>
</file>

<file path=ppt/tags/tag208.xml><?xml version="1.0" encoding="utf-8"?>
<p:tagLst xmlns:a="http://schemas.openxmlformats.org/drawingml/2006/main" xmlns:r="http://schemas.openxmlformats.org/officeDocument/2006/relationships" xmlns:p="http://schemas.openxmlformats.org/presentationml/2006/main">
  <p:tag name="PPSPLIT_ID" val=" 47"/>
</p:tagLst>
</file>

<file path=ppt/tags/tag209.xml><?xml version="1.0" encoding="utf-8"?>
<p:tagLst xmlns:a="http://schemas.openxmlformats.org/drawingml/2006/main" xmlns:r="http://schemas.openxmlformats.org/officeDocument/2006/relationships" xmlns:p="http://schemas.openxmlformats.org/presentationml/2006/main">
  <p:tag name="PPSPLIT_ID" val=" 48"/>
</p:tagLst>
</file>

<file path=ppt/tags/tag21.xml><?xml version="1.0" encoding="utf-8"?>
<p:tagLst xmlns:a="http://schemas.openxmlformats.org/drawingml/2006/main" xmlns:r="http://schemas.openxmlformats.org/officeDocument/2006/relationships" xmlns:p="http://schemas.openxmlformats.org/presentationml/2006/main">
  <p:tag name="PPSPLIT_ID" val=" 19"/>
</p:tagLst>
</file>

<file path=ppt/tags/tag210.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9"/>
</p:tagLst>
</file>

<file path=ppt/tags/tag211.xml><?xml version="1.0" encoding="utf-8"?>
<p:tagLst xmlns:a="http://schemas.openxmlformats.org/drawingml/2006/main" xmlns:r="http://schemas.openxmlformats.org/officeDocument/2006/relationships" xmlns:p="http://schemas.openxmlformats.org/presentationml/2006/main">
  <p:tag name="PPSPLIT_ID" val=" 29"/>
</p:tagLst>
</file>

<file path=ppt/tags/tag212.xml><?xml version="1.0" encoding="utf-8"?>
<p:tagLst xmlns:a="http://schemas.openxmlformats.org/drawingml/2006/main" xmlns:r="http://schemas.openxmlformats.org/officeDocument/2006/relationships" xmlns:p="http://schemas.openxmlformats.org/presentationml/2006/main">
  <p:tag name="PPSPLIT_ID" val=" 2"/>
</p:tagLst>
</file>

<file path=ppt/tags/tag213.xml><?xml version="1.0" encoding="utf-8"?>
<p:tagLst xmlns:a="http://schemas.openxmlformats.org/drawingml/2006/main" xmlns:r="http://schemas.openxmlformats.org/officeDocument/2006/relationships" xmlns:p="http://schemas.openxmlformats.org/presentationml/2006/main">
  <p:tag name="PPSPLIT_ID" val=" 4"/>
</p:tagLst>
</file>

<file path=ppt/tags/tag214.xml><?xml version="1.0" encoding="utf-8"?>
<p:tagLst xmlns:a="http://schemas.openxmlformats.org/drawingml/2006/main" xmlns:r="http://schemas.openxmlformats.org/officeDocument/2006/relationships" xmlns:p="http://schemas.openxmlformats.org/presentationml/2006/main">
  <p:tag name="PPSPLIT_ID" val=" 14"/>
</p:tagLst>
</file>

<file path=ppt/tags/tag215.xml><?xml version="1.0" encoding="utf-8"?>
<p:tagLst xmlns:a="http://schemas.openxmlformats.org/drawingml/2006/main" xmlns:r="http://schemas.openxmlformats.org/officeDocument/2006/relationships" xmlns:p="http://schemas.openxmlformats.org/presentationml/2006/main">
  <p:tag name="PPSPLIT_ID" val=" 15"/>
</p:tagLst>
</file>

<file path=ppt/tags/tag216.xml><?xml version="1.0" encoding="utf-8"?>
<p:tagLst xmlns:a="http://schemas.openxmlformats.org/drawingml/2006/main" xmlns:r="http://schemas.openxmlformats.org/officeDocument/2006/relationships" xmlns:p="http://schemas.openxmlformats.org/presentationml/2006/main">
  <p:tag name="PPSPLIT_ID" val=" 17"/>
</p:tagLst>
</file>

<file path=ppt/tags/tag217.xml><?xml version="1.0" encoding="utf-8"?>
<p:tagLst xmlns:a="http://schemas.openxmlformats.org/drawingml/2006/main" xmlns:r="http://schemas.openxmlformats.org/officeDocument/2006/relationships" xmlns:p="http://schemas.openxmlformats.org/presentationml/2006/main">
  <p:tag name="PPSPLIT_ID" val=" 19"/>
</p:tagLst>
</file>

<file path=ppt/tags/tag218.xml><?xml version="1.0" encoding="utf-8"?>
<p:tagLst xmlns:a="http://schemas.openxmlformats.org/drawingml/2006/main" xmlns:r="http://schemas.openxmlformats.org/officeDocument/2006/relationships" xmlns:p="http://schemas.openxmlformats.org/presentationml/2006/main">
  <p:tag name="PPSPLIT_ID" val=" 27"/>
</p:tagLst>
</file>

<file path=ppt/tags/tag219.xml><?xml version="1.0" encoding="utf-8"?>
<p:tagLst xmlns:a="http://schemas.openxmlformats.org/drawingml/2006/main" xmlns:r="http://schemas.openxmlformats.org/officeDocument/2006/relationships" xmlns:p="http://schemas.openxmlformats.org/presentationml/2006/main">
  <p:tag name="PPSPLIT_ID" val=" 5"/>
</p:tagLst>
</file>

<file path=ppt/tags/tag22.xml><?xml version="1.0" encoding="utf-8"?>
<p:tagLst xmlns:a="http://schemas.openxmlformats.org/drawingml/2006/main" xmlns:r="http://schemas.openxmlformats.org/officeDocument/2006/relationships" xmlns:p="http://schemas.openxmlformats.org/presentationml/2006/main">
  <p:tag name="PPSPLIT_ID" val=" 46"/>
</p:tagLst>
</file>

<file path=ppt/tags/tag220.xml><?xml version="1.0" encoding="utf-8"?>
<p:tagLst xmlns:a="http://schemas.openxmlformats.org/drawingml/2006/main" xmlns:r="http://schemas.openxmlformats.org/officeDocument/2006/relationships" xmlns:p="http://schemas.openxmlformats.org/presentationml/2006/main">
  <p:tag name="PPSPLIT_ID" val=" 28"/>
</p:tagLst>
</file>

<file path=ppt/tags/tag221.xml><?xml version="1.0" encoding="utf-8"?>
<p:tagLst xmlns:a="http://schemas.openxmlformats.org/drawingml/2006/main" xmlns:r="http://schemas.openxmlformats.org/officeDocument/2006/relationships" xmlns:p="http://schemas.openxmlformats.org/presentationml/2006/main">
  <p:tag name="PPSPLIT_ID" val=" 31"/>
</p:tagLst>
</file>

<file path=ppt/tags/tag222.xml><?xml version="1.0" encoding="utf-8"?>
<p:tagLst xmlns:a="http://schemas.openxmlformats.org/drawingml/2006/main" xmlns:r="http://schemas.openxmlformats.org/officeDocument/2006/relationships" xmlns:p="http://schemas.openxmlformats.org/presentationml/2006/main">
  <p:tag name="PPSPLIT_ID" val=" 41"/>
</p:tagLst>
</file>

<file path=ppt/tags/tag223.xml><?xml version="1.0" encoding="utf-8"?>
<p:tagLst xmlns:a="http://schemas.openxmlformats.org/drawingml/2006/main" xmlns:r="http://schemas.openxmlformats.org/officeDocument/2006/relationships" xmlns:p="http://schemas.openxmlformats.org/presentationml/2006/main">
  <p:tag name="PPSPLIT_ID" val=" 38"/>
</p:tagLst>
</file>

<file path=ppt/tags/tag224.xml><?xml version="1.0" encoding="utf-8"?>
<p:tagLst xmlns:a="http://schemas.openxmlformats.org/drawingml/2006/main" xmlns:r="http://schemas.openxmlformats.org/officeDocument/2006/relationships" xmlns:p="http://schemas.openxmlformats.org/presentationml/2006/main">
  <p:tag name="PPSPLIT_ID" val=" 8"/>
</p:tagLst>
</file>

<file path=ppt/tags/tag225.xml><?xml version="1.0" encoding="utf-8"?>
<p:tagLst xmlns:a="http://schemas.openxmlformats.org/drawingml/2006/main" xmlns:r="http://schemas.openxmlformats.org/officeDocument/2006/relationships" xmlns:p="http://schemas.openxmlformats.org/presentationml/2006/main">
  <p:tag name="PPSPLIT_ID" val=" 9"/>
</p:tagLst>
</file>

<file path=ppt/tags/tag226.xml><?xml version="1.0" encoding="utf-8"?>
<p:tagLst xmlns:a="http://schemas.openxmlformats.org/drawingml/2006/main" xmlns:r="http://schemas.openxmlformats.org/officeDocument/2006/relationships" xmlns:p="http://schemas.openxmlformats.org/presentationml/2006/main">
  <p:tag name="PPSPLIT_ID" val=" 10"/>
</p:tagLst>
</file>

<file path=ppt/tags/tag227.xml><?xml version="1.0" encoding="utf-8"?>
<p:tagLst xmlns:a="http://schemas.openxmlformats.org/drawingml/2006/main" xmlns:r="http://schemas.openxmlformats.org/officeDocument/2006/relationships" xmlns:p="http://schemas.openxmlformats.org/presentationml/2006/main">
  <p:tag name="PPSPLIT_ID" val=" 11"/>
</p:tagLst>
</file>

<file path=ppt/tags/tag228.xml><?xml version="1.0" encoding="utf-8"?>
<p:tagLst xmlns:a="http://schemas.openxmlformats.org/drawingml/2006/main" xmlns:r="http://schemas.openxmlformats.org/officeDocument/2006/relationships" xmlns:p="http://schemas.openxmlformats.org/presentationml/2006/main">
  <p:tag name="PPSPLIT_ID" val=" 12"/>
</p:tagLst>
</file>

<file path=ppt/tags/tag229.xml><?xml version="1.0" encoding="utf-8"?>
<p:tagLst xmlns:a="http://schemas.openxmlformats.org/drawingml/2006/main" xmlns:r="http://schemas.openxmlformats.org/officeDocument/2006/relationships" xmlns:p="http://schemas.openxmlformats.org/presentationml/2006/main">
  <p:tag name="PPSPLIT_ID" val=" 13"/>
</p:tagLst>
</file>

<file path=ppt/tags/tag23.xml><?xml version="1.0" encoding="utf-8"?>
<p:tagLst xmlns:a="http://schemas.openxmlformats.org/drawingml/2006/main" xmlns:r="http://schemas.openxmlformats.org/officeDocument/2006/relationships" xmlns:p="http://schemas.openxmlformats.org/presentationml/2006/main">
  <p:tag name="PPSPLIT_ID" val=" 45"/>
</p:tagLst>
</file>

<file path=ppt/tags/tag230.xml><?xml version="1.0" encoding="utf-8"?>
<p:tagLst xmlns:a="http://schemas.openxmlformats.org/drawingml/2006/main" xmlns:r="http://schemas.openxmlformats.org/officeDocument/2006/relationships" xmlns:p="http://schemas.openxmlformats.org/presentationml/2006/main">
  <p:tag name="PPSPLIT_ID" val=" 18"/>
</p:tagLst>
</file>

<file path=ppt/tags/tag23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0"/>
  <p:tag name="PPSPLIT_DONE" val="1"/>
</p:tagLst>
</file>

<file path=ppt/tags/tag232.xml><?xml version="1.0" encoding="utf-8"?>
<p:tagLst xmlns:a="http://schemas.openxmlformats.org/drawingml/2006/main" xmlns:r="http://schemas.openxmlformats.org/officeDocument/2006/relationships" xmlns:p="http://schemas.openxmlformats.org/presentationml/2006/main">
  <p:tag name="PPSPLIT_ID" val=" 2"/>
</p:tagLst>
</file>

<file path=ppt/tags/tag233.xml><?xml version="1.0" encoding="utf-8"?>
<p:tagLst xmlns:a="http://schemas.openxmlformats.org/drawingml/2006/main" xmlns:r="http://schemas.openxmlformats.org/officeDocument/2006/relationships" xmlns:p="http://schemas.openxmlformats.org/presentationml/2006/main">
  <p:tag name="PPSPLIT_ID" val=" 4"/>
</p:tagLst>
</file>

<file path=ppt/tags/tag234.xml><?xml version="1.0" encoding="utf-8"?>
<p:tagLst xmlns:a="http://schemas.openxmlformats.org/drawingml/2006/main" xmlns:r="http://schemas.openxmlformats.org/officeDocument/2006/relationships" xmlns:p="http://schemas.openxmlformats.org/presentationml/2006/main">
  <p:tag name="PPSPLIT_ID" val=" 5"/>
</p:tagLst>
</file>

<file path=ppt/tags/tag235.xml><?xml version="1.0" encoding="utf-8"?>
<p:tagLst xmlns:a="http://schemas.openxmlformats.org/drawingml/2006/main" xmlns:r="http://schemas.openxmlformats.org/officeDocument/2006/relationships" xmlns:p="http://schemas.openxmlformats.org/presentationml/2006/main">
  <p:tag name="PPSPLIT_ID" val=" 33"/>
</p:tagLst>
</file>

<file path=ppt/tags/tag236.xml><?xml version="1.0" encoding="utf-8"?>
<p:tagLst xmlns:a="http://schemas.openxmlformats.org/drawingml/2006/main" xmlns:r="http://schemas.openxmlformats.org/officeDocument/2006/relationships" xmlns:p="http://schemas.openxmlformats.org/presentationml/2006/main">
  <p:tag name="PPSPLIT_ID" val=" 38"/>
</p:tagLst>
</file>

<file path=ppt/tags/tag237.xml><?xml version="1.0" encoding="utf-8"?>
<p:tagLst xmlns:a="http://schemas.openxmlformats.org/drawingml/2006/main" xmlns:r="http://schemas.openxmlformats.org/officeDocument/2006/relationships" xmlns:p="http://schemas.openxmlformats.org/presentationml/2006/main">
  <p:tag name="PPSPLIT_ID" val=" 8"/>
</p:tagLst>
</file>

<file path=ppt/tags/tag238.xml><?xml version="1.0" encoding="utf-8"?>
<p:tagLst xmlns:a="http://schemas.openxmlformats.org/drawingml/2006/main" xmlns:r="http://schemas.openxmlformats.org/officeDocument/2006/relationships" xmlns:p="http://schemas.openxmlformats.org/presentationml/2006/main">
  <p:tag name="PPSPLIT_ID" val=" 10"/>
</p:tagLst>
</file>

<file path=ppt/tags/tag239.xml><?xml version="1.0" encoding="utf-8"?>
<p:tagLst xmlns:a="http://schemas.openxmlformats.org/drawingml/2006/main" xmlns:r="http://schemas.openxmlformats.org/officeDocument/2006/relationships" xmlns:p="http://schemas.openxmlformats.org/presentationml/2006/main">
  <p:tag name="PPSPLIT_ID" val=" 18"/>
</p:tagLst>
</file>

<file path=ppt/tags/tag24.xml><?xml version="1.0" encoding="utf-8"?>
<p:tagLst xmlns:a="http://schemas.openxmlformats.org/drawingml/2006/main" xmlns:r="http://schemas.openxmlformats.org/officeDocument/2006/relationships" xmlns:p="http://schemas.openxmlformats.org/presentationml/2006/main">
  <p:tag name="PPSPLIT_ID" val=" 25"/>
</p:tagLst>
</file>

<file path=ppt/tags/tag240.xml><?xml version="1.0" encoding="utf-8"?>
<p:tagLst xmlns:a="http://schemas.openxmlformats.org/drawingml/2006/main" xmlns:r="http://schemas.openxmlformats.org/officeDocument/2006/relationships" xmlns:p="http://schemas.openxmlformats.org/presentationml/2006/main">
  <p:tag name="PPSPLIT_ID" val=" 3"/>
</p:tagLst>
</file>

<file path=ppt/tags/tag241.xml><?xml version="1.0" encoding="utf-8"?>
<p:tagLst xmlns:a="http://schemas.openxmlformats.org/drawingml/2006/main" xmlns:r="http://schemas.openxmlformats.org/officeDocument/2006/relationships" xmlns:p="http://schemas.openxmlformats.org/presentationml/2006/main">
  <p:tag name="PPSPLIT_ID" val=" 15"/>
</p:tagLst>
</file>

<file path=ppt/tags/tag242.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0"/>
  <p:tag name="PPSPLIT_DONE" val="1"/>
</p:tagLst>
</file>

<file path=ppt/tags/tag243.xml><?xml version="1.0" encoding="utf-8"?>
<p:tagLst xmlns:a="http://schemas.openxmlformats.org/drawingml/2006/main" xmlns:r="http://schemas.openxmlformats.org/officeDocument/2006/relationships" xmlns:p="http://schemas.openxmlformats.org/presentationml/2006/main">
  <p:tag name="PPSPLIT_ID" val=" 2"/>
</p:tagLst>
</file>

<file path=ppt/tags/tag244.xml><?xml version="1.0" encoding="utf-8"?>
<p:tagLst xmlns:a="http://schemas.openxmlformats.org/drawingml/2006/main" xmlns:r="http://schemas.openxmlformats.org/officeDocument/2006/relationships" xmlns:p="http://schemas.openxmlformats.org/presentationml/2006/main">
  <p:tag name="PPSPLIT_ID" val=" 4"/>
</p:tagLst>
</file>

<file path=ppt/tags/tag245.xml><?xml version="1.0" encoding="utf-8"?>
<p:tagLst xmlns:a="http://schemas.openxmlformats.org/drawingml/2006/main" xmlns:r="http://schemas.openxmlformats.org/officeDocument/2006/relationships" xmlns:p="http://schemas.openxmlformats.org/presentationml/2006/main">
  <p:tag name="PPSPLIT_ID" val=" 5"/>
</p:tagLst>
</file>

<file path=ppt/tags/tag246.xml><?xml version="1.0" encoding="utf-8"?>
<p:tagLst xmlns:a="http://schemas.openxmlformats.org/drawingml/2006/main" xmlns:r="http://schemas.openxmlformats.org/officeDocument/2006/relationships" xmlns:p="http://schemas.openxmlformats.org/presentationml/2006/main">
  <p:tag name="PPSPLIT_ID" val=" 33"/>
</p:tagLst>
</file>

<file path=ppt/tags/tag247.xml><?xml version="1.0" encoding="utf-8"?>
<p:tagLst xmlns:a="http://schemas.openxmlformats.org/drawingml/2006/main" xmlns:r="http://schemas.openxmlformats.org/officeDocument/2006/relationships" xmlns:p="http://schemas.openxmlformats.org/presentationml/2006/main">
  <p:tag name="PPSPLIT_ID" val=" 38"/>
</p:tagLst>
</file>

<file path=ppt/tags/tag248.xml><?xml version="1.0" encoding="utf-8"?>
<p:tagLst xmlns:a="http://schemas.openxmlformats.org/drawingml/2006/main" xmlns:r="http://schemas.openxmlformats.org/officeDocument/2006/relationships" xmlns:p="http://schemas.openxmlformats.org/presentationml/2006/main">
  <p:tag name="PPSPLIT_ID" val=" 8"/>
</p:tagLst>
</file>

<file path=ppt/tags/tag249.xml><?xml version="1.0" encoding="utf-8"?>
<p:tagLst xmlns:a="http://schemas.openxmlformats.org/drawingml/2006/main" xmlns:r="http://schemas.openxmlformats.org/officeDocument/2006/relationships" xmlns:p="http://schemas.openxmlformats.org/presentationml/2006/main">
  <p:tag name="PPSPLIT_ID" val=" 10"/>
</p:tagLst>
</file>

<file path=ppt/tags/tag25.xml><?xml version="1.0" encoding="utf-8"?>
<p:tagLst xmlns:a="http://schemas.openxmlformats.org/drawingml/2006/main" xmlns:r="http://schemas.openxmlformats.org/officeDocument/2006/relationships" xmlns:p="http://schemas.openxmlformats.org/presentationml/2006/main">
  <p:tag name="PPSPLIT_ID" val=" 26"/>
</p:tagLst>
</file>

<file path=ppt/tags/tag250.xml><?xml version="1.0" encoding="utf-8"?>
<p:tagLst xmlns:a="http://schemas.openxmlformats.org/drawingml/2006/main" xmlns:r="http://schemas.openxmlformats.org/officeDocument/2006/relationships" xmlns:p="http://schemas.openxmlformats.org/presentationml/2006/main">
  <p:tag name="PPSPLIT_ID" val=" 18"/>
</p:tagLst>
</file>

<file path=ppt/tags/tag251.xml><?xml version="1.0" encoding="utf-8"?>
<p:tagLst xmlns:a="http://schemas.openxmlformats.org/drawingml/2006/main" xmlns:r="http://schemas.openxmlformats.org/officeDocument/2006/relationships" xmlns:p="http://schemas.openxmlformats.org/presentationml/2006/main">
  <p:tag name="PPSPLIT_ID" val=" 3"/>
</p:tagLst>
</file>

<file path=ppt/tags/tag252.xml><?xml version="1.0" encoding="utf-8"?>
<p:tagLst xmlns:a="http://schemas.openxmlformats.org/drawingml/2006/main" xmlns:r="http://schemas.openxmlformats.org/officeDocument/2006/relationships" xmlns:p="http://schemas.openxmlformats.org/presentationml/2006/main">
  <p:tag name="PPSPLIT_ID" val=" 15"/>
</p:tagLst>
</file>

<file path=ppt/tags/tag253.xml><?xml version="1.0" encoding="utf-8"?>
<p:tagLst xmlns:a="http://schemas.openxmlformats.org/drawingml/2006/main" xmlns:r="http://schemas.openxmlformats.org/officeDocument/2006/relationships" xmlns:p="http://schemas.openxmlformats.org/presentationml/2006/main">
  <p:tag name="PPSPLIT_ID" val=" 36"/>
</p:tagLst>
</file>

<file path=ppt/tags/tag254.xml><?xml version="1.0" encoding="utf-8"?>
<p:tagLst xmlns:a="http://schemas.openxmlformats.org/drawingml/2006/main" xmlns:r="http://schemas.openxmlformats.org/officeDocument/2006/relationships" xmlns:p="http://schemas.openxmlformats.org/presentationml/2006/main">
  <p:tag name="PPSPLIT_ID" val=" 37"/>
</p:tagLst>
</file>

<file path=ppt/tags/tag255.xml><?xml version="1.0" encoding="utf-8"?>
<p:tagLst xmlns:a="http://schemas.openxmlformats.org/drawingml/2006/main" xmlns:r="http://schemas.openxmlformats.org/officeDocument/2006/relationships" xmlns:p="http://schemas.openxmlformats.org/presentationml/2006/main">
  <p:tag name="PPSPLIT_ID" val=" 40"/>
</p:tagLst>
</file>

<file path=ppt/tags/tag256.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0"/>
</p:tagLst>
</file>

<file path=ppt/tags/tag257.xml><?xml version="1.0" encoding="utf-8"?>
<p:tagLst xmlns:a="http://schemas.openxmlformats.org/drawingml/2006/main" xmlns:r="http://schemas.openxmlformats.org/officeDocument/2006/relationships" xmlns:p="http://schemas.openxmlformats.org/presentationml/2006/main">
  <p:tag name="PPSPLIT_ID" val=" 41"/>
</p:tagLst>
</file>

<file path=ppt/tags/tag258.xml><?xml version="1.0" encoding="utf-8"?>
<p:tagLst xmlns:a="http://schemas.openxmlformats.org/drawingml/2006/main" xmlns:r="http://schemas.openxmlformats.org/officeDocument/2006/relationships" xmlns:p="http://schemas.openxmlformats.org/presentationml/2006/main">
  <p:tag name="PPSPLIT_ID" val=" 42"/>
</p:tagLst>
</file>

<file path=ppt/tags/tag259.xml><?xml version="1.0" encoding="utf-8"?>
<p:tagLst xmlns:a="http://schemas.openxmlformats.org/drawingml/2006/main" xmlns:r="http://schemas.openxmlformats.org/officeDocument/2006/relationships" xmlns:p="http://schemas.openxmlformats.org/presentationml/2006/main">
  <p:tag name="PPSPLIT_ID" val=" 43"/>
</p:tagLst>
</file>

<file path=ppt/tags/tag26.xml><?xml version="1.0" encoding="utf-8"?>
<p:tagLst xmlns:a="http://schemas.openxmlformats.org/drawingml/2006/main" xmlns:r="http://schemas.openxmlformats.org/officeDocument/2006/relationships" xmlns:p="http://schemas.openxmlformats.org/presentationml/2006/main">
  <p:tag name="PPSPLIT_ID" val=" 1029"/>
</p:tagLst>
</file>

<file path=ppt/tags/tag260.xml><?xml version="1.0" encoding="utf-8"?>
<p:tagLst xmlns:a="http://schemas.openxmlformats.org/drawingml/2006/main" xmlns:r="http://schemas.openxmlformats.org/officeDocument/2006/relationships" xmlns:p="http://schemas.openxmlformats.org/presentationml/2006/main">
  <p:tag name="PPSPLIT_ID" val=" 44"/>
</p:tagLst>
</file>

<file path=ppt/tags/tag261.xml><?xml version="1.0" encoding="utf-8"?>
<p:tagLst xmlns:a="http://schemas.openxmlformats.org/drawingml/2006/main" xmlns:r="http://schemas.openxmlformats.org/officeDocument/2006/relationships" xmlns:p="http://schemas.openxmlformats.org/presentationml/2006/main">
  <p:tag name="PPSPLIT_ID" val=" 45"/>
</p:tagLst>
</file>

<file path=ppt/tags/tag262.xml><?xml version="1.0" encoding="utf-8"?>
<p:tagLst xmlns:a="http://schemas.openxmlformats.org/drawingml/2006/main" xmlns:r="http://schemas.openxmlformats.org/officeDocument/2006/relationships" xmlns:p="http://schemas.openxmlformats.org/presentationml/2006/main">
  <p:tag name="PPSPLIT_ID" val=" 46"/>
</p:tagLst>
</file>

<file path=ppt/tags/tag263.xml><?xml version="1.0" encoding="utf-8"?>
<p:tagLst xmlns:a="http://schemas.openxmlformats.org/drawingml/2006/main" xmlns:r="http://schemas.openxmlformats.org/officeDocument/2006/relationships" xmlns:p="http://schemas.openxmlformats.org/presentationml/2006/main">
  <p:tag name="PPSPLIT_ID" val=" 2"/>
</p:tagLst>
</file>

<file path=ppt/tags/tag264.xml><?xml version="1.0" encoding="utf-8"?>
<p:tagLst xmlns:a="http://schemas.openxmlformats.org/drawingml/2006/main" xmlns:r="http://schemas.openxmlformats.org/officeDocument/2006/relationships" xmlns:p="http://schemas.openxmlformats.org/presentationml/2006/main">
  <p:tag name="PPSPLIT_ID" val=" 4"/>
</p:tagLst>
</file>

<file path=ppt/tags/tag265.xml><?xml version="1.0" encoding="utf-8"?>
<p:tagLst xmlns:a="http://schemas.openxmlformats.org/drawingml/2006/main" xmlns:r="http://schemas.openxmlformats.org/officeDocument/2006/relationships" xmlns:p="http://schemas.openxmlformats.org/presentationml/2006/main">
  <p:tag name="PPSPLIT_ID" val=" 5"/>
</p:tagLst>
</file>

<file path=ppt/tags/tag266.xml><?xml version="1.0" encoding="utf-8"?>
<p:tagLst xmlns:a="http://schemas.openxmlformats.org/drawingml/2006/main" xmlns:r="http://schemas.openxmlformats.org/officeDocument/2006/relationships" xmlns:p="http://schemas.openxmlformats.org/presentationml/2006/main">
  <p:tag name="PPSPLIT_ID" val=" 33"/>
</p:tagLst>
</file>

<file path=ppt/tags/tag267.xml><?xml version="1.0" encoding="utf-8"?>
<p:tagLst xmlns:a="http://schemas.openxmlformats.org/drawingml/2006/main" xmlns:r="http://schemas.openxmlformats.org/officeDocument/2006/relationships" xmlns:p="http://schemas.openxmlformats.org/presentationml/2006/main">
  <p:tag name="PPSPLIT_ID" val=" 38"/>
</p:tagLst>
</file>

<file path=ppt/tags/tag268.xml><?xml version="1.0" encoding="utf-8"?>
<p:tagLst xmlns:a="http://schemas.openxmlformats.org/drawingml/2006/main" xmlns:r="http://schemas.openxmlformats.org/officeDocument/2006/relationships" xmlns:p="http://schemas.openxmlformats.org/presentationml/2006/main">
  <p:tag name="PPSPLIT_ID" val=" 8"/>
</p:tagLst>
</file>

<file path=ppt/tags/tag269.xml><?xml version="1.0" encoding="utf-8"?>
<p:tagLst xmlns:a="http://schemas.openxmlformats.org/drawingml/2006/main" xmlns:r="http://schemas.openxmlformats.org/officeDocument/2006/relationships" xmlns:p="http://schemas.openxmlformats.org/presentationml/2006/main">
  <p:tag name="PPSPLIT_ID" val=" 10"/>
</p:tagLst>
</file>

<file path=ppt/tags/tag27.xml><?xml version="1.0" encoding="utf-8"?>
<p:tagLst xmlns:a="http://schemas.openxmlformats.org/drawingml/2006/main" xmlns:r="http://schemas.openxmlformats.org/officeDocument/2006/relationships" xmlns:p="http://schemas.openxmlformats.org/presentationml/2006/main">
  <p:tag name="PPSPLIT_ID" val=" 1035"/>
</p:tagLst>
</file>

<file path=ppt/tags/tag270.xml><?xml version="1.0" encoding="utf-8"?>
<p:tagLst xmlns:a="http://schemas.openxmlformats.org/drawingml/2006/main" xmlns:r="http://schemas.openxmlformats.org/officeDocument/2006/relationships" xmlns:p="http://schemas.openxmlformats.org/presentationml/2006/main">
  <p:tag name="PPSPLIT_ID" val=" 18"/>
</p:tagLst>
</file>

<file path=ppt/tags/tag271.xml><?xml version="1.0" encoding="utf-8"?>
<p:tagLst xmlns:a="http://schemas.openxmlformats.org/drawingml/2006/main" xmlns:r="http://schemas.openxmlformats.org/officeDocument/2006/relationships" xmlns:p="http://schemas.openxmlformats.org/presentationml/2006/main">
  <p:tag name="PPSPLIT_ID" val=" 3"/>
</p:tagLst>
</file>

<file path=ppt/tags/tag272.xml><?xml version="1.0" encoding="utf-8"?>
<p:tagLst xmlns:a="http://schemas.openxmlformats.org/drawingml/2006/main" xmlns:r="http://schemas.openxmlformats.org/officeDocument/2006/relationships" xmlns:p="http://schemas.openxmlformats.org/presentationml/2006/main">
  <p:tag name="PPSPLIT_ID" val=" 15"/>
</p:tagLst>
</file>

<file path=ppt/tags/tag273.xml><?xml version="1.0" encoding="utf-8"?>
<p:tagLst xmlns:a="http://schemas.openxmlformats.org/drawingml/2006/main" xmlns:r="http://schemas.openxmlformats.org/officeDocument/2006/relationships" xmlns:p="http://schemas.openxmlformats.org/presentationml/2006/main">
  <p:tag name="PPSPLIT_ID" val=" 36"/>
</p:tagLst>
</file>

<file path=ppt/tags/tag274.xml><?xml version="1.0" encoding="utf-8"?>
<p:tagLst xmlns:a="http://schemas.openxmlformats.org/drawingml/2006/main" xmlns:r="http://schemas.openxmlformats.org/officeDocument/2006/relationships" xmlns:p="http://schemas.openxmlformats.org/presentationml/2006/main">
  <p:tag name="PPSPLIT_ID" val=" 37"/>
</p:tagLst>
</file>

<file path=ppt/tags/tag275.xml><?xml version="1.0" encoding="utf-8"?>
<p:tagLst xmlns:a="http://schemas.openxmlformats.org/drawingml/2006/main" xmlns:r="http://schemas.openxmlformats.org/officeDocument/2006/relationships" xmlns:p="http://schemas.openxmlformats.org/presentationml/2006/main">
  <p:tag name="PPSPLIT_ID" val=" 40"/>
</p:tagLst>
</file>

<file path=ppt/tags/tag276.xml><?xml version="1.0" encoding="utf-8"?>
<p:tagLst xmlns:a="http://schemas.openxmlformats.org/drawingml/2006/main" xmlns:r="http://schemas.openxmlformats.org/officeDocument/2006/relationships" xmlns:p="http://schemas.openxmlformats.org/presentationml/2006/main">
  <p:tag name="PPSPLIT_ID" val=" 47"/>
</p:tagLst>
</file>

<file path=ppt/tags/tag277.xml><?xml version="1.0" encoding="utf-8"?>
<p:tagLst xmlns:a="http://schemas.openxmlformats.org/drawingml/2006/main" xmlns:r="http://schemas.openxmlformats.org/officeDocument/2006/relationships" xmlns:p="http://schemas.openxmlformats.org/presentationml/2006/main">
  <p:tag name="PPSPLIT_ID" val=" 48"/>
</p:tagLst>
</file>

<file path=ppt/tags/tag27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1"/>
</p:tagLst>
</file>

<file path=ppt/tags/tag279.xml><?xml version="1.0" encoding="utf-8"?>
<p:tagLst xmlns:a="http://schemas.openxmlformats.org/drawingml/2006/main" xmlns:r="http://schemas.openxmlformats.org/officeDocument/2006/relationships" xmlns:p="http://schemas.openxmlformats.org/presentationml/2006/main">
  <p:tag name="PPSPLIT_ID" val=" 2"/>
</p:tagLst>
</file>

<file path=ppt/tags/tag28.xml><?xml version="1.0" encoding="utf-8"?>
<p:tagLst xmlns:a="http://schemas.openxmlformats.org/drawingml/2006/main" xmlns:r="http://schemas.openxmlformats.org/officeDocument/2006/relationships" xmlns:p="http://schemas.openxmlformats.org/presentationml/2006/main">
  <p:tag name="PPSPLIT_ID" val=" 85"/>
</p:tagLst>
</file>

<file path=ppt/tags/tag280.xml><?xml version="1.0" encoding="utf-8"?>
<p:tagLst xmlns:a="http://schemas.openxmlformats.org/drawingml/2006/main" xmlns:r="http://schemas.openxmlformats.org/officeDocument/2006/relationships" xmlns:p="http://schemas.openxmlformats.org/presentationml/2006/main">
  <p:tag name="PPSPLIT_ID" val=" 4"/>
</p:tagLst>
</file>

<file path=ppt/tags/tag281.xml><?xml version="1.0" encoding="utf-8"?>
<p:tagLst xmlns:a="http://schemas.openxmlformats.org/drawingml/2006/main" xmlns:r="http://schemas.openxmlformats.org/officeDocument/2006/relationships" xmlns:p="http://schemas.openxmlformats.org/presentationml/2006/main">
  <p:tag name="PPSPLIT_ID" val=" 5"/>
</p:tagLst>
</file>

<file path=ppt/tags/tag282.xml><?xml version="1.0" encoding="utf-8"?>
<p:tagLst xmlns:a="http://schemas.openxmlformats.org/drawingml/2006/main" xmlns:r="http://schemas.openxmlformats.org/officeDocument/2006/relationships" xmlns:p="http://schemas.openxmlformats.org/presentationml/2006/main">
  <p:tag name="PPSPLIT_ID" val=" 33"/>
</p:tagLst>
</file>

<file path=ppt/tags/tag283.xml><?xml version="1.0" encoding="utf-8"?>
<p:tagLst xmlns:a="http://schemas.openxmlformats.org/drawingml/2006/main" xmlns:r="http://schemas.openxmlformats.org/officeDocument/2006/relationships" xmlns:p="http://schemas.openxmlformats.org/presentationml/2006/main">
  <p:tag name="PPSPLIT_ID" val=" 38"/>
</p:tagLst>
</file>

<file path=ppt/tags/tag284.xml><?xml version="1.0" encoding="utf-8"?>
<p:tagLst xmlns:a="http://schemas.openxmlformats.org/drawingml/2006/main" xmlns:r="http://schemas.openxmlformats.org/officeDocument/2006/relationships" xmlns:p="http://schemas.openxmlformats.org/presentationml/2006/main">
  <p:tag name="PPSPLIT_ID" val=" 8"/>
</p:tagLst>
</file>

<file path=ppt/tags/tag285.xml><?xml version="1.0" encoding="utf-8"?>
<p:tagLst xmlns:a="http://schemas.openxmlformats.org/drawingml/2006/main" xmlns:r="http://schemas.openxmlformats.org/officeDocument/2006/relationships" xmlns:p="http://schemas.openxmlformats.org/presentationml/2006/main">
  <p:tag name="PPSPLIT_ID" val=" 10"/>
</p:tagLst>
</file>

<file path=ppt/tags/tag286.xml><?xml version="1.0" encoding="utf-8"?>
<p:tagLst xmlns:a="http://schemas.openxmlformats.org/drawingml/2006/main" xmlns:r="http://schemas.openxmlformats.org/officeDocument/2006/relationships" xmlns:p="http://schemas.openxmlformats.org/presentationml/2006/main">
  <p:tag name="PPSPLIT_ID" val=" 18"/>
</p:tagLst>
</file>

<file path=ppt/tags/tag287.xml><?xml version="1.0" encoding="utf-8"?>
<p:tagLst xmlns:a="http://schemas.openxmlformats.org/drawingml/2006/main" xmlns:r="http://schemas.openxmlformats.org/officeDocument/2006/relationships" xmlns:p="http://schemas.openxmlformats.org/presentationml/2006/main">
  <p:tag name="PPSPLIT_ID" val=" 21"/>
</p:tagLst>
</file>

<file path=ppt/tags/tag288.xml><?xml version="1.0" encoding="utf-8"?>
<p:tagLst xmlns:a="http://schemas.openxmlformats.org/drawingml/2006/main" xmlns:r="http://schemas.openxmlformats.org/officeDocument/2006/relationships" xmlns:p="http://schemas.openxmlformats.org/presentationml/2006/main">
  <p:tag name="PPSPLIT_ID" val=" 24"/>
</p:tagLst>
</file>

<file path=ppt/tags/tag289.xml><?xml version="1.0" encoding="utf-8"?>
<p:tagLst xmlns:a="http://schemas.openxmlformats.org/drawingml/2006/main" xmlns:r="http://schemas.openxmlformats.org/officeDocument/2006/relationships" xmlns:p="http://schemas.openxmlformats.org/presentationml/2006/main">
  <p:tag name="PPSPLIT_ID" val=" 16"/>
</p:tagLst>
</file>

<file path=ppt/tags/tag29.xml><?xml version="1.0" encoding="utf-8"?>
<p:tagLst xmlns:a="http://schemas.openxmlformats.org/drawingml/2006/main" xmlns:r="http://schemas.openxmlformats.org/officeDocument/2006/relationships" xmlns:p="http://schemas.openxmlformats.org/presentationml/2006/main">
  <p:tag name="PPSPLIT_ID" val=" 86"/>
</p:tagLst>
</file>

<file path=ppt/tags/tag290.xml><?xml version="1.0" encoding="utf-8"?>
<p:tagLst xmlns:a="http://schemas.openxmlformats.org/drawingml/2006/main" xmlns:r="http://schemas.openxmlformats.org/officeDocument/2006/relationships" xmlns:p="http://schemas.openxmlformats.org/presentationml/2006/main">
  <p:tag name="PPSPLIT_ID" val=" 25"/>
</p:tagLst>
</file>

<file path=ppt/tags/tag291.xml><?xml version="1.0" encoding="utf-8"?>
<p:tagLst xmlns:a="http://schemas.openxmlformats.org/drawingml/2006/main" xmlns:r="http://schemas.openxmlformats.org/officeDocument/2006/relationships" xmlns:p="http://schemas.openxmlformats.org/presentationml/2006/main">
  <p:tag name="PPSPLIT_ID" val=" 27"/>
</p:tagLst>
</file>

<file path=ppt/tags/tag292.xml><?xml version="1.0" encoding="utf-8"?>
<p:tagLst xmlns:a="http://schemas.openxmlformats.org/drawingml/2006/main" xmlns:r="http://schemas.openxmlformats.org/officeDocument/2006/relationships" xmlns:p="http://schemas.openxmlformats.org/presentationml/2006/main">
  <p:tag name="PPSPLIT_ID" val=" 30"/>
</p:tagLst>
</file>

<file path=ppt/tags/tag293.xml><?xml version="1.0" encoding="utf-8"?>
<p:tagLst xmlns:a="http://schemas.openxmlformats.org/drawingml/2006/main" xmlns:r="http://schemas.openxmlformats.org/officeDocument/2006/relationships" xmlns:p="http://schemas.openxmlformats.org/presentationml/2006/main">
  <p:tag name="PPSPLIT_ID" val=" 31"/>
</p:tagLst>
</file>

<file path=ppt/tags/tag294.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2"/>
</p:tagLst>
</file>

<file path=ppt/tags/tag295.xml><?xml version="1.0" encoding="utf-8"?>
<p:tagLst xmlns:a="http://schemas.openxmlformats.org/drawingml/2006/main" xmlns:r="http://schemas.openxmlformats.org/officeDocument/2006/relationships" xmlns:p="http://schemas.openxmlformats.org/presentationml/2006/main">
  <p:tag name="PPSPLIT_ID" val=" 36"/>
</p:tagLst>
</file>

<file path=ppt/tags/tag296.xml><?xml version="1.0" encoding="utf-8"?>
<p:tagLst xmlns:a="http://schemas.openxmlformats.org/drawingml/2006/main" xmlns:r="http://schemas.openxmlformats.org/officeDocument/2006/relationships" xmlns:p="http://schemas.openxmlformats.org/presentationml/2006/main">
  <p:tag name="PPSPLIT_ID" val=" 39"/>
</p:tagLst>
</file>

<file path=ppt/tags/tag297.xml><?xml version="1.0" encoding="utf-8"?>
<p:tagLst xmlns:a="http://schemas.openxmlformats.org/drawingml/2006/main" xmlns:r="http://schemas.openxmlformats.org/officeDocument/2006/relationships" xmlns:p="http://schemas.openxmlformats.org/presentationml/2006/main">
  <p:tag name="PPSPLIT_ID" val=" 40"/>
</p:tagLst>
</file>

<file path=ppt/tags/tag298.xml><?xml version="1.0" encoding="utf-8"?>
<p:tagLst xmlns:a="http://schemas.openxmlformats.org/drawingml/2006/main" xmlns:r="http://schemas.openxmlformats.org/officeDocument/2006/relationships" xmlns:p="http://schemas.openxmlformats.org/presentationml/2006/main">
  <p:tag name="PPSPLIT_ID" val=" 12"/>
</p:tagLst>
</file>

<file path=ppt/tags/tag299.xml><?xml version="1.0" encoding="utf-8"?>
<p:tagLst xmlns:a="http://schemas.openxmlformats.org/drawingml/2006/main" xmlns:r="http://schemas.openxmlformats.org/officeDocument/2006/relationships" xmlns:p="http://schemas.openxmlformats.org/presentationml/2006/main">
  <p:tag name="PPSPLIT_ID" val=" 3"/>
</p:tagLst>
</file>

<file path=ppt/tags/tag3.xml><?xml version="1.0" encoding="utf-8"?>
<p:tagLst xmlns:a="http://schemas.openxmlformats.org/drawingml/2006/main" xmlns:r="http://schemas.openxmlformats.org/officeDocument/2006/relationships" xmlns:p="http://schemas.openxmlformats.org/presentationml/2006/main">
  <p:tag name="PPSPLIT_ID" val=" 4"/>
</p:tagLst>
</file>

<file path=ppt/tags/tag30.xml><?xml version="1.0" encoding="utf-8"?>
<p:tagLst xmlns:a="http://schemas.openxmlformats.org/drawingml/2006/main" xmlns:r="http://schemas.openxmlformats.org/officeDocument/2006/relationships" xmlns:p="http://schemas.openxmlformats.org/presentationml/2006/main">
  <p:tag name="PPSPLIT_ID" val=" 87"/>
</p:tagLst>
</file>

<file path=ppt/tags/tag300.xml><?xml version="1.0" encoding="utf-8"?>
<p:tagLst xmlns:a="http://schemas.openxmlformats.org/drawingml/2006/main" xmlns:r="http://schemas.openxmlformats.org/officeDocument/2006/relationships" xmlns:p="http://schemas.openxmlformats.org/presentationml/2006/main">
  <p:tag name="PPSPLIT_ID" val=" 4"/>
</p:tagLst>
</file>

<file path=ppt/tags/tag301.xml><?xml version="1.0" encoding="utf-8"?>
<p:tagLst xmlns:a="http://schemas.openxmlformats.org/drawingml/2006/main" xmlns:r="http://schemas.openxmlformats.org/officeDocument/2006/relationships" xmlns:p="http://schemas.openxmlformats.org/presentationml/2006/main">
  <p:tag name="PPSPLIT_ID" val=" 25"/>
</p:tagLst>
</file>

<file path=ppt/tags/tag302.xml><?xml version="1.0" encoding="utf-8"?>
<p:tagLst xmlns:a="http://schemas.openxmlformats.org/drawingml/2006/main" xmlns:r="http://schemas.openxmlformats.org/officeDocument/2006/relationships" xmlns:p="http://schemas.openxmlformats.org/presentationml/2006/main">
  <p:tag name="PPSPLIT_ID" val=" 32"/>
</p:tagLst>
</file>

<file path=ppt/tags/tag303.xml><?xml version="1.0" encoding="utf-8"?>
<p:tagLst xmlns:a="http://schemas.openxmlformats.org/drawingml/2006/main" xmlns:r="http://schemas.openxmlformats.org/officeDocument/2006/relationships" xmlns:p="http://schemas.openxmlformats.org/presentationml/2006/main">
  <p:tag name="PPSPLIT_ID" val=" 33"/>
</p:tagLst>
</file>

<file path=ppt/tags/tag304.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3"/>
  <p:tag name="PPSPLIT_DONE" val="1"/>
</p:tagLst>
</file>

<file path=ppt/tags/tag305.xml><?xml version="1.0" encoding="utf-8"?>
<p:tagLst xmlns:a="http://schemas.openxmlformats.org/drawingml/2006/main" xmlns:r="http://schemas.openxmlformats.org/officeDocument/2006/relationships" xmlns:p="http://schemas.openxmlformats.org/presentationml/2006/main">
  <p:tag name="PPSPLIT_ID" val=" 2"/>
</p:tagLst>
</file>

<file path=ppt/tags/tag306.xml><?xml version="1.0" encoding="utf-8"?>
<p:tagLst xmlns:a="http://schemas.openxmlformats.org/drawingml/2006/main" xmlns:r="http://schemas.openxmlformats.org/officeDocument/2006/relationships" xmlns:p="http://schemas.openxmlformats.org/presentationml/2006/main">
  <p:tag name="PPSPLIT_ID" val=" 3"/>
</p:tagLst>
</file>

<file path=ppt/tags/tag307.xml><?xml version="1.0" encoding="utf-8"?>
<p:tagLst xmlns:a="http://schemas.openxmlformats.org/drawingml/2006/main" xmlns:r="http://schemas.openxmlformats.org/officeDocument/2006/relationships" xmlns:p="http://schemas.openxmlformats.org/presentationml/2006/main">
  <p:tag name="PPSPLIT_ID" val=" 4"/>
</p:tagLst>
</file>

<file path=ppt/tags/tag308.xml><?xml version="1.0" encoding="utf-8"?>
<p:tagLst xmlns:a="http://schemas.openxmlformats.org/drawingml/2006/main" xmlns:r="http://schemas.openxmlformats.org/officeDocument/2006/relationships" xmlns:p="http://schemas.openxmlformats.org/presentationml/2006/main">
  <p:tag name="PPSPLIT_ID" val=" 32"/>
</p:tagLst>
</file>

<file path=ppt/tags/tag309.xml><?xml version="1.0" encoding="utf-8"?>
<p:tagLst xmlns:a="http://schemas.openxmlformats.org/drawingml/2006/main" xmlns:r="http://schemas.openxmlformats.org/officeDocument/2006/relationships" xmlns:p="http://schemas.openxmlformats.org/presentationml/2006/main">
  <p:tag name="PPSPLIT_ID" val=" 33"/>
</p:tagLst>
</file>

<file path=ppt/tags/tag31.xml><?xml version="1.0" encoding="utf-8"?>
<p:tagLst xmlns:a="http://schemas.openxmlformats.org/drawingml/2006/main" xmlns:r="http://schemas.openxmlformats.org/officeDocument/2006/relationships" xmlns:p="http://schemas.openxmlformats.org/presentationml/2006/main">
  <p:tag name="PPSPLIT_ID" val=" 88"/>
</p:tagLst>
</file>

<file path=ppt/tags/tag310.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3"/>
  <p:tag name="PPSPLIT_DONE" val="1"/>
</p:tagLst>
</file>

<file path=ppt/tags/tag311.xml><?xml version="1.0" encoding="utf-8"?>
<p:tagLst xmlns:a="http://schemas.openxmlformats.org/drawingml/2006/main" xmlns:r="http://schemas.openxmlformats.org/officeDocument/2006/relationships" xmlns:p="http://schemas.openxmlformats.org/presentationml/2006/main">
  <p:tag name="PPSPLIT_ID" val=" 2"/>
</p:tagLst>
</file>

<file path=ppt/tags/tag312.xml><?xml version="1.0" encoding="utf-8"?>
<p:tagLst xmlns:a="http://schemas.openxmlformats.org/drawingml/2006/main" xmlns:r="http://schemas.openxmlformats.org/officeDocument/2006/relationships" xmlns:p="http://schemas.openxmlformats.org/presentationml/2006/main">
  <p:tag name="PPSPLIT_ID" val=" 3"/>
</p:tagLst>
</file>

<file path=ppt/tags/tag313.xml><?xml version="1.0" encoding="utf-8"?>
<p:tagLst xmlns:a="http://schemas.openxmlformats.org/drawingml/2006/main" xmlns:r="http://schemas.openxmlformats.org/officeDocument/2006/relationships" xmlns:p="http://schemas.openxmlformats.org/presentationml/2006/main">
  <p:tag name="PPSPLIT_ID" val=" 4"/>
</p:tagLst>
</file>

<file path=ppt/tags/tag314.xml><?xml version="1.0" encoding="utf-8"?>
<p:tagLst xmlns:a="http://schemas.openxmlformats.org/drawingml/2006/main" xmlns:r="http://schemas.openxmlformats.org/officeDocument/2006/relationships" xmlns:p="http://schemas.openxmlformats.org/presentationml/2006/main">
  <p:tag name="PPSPLIT_ID" val=" 6"/>
</p:tagLst>
</file>

<file path=ppt/tags/tag315.xml><?xml version="1.0" encoding="utf-8"?>
<p:tagLst xmlns:a="http://schemas.openxmlformats.org/drawingml/2006/main" xmlns:r="http://schemas.openxmlformats.org/officeDocument/2006/relationships" xmlns:p="http://schemas.openxmlformats.org/presentationml/2006/main">
  <p:tag name="PPSPLIT_ID" val=" 32"/>
</p:tagLst>
</file>

<file path=ppt/tags/tag316.xml><?xml version="1.0" encoding="utf-8"?>
<p:tagLst xmlns:a="http://schemas.openxmlformats.org/drawingml/2006/main" xmlns:r="http://schemas.openxmlformats.org/officeDocument/2006/relationships" xmlns:p="http://schemas.openxmlformats.org/presentationml/2006/main">
  <p:tag name="PPSPLIT_ID" val=" 33"/>
</p:tagLst>
</file>

<file path=ppt/tags/tag31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3"/>
</p:tagLst>
</file>

<file path=ppt/tags/tag318.xml><?xml version="1.0" encoding="utf-8"?>
<p:tagLst xmlns:a="http://schemas.openxmlformats.org/drawingml/2006/main" xmlns:r="http://schemas.openxmlformats.org/officeDocument/2006/relationships" xmlns:p="http://schemas.openxmlformats.org/presentationml/2006/main">
  <p:tag name="PPSPLIT_ID" val=" 2"/>
</p:tagLst>
</file>

<file path=ppt/tags/tag319.xml><?xml version="1.0" encoding="utf-8"?>
<p:tagLst xmlns:a="http://schemas.openxmlformats.org/drawingml/2006/main" xmlns:r="http://schemas.openxmlformats.org/officeDocument/2006/relationships" xmlns:p="http://schemas.openxmlformats.org/presentationml/2006/main">
  <p:tag name="PPSPLIT_ID" val=" 3"/>
</p:tagLst>
</file>

<file path=ppt/tags/tag32.xml><?xml version="1.0" encoding="utf-8"?>
<p:tagLst xmlns:a="http://schemas.openxmlformats.org/drawingml/2006/main" xmlns:r="http://schemas.openxmlformats.org/officeDocument/2006/relationships" xmlns:p="http://schemas.openxmlformats.org/presentationml/2006/main">
  <p:tag name="PPSPLIT_ID" val=" 1042"/>
</p:tagLst>
</file>

<file path=ppt/tags/tag320.xml><?xml version="1.0" encoding="utf-8"?>
<p:tagLst xmlns:a="http://schemas.openxmlformats.org/drawingml/2006/main" xmlns:r="http://schemas.openxmlformats.org/officeDocument/2006/relationships" xmlns:p="http://schemas.openxmlformats.org/presentationml/2006/main">
  <p:tag name="PPSPLIT_ID" val=" 4"/>
</p:tagLst>
</file>

<file path=ppt/tags/tag321.xml><?xml version="1.0" encoding="utf-8"?>
<p:tagLst xmlns:a="http://schemas.openxmlformats.org/drawingml/2006/main" xmlns:r="http://schemas.openxmlformats.org/officeDocument/2006/relationships" xmlns:p="http://schemas.openxmlformats.org/presentationml/2006/main">
  <p:tag name="PPSPLIT_ID" val=" 6"/>
</p:tagLst>
</file>

<file path=ppt/tags/tag322.xml><?xml version="1.0" encoding="utf-8"?>
<p:tagLst xmlns:a="http://schemas.openxmlformats.org/drawingml/2006/main" xmlns:r="http://schemas.openxmlformats.org/officeDocument/2006/relationships" xmlns:p="http://schemas.openxmlformats.org/presentationml/2006/main">
  <p:tag name="PPSPLIT_ID" val=" 32"/>
</p:tagLst>
</file>

<file path=ppt/tags/tag323.xml><?xml version="1.0" encoding="utf-8"?>
<p:tagLst xmlns:a="http://schemas.openxmlformats.org/drawingml/2006/main" xmlns:r="http://schemas.openxmlformats.org/officeDocument/2006/relationships" xmlns:p="http://schemas.openxmlformats.org/presentationml/2006/main">
  <p:tag name="PPSPLIT_ID" val=" 33"/>
</p:tagLst>
</file>

<file path=ppt/tags/tag324.xml><?xml version="1.0" encoding="utf-8"?>
<p:tagLst xmlns:a="http://schemas.openxmlformats.org/drawingml/2006/main" xmlns:r="http://schemas.openxmlformats.org/officeDocument/2006/relationships" xmlns:p="http://schemas.openxmlformats.org/presentationml/2006/main">
  <p:tag name="PPSPLIT_ID" val=" 34"/>
</p:tagLst>
</file>

<file path=ppt/tags/tag325.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4"/>
  <p:tag name="PPSPLIT_DONE" val="1"/>
</p:tagLst>
</file>

<file path=ppt/tags/tag326.xml><?xml version="1.0" encoding="utf-8"?>
<p:tagLst xmlns:a="http://schemas.openxmlformats.org/drawingml/2006/main" xmlns:r="http://schemas.openxmlformats.org/officeDocument/2006/relationships" xmlns:p="http://schemas.openxmlformats.org/presentationml/2006/main">
  <p:tag name="PPSPLIT_ID" val=" 3"/>
</p:tagLst>
</file>

<file path=ppt/tags/tag327.xml><?xml version="1.0" encoding="utf-8"?>
<p:tagLst xmlns:a="http://schemas.openxmlformats.org/drawingml/2006/main" xmlns:r="http://schemas.openxmlformats.org/officeDocument/2006/relationships" xmlns:p="http://schemas.openxmlformats.org/presentationml/2006/main">
  <p:tag name="PPSPLIT_ID" val=" 4"/>
</p:tagLst>
</file>

<file path=ppt/tags/tag328.xml><?xml version="1.0" encoding="utf-8"?>
<p:tagLst xmlns:a="http://schemas.openxmlformats.org/drawingml/2006/main" xmlns:r="http://schemas.openxmlformats.org/officeDocument/2006/relationships" xmlns:p="http://schemas.openxmlformats.org/presentationml/2006/main">
  <p:tag name="PPSPLIT_ID" val=" 13"/>
</p:tagLst>
</file>

<file path=ppt/tags/tag329.xml><?xml version="1.0" encoding="utf-8"?>
<p:tagLst xmlns:a="http://schemas.openxmlformats.org/drawingml/2006/main" xmlns:r="http://schemas.openxmlformats.org/officeDocument/2006/relationships" xmlns:p="http://schemas.openxmlformats.org/presentationml/2006/main">
  <p:tag name="PPSPLIT_ID" val=" 44"/>
</p:tagLst>
</file>

<file path=ppt/tags/tag33.xml><?xml version="1.0" encoding="utf-8"?>
<p:tagLst xmlns:a="http://schemas.openxmlformats.org/drawingml/2006/main" xmlns:r="http://schemas.openxmlformats.org/officeDocument/2006/relationships" xmlns:p="http://schemas.openxmlformats.org/presentationml/2006/main">
  <p:tag name="PPSPLIT_ID" val=" 1043"/>
</p:tagLst>
</file>

<file path=ppt/tags/tag330.xml><?xml version="1.0" encoding="utf-8"?>
<p:tagLst xmlns:a="http://schemas.openxmlformats.org/drawingml/2006/main" xmlns:r="http://schemas.openxmlformats.org/officeDocument/2006/relationships" xmlns:p="http://schemas.openxmlformats.org/presentationml/2006/main">
  <p:tag name="PPSPLIT_ID" val=" 45"/>
</p:tagLst>
</file>

<file path=ppt/tags/tag331.xml><?xml version="1.0" encoding="utf-8"?>
<p:tagLst xmlns:a="http://schemas.openxmlformats.org/drawingml/2006/main" xmlns:r="http://schemas.openxmlformats.org/officeDocument/2006/relationships" xmlns:p="http://schemas.openxmlformats.org/presentationml/2006/main">
  <p:tag name="PPSPLIT_ID" val=" 46"/>
</p:tagLst>
</file>

<file path=ppt/tags/tag332.xml><?xml version="1.0" encoding="utf-8"?>
<p:tagLst xmlns:a="http://schemas.openxmlformats.org/drawingml/2006/main" xmlns:r="http://schemas.openxmlformats.org/officeDocument/2006/relationships" xmlns:p="http://schemas.openxmlformats.org/presentationml/2006/main">
  <p:tag name="PPSPLIT_ID" val=" 62"/>
</p:tagLst>
</file>

<file path=ppt/tags/tag333.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4"/>
  <p:tag name="PPSPLIT_DONE" val="1"/>
</p:tagLst>
</file>

<file path=ppt/tags/tag334.xml><?xml version="1.0" encoding="utf-8"?>
<p:tagLst xmlns:a="http://schemas.openxmlformats.org/drawingml/2006/main" xmlns:r="http://schemas.openxmlformats.org/officeDocument/2006/relationships" xmlns:p="http://schemas.openxmlformats.org/presentationml/2006/main">
  <p:tag name="PPSPLIT_ID" val=" 3"/>
</p:tagLst>
</file>

<file path=ppt/tags/tag335.xml><?xml version="1.0" encoding="utf-8"?>
<p:tagLst xmlns:a="http://schemas.openxmlformats.org/drawingml/2006/main" xmlns:r="http://schemas.openxmlformats.org/officeDocument/2006/relationships" xmlns:p="http://schemas.openxmlformats.org/presentationml/2006/main">
  <p:tag name="PPSPLIT_ID" val=" 4"/>
</p:tagLst>
</file>

<file path=ppt/tags/tag336.xml><?xml version="1.0" encoding="utf-8"?>
<p:tagLst xmlns:a="http://schemas.openxmlformats.org/drawingml/2006/main" xmlns:r="http://schemas.openxmlformats.org/officeDocument/2006/relationships" xmlns:p="http://schemas.openxmlformats.org/presentationml/2006/main">
  <p:tag name="PPSPLIT_ID" val=" 8"/>
</p:tagLst>
</file>

<file path=ppt/tags/tag337.xml><?xml version="1.0" encoding="utf-8"?>
<p:tagLst xmlns:a="http://schemas.openxmlformats.org/drawingml/2006/main" xmlns:r="http://schemas.openxmlformats.org/officeDocument/2006/relationships" xmlns:p="http://schemas.openxmlformats.org/presentationml/2006/main">
  <p:tag name="PPSPLIT_ID" val=" 13"/>
</p:tagLst>
</file>

<file path=ppt/tags/tag338.xml><?xml version="1.0" encoding="utf-8"?>
<p:tagLst xmlns:a="http://schemas.openxmlformats.org/drawingml/2006/main" xmlns:r="http://schemas.openxmlformats.org/officeDocument/2006/relationships" xmlns:p="http://schemas.openxmlformats.org/presentationml/2006/main">
  <p:tag name="PPSPLIT_ID" val=" 44"/>
</p:tagLst>
</file>

<file path=ppt/tags/tag339.xml><?xml version="1.0" encoding="utf-8"?>
<p:tagLst xmlns:a="http://schemas.openxmlformats.org/drawingml/2006/main" xmlns:r="http://schemas.openxmlformats.org/officeDocument/2006/relationships" xmlns:p="http://schemas.openxmlformats.org/presentationml/2006/main">
  <p:tag name="PPSPLIT_ID" val=" 45"/>
</p:tagLst>
</file>

<file path=ppt/tags/tag34.xml><?xml version="1.0" encoding="utf-8"?>
<p:tagLst xmlns:a="http://schemas.openxmlformats.org/drawingml/2006/main" xmlns:r="http://schemas.openxmlformats.org/officeDocument/2006/relationships" xmlns:p="http://schemas.openxmlformats.org/presentationml/2006/main">
  <p:tag name="PPSPLIT_ID" val=" 1045"/>
</p:tagLst>
</file>

<file path=ppt/tags/tag340.xml><?xml version="1.0" encoding="utf-8"?>
<p:tagLst xmlns:a="http://schemas.openxmlformats.org/drawingml/2006/main" xmlns:r="http://schemas.openxmlformats.org/officeDocument/2006/relationships" xmlns:p="http://schemas.openxmlformats.org/presentationml/2006/main">
  <p:tag name="PPSPLIT_ID" val=" 46"/>
</p:tagLst>
</file>

<file path=ppt/tags/tag341.xml><?xml version="1.0" encoding="utf-8"?>
<p:tagLst xmlns:a="http://schemas.openxmlformats.org/drawingml/2006/main" xmlns:r="http://schemas.openxmlformats.org/officeDocument/2006/relationships" xmlns:p="http://schemas.openxmlformats.org/presentationml/2006/main">
  <p:tag name="PPSPLIT_ID" val=" 62"/>
</p:tagLst>
</file>

<file path=ppt/tags/tag342.xml><?xml version="1.0" encoding="utf-8"?>
<p:tagLst xmlns:a="http://schemas.openxmlformats.org/drawingml/2006/main" xmlns:r="http://schemas.openxmlformats.org/officeDocument/2006/relationships" xmlns:p="http://schemas.openxmlformats.org/presentationml/2006/main">
  <p:tag name="PPSPLIT_ID" val=" 63"/>
</p:tagLst>
</file>

<file path=ppt/tags/tag343.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4"/>
</p:tagLst>
</file>

<file path=ppt/tags/tag344.xml><?xml version="1.0" encoding="utf-8"?>
<p:tagLst xmlns:a="http://schemas.openxmlformats.org/drawingml/2006/main" xmlns:r="http://schemas.openxmlformats.org/officeDocument/2006/relationships" xmlns:p="http://schemas.openxmlformats.org/presentationml/2006/main">
  <p:tag name="PPSPLIT_ID" val=" 3"/>
</p:tagLst>
</file>

<file path=ppt/tags/tag345.xml><?xml version="1.0" encoding="utf-8"?>
<p:tagLst xmlns:a="http://schemas.openxmlformats.org/drawingml/2006/main" xmlns:r="http://schemas.openxmlformats.org/officeDocument/2006/relationships" xmlns:p="http://schemas.openxmlformats.org/presentationml/2006/main">
  <p:tag name="PPSPLIT_ID" val=" 4"/>
</p:tagLst>
</file>

<file path=ppt/tags/tag346.xml><?xml version="1.0" encoding="utf-8"?>
<p:tagLst xmlns:a="http://schemas.openxmlformats.org/drawingml/2006/main" xmlns:r="http://schemas.openxmlformats.org/officeDocument/2006/relationships" xmlns:p="http://schemas.openxmlformats.org/presentationml/2006/main">
  <p:tag name="PPSPLIT_ID" val=" 8"/>
</p:tagLst>
</file>

<file path=ppt/tags/tag347.xml><?xml version="1.0" encoding="utf-8"?>
<p:tagLst xmlns:a="http://schemas.openxmlformats.org/drawingml/2006/main" xmlns:r="http://schemas.openxmlformats.org/officeDocument/2006/relationships" xmlns:p="http://schemas.openxmlformats.org/presentationml/2006/main">
  <p:tag name="PPSPLIT_ID" val=" 13"/>
</p:tagLst>
</file>

<file path=ppt/tags/tag348.xml><?xml version="1.0" encoding="utf-8"?>
<p:tagLst xmlns:a="http://schemas.openxmlformats.org/drawingml/2006/main" xmlns:r="http://schemas.openxmlformats.org/officeDocument/2006/relationships" xmlns:p="http://schemas.openxmlformats.org/presentationml/2006/main">
  <p:tag name="PPSPLIT_ID" val=" 39"/>
</p:tagLst>
</file>

<file path=ppt/tags/tag349.xml><?xml version="1.0" encoding="utf-8"?>
<p:tagLst xmlns:a="http://schemas.openxmlformats.org/drawingml/2006/main" xmlns:r="http://schemas.openxmlformats.org/officeDocument/2006/relationships" xmlns:p="http://schemas.openxmlformats.org/presentationml/2006/main">
  <p:tag name="PPSPLIT_ID" val=" 44"/>
</p:tagLst>
</file>

<file path=ppt/tags/tag35.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
</p:tagLst>
</file>

<file path=ppt/tags/tag350.xml><?xml version="1.0" encoding="utf-8"?>
<p:tagLst xmlns:a="http://schemas.openxmlformats.org/drawingml/2006/main" xmlns:r="http://schemas.openxmlformats.org/officeDocument/2006/relationships" xmlns:p="http://schemas.openxmlformats.org/presentationml/2006/main">
  <p:tag name="PPSPLIT_ID" val=" 45"/>
</p:tagLst>
</file>

<file path=ppt/tags/tag351.xml><?xml version="1.0" encoding="utf-8"?>
<p:tagLst xmlns:a="http://schemas.openxmlformats.org/drawingml/2006/main" xmlns:r="http://schemas.openxmlformats.org/officeDocument/2006/relationships" xmlns:p="http://schemas.openxmlformats.org/presentationml/2006/main">
  <p:tag name="PPSPLIT_ID" val=" 46"/>
</p:tagLst>
</file>

<file path=ppt/tags/tag352.xml><?xml version="1.0" encoding="utf-8"?>
<p:tagLst xmlns:a="http://schemas.openxmlformats.org/drawingml/2006/main" xmlns:r="http://schemas.openxmlformats.org/officeDocument/2006/relationships" xmlns:p="http://schemas.openxmlformats.org/presentationml/2006/main">
  <p:tag name="PPSPLIT_ID" val=" 36"/>
</p:tagLst>
</file>

<file path=ppt/tags/tag353.xml><?xml version="1.0" encoding="utf-8"?>
<p:tagLst xmlns:a="http://schemas.openxmlformats.org/drawingml/2006/main" xmlns:r="http://schemas.openxmlformats.org/officeDocument/2006/relationships" xmlns:p="http://schemas.openxmlformats.org/presentationml/2006/main">
  <p:tag name="PPSPLIT_ID" val=" 43"/>
</p:tagLst>
</file>

<file path=ppt/tags/tag354.xml><?xml version="1.0" encoding="utf-8"?>
<p:tagLst xmlns:a="http://schemas.openxmlformats.org/drawingml/2006/main" xmlns:r="http://schemas.openxmlformats.org/officeDocument/2006/relationships" xmlns:p="http://schemas.openxmlformats.org/presentationml/2006/main">
  <p:tag name="PPSPLIT_ID" val=" 62"/>
</p:tagLst>
</file>

<file path=ppt/tags/tag355.xml><?xml version="1.0" encoding="utf-8"?>
<p:tagLst xmlns:a="http://schemas.openxmlformats.org/drawingml/2006/main" xmlns:r="http://schemas.openxmlformats.org/officeDocument/2006/relationships" xmlns:p="http://schemas.openxmlformats.org/presentationml/2006/main">
  <p:tag name="PPSPLIT_ID" val=" 63"/>
</p:tagLst>
</file>

<file path=ppt/tags/tag356.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5"/>
</p:tagLst>
</file>

<file path=ppt/tags/tag357.xml><?xml version="1.0" encoding="utf-8"?>
<p:tagLst xmlns:a="http://schemas.openxmlformats.org/drawingml/2006/main" xmlns:r="http://schemas.openxmlformats.org/officeDocument/2006/relationships" xmlns:p="http://schemas.openxmlformats.org/presentationml/2006/main">
  <p:tag name="PPSPLIT_ID" val=" 3"/>
</p:tagLst>
</file>

<file path=ppt/tags/tag358.xml><?xml version="1.0" encoding="utf-8"?>
<p:tagLst xmlns:a="http://schemas.openxmlformats.org/drawingml/2006/main" xmlns:r="http://schemas.openxmlformats.org/officeDocument/2006/relationships" xmlns:p="http://schemas.openxmlformats.org/presentationml/2006/main">
  <p:tag name="PPSPLIT_ID" val=" 4"/>
</p:tagLst>
</file>

<file path=ppt/tags/tag359.xml><?xml version="1.0" encoding="utf-8"?>
<p:tagLst xmlns:a="http://schemas.openxmlformats.org/drawingml/2006/main" xmlns:r="http://schemas.openxmlformats.org/officeDocument/2006/relationships" xmlns:p="http://schemas.openxmlformats.org/presentationml/2006/main">
  <p:tag name="PPSPLIT_ID" val=" 5"/>
</p:tagLst>
</file>

<file path=ppt/tags/tag36.xml><?xml version="1.0" encoding="utf-8"?>
<p:tagLst xmlns:a="http://schemas.openxmlformats.org/drawingml/2006/main" xmlns:r="http://schemas.openxmlformats.org/officeDocument/2006/relationships" xmlns:p="http://schemas.openxmlformats.org/presentationml/2006/main">
  <p:tag name="PPSPLIT_ID" val=" 3"/>
</p:tagLst>
</file>

<file path=ppt/tags/tag360.xml><?xml version="1.0" encoding="utf-8"?>
<p:tagLst xmlns:a="http://schemas.openxmlformats.org/drawingml/2006/main" xmlns:r="http://schemas.openxmlformats.org/officeDocument/2006/relationships" xmlns:p="http://schemas.openxmlformats.org/presentationml/2006/main">
  <p:tag name="PPSPLIT_ID" val=" 6"/>
</p:tagLst>
</file>

<file path=ppt/tags/tag361.xml><?xml version="1.0" encoding="utf-8"?>
<p:tagLst xmlns:a="http://schemas.openxmlformats.org/drawingml/2006/main" xmlns:r="http://schemas.openxmlformats.org/officeDocument/2006/relationships" xmlns:p="http://schemas.openxmlformats.org/presentationml/2006/main">
  <p:tag name="PPSPLIT_ID" val=" 7"/>
</p:tagLst>
</file>

<file path=ppt/tags/tag362.xml><?xml version="1.0" encoding="utf-8"?>
<p:tagLst xmlns:a="http://schemas.openxmlformats.org/drawingml/2006/main" xmlns:r="http://schemas.openxmlformats.org/officeDocument/2006/relationships" xmlns:p="http://schemas.openxmlformats.org/presentationml/2006/main">
  <p:tag name="PPSPLIT_ID" val=" 8"/>
</p:tagLst>
</file>

<file path=ppt/tags/tag363.xml><?xml version="1.0" encoding="utf-8"?>
<p:tagLst xmlns:a="http://schemas.openxmlformats.org/drawingml/2006/main" xmlns:r="http://schemas.openxmlformats.org/officeDocument/2006/relationships" xmlns:p="http://schemas.openxmlformats.org/presentationml/2006/main">
  <p:tag name="PPSPLIT_ID" val=" 45"/>
</p:tagLst>
</file>

<file path=ppt/tags/tag364.xml><?xml version="1.0" encoding="utf-8"?>
<p:tagLst xmlns:a="http://schemas.openxmlformats.org/drawingml/2006/main" xmlns:r="http://schemas.openxmlformats.org/officeDocument/2006/relationships" xmlns:p="http://schemas.openxmlformats.org/presentationml/2006/main">
  <p:tag name="PPSPLIT_ID" val=" 47"/>
</p:tagLst>
</file>

<file path=ppt/tags/tag365.xml><?xml version="1.0" encoding="utf-8"?>
<p:tagLst xmlns:a="http://schemas.openxmlformats.org/drawingml/2006/main" xmlns:r="http://schemas.openxmlformats.org/officeDocument/2006/relationships" xmlns:p="http://schemas.openxmlformats.org/presentationml/2006/main">
  <p:tag name="PPSPLIT_ID" val=" 39"/>
</p:tagLst>
</file>

<file path=ppt/tags/tag366.xml><?xml version="1.0" encoding="utf-8"?>
<p:tagLst xmlns:a="http://schemas.openxmlformats.org/drawingml/2006/main" xmlns:r="http://schemas.openxmlformats.org/officeDocument/2006/relationships" xmlns:p="http://schemas.openxmlformats.org/presentationml/2006/main">
  <p:tag name="PPSPLIT_ID" val=" 38"/>
</p:tagLst>
</file>

<file path=ppt/tags/tag367.xml><?xml version="1.0" encoding="utf-8"?>
<p:tagLst xmlns:a="http://schemas.openxmlformats.org/drawingml/2006/main" xmlns:r="http://schemas.openxmlformats.org/officeDocument/2006/relationships" xmlns:p="http://schemas.openxmlformats.org/presentationml/2006/main">
  <p:tag name="PPSPLIT_ID" val=" 40"/>
</p:tagLst>
</file>

<file path=ppt/tags/tag368.xml><?xml version="1.0" encoding="utf-8"?>
<p:tagLst xmlns:a="http://schemas.openxmlformats.org/drawingml/2006/main" xmlns:r="http://schemas.openxmlformats.org/officeDocument/2006/relationships" xmlns:p="http://schemas.openxmlformats.org/presentationml/2006/main">
  <p:tag name="PPSPLIT_ID" val=" 41"/>
</p:tagLst>
</file>

<file path=ppt/tags/tag369.xml><?xml version="1.0" encoding="utf-8"?>
<p:tagLst xmlns:a="http://schemas.openxmlformats.org/drawingml/2006/main" xmlns:r="http://schemas.openxmlformats.org/officeDocument/2006/relationships" xmlns:p="http://schemas.openxmlformats.org/presentationml/2006/main">
  <p:tag name="PPSPLIT_ID" val=" 50"/>
</p:tagLst>
</file>

<file path=ppt/tags/tag37.xml><?xml version="1.0" encoding="utf-8"?>
<p:tagLst xmlns:a="http://schemas.openxmlformats.org/drawingml/2006/main" xmlns:r="http://schemas.openxmlformats.org/officeDocument/2006/relationships" xmlns:p="http://schemas.openxmlformats.org/presentationml/2006/main">
  <p:tag name="PPSPLIT_ID" val=" 4"/>
</p:tagLst>
</file>

<file path=ppt/tags/tag370.xml><?xml version="1.0" encoding="utf-8"?>
<p:tagLst xmlns:a="http://schemas.openxmlformats.org/drawingml/2006/main" xmlns:r="http://schemas.openxmlformats.org/officeDocument/2006/relationships" xmlns:p="http://schemas.openxmlformats.org/presentationml/2006/main">
  <p:tag name="PPSPLIT_ID" val=" 51"/>
</p:tagLst>
</file>

<file path=ppt/tags/tag37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6"/>
</p:tagLst>
</file>

<file path=ppt/tags/tag372.xml><?xml version="1.0" encoding="utf-8"?>
<p:tagLst xmlns:a="http://schemas.openxmlformats.org/drawingml/2006/main" xmlns:r="http://schemas.openxmlformats.org/officeDocument/2006/relationships" xmlns:p="http://schemas.openxmlformats.org/presentationml/2006/main">
  <p:tag name="PPSPLIT_ID" val=" 2"/>
</p:tagLst>
</file>

<file path=ppt/tags/tag373.xml><?xml version="1.0" encoding="utf-8"?>
<p:tagLst xmlns:a="http://schemas.openxmlformats.org/drawingml/2006/main" xmlns:r="http://schemas.openxmlformats.org/officeDocument/2006/relationships" xmlns:p="http://schemas.openxmlformats.org/presentationml/2006/main">
  <p:tag name="PPSPLIT_ID" val=" 3"/>
</p:tagLst>
</file>

<file path=ppt/tags/tag374.xml><?xml version="1.0" encoding="utf-8"?>
<p:tagLst xmlns:a="http://schemas.openxmlformats.org/drawingml/2006/main" xmlns:r="http://schemas.openxmlformats.org/officeDocument/2006/relationships" xmlns:p="http://schemas.openxmlformats.org/presentationml/2006/main">
  <p:tag name="PPSPLIT_ID" val=" 4"/>
</p:tagLst>
</file>

<file path=ppt/tags/tag375.xml><?xml version="1.0" encoding="utf-8"?>
<p:tagLst xmlns:a="http://schemas.openxmlformats.org/drawingml/2006/main" xmlns:r="http://schemas.openxmlformats.org/officeDocument/2006/relationships" xmlns:p="http://schemas.openxmlformats.org/presentationml/2006/main">
  <p:tag name="PPSPLIT_ID" val=" 16"/>
</p:tagLst>
</file>

<file path=ppt/tags/tag376.xml><?xml version="1.0" encoding="utf-8"?>
<p:tagLst xmlns:a="http://schemas.openxmlformats.org/drawingml/2006/main" xmlns:r="http://schemas.openxmlformats.org/officeDocument/2006/relationships" xmlns:p="http://schemas.openxmlformats.org/presentationml/2006/main">
  <p:tag name="PPSPLIT_ID" val=" 17"/>
</p:tagLst>
</file>

<file path=ppt/tags/tag38.xml><?xml version="1.0" encoding="utf-8"?>
<p:tagLst xmlns:a="http://schemas.openxmlformats.org/drawingml/2006/main" xmlns:r="http://schemas.openxmlformats.org/officeDocument/2006/relationships" xmlns:p="http://schemas.openxmlformats.org/presentationml/2006/main">
  <p:tag name="PPSPLIT_ID" val=" 18"/>
</p:tagLst>
</file>

<file path=ppt/tags/tag39.xml><?xml version="1.0" encoding="utf-8"?>
<p:tagLst xmlns:a="http://schemas.openxmlformats.org/drawingml/2006/main" xmlns:r="http://schemas.openxmlformats.org/officeDocument/2006/relationships" xmlns:p="http://schemas.openxmlformats.org/presentationml/2006/main">
  <p:tag name="PPSPLIT_ID" val=" 19"/>
</p:tagLst>
</file>

<file path=ppt/tags/tag4.xml><?xml version="1.0" encoding="utf-8"?>
<p:tagLst xmlns:a="http://schemas.openxmlformats.org/drawingml/2006/main" xmlns:r="http://schemas.openxmlformats.org/officeDocument/2006/relationships" xmlns:p="http://schemas.openxmlformats.org/presentationml/2006/main">
  <p:tag name="PPSPLIT_ID" val=" 18"/>
</p:tagLst>
</file>

<file path=ppt/tags/tag40.xml><?xml version="1.0" encoding="utf-8"?>
<p:tagLst xmlns:a="http://schemas.openxmlformats.org/drawingml/2006/main" xmlns:r="http://schemas.openxmlformats.org/officeDocument/2006/relationships" xmlns:p="http://schemas.openxmlformats.org/presentationml/2006/main">
  <p:tag name="PPSPLIT_ID" val=" 46"/>
</p:tagLst>
</file>

<file path=ppt/tags/tag41.xml><?xml version="1.0" encoding="utf-8"?>
<p:tagLst xmlns:a="http://schemas.openxmlformats.org/drawingml/2006/main" xmlns:r="http://schemas.openxmlformats.org/officeDocument/2006/relationships" xmlns:p="http://schemas.openxmlformats.org/presentationml/2006/main">
  <p:tag name="PPSPLIT_ID" val=" 45"/>
</p:tagLst>
</file>

<file path=ppt/tags/tag42.xml><?xml version="1.0" encoding="utf-8"?>
<p:tagLst xmlns:a="http://schemas.openxmlformats.org/drawingml/2006/main" xmlns:r="http://schemas.openxmlformats.org/officeDocument/2006/relationships" xmlns:p="http://schemas.openxmlformats.org/presentationml/2006/main">
  <p:tag name="PPSPLIT_ID" val=" 25"/>
</p:tagLst>
</file>

<file path=ppt/tags/tag43.xml><?xml version="1.0" encoding="utf-8"?>
<p:tagLst xmlns:a="http://schemas.openxmlformats.org/drawingml/2006/main" xmlns:r="http://schemas.openxmlformats.org/officeDocument/2006/relationships" xmlns:p="http://schemas.openxmlformats.org/presentationml/2006/main">
  <p:tag name="PPSPLIT_ID" val=" 26"/>
</p:tagLst>
</file>

<file path=ppt/tags/tag44.xml><?xml version="1.0" encoding="utf-8"?>
<p:tagLst xmlns:a="http://schemas.openxmlformats.org/drawingml/2006/main" xmlns:r="http://schemas.openxmlformats.org/officeDocument/2006/relationships" xmlns:p="http://schemas.openxmlformats.org/presentationml/2006/main">
  <p:tag name="PPSPLIT_ID" val=" 27"/>
</p:tagLst>
</file>

<file path=ppt/tags/tag45.xml><?xml version="1.0" encoding="utf-8"?>
<p:tagLst xmlns:a="http://schemas.openxmlformats.org/drawingml/2006/main" xmlns:r="http://schemas.openxmlformats.org/officeDocument/2006/relationships" xmlns:p="http://schemas.openxmlformats.org/presentationml/2006/main">
  <p:tag name="PPSPLIT_ID" val=" 38"/>
</p:tagLst>
</file>

<file path=ppt/tags/tag46.xml><?xml version="1.0" encoding="utf-8"?>
<p:tagLst xmlns:a="http://schemas.openxmlformats.org/drawingml/2006/main" xmlns:r="http://schemas.openxmlformats.org/officeDocument/2006/relationships" xmlns:p="http://schemas.openxmlformats.org/presentationml/2006/main">
  <p:tag name="PPSPLIT_ID" val=" 54"/>
</p:tagLst>
</file>

<file path=ppt/tags/tag47.xml><?xml version="1.0" encoding="utf-8"?>
<p:tagLst xmlns:a="http://schemas.openxmlformats.org/drawingml/2006/main" xmlns:r="http://schemas.openxmlformats.org/officeDocument/2006/relationships" xmlns:p="http://schemas.openxmlformats.org/presentationml/2006/main">
  <p:tag name="PPSPLIT_ID" val=" 51"/>
</p:tagLst>
</file>

<file path=ppt/tags/tag48.xml><?xml version="1.0" encoding="utf-8"?>
<p:tagLst xmlns:a="http://schemas.openxmlformats.org/drawingml/2006/main" xmlns:r="http://schemas.openxmlformats.org/officeDocument/2006/relationships" xmlns:p="http://schemas.openxmlformats.org/presentationml/2006/main">
  <p:tag name="PPSPLIT_ID" val=" 61"/>
</p:tagLst>
</file>

<file path=ppt/tags/tag49.xml><?xml version="1.0" encoding="utf-8"?>
<p:tagLst xmlns:a="http://schemas.openxmlformats.org/drawingml/2006/main" xmlns:r="http://schemas.openxmlformats.org/officeDocument/2006/relationships" xmlns:p="http://schemas.openxmlformats.org/presentationml/2006/main">
  <p:tag name="PPSPLIT_ID" val=" 1029"/>
</p:tagLst>
</file>

<file path=ppt/tags/tag5.xml><?xml version="1.0" encoding="utf-8"?>
<p:tagLst xmlns:a="http://schemas.openxmlformats.org/drawingml/2006/main" xmlns:r="http://schemas.openxmlformats.org/officeDocument/2006/relationships" xmlns:p="http://schemas.openxmlformats.org/presentationml/2006/main">
  <p:tag name="PPSPLIT_ID" val=" 19"/>
</p:tagLst>
</file>

<file path=ppt/tags/tag50.xml><?xml version="1.0" encoding="utf-8"?>
<p:tagLst xmlns:a="http://schemas.openxmlformats.org/drawingml/2006/main" xmlns:r="http://schemas.openxmlformats.org/officeDocument/2006/relationships" xmlns:p="http://schemas.openxmlformats.org/presentationml/2006/main">
  <p:tag name="PPSPLIT_ID" val=" 1035"/>
</p:tagLst>
</file>

<file path=ppt/tags/tag51.xml><?xml version="1.0" encoding="utf-8"?>
<p:tagLst xmlns:a="http://schemas.openxmlformats.org/drawingml/2006/main" xmlns:r="http://schemas.openxmlformats.org/officeDocument/2006/relationships" xmlns:p="http://schemas.openxmlformats.org/presentationml/2006/main">
  <p:tag name="PPSPLIT_ID" val=" 85"/>
</p:tagLst>
</file>

<file path=ppt/tags/tag52.xml><?xml version="1.0" encoding="utf-8"?>
<p:tagLst xmlns:a="http://schemas.openxmlformats.org/drawingml/2006/main" xmlns:r="http://schemas.openxmlformats.org/officeDocument/2006/relationships" xmlns:p="http://schemas.openxmlformats.org/presentationml/2006/main">
  <p:tag name="PPSPLIT_ID" val=" 86"/>
</p:tagLst>
</file>

<file path=ppt/tags/tag53.xml><?xml version="1.0" encoding="utf-8"?>
<p:tagLst xmlns:a="http://schemas.openxmlformats.org/drawingml/2006/main" xmlns:r="http://schemas.openxmlformats.org/officeDocument/2006/relationships" xmlns:p="http://schemas.openxmlformats.org/presentationml/2006/main">
  <p:tag name="PPSPLIT_ID" val=" 87"/>
</p:tagLst>
</file>

<file path=ppt/tags/tag54.xml><?xml version="1.0" encoding="utf-8"?>
<p:tagLst xmlns:a="http://schemas.openxmlformats.org/drawingml/2006/main" xmlns:r="http://schemas.openxmlformats.org/officeDocument/2006/relationships" xmlns:p="http://schemas.openxmlformats.org/presentationml/2006/main">
  <p:tag name="PPSPLIT_ID" val=" 88"/>
</p:tagLst>
</file>

<file path=ppt/tags/tag55.xml><?xml version="1.0" encoding="utf-8"?>
<p:tagLst xmlns:a="http://schemas.openxmlformats.org/drawingml/2006/main" xmlns:r="http://schemas.openxmlformats.org/officeDocument/2006/relationships" xmlns:p="http://schemas.openxmlformats.org/presentationml/2006/main">
  <p:tag name="PPSPLIT_ID" val=" 1042"/>
</p:tagLst>
</file>

<file path=ppt/tags/tag56.xml><?xml version="1.0" encoding="utf-8"?>
<p:tagLst xmlns:a="http://schemas.openxmlformats.org/drawingml/2006/main" xmlns:r="http://schemas.openxmlformats.org/officeDocument/2006/relationships" xmlns:p="http://schemas.openxmlformats.org/presentationml/2006/main">
  <p:tag name="PPSPLIT_ID" val=" 1043"/>
</p:tagLst>
</file>

<file path=ppt/tags/tag57.xml><?xml version="1.0" encoding="utf-8"?>
<p:tagLst xmlns:a="http://schemas.openxmlformats.org/drawingml/2006/main" xmlns:r="http://schemas.openxmlformats.org/officeDocument/2006/relationships" xmlns:p="http://schemas.openxmlformats.org/presentationml/2006/main">
  <p:tag name="PPSPLIT_ID" val=" 1045"/>
</p:tagLst>
</file>

<file path=ppt/tags/tag5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
</p:tagLst>
</file>

<file path=ppt/tags/tag59.xml><?xml version="1.0" encoding="utf-8"?>
<p:tagLst xmlns:a="http://schemas.openxmlformats.org/drawingml/2006/main" xmlns:r="http://schemas.openxmlformats.org/officeDocument/2006/relationships" xmlns:p="http://schemas.openxmlformats.org/presentationml/2006/main">
  <p:tag name="PPSPLIT_ID" val=" 3"/>
</p:tagLst>
</file>

<file path=ppt/tags/tag6.xml><?xml version="1.0" encoding="utf-8"?>
<p:tagLst xmlns:a="http://schemas.openxmlformats.org/drawingml/2006/main" xmlns:r="http://schemas.openxmlformats.org/officeDocument/2006/relationships" xmlns:p="http://schemas.openxmlformats.org/presentationml/2006/main">
  <p:tag name="PPSPLIT_ID" val=" 46"/>
</p:tagLst>
</file>

<file path=ppt/tags/tag60.xml><?xml version="1.0" encoding="utf-8"?>
<p:tagLst xmlns:a="http://schemas.openxmlformats.org/drawingml/2006/main" xmlns:r="http://schemas.openxmlformats.org/officeDocument/2006/relationships" xmlns:p="http://schemas.openxmlformats.org/presentationml/2006/main">
  <p:tag name="PPSPLIT_ID" val=" 4"/>
</p:tagLst>
</file>

<file path=ppt/tags/tag61.xml><?xml version="1.0" encoding="utf-8"?>
<p:tagLst xmlns:a="http://schemas.openxmlformats.org/drawingml/2006/main" xmlns:r="http://schemas.openxmlformats.org/officeDocument/2006/relationships" xmlns:p="http://schemas.openxmlformats.org/presentationml/2006/main">
  <p:tag name="PPSPLIT_ID" val=" 13"/>
</p:tagLst>
</file>

<file path=ppt/tags/tag62.xml><?xml version="1.0" encoding="utf-8"?>
<p:tagLst xmlns:a="http://schemas.openxmlformats.org/drawingml/2006/main" xmlns:r="http://schemas.openxmlformats.org/officeDocument/2006/relationships" xmlns:p="http://schemas.openxmlformats.org/presentationml/2006/main">
  <p:tag name="PPSPLIT_ID" val=" 98"/>
</p:tagLst>
</file>

<file path=ppt/tags/tag63.xml><?xml version="1.0" encoding="utf-8"?>
<p:tagLst xmlns:a="http://schemas.openxmlformats.org/drawingml/2006/main" xmlns:r="http://schemas.openxmlformats.org/officeDocument/2006/relationships" xmlns:p="http://schemas.openxmlformats.org/presentationml/2006/main">
  <p:tag name="PPSPLIT_ID" val=" 100"/>
</p:tagLst>
</file>

<file path=ppt/tags/tag64.xml><?xml version="1.0" encoding="utf-8"?>
<p:tagLst xmlns:a="http://schemas.openxmlformats.org/drawingml/2006/main" xmlns:r="http://schemas.openxmlformats.org/officeDocument/2006/relationships" xmlns:p="http://schemas.openxmlformats.org/presentationml/2006/main">
  <p:tag name="PPSPLIT_ID" val=" 40"/>
</p:tagLst>
</file>

<file path=ppt/tags/tag65.xml><?xml version="1.0" encoding="utf-8"?>
<p:tagLst xmlns:a="http://schemas.openxmlformats.org/drawingml/2006/main" xmlns:r="http://schemas.openxmlformats.org/officeDocument/2006/relationships" xmlns:p="http://schemas.openxmlformats.org/presentationml/2006/main">
  <p:tag name="PPSPLIT_ID" val=" 51"/>
</p:tagLst>
</file>

<file path=ppt/tags/tag66.xml><?xml version="1.0" encoding="utf-8"?>
<p:tagLst xmlns:a="http://schemas.openxmlformats.org/drawingml/2006/main" xmlns:r="http://schemas.openxmlformats.org/officeDocument/2006/relationships" xmlns:p="http://schemas.openxmlformats.org/presentationml/2006/main">
  <p:tag name="PPSPLIT_ID" val=" 99"/>
</p:tagLst>
</file>

<file path=ppt/tags/tag6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6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4"/>
  <p:tag name="PPSPLIT_DONE" val="1"/>
</p:tagLst>
</file>

<file path=ppt/tags/tag69.xml><?xml version="1.0" encoding="utf-8"?>
<p:tagLst xmlns:a="http://schemas.openxmlformats.org/drawingml/2006/main" xmlns:r="http://schemas.openxmlformats.org/officeDocument/2006/relationships" xmlns:p="http://schemas.openxmlformats.org/presentationml/2006/main">
  <p:tag name="PPSPLIT_ID" val=" 2"/>
</p:tagLst>
</file>

<file path=ppt/tags/tag7.xml><?xml version="1.0" encoding="utf-8"?>
<p:tagLst xmlns:a="http://schemas.openxmlformats.org/drawingml/2006/main" xmlns:r="http://schemas.openxmlformats.org/officeDocument/2006/relationships" xmlns:p="http://schemas.openxmlformats.org/presentationml/2006/main">
  <p:tag name="PPSPLIT_ID" val=" 45"/>
</p:tagLst>
</file>

<file path=ppt/tags/tag70.xml><?xml version="1.0" encoding="utf-8"?>
<p:tagLst xmlns:a="http://schemas.openxmlformats.org/drawingml/2006/main" xmlns:r="http://schemas.openxmlformats.org/officeDocument/2006/relationships" xmlns:p="http://schemas.openxmlformats.org/presentationml/2006/main">
  <p:tag name="PPSPLIT_ID" val=" 3"/>
</p:tagLst>
</file>

<file path=ppt/tags/tag71.xml><?xml version="1.0" encoding="utf-8"?>
<p:tagLst xmlns:a="http://schemas.openxmlformats.org/drawingml/2006/main" xmlns:r="http://schemas.openxmlformats.org/officeDocument/2006/relationships" xmlns:p="http://schemas.openxmlformats.org/presentationml/2006/main">
  <p:tag name="PPSPLIT_ID" val=" 4"/>
</p:tagLst>
</file>

<file path=ppt/tags/tag72.xml><?xml version="1.0" encoding="utf-8"?>
<p:tagLst xmlns:a="http://schemas.openxmlformats.org/drawingml/2006/main" xmlns:r="http://schemas.openxmlformats.org/officeDocument/2006/relationships" xmlns:p="http://schemas.openxmlformats.org/presentationml/2006/main">
  <p:tag name="PPSPLIT_ID" val=" 5"/>
</p:tagLst>
</file>

<file path=ppt/tags/tag73.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4"/>
</p:tagLst>
</file>

<file path=ppt/tags/tag74.xml><?xml version="1.0" encoding="utf-8"?>
<p:tagLst xmlns:a="http://schemas.openxmlformats.org/drawingml/2006/main" xmlns:r="http://schemas.openxmlformats.org/officeDocument/2006/relationships" xmlns:p="http://schemas.openxmlformats.org/presentationml/2006/main">
  <p:tag name="PPSPLIT_ID" val=" 2"/>
</p:tagLst>
</file>

<file path=ppt/tags/tag75.xml><?xml version="1.0" encoding="utf-8"?>
<p:tagLst xmlns:a="http://schemas.openxmlformats.org/drawingml/2006/main" xmlns:r="http://schemas.openxmlformats.org/officeDocument/2006/relationships" xmlns:p="http://schemas.openxmlformats.org/presentationml/2006/main">
  <p:tag name="PPSPLIT_ID" val=" 3"/>
</p:tagLst>
</file>

<file path=ppt/tags/tag76.xml><?xml version="1.0" encoding="utf-8"?>
<p:tagLst xmlns:a="http://schemas.openxmlformats.org/drawingml/2006/main" xmlns:r="http://schemas.openxmlformats.org/officeDocument/2006/relationships" xmlns:p="http://schemas.openxmlformats.org/presentationml/2006/main">
  <p:tag name="PPSPLIT_ID" val=" 4"/>
</p:tagLst>
</file>

<file path=ppt/tags/tag77.xml><?xml version="1.0" encoding="utf-8"?>
<p:tagLst xmlns:a="http://schemas.openxmlformats.org/drawingml/2006/main" xmlns:r="http://schemas.openxmlformats.org/officeDocument/2006/relationships" xmlns:p="http://schemas.openxmlformats.org/presentationml/2006/main">
  <p:tag name="PPSPLIT_ID" val=" 5"/>
</p:tagLst>
</file>

<file path=ppt/tags/tag78.xml><?xml version="1.0" encoding="utf-8"?>
<p:tagLst xmlns:a="http://schemas.openxmlformats.org/drawingml/2006/main" xmlns:r="http://schemas.openxmlformats.org/officeDocument/2006/relationships" xmlns:p="http://schemas.openxmlformats.org/presentationml/2006/main">
  <p:tag name="PPSPLIT_ID" val=" 1026"/>
</p:tagLst>
</file>

<file path=ppt/tags/tag79.xml><?xml version="1.0" encoding="utf-8"?>
<p:tagLst xmlns:a="http://schemas.openxmlformats.org/drawingml/2006/main" xmlns:r="http://schemas.openxmlformats.org/officeDocument/2006/relationships" xmlns:p="http://schemas.openxmlformats.org/presentationml/2006/main">
  <p:tag name="PPSPLIT_ID" val=" 9"/>
</p:tagLst>
</file>

<file path=ppt/tags/tag8.xml><?xml version="1.0" encoding="utf-8"?>
<p:tagLst xmlns:a="http://schemas.openxmlformats.org/drawingml/2006/main" xmlns:r="http://schemas.openxmlformats.org/officeDocument/2006/relationships" xmlns:p="http://schemas.openxmlformats.org/presentationml/2006/main">
  <p:tag name="PPSPLIT_ID" val=" 25"/>
</p:tagLst>
</file>

<file path=ppt/tags/tag80.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5"/>
</p:tagLst>
</file>

<file path=ppt/tags/tag81.xml><?xml version="1.0" encoding="utf-8"?>
<p:tagLst xmlns:a="http://schemas.openxmlformats.org/drawingml/2006/main" xmlns:r="http://schemas.openxmlformats.org/officeDocument/2006/relationships" xmlns:p="http://schemas.openxmlformats.org/presentationml/2006/main">
  <p:tag name="PPSPLIT_ID" val=" 32"/>
</p:tagLst>
</file>

<file path=ppt/tags/tag82.xml><?xml version="1.0" encoding="utf-8"?>
<p:tagLst xmlns:a="http://schemas.openxmlformats.org/drawingml/2006/main" xmlns:r="http://schemas.openxmlformats.org/officeDocument/2006/relationships" xmlns:p="http://schemas.openxmlformats.org/presentationml/2006/main">
  <p:tag name="PPSPLIT_ID" val=" 2"/>
</p:tagLst>
</file>

<file path=ppt/tags/tag83.xml><?xml version="1.0" encoding="utf-8"?>
<p:tagLst xmlns:a="http://schemas.openxmlformats.org/drawingml/2006/main" xmlns:r="http://schemas.openxmlformats.org/officeDocument/2006/relationships" xmlns:p="http://schemas.openxmlformats.org/presentationml/2006/main">
  <p:tag name="PPSPLIT_ID" val=" 3"/>
</p:tagLst>
</file>

<file path=ppt/tags/tag84.xml><?xml version="1.0" encoding="utf-8"?>
<p:tagLst xmlns:a="http://schemas.openxmlformats.org/drawingml/2006/main" xmlns:r="http://schemas.openxmlformats.org/officeDocument/2006/relationships" xmlns:p="http://schemas.openxmlformats.org/presentationml/2006/main">
  <p:tag name="PPSPLIT_ID" val=" 4"/>
</p:tagLst>
</file>

<file path=ppt/tags/tag85.xml><?xml version="1.0" encoding="utf-8"?>
<p:tagLst xmlns:a="http://schemas.openxmlformats.org/drawingml/2006/main" xmlns:r="http://schemas.openxmlformats.org/officeDocument/2006/relationships" xmlns:p="http://schemas.openxmlformats.org/presentationml/2006/main">
  <p:tag name="PPSPLIT_ID" val=" 7"/>
</p:tagLst>
</file>

<file path=ppt/tags/tag86.xml><?xml version="1.0" encoding="utf-8"?>
<p:tagLst xmlns:a="http://schemas.openxmlformats.org/drawingml/2006/main" xmlns:r="http://schemas.openxmlformats.org/officeDocument/2006/relationships" xmlns:p="http://schemas.openxmlformats.org/presentationml/2006/main">
  <p:tag name="PPSPLIT_ID" val=" 17"/>
</p:tagLst>
</file>

<file path=ppt/tags/tag87.xml><?xml version="1.0" encoding="utf-8"?>
<p:tagLst xmlns:a="http://schemas.openxmlformats.org/drawingml/2006/main" xmlns:r="http://schemas.openxmlformats.org/officeDocument/2006/relationships" xmlns:p="http://schemas.openxmlformats.org/presentationml/2006/main">
  <p:tag name="PPSPLIT_ID" val=" 19"/>
</p:tagLst>
</file>

<file path=ppt/tags/tag88.xml><?xml version="1.0" encoding="utf-8"?>
<p:tagLst xmlns:a="http://schemas.openxmlformats.org/drawingml/2006/main" xmlns:r="http://schemas.openxmlformats.org/officeDocument/2006/relationships" xmlns:p="http://schemas.openxmlformats.org/presentationml/2006/main">
  <p:tag name="PPSPLIT_ID" val=" 23"/>
</p:tagLst>
</file>

<file path=ppt/tags/tag89.xml><?xml version="1.0" encoding="utf-8"?>
<p:tagLst xmlns:a="http://schemas.openxmlformats.org/drawingml/2006/main" xmlns:r="http://schemas.openxmlformats.org/officeDocument/2006/relationships" xmlns:p="http://schemas.openxmlformats.org/presentationml/2006/main">
  <p:tag name="PPSPLIT_ID" val=" 24"/>
</p:tagLst>
</file>

<file path=ppt/tags/tag9.xml><?xml version="1.0" encoding="utf-8"?>
<p:tagLst xmlns:a="http://schemas.openxmlformats.org/drawingml/2006/main" xmlns:r="http://schemas.openxmlformats.org/officeDocument/2006/relationships" xmlns:p="http://schemas.openxmlformats.org/presentationml/2006/main">
  <p:tag name="PPSPLIT_ID" val=" 1029"/>
</p:tagLst>
</file>

<file path=ppt/tags/tag90.xml><?xml version="1.0" encoding="utf-8"?>
<p:tagLst xmlns:a="http://schemas.openxmlformats.org/drawingml/2006/main" xmlns:r="http://schemas.openxmlformats.org/officeDocument/2006/relationships" xmlns:p="http://schemas.openxmlformats.org/presentationml/2006/main">
  <p:tag name="PPSPLIT_ID" val=" 26"/>
</p:tagLst>
</file>

<file path=ppt/tags/tag91.xml><?xml version="1.0" encoding="utf-8"?>
<p:tagLst xmlns:a="http://schemas.openxmlformats.org/drawingml/2006/main" xmlns:r="http://schemas.openxmlformats.org/officeDocument/2006/relationships" xmlns:p="http://schemas.openxmlformats.org/presentationml/2006/main">
  <p:tag name="PPSPLIT_ID" val=" 27"/>
</p:tagLst>
</file>

<file path=ppt/tags/tag92.xml><?xml version="1.0" encoding="utf-8"?>
<p:tagLst xmlns:a="http://schemas.openxmlformats.org/drawingml/2006/main" xmlns:r="http://schemas.openxmlformats.org/officeDocument/2006/relationships" xmlns:p="http://schemas.openxmlformats.org/presentationml/2006/main">
  <p:tag name="PPSPLIT_ID" val=" 29"/>
</p:tagLst>
</file>

<file path=ppt/tags/tag93.xml><?xml version="1.0" encoding="utf-8"?>
<p:tagLst xmlns:a="http://schemas.openxmlformats.org/drawingml/2006/main" xmlns:r="http://schemas.openxmlformats.org/officeDocument/2006/relationships" xmlns:p="http://schemas.openxmlformats.org/presentationml/2006/main">
  <p:tag name="PPSPLIT_ID" val=" 34"/>
</p:tagLst>
</file>

<file path=ppt/tags/tag94.xml><?xml version="1.0" encoding="utf-8"?>
<p:tagLst xmlns:a="http://schemas.openxmlformats.org/drawingml/2006/main" xmlns:r="http://schemas.openxmlformats.org/officeDocument/2006/relationships" xmlns:p="http://schemas.openxmlformats.org/presentationml/2006/main">
  <p:tag name="PPSPLIT_ID" val=" 35"/>
</p:tagLst>
</file>

<file path=ppt/tags/tag95.xml><?xml version="1.0" encoding="utf-8"?>
<p:tagLst xmlns:a="http://schemas.openxmlformats.org/drawingml/2006/main" xmlns:r="http://schemas.openxmlformats.org/officeDocument/2006/relationships" xmlns:p="http://schemas.openxmlformats.org/presentationml/2006/main">
  <p:tag name="PPSPLIT_ID" val=" 37"/>
</p:tagLst>
</file>

<file path=ppt/tags/tag96.xml><?xml version="1.0" encoding="utf-8"?>
<p:tagLst xmlns:a="http://schemas.openxmlformats.org/drawingml/2006/main" xmlns:r="http://schemas.openxmlformats.org/officeDocument/2006/relationships" xmlns:p="http://schemas.openxmlformats.org/presentationml/2006/main">
  <p:tag name="PPSPLIT_ID" val=" 46"/>
</p:tagLst>
</file>

<file path=ppt/tags/tag97.xml><?xml version="1.0" encoding="utf-8"?>
<p:tagLst xmlns:a="http://schemas.openxmlformats.org/drawingml/2006/main" xmlns:r="http://schemas.openxmlformats.org/officeDocument/2006/relationships" xmlns:p="http://schemas.openxmlformats.org/presentationml/2006/main">
  <p:tag name="PPSPLIT_ID" val=" 51"/>
</p:tagLst>
</file>

<file path=ppt/tags/tag98.xml><?xml version="1.0" encoding="utf-8"?>
<p:tagLst xmlns:a="http://schemas.openxmlformats.org/drawingml/2006/main" xmlns:r="http://schemas.openxmlformats.org/officeDocument/2006/relationships" xmlns:p="http://schemas.openxmlformats.org/presentationml/2006/main">
  <p:tag name="PPSPLIT_ID" val=" 36"/>
</p:tagLst>
</file>

<file path=ppt/tags/tag99.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6"/>
  <p:tag name="PPSPLIT_DONE" val="1"/>
</p:tagLst>
</file>

<file path=ppt/theme/theme1.xml><?xml version="1.0" encoding="utf-8"?>
<a:theme xmlns:a="http://schemas.openxmlformats.org/drawingml/2006/main" name="Office Theme">
  <a:themeElements>
    <a:clrScheme name="Contrast with Burnt Orange+Blue shades">
      <a:dk1>
        <a:sysClr val="windowText" lastClr="000000"/>
      </a:dk1>
      <a:lt1>
        <a:sysClr val="window" lastClr="FFFFFF"/>
      </a:lt1>
      <a:dk2>
        <a:srgbClr val="333F48"/>
      </a:dk2>
      <a:lt2>
        <a:srgbClr val="D6D2C4"/>
      </a:lt2>
      <a:accent1>
        <a:srgbClr val="B85450"/>
      </a:accent1>
      <a:accent2>
        <a:srgbClr val="6C8EBF"/>
      </a:accent2>
      <a:accent3>
        <a:srgbClr val="355697"/>
      </a:accent3>
      <a:accent4>
        <a:srgbClr val="D8D8D8"/>
      </a:accent4>
      <a:accent5>
        <a:srgbClr val="D6B656"/>
      </a:accent5>
      <a:accent6>
        <a:srgbClr val="C5BC9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3334E42A0424489FDFA876106911C" ma:contentTypeVersion="6" ma:contentTypeDescription="Create a new document." ma:contentTypeScope="" ma:versionID="d8fa03a0d833b7284a0274e58a554cc4">
  <xsd:schema xmlns:xsd="http://www.w3.org/2001/XMLSchema" xmlns:xs="http://www.w3.org/2001/XMLSchema" xmlns:p="http://schemas.microsoft.com/office/2006/metadata/properties" xmlns:ns3="180173c8-52ac-4c58-88d7-f0666172f3ad" targetNamespace="http://schemas.microsoft.com/office/2006/metadata/properties" ma:root="true" ma:fieldsID="ec2c0ddcf95528e92faf3b9ddc2fed8f" ns3:_="">
    <xsd:import namespace="180173c8-52ac-4c58-88d7-f0666172f3ad"/>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0173c8-52ac-4c58-88d7-f0666172f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80173c8-52ac-4c58-88d7-f0666172f3ad" xsi:nil="true"/>
  </documentManagement>
</p:properties>
</file>

<file path=customXml/itemProps1.xml><?xml version="1.0" encoding="utf-8"?>
<ds:datastoreItem xmlns:ds="http://schemas.openxmlformats.org/officeDocument/2006/customXml" ds:itemID="{54A6D22B-B75A-4BEC-96DD-DFCA44BF2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0173c8-52ac-4c58-88d7-f0666172f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A62429-6431-46B0-A5D1-E0A6BD4DE036}">
  <ds:schemaRefs>
    <ds:schemaRef ds:uri="http://schemas.microsoft.com/sharepoint/v3/contenttype/forms"/>
  </ds:schemaRefs>
</ds:datastoreItem>
</file>

<file path=customXml/itemProps3.xml><?xml version="1.0" encoding="utf-8"?>
<ds:datastoreItem xmlns:ds="http://schemas.openxmlformats.org/officeDocument/2006/customXml" ds:itemID="{F9A0297D-88F0-4A64-8C5F-DE7EC253DA97}">
  <ds:schemaRefs>
    <ds:schemaRef ds:uri="http://schemas.microsoft.com/office/infopath/2007/PartnerControls"/>
    <ds:schemaRef ds:uri="http://schemas.openxmlformats.org/package/2006/metadata/core-properties"/>
    <ds:schemaRef ds:uri="http://purl.org/dc/elements/1.1/"/>
    <ds:schemaRef ds:uri="http://purl.org/dc/terms/"/>
    <ds:schemaRef ds:uri="http://schemas.microsoft.com/office/2006/documentManagement/types"/>
    <ds:schemaRef ds:uri="http://schemas.microsoft.com/office/2006/metadata/properties"/>
    <ds:schemaRef ds:uri="180173c8-52ac-4c58-88d7-f0666172f3a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10458</TotalTime>
  <Words>6352</Words>
  <Application>Microsoft Office PowerPoint</Application>
  <PresentationFormat>Widescreen</PresentationFormat>
  <Paragraphs>645</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Cambria Math</vt:lpstr>
      <vt:lpstr>Consolas</vt:lpstr>
      <vt:lpstr>Raleway</vt:lpstr>
      <vt:lpstr>Raleway Bold</vt:lpstr>
      <vt:lpstr>Office Theme</vt:lpstr>
      <vt:lpstr>Everyone Else is Using ML, Why Aren’t We?</vt:lpstr>
      <vt:lpstr>Everyone Else is Using ML, Why Aren’t We?</vt:lpstr>
      <vt:lpstr>Everyone Else is Using ML, Why Aren’t We?</vt:lpstr>
      <vt:lpstr>“Keep Your Damn Models Out of My Kernel!”</vt:lpstr>
      <vt:lpstr>How I learned to stop worrying and love learned OS policies</vt:lpstr>
      <vt:lpstr>Guardrails for OS Policies</vt:lpstr>
      <vt:lpstr>Guardrails for OS Policies</vt:lpstr>
      <vt:lpstr>A Guardrail Case Study – I/O Latency Predictor</vt:lpstr>
      <vt:lpstr>Detecting When Things Go Wrong</vt:lpstr>
      <vt:lpstr>Recovering from Undesirable Outcomes</vt:lpstr>
      <vt:lpstr>The Guardrail Abstraction</vt:lpstr>
      <vt:lpstr>The Guardrail Abstraction</vt:lpstr>
      <vt:lpstr>The Guardrail Abstraction</vt:lpstr>
      <vt:lpstr>Providing Support for OS Guardrails</vt:lpstr>
      <vt:lpstr>Guardrail Interface – Specifying Properties</vt:lpstr>
      <vt:lpstr>Guardrail Interface – Specifying Properties</vt:lpstr>
      <vt:lpstr>Guardrail Interface – Specifying Properties</vt:lpstr>
      <vt:lpstr>Guardrail Interface – Specifying Actions</vt:lpstr>
      <vt:lpstr>Guardrail State Store</vt:lpstr>
      <vt:lpstr>How Guardrails May Help in Practice</vt:lpstr>
      <vt:lpstr>How Guardrails May Help in Practice</vt:lpstr>
      <vt:lpstr>How Guardrails May Help in Practice</vt:lpstr>
      <vt:lpstr>How Guardrails May Help in Practice</vt:lpstr>
      <vt:lpstr>How Guardrails May Help in Practice</vt:lpstr>
      <vt:lpstr>How Guardrails May Help in Practice</vt:lpstr>
      <vt:lpstr>Open Research Directions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Divyanshu Saxena</dc:creator>
  <cp:lastModifiedBy>Saxena, Divyanshu</cp:lastModifiedBy>
  <cp:revision>15</cp:revision>
  <dcterms:created xsi:type="dcterms:W3CDTF">2025-05-06T18:20:56Z</dcterms:created>
  <dcterms:modified xsi:type="dcterms:W3CDTF">2025-05-14T15:14:53Z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0x0101006BF3334E42A0424489FDFA876106911C</vt:lpwstr>
  </property>
</Properties>
</file>